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6" r:id="rId48"/>
    <p:sldId id="310" r:id="rId49"/>
    <p:sldId id="305" r:id="rId50"/>
    <p:sldId id="307" r:id="rId51"/>
    <p:sldId id="308" r:id="rId52"/>
    <p:sldId id="309" r:id="rId53"/>
    <p:sldId id="311" r:id="rId54"/>
    <p:sldId id="312" r:id="rId55"/>
    <p:sldId id="313" r:id="rId56"/>
    <p:sldId id="314" r:id="rId57"/>
    <p:sldId id="315" r:id="rId58"/>
    <p:sldId id="316" r:id="rId59"/>
    <p:sldId id="317" r:id="rId60"/>
    <p:sldId id="319" r:id="rId61"/>
    <p:sldId id="321" r:id="rId62"/>
    <p:sldId id="322" r:id="rId63"/>
    <p:sldId id="318" r:id="rId64"/>
    <p:sldId id="320" r:id="rId65"/>
    <p:sldId id="331" r:id="rId66"/>
    <p:sldId id="332" r:id="rId67"/>
    <p:sldId id="333" r:id="rId68"/>
    <p:sldId id="334" r:id="rId69"/>
    <p:sldId id="323" r:id="rId70"/>
    <p:sldId id="324" r:id="rId71"/>
    <p:sldId id="325" r:id="rId72"/>
    <p:sldId id="326" r:id="rId73"/>
    <p:sldId id="327" r:id="rId74"/>
    <p:sldId id="328" r:id="rId75"/>
    <p:sldId id="329" r:id="rId76"/>
    <p:sldId id="363" r:id="rId77"/>
    <p:sldId id="330" r:id="rId78"/>
    <p:sldId id="335" r:id="rId79"/>
    <p:sldId id="336" r:id="rId80"/>
    <p:sldId id="337" r:id="rId81"/>
    <p:sldId id="338" r:id="rId82"/>
    <p:sldId id="339" r:id="rId83"/>
    <p:sldId id="340" r:id="rId84"/>
    <p:sldId id="347" r:id="rId85"/>
    <p:sldId id="343" r:id="rId86"/>
    <p:sldId id="341" r:id="rId87"/>
    <p:sldId id="342" r:id="rId88"/>
    <p:sldId id="344" r:id="rId89"/>
    <p:sldId id="345" r:id="rId90"/>
    <p:sldId id="346"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61" autoAdjust="0"/>
  </p:normalViewPr>
  <p:slideViewPr>
    <p:cSldViewPr>
      <p:cViewPr varScale="1">
        <p:scale>
          <a:sx n="59" d="100"/>
          <a:sy n="59" d="100"/>
        </p:scale>
        <p:origin x="17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9E167-617F-40B3-A56B-D7ABBB608AA0}" type="datetimeFigureOut">
              <a:rPr lang="zh-CN" altLang="en-US" smtClean="0"/>
              <a:pPr/>
              <a:t>2021/3/12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A52B5-50B7-4DFB-9DE0-331E246A7CF3}" type="slidenum">
              <a:rPr lang="zh-CN" altLang="en-US" smtClean="0"/>
              <a:pPr/>
              <a:t>‹#›</a:t>
            </a:fld>
            <a:endParaRPr lang="zh-CN" altLang="en-US"/>
          </a:p>
        </p:txBody>
      </p:sp>
    </p:spTree>
    <p:extLst>
      <p:ext uri="{BB962C8B-B14F-4D97-AF65-F5344CB8AC3E}">
        <p14:creationId xmlns:p14="http://schemas.microsoft.com/office/powerpoint/2010/main" val="12026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56</a:t>
            </a:fld>
            <a:endParaRPr lang="zh-CN" altLang="en-US"/>
          </a:p>
        </p:txBody>
      </p:sp>
    </p:spTree>
    <p:extLst>
      <p:ext uri="{BB962C8B-B14F-4D97-AF65-F5344CB8AC3E}">
        <p14:creationId xmlns:p14="http://schemas.microsoft.com/office/powerpoint/2010/main" val="25161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endParaRPr lang="zh-CN" altLang="en-US" dirty="0"/>
          </a:p>
        </p:txBody>
      </p:sp>
      <p:sp>
        <p:nvSpPr>
          <p:cNvPr id="4" name="灯片编号占位符 3"/>
          <p:cNvSpPr>
            <a:spLocks noGrp="1"/>
          </p:cNvSpPr>
          <p:nvPr>
            <p:ph type="sldNum" sz="quarter" idx="10"/>
          </p:nvPr>
        </p:nvSpPr>
        <p:spPr/>
        <p:txBody>
          <a:bodyPr/>
          <a:lstStyle/>
          <a:p>
            <a:fld id="{39CA52B5-50B7-4DFB-9DE0-331E246A7CF3}" type="slidenum">
              <a:rPr lang="zh-CN" altLang="en-US" smtClean="0"/>
              <a:pPr/>
              <a:t>89</a:t>
            </a:fld>
            <a:endParaRPr lang="zh-CN" altLang="en-US"/>
          </a:p>
        </p:txBody>
      </p:sp>
    </p:spTree>
    <p:extLst>
      <p:ext uri="{BB962C8B-B14F-4D97-AF65-F5344CB8AC3E}">
        <p14:creationId xmlns:p14="http://schemas.microsoft.com/office/powerpoint/2010/main" val="1232474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060848"/>
            <a:ext cx="7558608" cy="792088"/>
          </a:xfrm>
          <a:solidFill>
            <a:schemeClr val="accent1"/>
          </a:solidFill>
        </p:spPr>
        <p:txBody>
          <a:bodyPr/>
          <a:lstStyle>
            <a:lvl1pPr algn="ctr">
              <a:defRPr>
                <a:solidFill>
                  <a:schemeClr val="bg1"/>
                </a:solidFill>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212975"/>
            <a:ext cx="6400800" cy="720080"/>
          </a:xfrm>
        </p:spPr>
        <p:txBody>
          <a:bodyPr/>
          <a:lstStyle>
            <a:lvl1pPr marL="0" indent="0" algn="ctr">
              <a:buNone/>
              <a:defRPr>
                <a:solidFill>
                  <a:schemeClr val="tx1">
                    <a:tint val="75000"/>
                  </a:schemeClr>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3820D6-E680-4EAF-877E-E87A6F22D50B}" type="datetime1">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F753FD-577B-4CF0-A1D5-4D49844E0614}" type="datetime1">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8DEC0C-1CC2-40C9-9073-652FFB304DAD}" type="datetime1">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648639"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7" name="直接连接符 6"/>
          <p:cNvCxnSpPr/>
          <p:nvPr userDrawn="1"/>
        </p:nvCxnSpPr>
        <p:spPr>
          <a:xfrm>
            <a:off x="467544" y="980728"/>
            <a:ext cx="820891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8EE5DAA-946F-4F92-A49A-86A47D5DB4A6}" type="datetime1">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9DD9E3-DF8C-4F6A-94CA-7CA13D61D141}" type="datetime1">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D530D3-7F84-4F39-B83A-D47F102045E0}" type="datetime1">
              <a:rPr lang="zh-CN" altLang="en-US" smtClean="0"/>
              <a:pPr/>
              <a:t>2021/3/12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C702AC-9DF8-4635-80F1-140EEC9FA83A}" type="datetime1">
              <a:rPr lang="zh-CN" altLang="en-US" smtClean="0"/>
              <a:pPr/>
              <a:t>2021/3/12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611F7-D1B4-484F-9C07-E280C0A37BA1}" type="datetime1">
              <a:rPr lang="zh-CN" altLang="en-US" smtClean="0"/>
              <a:pPr/>
              <a:t>2021/3/12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C6F6E6-55C4-463C-A46A-469E7BA271AE}" type="datetime1">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EE2FEBA-77D4-4C03-BE84-D95A7C235556}" type="datetime1">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100811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79878-96FB-4AEA-9B9A-2F4D4747479B}" type="datetime1">
              <a:rPr lang="zh-CN" altLang="en-US" smtClean="0"/>
              <a:pPr/>
              <a:t>2021/3/12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操作系统 </a:t>
            </a:r>
            <a:endParaRPr lang="zh-CN" altLang="en-US" dirty="0"/>
          </a:p>
        </p:txBody>
      </p:sp>
      <p:sp>
        <p:nvSpPr>
          <p:cNvPr id="3" name="副标题 2"/>
          <p:cNvSpPr>
            <a:spLocks noGrp="1"/>
          </p:cNvSpPr>
          <p:nvPr>
            <p:ph type="subTitle" idx="1"/>
          </p:nvPr>
        </p:nvSpPr>
        <p:spPr/>
        <p:txBody>
          <a:bodyPr/>
          <a:lstStyle/>
          <a:p>
            <a:r>
              <a:rPr lang="zh-CN" altLang="en-US" dirty="0" smtClean="0">
                <a:solidFill>
                  <a:schemeClr val="tx1"/>
                </a:solidFill>
              </a:rPr>
              <a:t>第二章 处理器管理</a:t>
            </a:r>
            <a:endParaRPr lang="zh-CN" altLang="en-US" dirty="0">
              <a:solidFill>
                <a:schemeClr val="tx1"/>
              </a:solidFill>
            </a:endParaRPr>
          </a:p>
        </p:txBody>
      </p:sp>
      <p:sp>
        <p:nvSpPr>
          <p:cNvPr id="6" name="TextBox 5"/>
          <p:cNvSpPr txBox="1"/>
          <p:nvPr/>
        </p:nvSpPr>
        <p:spPr>
          <a:xfrm>
            <a:off x="3107827" y="4182179"/>
            <a:ext cx="2954656" cy="830997"/>
          </a:xfrm>
          <a:prstGeom prst="rect">
            <a:avLst/>
          </a:prstGeom>
          <a:noFill/>
        </p:spPr>
        <p:txBody>
          <a:bodyPr wrap="none" rtlCol="0" anchor="t" anchorCtr="0">
            <a:spAutoFit/>
          </a:bodyPr>
          <a:lstStyle/>
          <a:p>
            <a:pPr algn="ctr"/>
            <a:r>
              <a:rPr lang="zh-CN" altLang="en-US" sz="2400" dirty="0" smtClean="0">
                <a:solidFill>
                  <a:schemeClr val="tx1">
                    <a:lumMod val="50000"/>
                    <a:lumOff val="50000"/>
                  </a:schemeClr>
                </a:solidFill>
                <a:latin typeface="华文新魏" pitchFamily="2" charset="-122"/>
                <a:ea typeface="华文新魏" pitchFamily="2" charset="-122"/>
              </a:rPr>
              <a:t>南京大学</a:t>
            </a:r>
            <a:endParaRPr lang="en-US" altLang="zh-CN" sz="2400" dirty="0" smtClean="0">
              <a:solidFill>
                <a:schemeClr val="tx1">
                  <a:lumMod val="50000"/>
                  <a:lumOff val="50000"/>
                </a:schemeClr>
              </a:solidFill>
              <a:latin typeface="华文新魏" pitchFamily="2" charset="-122"/>
              <a:ea typeface="华文新魏" pitchFamily="2" charset="-122"/>
            </a:endParaRPr>
          </a:p>
          <a:p>
            <a:pPr algn="ctr"/>
            <a:r>
              <a:rPr lang="zh-CN" altLang="en-US" sz="2400" dirty="0" smtClean="0">
                <a:solidFill>
                  <a:schemeClr val="tx1">
                    <a:lumMod val="50000"/>
                    <a:lumOff val="50000"/>
                  </a:schemeClr>
                </a:solidFill>
                <a:latin typeface="华文新魏" pitchFamily="2" charset="-122"/>
                <a:ea typeface="华文新魏" pitchFamily="2" charset="-122"/>
              </a:rPr>
              <a:t>计算机科学与技术系</a:t>
            </a:r>
            <a:endParaRPr lang="zh-CN" altLang="en-US" sz="2400" dirty="0">
              <a:solidFill>
                <a:schemeClr val="tx1">
                  <a:lumMod val="50000"/>
                  <a:lumOff val="50000"/>
                </a:schemeClr>
              </a:solidFill>
              <a:latin typeface="华文新魏" pitchFamily="2" charset="-122"/>
              <a:ea typeface="华文新魏" pitchFamily="2" charset="-122"/>
            </a:endParaRPr>
          </a:p>
        </p:txBody>
      </p:sp>
      <p:sp>
        <p:nvSpPr>
          <p:cNvPr id="4" name="日期占位符 3"/>
          <p:cNvSpPr>
            <a:spLocks noGrp="1"/>
          </p:cNvSpPr>
          <p:nvPr>
            <p:ph type="dt" sz="half" idx="10"/>
          </p:nvPr>
        </p:nvSpPr>
        <p:spPr/>
        <p:txBody>
          <a:bodyPr/>
          <a:lstStyle/>
          <a:p>
            <a:fld id="{4F733F0A-A64C-4BD8-9A07-29ABE7D73DC8}"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val="2945446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程序状态字寄存器 </a:t>
            </a:r>
            <a:r>
              <a:rPr lang="en-US" altLang="zh-CN" dirty="0" smtClean="0"/>
              <a:t>(PSW)</a:t>
            </a:r>
            <a:endParaRPr lang="zh-CN" altLang="en-US" dirty="0"/>
          </a:p>
        </p:txBody>
      </p:sp>
      <p:sp>
        <p:nvSpPr>
          <p:cNvPr id="3" name="内容占位符 2"/>
          <p:cNvSpPr>
            <a:spLocks noGrp="1"/>
          </p:cNvSpPr>
          <p:nvPr>
            <p:ph idx="1"/>
          </p:nvPr>
        </p:nvSpPr>
        <p:spPr/>
        <p:txBody>
          <a:bodyPr>
            <a:normAutofit/>
          </a:bodyPr>
          <a:lstStyle/>
          <a:p>
            <a:r>
              <a:rPr lang="zh-CN" altLang="en-US" dirty="0" smtClean="0"/>
              <a:t>程序</a:t>
            </a:r>
            <a:r>
              <a:rPr lang="zh-CN" altLang="en-US" dirty="0"/>
              <a:t>基本状态</a:t>
            </a:r>
            <a:r>
              <a:rPr lang="zh-CN" altLang="en-US" dirty="0" smtClean="0"/>
              <a:t>：</a:t>
            </a:r>
            <a:endParaRPr lang="en-US" altLang="zh-CN" dirty="0" smtClean="0"/>
          </a:p>
          <a:p>
            <a:pPr lvl="1"/>
            <a:r>
              <a:rPr lang="zh-CN" altLang="en-US" dirty="0" smtClean="0"/>
              <a:t>程序计数器；</a:t>
            </a:r>
            <a:endParaRPr lang="en-US" altLang="zh-CN" dirty="0" smtClean="0"/>
          </a:p>
          <a:p>
            <a:pPr lvl="1"/>
            <a:r>
              <a:rPr lang="zh-CN" altLang="en-US" dirty="0" smtClean="0"/>
              <a:t>条件码；</a:t>
            </a:r>
            <a:endParaRPr lang="en-US" altLang="zh-CN" dirty="0" smtClean="0"/>
          </a:p>
          <a:p>
            <a:pPr lvl="1"/>
            <a:r>
              <a:rPr lang="zh-CN" altLang="en-US" dirty="0" smtClean="0"/>
              <a:t>处理器</a:t>
            </a:r>
            <a:r>
              <a:rPr lang="zh-CN" altLang="en-US" dirty="0"/>
              <a:t>状态位。</a:t>
            </a:r>
          </a:p>
          <a:p>
            <a:r>
              <a:rPr lang="zh-CN" altLang="en-US" dirty="0"/>
              <a:t>中断码。保存程序执行时当前发生的中断事件。</a:t>
            </a:r>
          </a:p>
          <a:p>
            <a:r>
              <a:rPr lang="zh-CN" altLang="en-US" dirty="0"/>
              <a:t>中断屏蔽位。指明程序执行中发生中断事件时，是否响应出现的中断事件</a:t>
            </a:r>
            <a:r>
              <a:rPr lang="zh-CN" altLang="en-US" dirty="0" smtClean="0"/>
              <a:t>。</a:t>
            </a:r>
            <a:endParaRPr lang="en-US" altLang="zh-CN" dirty="0" smtClean="0"/>
          </a:p>
          <a:p>
            <a:r>
              <a:rPr lang="en-US" altLang="zh-CN" dirty="0" smtClean="0"/>
              <a:t>Intel X86: PSW=EIP+EFLAGS</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162785383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实时调度算法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单比率调度算法</a:t>
            </a:r>
          </a:p>
          <a:p>
            <a:pPr lvl="1"/>
            <a:r>
              <a:rPr lang="zh-CN" altLang="en-US" dirty="0"/>
              <a:t>为每个进程分配一个与事件发生频率成正比的优先</a:t>
            </a:r>
            <a:r>
              <a:rPr lang="zh-CN" altLang="en-US" dirty="0" smtClean="0"/>
              <a:t>数</a:t>
            </a:r>
            <a:endParaRPr lang="en-US" altLang="zh-CN" dirty="0"/>
          </a:p>
          <a:p>
            <a:pPr lvl="1"/>
            <a:r>
              <a:rPr lang="zh-CN" altLang="en-US" dirty="0" smtClean="0"/>
              <a:t>调度</a:t>
            </a:r>
            <a:r>
              <a:rPr lang="zh-CN" altLang="en-US" dirty="0"/>
              <a:t>优先数最高的就绪</a:t>
            </a:r>
            <a:r>
              <a:rPr lang="zh-CN" altLang="en-US" dirty="0" smtClean="0"/>
              <a:t>进程</a:t>
            </a:r>
            <a:endParaRPr lang="en-US" altLang="zh-CN" dirty="0"/>
          </a:p>
          <a:p>
            <a:pPr lvl="1"/>
            <a:r>
              <a:rPr lang="zh-CN" altLang="en-US" dirty="0" smtClean="0"/>
              <a:t>采取</a:t>
            </a:r>
            <a:r>
              <a:rPr lang="zh-CN" altLang="en-US" dirty="0"/>
              <a:t>抢占式分配</a:t>
            </a:r>
            <a:r>
              <a:rPr lang="zh-CN" altLang="en-US" dirty="0" smtClean="0"/>
              <a:t>策略</a:t>
            </a:r>
            <a:endParaRPr lang="en-US" altLang="zh-CN" dirty="0" smtClean="0"/>
          </a:p>
          <a:p>
            <a:r>
              <a:rPr lang="zh-CN" altLang="en-US" dirty="0"/>
              <a:t>限期调度</a:t>
            </a:r>
            <a:r>
              <a:rPr lang="zh-CN" altLang="en-US" dirty="0" smtClean="0"/>
              <a:t>算法</a:t>
            </a:r>
            <a:endParaRPr lang="en-US" altLang="zh-CN" dirty="0" smtClean="0"/>
          </a:p>
          <a:p>
            <a:pPr lvl="1"/>
            <a:r>
              <a:rPr lang="zh-CN" altLang="en-US" dirty="0" smtClean="0"/>
              <a:t>就绪队列按截止期限排序</a:t>
            </a:r>
            <a:endParaRPr lang="en-US" altLang="zh-CN" dirty="0" smtClean="0"/>
          </a:p>
          <a:p>
            <a:pPr lvl="1"/>
            <a:r>
              <a:rPr lang="zh-CN" altLang="en-US" dirty="0" smtClean="0"/>
              <a:t>采取抢占式分配策略</a:t>
            </a:r>
            <a:endParaRPr lang="en-US" altLang="zh-CN" dirty="0" smtClean="0"/>
          </a:p>
          <a:p>
            <a:r>
              <a:rPr lang="zh-CN" altLang="en-US" dirty="0"/>
              <a:t>最少裕度</a:t>
            </a:r>
            <a:r>
              <a:rPr lang="zh-CN" altLang="en-US" dirty="0" smtClean="0"/>
              <a:t>法</a:t>
            </a:r>
            <a:endParaRPr lang="en-US" altLang="zh-CN" dirty="0" smtClean="0"/>
          </a:p>
          <a:p>
            <a:pPr lvl="1"/>
            <a:r>
              <a:rPr lang="zh-CN" altLang="en-US" dirty="0"/>
              <a:t>裕度</a:t>
            </a:r>
            <a:r>
              <a:rPr lang="en-US" altLang="zh-CN" dirty="0"/>
              <a:t>=</a:t>
            </a:r>
            <a:r>
              <a:rPr lang="zh-CN" altLang="en-US" dirty="0"/>
              <a:t>截止时间</a:t>
            </a:r>
            <a:r>
              <a:rPr lang="en-US" altLang="zh-CN" dirty="0"/>
              <a:t>-(</a:t>
            </a:r>
            <a:r>
              <a:rPr lang="zh-CN" altLang="en-US" dirty="0"/>
              <a:t>就绪时间</a:t>
            </a:r>
            <a:r>
              <a:rPr lang="en-US" altLang="zh-CN" dirty="0"/>
              <a:t>+</a:t>
            </a:r>
            <a:r>
              <a:rPr lang="zh-CN" altLang="en-US" dirty="0"/>
              <a:t>计算时间</a:t>
            </a:r>
            <a:r>
              <a:rPr lang="en-US" altLang="zh-CN" dirty="0"/>
              <a:t>) </a:t>
            </a:r>
          </a:p>
          <a:p>
            <a:pPr lvl="1"/>
            <a:r>
              <a:rPr lang="zh-CN" altLang="en-US" dirty="0"/>
              <a:t>选择裕度最少的进程执行</a:t>
            </a:r>
          </a:p>
          <a:p>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100</a:t>
            </a:fld>
            <a:endParaRPr lang="zh-CN" altLang="en-US"/>
          </a:p>
        </p:txBody>
      </p:sp>
    </p:spTree>
    <p:extLst>
      <p:ext uri="{BB962C8B-B14F-4D97-AF65-F5344CB8AC3E}">
        <p14:creationId xmlns:p14="http://schemas.microsoft.com/office/powerpoint/2010/main" val="12639455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多处理器调度算法 </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负载共享调度算法</a:t>
            </a:r>
            <a:endParaRPr lang="en-US" altLang="zh-CN" dirty="0" smtClean="0"/>
          </a:p>
          <a:p>
            <a:pPr lvl="1"/>
            <a:r>
              <a:rPr lang="zh-CN" altLang="en-US" dirty="0"/>
              <a:t>维护</a:t>
            </a:r>
            <a:r>
              <a:rPr lang="zh-CN" altLang="en-US" dirty="0" smtClean="0"/>
              <a:t>全局就绪队列</a:t>
            </a:r>
            <a:endParaRPr lang="en-US" altLang="zh-CN" dirty="0" smtClean="0"/>
          </a:p>
          <a:p>
            <a:pPr lvl="1"/>
            <a:r>
              <a:rPr lang="zh-CN" altLang="en-US" dirty="0" smtClean="0"/>
              <a:t>有一个</a:t>
            </a:r>
            <a:r>
              <a:rPr lang="en-US" altLang="zh-CN" dirty="0" smtClean="0"/>
              <a:t>CPU</a:t>
            </a:r>
            <a:r>
              <a:rPr lang="zh-CN" altLang="en-US" dirty="0" smtClean="0"/>
              <a:t>空闲就选择一个进程（线程）去运行</a:t>
            </a:r>
            <a:endParaRPr lang="en-US" altLang="zh-CN" dirty="0" smtClean="0"/>
          </a:p>
          <a:p>
            <a:r>
              <a:rPr lang="zh-CN" altLang="en-US" dirty="0" smtClean="0"/>
              <a:t>优点</a:t>
            </a:r>
            <a:endParaRPr lang="en-US" altLang="zh-CN" dirty="0" smtClean="0"/>
          </a:p>
          <a:p>
            <a:pPr lvl="1"/>
            <a:r>
              <a:rPr lang="zh-CN" altLang="en-US" dirty="0" smtClean="0"/>
              <a:t>调度程序可以运行在任何</a:t>
            </a:r>
            <a:r>
              <a:rPr lang="en-US" altLang="zh-CN" dirty="0"/>
              <a:t>CPU</a:t>
            </a:r>
            <a:r>
              <a:rPr lang="zh-CN" altLang="en-US" dirty="0" smtClean="0"/>
              <a:t>上</a:t>
            </a:r>
            <a:endParaRPr lang="en-US" altLang="zh-CN" dirty="0" smtClean="0"/>
          </a:p>
          <a:p>
            <a:pPr lvl="1"/>
            <a:r>
              <a:rPr lang="zh-CN" altLang="en-US" dirty="0" smtClean="0"/>
              <a:t>避免空闲</a:t>
            </a:r>
            <a:r>
              <a:rPr lang="en-US" altLang="zh-CN" dirty="0" smtClean="0"/>
              <a:t>CPU</a:t>
            </a:r>
          </a:p>
          <a:p>
            <a:r>
              <a:rPr lang="zh-CN" altLang="en-US" dirty="0" smtClean="0"/>
              <a:t>缺点</a:t>
            </a:r>
            <a:endParaRPr lang="en-US" altLang="zh-CN" dirty="0" smtClean="0"/>
          </a:p>
          <a:p>
            <a:pPr lvl="1"/>
            <a:r>
              <a:rPr lang="zh-CN" altLang="en-US" dirty="0"/>
              <a:t>就绪</a:t>
            </a:r>
            <a:r>
              <a:rPr lang="zh-CN" altLang="en-US" dirty="0" smtClean="0"/>
              <a:t>队列必须互斥</a:t>
            </a:r>
            <a:r>
              <a:rPr lang="en-US" altLang="zh-CN" dirty="0" smtClean="0">
                <a:sym typeface="Wingdings" panose="05000000000000000000" pitchFamily="2" charset="2"/>
              </a:rPr>
              <a:t></a:t>
            </a:r>
            <a:r>
              <a:rPr lang="zh-CN" altLang="en-US" dirty="0" smtClean="0">
                <a:sym typeface="Wingdings" panose="05000000000000000000" pitchFamily="2" charset="2"/>
              </a:rPr>
              <a:t>性能瓶颈</a:t>
            </a:r>
            <a:endParaRPr lang="en-US" altLang="zh-CN" dirty="0" smtClean="0">
              <a:sym typeface="Wingdings" panose="05000000000000000000" pitchFamily="2" charset="2"/>
            </a:endParaRPr>
          </a:p>
          <a:p>
            <a:pPr lvl="1"/>
            <a:r>
              <a:rPr lang="zh-CN" altLang="en-US" dirty="0">
                <a:sym typeface="Wingdings" panose="05000000000000000000" pitchFamily="2" charset="2"/>
              </a:rPr>
              <a:t>被</a:t>
            </a:r>
            <a:r>
              <a:rPr lang="zh-CN" altLang="en-US" dirty="0" smtClean="0">
                <a:sym typeface="Wingdings" panose="05000000000000000000" pitchFamily="2" charset="2"/>
              </a:rPr>
              <a:t>剥夺线程无法保证在原</a:t>
            </a:r>
            <a:r>
              <a:rPr lang="en-US" altLang="zh-CN" dirty="0" smtClean="0">
                <a:sym typeface="Wingdings" panose="05000000000000000000" pitchFamily="2" charset="2"/>
              </a:rPr>
              <a:t>CPU</a:t>
            </a:r>
            <a:r>
              <a:rPr lang="zh-CN" altLang="en-US" dirty="0" smtClean="0">
                <a:sym typeface="Wingdings" panose="05000000000000000000" pitchFamily="2" charset="2"/>
              </a:rPr>
              <a:t>上运行</a:t>
            </a:r>
            <a:r>
              <a:rPr lang="en-US" altLang="zh-CN" dirty="0" smtClean="0">
                <a:sym typeface="Wingdings" panose="05000000000000000000" pitchFamily="2" charset="2"/>
              </a:rPr>
              <a:t></a:t>
            </a:r>
            <a:r>
              <a:rPr lang="zh-CN" altLang="en-US" dirty="0" smtClean="0">
                <a:sym typeface="Wingdings" panose="05000000000000000000" pitchFamily="2" charset="2"/>
              </a:rPr>
              <a:t>高速缓存失效</a:t>
            </a:r>
            <a:endParaRPr lang="en-US" altLang="zh-CN" dirty="0" smtClean="0">
              <a:sym typeface="Wingdings" panose="05000000000000000000" pitchFamily="2" charset="2"/>
            </a:endParaRPr>
          </a:p>
          <a:p>
            <a:pPr lvl="1"/>
            <a:r>
              <a:rPr lang="zh-CN" altLang="en-US" dirty="0">
                <a:sym typeface="Wingdings" panose="05000000000000000000" pitchFamily="2" charset="2"/>
              </a:rPr>
              <a:t>一</a:t>
            </a:r>
            <a:r>
              <a:rPr lang="zh-CN" altLang="en-US" dirty="0" smtClean="0">
                <a:sym typeface="Wingdings" panose="05000000000000000000" pitchFamily="2" charset="2"/>
              </a:rPr>
              <a:t>个进程的线程可能运行在不同</a:t>
            </a:r>
            <a:r>
              <a:rPr lang="en-US" altLang="zh-CN" dirty="0" smtClean="0">
                <a:sym typeface="Wingdings" panose="05000000000000000000" pitchFamily="2" charset="2"/>
              </a:rPr>
              <a:t>CPU</a:t>
            </a:r>
            <a:r>
              <a:rPr lang="zh-CN" altLang="en-US" dirty="0" smtClean="0">
                <a:sym typeface="Wingdings" panose="05000000000000000000" pitchFamily="2" charset="2"/>
              </a:rPr>
              <a:t>上</a:t>
            </a:r>
            <a:r>
              <a:rPr lang="en-US" altLang="zh-CN" dirty="0" smtClean="0">
                <a:sym typeface="Wingdings" panose="05000000000000000000" pitchFamily="2" charset="2"/>
              </a:rPr>
              <a:t></a:t>
            </a:r>
            <a:r>
              <a:rPr lang="zh-CN" altLang="en-US" dirty="0" smtClean="0">
                <a:sym typeface="Wingdings" panose="05000000000000000000" pitchFamily="2" charset="2"/>
              </a:rPr>
              <a:t>通信、同步开销大</a:t>
            </a:r>
            <a:endParaRPr lang="en-US" altLang="zh-CN" dirty="0" smtClean="0">
              <a:sym typeface="Wingdings" panose="05000000000000000000" pitchFamily="2" charset="2"/>
            </a:endParaRP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101</a:t>
            </a:fld>
            <a:endParaRPr lang="zh-CN" altLang="en-US"/>
          </a:p>
        </p:txBody>
      </p:sp>
    </p:spTree>
    <p:extLst>
      <p:ext uri="{BB962C8B-B14F-4D97-AF65-F5344CB8AC3E}">
        <p14:creationId xmlns:p14="http://schemas.microsoft.com/office/powerpoint/2010/main" val="244143273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多处理器调度算法 </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群调度算法 </a:t>
            </a:r>
            <a:r>
              <a:rPr lang="en-US" altLang="zh-CN" dirty="0" smtClean="0"/>
              <a:t>(Gang Scheduling)</a:t>
            </a:r>
          </a:p>
          <a:p>
            <a:pPr lvl="1"/>
            <a:r>
              <a:rPr lang="zh-CN" altLang="en-US" dirty="0" smtClean="0"/>
              <a:t>基于</a:t>
            </a:r>
            <a:r>
              <a:rPr lang="en-US" altLang="zh-CN" dirty="0" smtClean="0"/>
              <a:t>1</a:t>
            </a:r>
            <a:r>
              <a:rPr lang="zh-CN" altLang="en-US" dirty="0" smtClean="0"/>
              <a:t>对</a:t>
            </a:r>
            <a:r>
              <a:rPr lang="en-US" altLang="zh-CN" dirty="0" smtClean="0"/>
              <a:t>1 </a:t>
            </a:r>
            <a:r>
              <a:rPr lang="zh-CN" altLang="en-US" dirty="0" smtClean="0"/>
              <a:t>的原则将一组紧密相关的进程（线程）作为整体进行调度</a:t>
            </a:r>
            <a:endParaRPr lang="en-US" altLang="zh-CN" dirty="0" smtClean="0"/>
          </a:p>
          <a:p>
            <a:pPr lvl="1"/>
            <a:r>
              <a:rPr lang="zh-CN" altLang="en-US" dirty="0" smtClean="0"/>
              <a:t>例如两个需要通信</a:t>
            </a:r>
            <a:r>
              <a:rPr lang="zh-CN" altLang="en-US" dirty="0"/>
              <a:t>的</a:t>
            </a:r>
            <a:r>
              <a:rPr lang="zh-CN" altLang="en-US" dirty="0" smtClean="0"/>
              <a:t>线程</a:t>
            </a:r>
            <a:endParaRPr lang="en-US" altLang="zh-CN" dirty="0" smtClean="0"/>
          </a:p>
          <a:p>
            <a:r>
              <a:rPr lang="zh-CN" altLang="en-US" dirty="0" smtClean="0"/>
              <a:t>优点：减少进程切换，增加运行效率</a:t>
            </a:r>
            <a:endParaRPr lang="en-US" altLang="zh-CN" dirty="0" smtClean="0"/>
          </a:p>
          <a:p>
            <a:r>
              <a:rPr lang="zh-CN" altLang="en-US" dirty="0" smtClean="0"/>
              <a:t>缺点：</a:t>
            </a:r>
            <a:endParaRPr lang="en-US" altLang="zh-CN" dirty="0" smtClean="0"/>
          </a:p>
          <a:p>
            <a:pPr lvl="1"/>
            <a:r>
              <a:rPr lang="zh-CN" altLang="en-US" dirty="0" smtClean="0"/>
              <a:t>如何确定线程的相关性</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102</a:t>
            </a:fld>
            <a:endParaRPr lang="zh-CN" altLang="en-US"/>
          </a:p>
        </p:txBody>
      </p:sp>
    </p:spTree>
    <p:extLst>
      <p:ext uri="{BB962C8B-B14F-4D97-AF65-F5344CB8AC3E}">
        <p14:creationId xmlns:p14="http://schemas.microsoft.com/office/powerpoint/2010/main" val="4988063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多处理器调度算法 </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专用处理器调度算法</a:t>
            </a:r>
            <a:endParaRPr lang="en-US" altLang="zh-CN" dirty="0" smtClean="0"/>
          </a:p>
          <a:p>
            <a:pPr lvl="1"/>
            <a:r>
              <a:rPr lang="zh-CN" altLang="en-US" dirty="0" smtClean="0"/>
              <a:t>将一个进程的一组线程调度到同一组</a:t>
            </a:r>
            <a:r>
              <a:rPr lang="en-US" altLang="zh-CN" dirty="0" smtClean="0"/>
              <a:t>CPU</a:t>
            </a:r>
            <a:r>
              <a:rPr lang="zh-CN" altLang="en-US" dirty="0" smtClean="0"/>
              <a:t>上运行，</a:t>
            </a:r>
            <a:r>
              <a:rPr lang="zh-CN" altLang="en-US" dirty="0"/>
              <a:t>直到</a:t>
            </a:r>
            <a:r>
              <a:rPr lang="zh-CN" altLang="en-US" dirty="0" smtClean="0"/>
              <a:t>进程结束</a:t>
            </a:r>
            <a:endParaRPr lang="en-US" altLang="zh-CN" dirty="0" smtClean="0"/>
          </a:p>
          <a:p>
            <a:r>
              <a:rPr lang="zh-CN" altLang="en-US" dirty="0" smtClean="0"/>
              <a:t>优点：</a:t>
            </a:r>
            <a:endParaRPr lang="en-US" altLang="zh-CN" dirty="0" smtClean="0"/>
          </a:p>
          <a:p>
            <a:pPr lvl="1"/>
            <a:r>
              <a:rPr lang="zh-CN" altLang="en-US" dirty="0" smtClean="0"/>
              <a:t>保证进程获得最快的运行速度</a:t>
            </a:r>
            <a:endParaRPr lang="en-US" altLang="zh-CN" dirty="0" smtClean="0"/>
          </a:p>
          <a:p>
            <a:r>
              <a:rPr lang="zh-CN" altLang="en-US" dirty="0" smtClean="0"/>
              <a:t>缺点：</a:t>
            </a:r>
            <a:endParaRPr lang="en-US" altLang="zh-CN" dirty="0" smtClean="0"/>
          </a:p>
          <a:p>
            <a:pPr lvl="1"/>
            <a:r>
              <a:rPr lang="zh-CN" altLang="en-US" dirty="0"/>
              <a:t>阻塞</a:t>
            </a:r>
            <a:r>
              <a:rPr lang="zh-CN" altLang="en-US" dirty="0" smtClean="0"/>
              <a:t>线程不会让出</a:t>
            </a:r>
            <a:r>
              <a:rPr lang="en-US" altLang="zh-CN" dirty="0" smtClean="0"/>
              <a:t>CPU</a:t>
            </a:r>
          </a:p>
          <a:p>
            <a:pPr lvl="1"/>
            <a:r>
              <a:rPr lang="zh-CN" altLang="en-US" dirty="0"/>
              <a:t>这</a:t>
            </a:r>
            <a:r>
              <a:rPr lang="zh-CN" altLang="en-US" dirty="0" smtClean="0"/>
              <a:t>在拥有几十、上百个处理器的高度并行系统上并不是太大问题</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103</a:t>
            </a:fld>
            <a:endParaRPr lang="zh-CN" altLang="en-US"/>
          </a:p>
        </p:txBody>
      </p:sp>
    </p:spTree>
    <p:extLst>
      <p:ext uri="{BB962C8B-B14F-4D97-AF65-F5344CB8AC3E}">
        <p14:creationId xmlns:p14="http://schemas.microsoft.com/office/powerpoint/2010/main" val="2353889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多处理器调度算法 </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动态调度算法</a:t>
            </a:r>
            <a:endParaRPr lang="en-US" altLang="zh-CN" dirty="0" smtClean="0"/>
          </a:p>
          <a:p>
            <a:pPr lvl="1"/>
            <a:r>
              <a:rPr lang="zh-CN" altLang="en-US" dirty="0" smtClean="0"/>
              <a:t>操作系统负责在应用进程中分配</a:t>
            </a:r>
            <a:r>
              <a:rPr lang="en-US" altLang="zh-CN" dirty="0" smtClean="0"/>
              <a:t>CPU</a:t>
            </a:r>
          </a:p>
          <a:p>
            <a:pPr lvl="1"/>
            <a:r>
              <a:rPr lang="zh-CN" altLang="en-US" dirty="0"/>
              <a:t>应用</a:t>
            </a:r>
            <a:r>
              <a:rPr lang="zh-CN" altLang="en-US" dirty="0" smtClean="0"/>
              <a:t>进程负责在线程中分配分配到的</a:t>
            </a:r>
            <a:r>
              <a:rPr lang="en-US" altLang="zh-CN" dirty="0" smtClean="0"/>
              <a:t>CPU</a:t>
            </a:r>
          </a:p>
          <a:p>
            <a:r>
              <a:rPr lang="zh-CN" altLang="en-US" dirty="0" smtClean="0"/>
              <a:t>对专用处理器算法的改进</a:t>
            </a:r>
            <a:endParaRPr lang="en-US" altLang="zh-CN" dirty="0" smtClean="0"/>
          </a:p>
          <a:p>
            <a:pPr lvl="1"/>
            <a:r>
              <a:rPr lang="zh-CN" altLang="en-US" dirty="0" smtClean="0"/>
              <a:t>允许抢占</a:t>
            </a:r>
            <a:r>
              <a:rPr lang="en-US" altLang="zh-CN" dirty="0" smtClean="0"/>
              <a:t>CPU</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104</a:t>
            </a:fld>
            <a:endParaRPr lang="zh-CN" altLang="en-US"/>
          </a:p>
        </p:txBody>
      </p:sp>
    </p:spTree>
    <p:extLst>
      <p:ext uri="{BB962C8B-B14F-4D97-AF65-F5344CB8AC3E}">
        <p14:creationId xmlns:p14="http://schemas.microsoft.com/office/powerpoint/2010/main" val="186642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处</a:t>
            </a:r>
            <a:r>
              <a:rPr lang="zh-CN" altLang="en-US" smtClean="0"/>
              <a:t>理器中</a:t>
            </a:r>
            <a:r>
              <a:rPr lang="zh-CN" altLang="en-US" dirty="0" smtClean="0"/>
              <a:t>断技术</a:t>
            </a:r>
            <a:endParaRPr lang="zh-CN" altLang="en-US" dirty="0"/>
          </a:p>
        </p:txBody>
      </p:sp>
      <p:sp>
        <p:nvSpPr>
          <p:cNvPr id="3" name="内容占位符 2"/>
          <p:cNvSpPr>
            <a:spLocks noGrp="1"/>
          </p:cNvSpPr>
          <p:nvPr>
            <p:ph idx="1"/>
          </p:nvPr>
        </p:nvSpPr>
        <p:spPr/>
        <p:txBody>
          <a:bodyPr/>
          <a:lstStyle/>
          <a:p>
            <a:r>
              <a:rPr lang="zh-CN" altLang="en-US" dirty="0" smtClean="0"/>
              <a:t>中断</a:t>
            </a:r>
            <a:r>
              <a:rPr lang="zh-CN" altLang="en-US" dirty="0"/>
              <a:t>是指程序执行过程中，遇到急需处理的事件时，暂时中止</a:t>
            </a:r>
            <a:r>
              <a:rPr lang="en-US" altLang="zh-CN" dirty="0"/>
              <a:t>CPU</a:t>
            </a:r>
            <a:r>
              <a:rPr lang="zh-CN" altLang="en-US" dirty="0"/>
              <a:t>上现行程序的运行，转去执行相应的事件处理程序，待处理完成后再返回原程序被中断处或调度其他程序执行的过程。</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89039"/>
            <a:ext cx="4936134" cy="3033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845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为什么要中断</a:t>
            </a:r>
            <a:endParaRPr lang="zh-CN" altLang="en-US" dirty="0"/>
          </a:p>
        </p:txBody>
      </p:sp>
      <p:sp>
        <p:nvSpPr>
          <p:cNvPr id="3" name="内容占位符 2"/>
          <p:cNvSpPr>
            <a:spLocks noGrp="1"/>
          </p:cNvSpPr>
          <p:nvPr>
            <p:ph idx="1"/>
          </p:nvPr>
        </p:nvSpPr>
        <p:spPr/>
        <p:txBody>
          <a:bodyPr/>
          <a:lstStyle/>
          <a:p>
            <a:r>
              <a:rPr lang="zh-CN" altLang="en-US" dirty="0" smtClean="0"/>
              <a:t>请求系统服务</a:t>
            </a:r>
            <a:r>
              <a:rPr lang="en-US" altLang="zh-CN" dirty="0" smtClean="0"/>
              <a:t>—</a:t>
            </a:r>
            <a:r>
              <a:rPr lang="zh-CN" altLang="en-US" dirty="0" smtClean="0"/>
              <a:t>系统调用</a:t>
            </a:r>
            <a:endParaRPr lang="en-US" altLang="zh-CN" dirty="0" smtClean="0"/>
          </a:p>
          <a:p>
            <a:r>
              <a:rPr lang="zh-CN" altLang="en-US" dirty="0" smtClean="0"/>
              <a:t>实现并发工作</a:t>
            </a:r>
            <a:endParaRPr lang="en-US" altLang="zh-CN" dirty="0" smtClean="0"/>
          </a:p>
          <a:p>
            <a:r>
              <a:rPr lang="zh-CN" altLang="en-US" dirty="0" smtClean="0"/>
              <a:t>处理突发事件</a:t>
            </a:r>
            <a:endParaRPr lang="en-US" altLang="zh-CN" dirty="0" smtClean="0"/>
          </a:p>
          <a:p>
            <a:r>
              <a:rPr lang="zh-CN" altLang="en-US" dirty="0" smtClean="0"/>
              <a:t>满足实时要求</a:t>
            </a:r>
            <a:endParaRPr lang="en-US" altLang="zh-CN" dirty="0" smtClean="0"/>
          </a:p>
          <a:p>
            <a:r>
              <a:rPr lang="zh-CN" altLang="en-US" dirty="0" smtClean="0"/>
              <a:t>。。。</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2285021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中断分类 </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从中断事件性质分：</a:t>
            </a:r>
            <a:endParaRPr lang="en-US" altLang="zh-CN" dirty="0" smtClean="0"/>
          </a:p>
          <a:p>
            <a:r>
              <a:rPr lang="zh-CN" altLang="en-US" dirty="0"/>
              <a:t>强迫性</a:t>
            </a:r>
            <a:r>
              <a:rPr lang="zh-CN" altLang="en-US" dirty="0" smtClean="0"/>
              <a:t>中断</a:t>
            </a:r>
            <a:endParaRPr lang="en-US" altLang="zh-CN" dirty="0"/>
          </a:p>
          <a:p>
            <a:pPr lvl="1">
              <a:lnSpc>
                <a:spcPct val="90000"/>
              </a:lnSpc>
            </a:pPr>
            <a:r>
              <a:rPr lang="zh-CN" altLang="en-US" dirty="0">
                <a:latin typeface="仿宋_GB2312" pitchFamily="49" charset="-122"/>
              </a:rPr>
              <a:t>机器故障中断事件：电源故障，主存储器出错</a:t>
            </a:r>
          </a:p>
          <a:p>
            <a:pPr lvl="1">
              <a:lnSpc>
                <a:spcPct val="90000"/>
              </a:lnSpc>
            </a:pPr>
            <a:r>
              <a:rPr lang="zh-CN" altLang="en-US" dirty="0">
                <a:latin typeface="仿宋_GB2312" pitchFamily="49" charset="-122"/>
              </a:rPr>
              <a:t>程序性中断事件：定点溢出，除数为 </a:t>
            </a:r>
            <a:r>
              <a:rPr lang="en-US" altLang="zh-CN" dirty="0">
                <a:latin typeface="仿宋_GB2312" pitchFamily="49" charset="-122"/>
              </a:rPr>
              <a:t>0</a:t>
            </a:r>
            <a:r>
              <a:rPr lang="zh-CN" altLang="en-US" dirty="0">
                <a:latin typeface="仿宋_GB2312" pitchFamily="49" charset="-122"/>
              </a:rPr>
              <a:t>，地址越界等</a:t>
            </a:r>
          </a:p>
          <a:p>
            <a:pPr lvl="1">
              <a:lnSpc>
                <a:spcPct val="90000"/>
              </a:lnSpc>
            </a:pPr>
            <a:r>
              <a:rPr lang="zh-CN" altLang="en-US" dirty="0">
                <a:latin typeface="仿宋_GB2312" pitchFamily="49" charset="-122"/>
              </a:rPr>
              <a:t>外部中断事件：时钟的定时中断，控制台发控制信息等</a:t>
            </a:r>
          </a:p>
          <a:p>
            <a:pPr lvl="1">
              <a:lnSpc>
                <a:spcPct val="90000"/>
              </a:lnSpc>
            </a:pPr>
            <a:r>
              <a:rPr lang="zh-CN" altLang="en-US" dirty="0">
                <a:latin typeface="仿宋_GB2312" pitchFamily="49" charset="-122"/>
              </a:rPr>
              <a:t>输入输出中断事件：设备出错，传输结束</a:t>
            </a:r>
            <a:endParaRPr lang="en-US" altLang="zh-CN" dirty="0" smtClean="0"/>
          </a:p>
          <a:p>
            <a:r>
              <a:rPr lang="zh-CN" altLang="en-US" dirty="0" smtClean="0"/>
              <a:t>自愿性中断</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3962879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中断分类 </a:t>
            </a:r>
            <a:r>
              <a:rPr lang="en-US" altLang="zh-CN" dirty="0" smtClean="0"/>
              <a:t>(2)</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31" name="Text Box 1031"/>
          <p:cNvSpPr txBox="1">
            <a:spLocks noChangeArrowheads="1"/>
          </p:cNvSpPr>
          <p:nvPr/>
        </p:nvSpPr>
        <p:spPr bwMode="auto">
          <a:xfrm>
            <a:off x="2459887" y="2225686"/>
            <a:ext cx="1632813" cy="7865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a:latin typeface="华文新魏" pitchFamily="2" charset="-122"/>
                <a:ea typeface="华文新魏" pitchFamily="2" charset="-122"/>
              </a:rPr>
              <a:t>硬中断</a:t>
            </a:r>
          </a:p>
        </p:txBody>
      </p:sp>
      <p:sp>
        <p:nvSpPr>
          <p:cNvPr id="32" name="Text Box 1032"/>
          <p:cNvSpPr txBox="1">
            <a:spLocks noChangeArrowheads="1"/>
          </p:cNvSpPr>
          <p:nvPr/>
        </p:nvSpPr>
        <p:spPr bwMode="auto">
          <a:xfrm>
            <a:off x="2455919" y="3798881"/>
            <a:ext cx="1636781" cy="7865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a:latin typeface="华文新魏" pitchFamily="2" charset="-122"/>
                <a:ea typeface="华文新魏" pitchFamily="2" charset="-122"/>
              </a:rPr>
              <a:t>软中断</a:t>
            </a:r>
          </a:p>
        </p:txBody>
      </p:sp>
      <p:sp>
        <p:nvSpPr>
          <p:cNvPr id="33" name="AutoShape 1033"/>
          <p:cNvSpPr>
            <a:spLocks/>
          </p:cNvSpPr>
          <p:nvPr/>
        </p:nvSpPr>
        <p:spPr bwMode="auto">
          <a:xfrm>
            <a:off x="3886366" y="1962949"/>
            <a:ext cx="819383" cy="1049334"/>
          </a:xfrm>
          <a:prstGeom prst="leftBrace">
            <a:avLst>
              <a:gd name="adj1" fmla="val 13136"/>
              <a:gd name="adj2" fmla="val 50000"/>
            </a:avLst>
          </a:prstGeom>
          <a:noFill/>
          <a:ln w="9525">
            <a:solidFill>
              <a:srgbClr val="009900"/>
            </a:solidFill>
            <a:round/>
            <a:headEnd/>
            <a:tailEnd/>
          </a:ln>
        </p:spPr>
        <p:txBody>
          <a:bodyPr/>
          <a:lstStyle/>
          <a:p>
            <a:endParaRPr lang="zh-CN" altLang="en-US"/>
          </a:p>
        </p:txBody>
      </p:sp>
      <p:sp>
        <p:nvSpPr>
          <p:cNvPr id="34" name="AutoShape 1034"/>
          <p:cNvSpPr>
            <a:spLocks/>
          </p:cNvSpPr>
          <p:nvPr/>
        </p:nvSpPr>
        <p:spPr bwMode="auto">
          <a:xfrm>
            <a:off x="3886366" y="3798881"/>
            <a:ext cx="511866" cy="1049334"/>
          </a:xfrm>
          <a:prstGeom prst="leftBrace">
            <a:avLst>
              <a:gd name="adj1" fmla="val 21027"/>
              <a:gd name="adj2" fmla="val 50000"/>
            </a:avLst>
          </a:prstGeom>
          <a:noFill/>
          <a:ln w="9525">
            <a:solidFill>
              <a:srgbClr val="009900"/>
            </a:solidFill>
            <a:round/>
            <a:headEnd/>
            <a:tailEnd/>
          </a:ln>
        </p:spPr>
        <p:txBody>
          <a:bodyPr/>
          <a:lstStyle/>
          <a:p>
            <a:endParaRPr lang="zh-CN" altLang="en-US"/>
          </a:p>
        </p:txBody>
      </p:sp>
      <p:sp>
        <p:nvSpPr>
          <p:cNvPr id="35" name="Text Box 1035"/>
          <p:cNvSpPr txBox="1">
            <a:spLocks noChangeArrowheads="1"/>
          </p:cNvSpPr>
          <p:nvPr/>
        </p:nvSpPr>
        <p:spPr bwMode="auto">
          <a:xfrm>
            <a:off x="4398233" y="1700213"/>
            <a:ext cx="4277455" cy="7865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dirty="0">
                <a:latin typeface="华文新魏" pitchFamily="2" charset="-122"/>
                <a:ea typeface="华文新魏" pitchFamily="2" charset="-122"/>
              </a:rPr>
              <a:t>外中断</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中断、异步中断</a:t>
            </a:r>
            <a:r>
              <a:rPr lang="en-US" altLang="zh-CN" sz="2800" dirty="0">
                <a:latin typeface="华文新魏" pitchFamily="2" charset="-122"/>
                <a:ea typeface="华文新魏" pitchFamily="2" charset="-122"/>
              </a:rPr>
              <a:t>)</a:t>
            </a:r>
          </a:p>
        </p:txBody>
      </p:sp>
      <p:sp>
        <p:nvSpPr>
          <p:cNvPr id="36" name="Text Box 1036"/>
          <p:cNvSpPr txBox="1">
            <a:spLocks noChangeArrowheads="1"/>
          </p:cNvSpPr>
          <p:nvPr/>
        </p:nvSpPr>
        <p:spPr bwMode="auto">
          <a:xfrm>
            <a:off x="4398233" y="2486811"/>
            <a:ext cx="4277455" cy="7882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a:latin typeface="华文新魏" pitchFamily="2" charset="-122"/>
                <a:ea typeface="华文新魏" pitchFamily="2" charset="-122"/>
              </a:rPr>
              <a:t>内中断</a:t>
            </a:r>
            <a:r>
              <a:rPr lang="en-US" altLang="zh-CN" sz="2800">
                <a:latin typeface="华文新魏" pitchFamily="2" charset="-122"/>
                <a:ea typeface="华文新魏" pitchFamily="2" charset="-122"/>
              </a:rPr>
              <a:t>(</a:t>
            </a:r>
            <a:r>
              <a:rPr lang="zh-CN" altLang="en-US" sz="2800">
                <a:latin typeface="华文新魏" pitchFamily="2" charset="-122"/>
                <a:ea typeface="华文新魏" pitchFamily="2" charset="-122"/>
              </a:rPr>
              <a:t>异常、同步中断</a:t>
            </a:r>
            <a:r>
              <a:rPr lang="en-US" altLang="zh-CN" sz="2800">
                <a:latin typeface="华文新魏" pitchFamily="2" charset="-122"/>
                <a:ea typeface="华文新魏" pitchFamily="2" charset="-122"/>
              </a:rPr>
              <a:t>)</a:t>
            </a:r>
          </a:p>
        </p:txBody>
      </p:sp>
      <p:sp>
        <p:nvSpPr>
          <p:cNvPr id="37" name="Text Box 1037"/>
          <p:cNvSpPr txBox="1">
            <a:spLocks noChangeArrowheads="1"/>
          </p:cNvSpPr>
          <p:nvPr/>
        </p:nvSpPr>
        <p:spPr bwMode="auto">
          <a:xfrm>
            <a:off x="4398233" y="3536145"/>
            <a:ext cx="1743916" cy="7882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a:latin typeface="华文新魏" pitchFamily="2" charset="-122"/>
                <a:ea typeface="华文新魏" pitchFamily="2" charset="-122"/>
              </a:rPr>
              <a:t>信号</a:t>
            </a:r>
          </a:p>
        </p:txBody>
      </p:sp>
      <p:sp>
        <p:nvSpPr>
          <p:cNvPr id="38" name="Text Box 1038"/>
          <p:cNvSpPr txBox="1">
            <a:spLocks noChangeArrowheads="1"/>
          </p:cNvSpPr>
          <p:nvPr/>
        </p:nvSpPr>
        <p:spPr bwMode="auto">
          <a:xfrm>
            <a:off x="4398233" y="4585479"/>
            <a:ext cx="2029609" cy="78820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800">
                <a:latin typeface="华文新魏" pitchFamily="2" charset="-122"/>
                <a:ea typeface="华文新魏" pitchFamily="2" charset="-122"/>
              </a:rPr>
              <a:t>软件中断</a:t>
            </a:r>
          </a:p>
        </p:txBody>
      </p:sp>
      <p:sp>
        <p:nvSpPr>
          <p:cNvPr id="39" name="Text Box 1039"/>
          <p:cNvSpPr txBox="1">
            <a:spLocks noChangeArrowheads="1"/>
          </p:cNvSpPr>
          <p:nvPr/>
        </p:nvSpPr>
        <p:spPr bwMode="auto">
          <a:xfrm>
            <a:off x="835009" y="1962949"/>
            <a:ext cx="1503855" cy="2885266"/>
          </a:xfrm>
          <a:prstGeom prst="rect">
            <a:avLst/>
          </a:prstGeom>
          <a:noFill/>
          <a:ln>
            <a:noFill/>
          </a:ln>
        </p:spPr>
        <p:txBody>
          <a:bodyPr/>
          <a:lstStyle/>
          <a:p>
            <a:endParaRPr lang="en-US" altLang="zh-CN" sz="3200">
              <a:solidFill>
                <a:srgbClr val="6600CC"/>
              </a:solidFill>
              <a:latin typeface="华文新魏" pitchFamily="2" charset="-122"/>
              <a:ea typeface="华文新魏" pitchFamily="2" charset="-122"/>
            </a:endParaRPr>
          </a:p>
          <a:p>
            <a:r>
              <a:rPr lang="zh-CN" altLang="en-US" sz="3200">
                <a:solidFill>
                  <a:srgbClr val="009900"/>
                </a:solidFill>
                <a:latin typeface="华文新魏" pitchFamily="2" charset="-122"/>
                <a:ea typeface="华文新魏" pitchFamily="2" charset="-122"/>
              </a:rPr>
              <a:t>按事件来源和实现手段分类</a:t>
            </a:r>
          </a:p>
        </p:txBody>
      </p:sp>
      <p:sp>
        <p:nvSpPr>
          <p:cNvPr id="40" name="AutoShape 1040"/>
          <p:cNvSpPr>
            <a:spLocks/>
          </p:cNvSpPr>
          <p:nvPr/>
        </p:nvSpPr>
        <p:spPr bwMode="auto">
          <a:xfrm>
            <a:off x="1702007" y="2486811"/>
            <a:ext cx="865014" cy="1837543"/>
          </a:xfrm>
          <a:prstGeom prst="leftBrace">
            <a:avLst>
              <a:gd name="adj1" fmla="val 21789"/>
              <a:gd name="adj2" fmla="val 50000"/>
            </a:avLst>
          </a:prstGeom>
          <a:noFill/>
          <a:ln w="9525">
            <a:solidFill>
              <a:srgbClr val="009900"/>
            </a:solidFill>
            <a:round/>
            <a:headEnd/>
            <a:tailEnd/>
          </a:ln>
        </p:spPr>
        <p:txBody>
          <a:bodyPr/>
          <a:lstStyle/>
          <a:p>
            <a:endParaRPr lang="zh-CN" altLang="en-US"/>
          </a:p>
        </p:txBody>
      </p:sp>
    </p:spTree>
    <p:extLst>
      <p:ext uri="{BB962C8B-B14F-4D97-AF65-F5344CB8AC3E}">
        <p14:creationId xmlns:p14="http://schemas.microsoft.com/office/powerpoint/2010/main" val="1941495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r>
              <a:rPr lang="zh-CN" altLang="en-US" dirty="0"/>
              <a:t> </a:t>
            </a:r>
            <a:r>
              <a:rPr lang="en-US" altLang="zh-CN" dirty="0" err="1" smtClean="0"/>
              <a:t>vs</a:t>
            </a:r>
            <a:r>
              <a:rPr lang="zh-CN" altLang="en-US" dirty="0" smtClean="0"/>
              <a:t>异常</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外中断（异步中断）</a:t>
            </a:r>
            <a:endParaRPr lang="en-US" altLang="zh-CN" dirty="0" smtClean="0"/>
          </a:p>
          <a:p>
            <a:pPr lvl="1"/>
            <a:r>
              <a:rPr lang="zh-CN" altLang="en-US" dirty="0"/>
              <a:t>现行指令无关的中断信号触发的</a:t>
            </a:r>
            <a:r>
              <a:rPr lang="en-US" altLang="zh-CN" dirty="0"/>
              <a:t>(</a:t>
            </a:r>
            <a:r>
              <a:rPr lang="zh-CN" altLang="en-US" dirty="0"/>
              <a:t>异步的</a:t>
            </a:r>
            <a:r>
              <a:rPr lang="en-US" altLang="zh-CN" dirty="0" smtClean="0"/>
              <a:t>)</a:t>
            </a:r>
          </a:p>
          <a:p>
            <a:pPr lvl="1"/>
            <a:r>
              <a:rPr lang="zh-CN" altLang="en-US" dirty="0"/>
              <a:t>指令之间才</a:t>
            </a:r>
            <a:r>
              <a:rPr lang="zh-CN" altLang="en-US" dirty="0" smtClean="0"/>
              <a:t>允许中断</a:t>
            </a:r>
            <a:endParaRPr lang="en-US" altLang="zh-CN" dirty="0" smtClean="0"/>
          </a:p>
          <a:p>
            <a:pPr lvl="1"/>
            <a:r>
              <a:rPr lang="zh-CN" altLang="en-US" dirty="0"/>
              <a:t>中断的发生与</a:t>
            </a:r>
            <a:r>
              <a:rPr lang="en-US" altLang="zh-CN" dirty="0"/>
              <a:t>CPU</a:t>
            </a:r>
            <a:r>
              <a:rPr lang="zh-CN" altLang="en-US" dirty="0"/>
              <a:t>处在用户模式或内核模式</a:t>
            </a:r>
            <a:r>
              <a:rPr lang="zh-CN" altLang="en-US" dirty="0" smtClean="0"/>
              <a:t>无关</a:t>
            </a:r>
            <a:endParaRPr lang="en-US" altLang="zh-CN" dirty="0" smtClean="0"/>
          </a:p>
          <a:p>
            <a:pPr lvl="1"/>
            <a:r>
              <a:rPr lang="zh-CN" altLang="en-US" dirty="0"/>
              <a:t>一般来说，中断处理程序提供的服务不是为当前进程所需</a:t>
            </a:r>
            <a:r>
              <a:rPr lang="zh-CN" altLang="en-US" dirty="0" smtClean="0"/>
              <a:t>的</a:t>
            </a:r>
            <a:endParaRPr lang="en-US" altLang="zh-CN" dirty="0" smtClean="0"/>
          </a:p>
          <a:p>
            <a:r>
              <a:rPr lang="zh-CN" altLang="en-US" dirty="0" smtClean="0"/>
              <a:t>异常（同步中断）</a:t>
            </a:r>
            <a:endParaRPr lang="en-US" altLang="zh-CN" dirty="0" smtClean="0"/>
          </a:p>
          <a:p>
            <a:pPr lvl="1"/>
            <a:r>
              <a:rPr lang="zh-CN" altLang="en-US" dirty="0"/>
              <a:t>由处理器正在执行现行指令而</a:t>
            </a:r>
            <a:r>
              <a:rPr lang="zh-CN" altLang="en-US" dirty="0" smtClean="0"/>
              <a:t>引起</a:t>
            </a:r>
            <a:endParaRPr lang="en-US" altLang="zh-CN" dirty="0" smtClean="0"/>
          </a:p>
          <a:p>
            <a:pPr lvl="1"/>
            <a:r>
              <a:rPr lang="zh-CN" altLang="en-US" dirty="0" smtClean="0"/>
              <a:t>一</a:t>
            </a:r>
            <a:r>
              <a:rPr lang="zh-CN" altLang="en-US" dirty="0"/>
              <a:t>条指令执行期间允许响应</a:t>
            </a:r>
            <a:r>
              <a:rPr lang="zh-CN" altLang="en-US" dirty="0" smtClean="0"/>
              <a:t>异常</a:t>
            </a:r>
            <a:endParaRPr lang="en-US" altLang="zh-CN" dirty="0" smtClean="0"/>
          </a:p>
          <a:p>
            <a:pPr lvl="1"/>
            <a:r>
              <a:rPr lang="zh-CN" altLang="en-US" dirty="0" smtClean="0"/>
              <a:t>异常处理程序</a:t>
            </a:r>
            <a:r>
              <a:rPr lang="zh-CN" altLang="en-US" dirty="0"/>
              <a:t>提供的服务是为当前进程所</a:t>
            </a:r>
            <a:r>
              <a:rPr lang="zh-CN" altLang="en-US" dirty="0" smtClean="0"/>
              <a:t>用</a:t>
            </a:r>
            <a:endParaRPr lang="en-US" altLang="zh-CN" dirty="0"/>
          </a:p>
          <a:p>
            <a:pPr lvl="1"/>
            <a:r>
              <a:rPr lang="zh-CN" altLang="en-US" dirty="0" smtClean="0"/>
              <a:t>异常</a:t>
            </a:r>
            <a:r>
              <a:rPr lang="zh-CN" altLang="en-US" dirty="0"/>
              <a:t>包括很多方面，有出错</a:t>
            </a:r>
            <a:r>
              <a:rPr lang="en-US" altLang="zh-CN" dirty="0"/>
              <a:t>(fault)</a:t>
            </a:r>
            <a:r>
              <a:rPr lang="zh-CN" altLang="en-US" dirty="0"/>
              <a:t>，也有陷入</a:t>
            </a:r>
            <a:r>
              <a:rPr lang="en-US" altLang="zh-CN" dirty="0"/>
              <a:t>(trap)</a:t>
            </a:r>
            <a:r>
              <a:rPr lang="zh-CN" altLang="en-US" dirty="0"/>
              <a:t>等</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4265949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中断的通常用途</a:t>
            </a:r>
            <a:endParaRPr lang="zh-CN" altLang="en-US" dirty="0"/>
          </a:p>
        </p:txBody>
      </p:sp>
      <p:sp>
        <p:nvSpPr>
          <p:cNvPr id="3" name="内容占位符 2"/>
          <p:cNvSpPr>
            <a:spLocks noGrp="1"/>
          </p:cNvSpPr>
          <p:nvPr>
            <p:ph idx="1"/>
          </p:nvPr>
        </p:nvSpPr>
        <p:spPr>
          <a:xfrm>
            <a:off x="457200" y="1124744"/>
            <a:ext cx="8229600" cy="5256584"/>
          </a:xfrm>
        </p:spPr>
        <p:txBody>
          <a:bodyPr>
            <a:normAutofit fontScale="85000" lnSpcReduction="20000"/>
          </a:bodyPr>
          <a:lstStyle/>
          <a:p>
            <a:r>
              <a:rPr lang="zh-CN" altLang="en-US" dirty="0"/>
              <a:t>外</a:t>
            </a:r>
            <a:r>
              <a:rPr lang="zh-CN" altLang="en-US" dirty="0" smtClean="0"/>
              <a:t>中断用于</a:t>
            </a:r>
            <a:r>
              <a:rPr lang="zh-CN" altLang="en-US" dirty="0"/>
              <a:t>外部设备对</a:t>
            </a:r>
            <a:r>
              <a:rPr lang="en-US" altLang="zh-CN" dirty="0"/>
              <a:t>CPU</a:t>
            </a:r>
            <a:r>
              <a:rPr lang="zh-CN" altLang="en-US" dirty="0"/>
              <a:t>的中断</a:t>
            </a:r>
            <a:r>
              <a:rPr lang="en-US" altLang="zh-CN" dirty="0"/>
              <a:t>(</a:t>
            </a:r>
            <a:r>
              <a:rPr lang="zh-CN" altLang="en-US" dirty="0"/>
              <a:t>中断的是正在运行的任何程序</a:t>
            </a:r>
            <a:r>
              <a:rPr lang="en-US" altLang="zh-CN" dirty="0"/>
              <a:t>)</a:t>
            </a:r>
            <a:r>
              <a:rPr lang="zh-CN" altLang="en-US" dirty="0"/>
              <a:t>，转向中断处理程序上半部分执行</a:t>
            </a:r>
            <a:r>
              <a:rPr lang="zh-CN" altLang="en-US" dirty="0" smtClean="0"/>
              <a:t>；</a:t>
            </a:r>
            <a:endParaRPr lang="en-US" altLang="zh-CN" dirty="0" smtClean="0"/>
          </a:p>
          <a:p>
            <a:endParaRPr lang="en-US" altLang="zh-CN" dirty="0" smtClean="0">
              <a:latin typeface="Times New Roman"/>
            </a:endParaRPr>
          </a:p>
          <a:p>
            <a:r>
              <a:rPr lang="zh-CN" altLang="en-US" dirty="0" smtClean="0">
                <a:latin typeface="Times New Roman"/>
              </a:rPr>
              <a:t>“</a:t>
            </a:r>
            <a:r>
              <a:rPr lang="zh-CN" altLang="en-US" dirty="0" smtClean="0"/>
              <a:t>异常</a:t>
            </a:r>
            <a:r>
              <a:rPr lang="zh-CN" altLang="en-US" dirty="0" smtClean="0">
                <a:latin typeface="Times New Roman"/>
              </a:rPr>
              <a:t>”</a:t>
            </a:r>
            <a:r>
              <a:rPr lang="zh-CN" altLang="en-US" dirty="0" smtClean="0"/>
              <a:t>因</a:t>
            </a:r>
            <a:r>
              <a:rPr lang="zh-CN" altLang="en-US" dirty="0"/>
              <a:t>指令执行不正常而中断</a:t>
            </a:r>
            <a:r>
              <a:rPr lang="en-US" altLang="zh-CN" dirty="0"/>
              <a:t>CPU(</a:t>
            </a:r>
            <a:r>
              <a:rPr lang="zh-CN" altLang="en-US" dirty="0"/>
              <a:t>中断的是正在执行这条指令的程序</a:t>
            </a:r>
            <a:r>
              <a:rPr lang="en-US" altLang="zh-CN" dirty="0"/>
              <a:t>)</a:t>
            </a:r>
            <a:r>
              <a:rPr lang="zh-CN" altLang="en-US" dirty="0"/>
              <a:t>，转向异常处理程序；</a:t>
            </a:r>
          </a:p>
          <a:p>
            <a:endParaRPr lang="en-US" altLang="zh-CN" dirty="0" smtClean="0">
              <a:latin typeface="Times New Roman"/>
            </a:endParaRPr>
          </a:p>
          <a:p>
            <a:r>
              <a:rPr lang="zh-CN" altLang="en-US" dirty="0" smtClean="0">
                <a:latin typeface="Times New Roman"/>
              </a:rPr>
              <a:t>“</a:t>
            </a:r>
            <a:r>
              <a:rPr lang="zh-CN" altLang="en-US" dirty="0" smtClean="0"/>
              <a:t>软件中断</a:t>
            </a:r>
            <a:r>
              <a:rPr lang="zh-CN" altLang="en-US" dirty="0" smtClean="0">
                <a:latin typeface="Times New Roman"/>
              </a:rPr>
              <a:t>”</a:t>
            </a:r>
            <a:r>
              <a:rPr lang="en-US" altLang="zh-CN" dirty="0" smtClean="0"/>
              <a:t> </a:t>
            </a:r>
            <a:r>
              <a:rPr lang="zh-CN" altLang="en-US" dirty="0" smtClean="0"/>
              <a:t>用于</a:t>
            </a:r>
            <a:r>
              <a:rPr lang="zh-CN" altLang="en-US" dirty="0"/>
              <a:t>硬中断服务程序对内核的中断，在上半部分中发出软件中断</a:t>
            </a:r>
            <a:r>
              <a:rPr lang="en-US" altLang="zh-CN" dirty="0"/>
              <a:t>(</a:t>
            </a:r>
            <a:r>
              <a:rPr lang="zh-CN" altLang="en-US" dirty="0"/>
              <a:t>即标记下半部分</a:t>
            </a:r>
            <a:r>
              <a:rPr lang="en-US" altLang="zh-CN" dirty="0"/>
              <a:t>)</a:t>
            </a:r>
            <a:r>
              <a:rPr lang="zh-CN" altLang="en-US" dirty="0"/>
              <a:t>，使得中断下半部分在适当时刻获得处理</a:t>
            </a:r>
            <a:r>
              <a:rPr lang="zh-CN" altLang="en-US" dirty="0" smtClean="0"/>
              <a:t>；</a:t>
            </a:r>
            <a:endParaRPr lang="en-US" altLang="zh-CN" dirty="0" smtClean="0"/>
          </a:p>
          <a:p>
            <a:endParaRPr lang="en-US" altLang="zh-CN" dirty="0" smtClean="0"/>
          </a:p>
          <a:p>
            <a:r>
              <a:rPr lang="zh-CN" altLang="en-US" dirty="0">
                <a:latin typeface="Times New Roman"/>
              </a:rPr>
              <a:t>“</a:t>
            </a:r>
            <a:r>
              <a:rPr lang="zh-CN" altLang="en-US" dirty="0"/>
              <a:t>信号</a:t>
            </a:r>
            <a:r>
              <a:rPr lang="zh-CN" altLang="en-US" dirty="0">
                <a:latin typeface="Times New Roman"/>
              </a:rPr>
              <a:t>”</a:t>
            </a:r>
            <a:r>
              <a:rPr lang="en-US" altLang="zh-CN" dirty="0"/>
              <a:t>(</a:t>
            </a:r>
            <a:r>
              <a:rPr lang="zh-CN" altLang="en-US" dirty="0"/>
              <a:t>软中断</a:t>
            </a:r>
            <a:r>
              <a:rPr lang="en-US" altLang="zh-CN" dirty="0"/>
              <a:t>)</a:t>
            </a:r>
            <a:r>
              <a:rPr lang="zh-CN" altLang="en-US" dirty="0"/>
              <a:t>用于内核或进程对某个进程的中断，通知进程某个特定事件发生或迫使进程执行信号处理程序</a:t>
            </a:r>
            <a:r>
              <a:rPr lang="zh-CN" altLang="en-US" dirty="0" smtClean="0"/>
              <a:t>。</a:t>
            </a:r>
            <a:endParaRPr lang="zh-CN" altLang="en-US"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2043104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中断机制 </a:t>
            </a:r>
            <a:r>
              <a:rPr lang="en-US" altLang="zh-CN" dirty="0" err="1" smtClean="0"/>
              <a:t>vs</a:t>
            </a:r>
            <a:r>
              <a:rPr lang="en-US" altLang="zh-CN" dirty="0" smtClean="0"/>
              <a:t> </a:t>
            </a:r>
            <a:r>
              <a:rPr lang="zh-CN" altLang="en-US" dirty="0" smtClean="0"/>
              <a:t>信号机制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相同点：</a:t>
            </a:r>
            <a:endParaRPr lang="en-US" altLang="zh-CN" dirty="0" smtClean="0"/>
          </a:p>
          <a:p>
            <a:pPr lvl="1"/>
            <a:r>
              <a:rPr lang="zh-CN" altLang="en-US" dirty="0" smtClean="0"/>
              <a:t>概念一致</a:t>
            </a:r>
            <a:endParaRPr lang="en-US" altLang="zh-CN" dirty="0" smtClean="0"/>
          </a:p>
          <a:p>
            <a:pPr lvl="1"/>
            <a:r>
              <a:rPr lang="zh-CN" altLang="en-US" dirty="0" smtClean="0"/>
              <a:t>都是异步的</a:t>
            </a:r>
            <a:endParaRPr lang="en-US" altLang="zh-CN" dirty="0" smtClean="0"/>
          </a:p>
          <a:p>
            <a:pPr lvl="1"/>
            <a:r>
              <a:rPr lang="zh-CN" altLang="en-US" dirty="0"/>
              <a:t>实现</a:t>
            </a:r>
            <a:r>
              <a:rPr lang="zh-CN" altLang="en-US" dirty="0" smtClean="0"/>
              <a:t>上都采用向量表</a:t>
            </a:r>
            <a:endParaRPr lang="en-US" altLang="zh-CN" dirty="0" smtClean="0"/>
          </a:p>
          <a:p>
            <a:pPr lvl="1"/>
            <a:r>
              <a:rPr lang="zh-CN" altLang="en-US" dirty="0"/>
              <a:t>均</a:t>
            </a:r>
            <a:r>
              <a:rPr lang="zh-CN" altLang="en-US" dirty="0" smtClean="0"/>
              <a:t>具有屏蔽设施</a:t>
            </a:r>
            <a:endParaRPr lang="en-US" altLang="zh-CN" dirty="0" smtClean="0"/>
          </a:p>
          <a:p>
            <a:r>
              <a:rPr lang="zh-CN" altLang="en-US" dirty="0" smtClean="0"/>
              <a:t>不同点：</a:t>
            </a:r>
            <a:endParaRPr lang="en-US" altLang="zh-CN" dirty="0" smtClean="0"/>
          </a:p>
          <a:p>
            <a:pPr lvl="1"/>
            <a:r>
              <a:rPr lang="zh-CN" altLang="en-US" dirty="0" smtClean="0"/>
              <a:t>中断通过硬件软件相结合实现，信号通过软件实现</a:t>
            </a:r>
            <a:endParaRPr lang="en-US" altLang="zh-CN" dirty="0" smtClean="0"/>
          </a:p>
          <a:p>
            <a:pPr lvl="1"/>
            <a:r>
              <a:rPr lang="zh-CN" altLang="en-US" dirty="0" smtClean="0"/>
              <a:t>中断处理程序在内核空间、信号处理程序在用户空间</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861398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a:t>
            </a:r>
            <a:r>
              <a:rPr lang="en-US" altLang="zh-CN" dirty="0"/>
              <a:t>/</a:t>
            </a:r>
            <a:r>
              <a:rPr lang="zh-CN" altLang="en-US" dirty="0"/>
              <a:t>异常响应要做四件事</a:t>
            </a:r>
          </a:p>
        </p:txBody>
      </p:sp>
      <p:sp>
        <p:nvSpPr>
          <p:cNvPr id="3" name="内容占位符 2"/>
          <p:cNvSpPr>
            <a:spLocks noGrp="1"/>
          </p:cNvSpPr>
          <p:nvPr>
            <p:ph idx="1"/>
          </p:nvPr>
        </p:nvSpPr>
        <p:spPr/>
        <p:txBody>
          <a:bodyPr/>
          <a:lstStyle/>
          <a:p>
            <a:pPr>
              <a:lnSpc>
                <a:spcPct val="80000"/>
              </a:lnSpc>
            </a:pPr>
            <a:r>
              <a:rPr lang="zh-CN" altLang="en-US" dirty="0"/>
              <a:t>发现中断</a:t>
            </a:r>
            <a:r>
              <a:rPr lang="zh-CN" altLang="en-US" dirty="0" smtClean="0"/>
              <a:t>源</a:t>
            </a:r>
            <a:endParaRPr lang="zh-CN" altLang="en-US" dirty="0"/>
          </a:p>
          <a:p>
            <a:pPr>
              <a:lnSpc>
                <a:spcPct val="80000"/>
              </a:lnSpc>
            </a:pPr>
            <a:r>
              <a:rPr lang="zh-CN" altLang="en-US" dirty="0"/>
              <a:t>保护</a:t>
            </a:r>
            <a:r>
              <a:rPr lang="zh-CN" altLang="en-US" dirty="0" smtClean="0"/>
              <a:t>现场</a:t>
            </a:r>
            <a:endParaRPr lang="zh-CN" altLang="en-US" dirty="0"/>
          </a:p>
          <a:p>
            <a:pPr>
              <a:lnSpc>
                <a:spcPct val="80000"/>
              </a:lnSpc>
            </a:pPr>
            <a:r>
              <a:rPr lang="zh-CN" altLang="en-US" dirty="0"/>
              <a:t>转向处理中断</a:t>
            </a:r>
            <a:r>
              <a:rPr lang="en-US" altLang="zh-CN" dirty="0"/>
              <a:t>/</a:t>
            </a:r>
            <a:r>
              <a:rPr lang="zh-CN" altLang="en-US" dirty="0"/>
              <a:t>异常事件的</a:t>
            </a:r>
            <a:r>
              <a:rPr lang="zh-CN" altLang="en-US" dirty="0" smtClean="0"/>
              <a:t>处理程序</a:t>
            </a:r>
            <a:endParaRPr lang="zh-CN" altLang="en-US" dirty="0"/>
          </a:p>
          <a:p>
            <a:pPr>
              <a:lnSpc>
                <a:spcPct val="80000"/>
              </a:lnSpc>
            </a:pPr>
            <a:r>
              <a:rPr lang="zh-CN" altLang="en-US" dirty="0"/>
              <a:t>恢复</a:t>
            </a:r>
            <a:r>
              <a:rPr lang="zh-CN" altLang="en-US" dirty="0" smtClean="0"/>
              <a:t>现场</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281" y="2708920"/>
            <a:ext cx="59721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700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中断处理流程 </a:t>
            </a:r>
            <a:r>
              <a:rPr lang="en-US" altLang="zh-CN" dirty="0" smtClean="0"/>
              <a:t>(1)</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设备发出中断请求，中断控制器将中断号转换成中断向量存储</a:t>
            </a:r>
            <a:r>
              <a:rPr lang="en-US" altLang="zh-CN" dirty="0" smtClean="0"/>
              <a:t>I/O</a:t>
            </a:r>
            <a:r>
              <a:rPr lang="zh-CN" altLang="en-US" dirty="0" smtClean="0"/>
              <a:t>寄存器</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99447"/>
            <a:ext cx="6805669" cy="412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552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 处理器管理</a:t>
            </a:r>
            <a:endParaRPr lang="zh-CN" altLang="en-US" dirty="0"/>
          </a:p>
        </p:txBody>
      </p:sp>
      <p:sp>
        <p:nvSpPr>
          <p:cNvPr id="3" name="内容占位符 2"/>
          <p:cNvSpPr>
            <a:spLocks noGrp="1"/>
          </p:cNvSpPr>
          <p:nvPr>
            <p:ph idx="1"/>
          </p:nvPr>
        </p:nvSpPr>
        <p:spPr/>
        <p:txBody>
          <a:bodyPr/>
          <a:lstStyle/>
          <a:p>
            <a:r>
              <a:rPr lang="zh-CN" altLang="en-US" dirty="0" smtClean="0"/>
              <a:t>处理器管理是操作系统最核心的功能</a:t>
            </a:r>
            <a:endParaRPr lang="en-US" altLang="zh-CN" dirty="0" smtClean="0"/>
          </a:p>
          <a:p>
            <a:pPr lvl="1"/>
            <a:r>
              <a:rPr lang="zh-CN" altLang="en-US" dirty="0" smtClean="0"/>
              <a:t>处理器及中断</a:t>
            </a:r>
            <a:endParaRPr lang="en-US" altLang="zh-CN" dirty="0" smtClean="0"/>
          </a:p>
          <a:p>
            <a:pPr lvl="1"/>
            <a:r>
              <a:rPr lang="zh-CN" altLang="en-US" dirty="0" smtClean="0"/>
              <a:t>进程及其实现</a:t>
            </a:r>
            <a:endParaRPr lang="en-US" altLang="zh-CN" dirty="0" smtClean="0"/>
          </a:p>
          <a:p>
            <a:pPr lvl="1"/>
            <a:r>
              <a:rPr lang="zh-CN" altLang="en-US" dirty="0" smtClean="0"/>
              <a:t>线程及其实现</a:t>
            </a:r>
            <a:endParaRPr lang="en-US" altLang="zh-CN" dirty="0" smtClean="0"/>
          </a:p>
          <a:p>
            <a:pPr lvl="1"/>
            <a:r>
              <a:rPr lang="zh-CN" altLang="en-US" dirty="0" smtClean="0"/>
              <a:t>处理器调度</a:t>
            </a:r>
            <a:endParaRPr lang="en-US" altLang="zh-CN" dirty="0" smtClean="0"/>
          </a:p>
          <a:p>
            <a:pPr lvl="1"/>
            <a:r>
              <a:rPr lang="en-US" altLang="zh-CN" dirty="0"/>
              <a:t>Linux</a:t>
            </a:r>
            <a:r>
              <a:rPr lang="zh-CN" altLang="zh-CN" dirty="0"/>
              <a:t>和</a:t>
            </a:r>
            <a:r>
              <a:rPr lang="en-US" altLang="zh-CN" dirty="0"/>
              <a:t>Windows</a:t>
            </a:r>
            <a:r>
              <a:rPr lang="zh-CN" altLang="zh-CN" dirty="0"/>
              <a:t>处理器调度算法</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3395669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中断处理流程 </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dirty="0" smtClean="0"/>
              <a:t>(2) CPU</a:t>
            </a:r>
            <a:r>
              <a:rPr lang="zh-CN" altLang="en-US" dirty="0" smtClean="0"/>
              <a:t>根据中断向量号在</a:t>
            </a:r>
            <a:r>
              <a:rPr lang="en-US" altLang="zh-CN" dirty="0" smtClean="0"/>
              <a:t>IDT</a:t>
            </a:r>
            <a:r>
              <a:rPr lang="zh-CN" altLang="en-US" dirty="0" smtClean="0"/>
              <a:t>中找到中断服务程序的入口地址</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85" y="2204864"/>
            <a:ext cx="8997571"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844824"/>
            <a:ext cx="649605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611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中断处理流程 </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en-US" dirty="0"/>
              <a:t>保存</a:t>
            </a:r>
            <a:r>
              <a:rPr lang="zh-CN" altLang="en-US" dirty="0" smtClean="0"/>
              <a:t>现场：将</a:t>
            </a:r>
            <a:r>
              <a:rPr lang="en-US" altLang="zh-CN" dirty="0" smtClean="0"/>
              <a:t>CPU</a:t>
            </a:r>
            <a:r>
              <a:rPr lang="zh-CN" altLang="en-US" dirty="0" smtClean="0"/>
              <a:t>寄存器的值压入核心栈</a:t>
            </a:r>
            <a:endParaRPr lang="en-US" altLang="zh-CN" dirty="0" smtClean="0"/>
          </a:p>
          <a:p>
            <a:r>
              <a:rPr lang="zh-CN" altLang="en-US" dirty="0" smtClean="0"/>
              <a:t>对</a:t>
            </a:r>
            <a:r>
              <a:rPr lang="zh-CN" altLang="en-US" dirty="0"/>
              <a:t>中断控制器进行确认，设置中断源状态</a:t>
            </a:r>
            <a:r>
              <a:rPr lang="zh-CN" altLang="en-US" dirty="0" smtClean="0"/>
              <a:t>等</a:t>
            </a:r>
            <a:endParaRPr lang="en-US" altLang="zh-CN" dirty="0" smtClean="0"/>
          </a:p>
          <a:p>
            <a:r>
              <a:rPr lang="zh-CN" altLang="en-US" dirty="0"/>
              <a:t>根据</a:t>
            </a:r>
            <a:r>
              <a:rPr lang="en-US" altLang="zh-CN" dirty="0"/>
              <a:t>IRQ</a:t>
            </a:r>
            <a:r>
              <a:rPr lang="zh-CN" altLang="en-US" dirty="0"/>
              <a:t>为发出中断请求的设备</a:t>
            </a:r>
            <a:r>
              <a:rPr lang="zh-CN" altLang="en-US" dirty="0" smtClean="0"/>
              <a:t>提供服务</a:t>
            </a:r>
            <a:r>
              <a:rPr lang="en-US" altLang="zh-CN" dirty="0" smtClean="0"/>
              <a:t>(</a:t>
            </a:r>
            <a:r>
              <a:rPr lang="zh-CN" altLang="en-US" dirty="0" smtClean="0"/>
              <a:t>执行上半部分、标记下半部分</a:t>
            </a:r>
            <a:r>
              <a:rPr lang="en-US" altLang="zh-CN" dirty="0" smtClean="0"/>
              <a:t>)</a:t>
            </a:r>
          </a:p>
          <a:p>
            <a:pPr lvl="1"/>
            <a:r>
              <a:rPr lang="zh-CN" altLang="en-US" dirty="0" smtClean="0"/>
              <a:t>服务程序队列</a:t>
            </a:r>
            <a:endParaRPr lang="en-US" altLang="zh-CN" dirty="0" smtClean="0"/>
          </a:p>
          <a:p>
            <a:r>
              <a:rPr lang="zh-CN" altLang="en-US" dirty="0" smtClean="0"/>
              <a:t>退出</a:t>
            </a:r>
            <a:r>
              <a:rPr lang="zh-CN" altLang="en-US" dirty="0"/>
              <a:t>，恢复中断前的现场。</a:t>
            </a:r>
          </a:p>
          <a:p>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73720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异常处理流程</a:t>
            </a:r>
            <a:endParaRPr lang="zh-CN" altLang="en-US" dirty="0"/>
          </a:p>
        </p:txBody>
      </p:sp>
      <p:sp>
        <p:nvSpPr>
          <p:cNvPr id="3" name="内容占位符 2"/>
          <p:cNvSpPr>
            <a:spLocks noGrp="1"/>
          </p:cNvSpPr>
          <p:nvPr>
            <p:ph idx="1"/>
          </p:nvPr>
        </p:nvSpPr>
        <p:spPr/>
        <p:txBody>
          <a:bodyPr>
            <a:normAutofit lnSpcReduction="10000"/>
          </a:bodyPr>
          <a:lstStyle/>
          <a:p>
            <a:pPr>
              <a:lnSpc>
                <a:spcPct val="90000"/>
              </a:lnSpc>
            </a:pPr>
            <a:r>
              <a:rPr lang="zh-CN" altLang="en-US" dirty="0"/>
              <a:t>当异常产生后，自动转向异常处理程序公共入口执行，执行下列操作</a:t>
            </a:r>
            <a:r>
              <a:rPr lang="zh-CN" altLang="en-US" dirty="0" smtClean="0"/>
              <a:t>：</a:t>
            </a:r>
            <a:endParaRPr lang="en-US" altLang="zh-CN" dirty="0" smtClean="0"/>
          </a:p>
          <a:p>
            <a:pPr lvl="1">
              <a:lnSpc>
                <a:spcPct val="90000"/>
              </a:lnSpc>
            </a:pPr>
            <a:r>
              <a:rPr lang="en-US" altLang="zh-CN" dirty="0" smtClean="0"/>
              <a:t>(1) </a:t>
            </a:r>
            <a:r>
              <a:rPr lang="zh-CN" altLang="en-US" dirty="0" smtClean="0"/>
              <a:t>将</a:t>
            </a:r>
            <a:r>
              <a:rPr lang="zh-CN" altLang="en-US" dirty="0"/>
              <a:t>硬件错误码和异常向量号存入当前进程</a:t>
            </a:r>
            <a:r>
              <a:rPr lang="en-US" altLang="zh-CN" dirty="0"/>
              <a:t>PCB</a:t>
            </a:r>
            <a:r>
              <a:rPr lang="zh-CN" altLang="en-US" dirty="0"/>
              <a:t>中</a:t>
            </a:r>
            <a:r>
              <a:rPr lang="zh-CN" altLang="en-US" dirty="0" smtClean="0"/>
              <a:t>；</a:t>
            </a:r>
            <a:endParaRPr lang="en-US" altLang="zh-CN" dirty="0" smtClean="0"/>
          </a:p>
          <a:p>
            <a:pPr lvl="1">
              <a:lnSpc>
                <a:spcPct val="90000"/>
              </a:lnSpc>
            </a:pPr>
            <a:r>
              <a:rPr lang="en-US" altLang="zh-CN" dirty="0" smtClean="0"/>
              <a:t>(2) </a:t>
            </a:r>
            <a:r>
              <a:rPr lang="zh-CN" altLang="en-US" dirty="0" smtClean="0"/>
              <a:t>判别</a:t>
            </a:r>
            <a:r>
              <a:rPr lang="zh-CN" altLang="en-US" dirty="0"/>
              <a:t>异常产生于核心态还是用户态，对于前者，将简单地转向内核预定义服务程序处理，没有被处理的核心态异常是操作系统的致命错误</a:t>
            </a:r>
            <a:r>
              <a:rPr lang="zh-CN" altLang="en-US" dirty="0" smtClean="0"/>
              <a:t>；</a:t>
            </a:r>
            <a:endParaRPr lang="en-US" altLang="zh-CN" dirty="0" smtClean="0"/>
          </a:p>
          <a:p>
            <a:pPr lvl="1">
              <a:lnSpc>
                <a:spcPct val="90000"/>
              </a:lnSpc>
            </a:pPr>
            <a:r>
              <a:rPr lang="en-US" altLang="zh-CN" dirty="0" smtClean="0"/>
              <a:t>(3) </a:t>
            </a:r>
            <a:r>
              <a:rPr lang="zh-CN" altLang="en-US" dirty="0" smtClean="0"/>
              <a:t>对于</a:t>
            </a:r>
            <a:r>
              <a:rPr lang="zh-CN" altLang="en-US" dirty="0"/>
              <a:t>用户态异常，终止当前进程</a:t>
            </a:r>
            <a:r>
              <a:rPr lang="zh-CN" altLang="en-US" dirty="0" smtClean="0"/>
              <a:t>运行</a:t>
            </a:r>
            <a:r>
              <a:rPr lang="en-US" altLang="zh-CN" dirty="0" smtClean="0"/>
              <a:t>,</a:t>
            </a:r>
            <a:r>
              <a:rPr lang="zh-CN" altLang="en-US" dirty="0" smtClean="0"/>
              <a:t>并给</a:t>
            </a:r>
            <a:r>
              <a:rPr lang="zh-CN" altLang="en-US" dirty="0"/>
              <a:t>当前进程发信号</a:t>
            </a:r>
            <a:r>
              <a:rPr lang="zh-CN" altLang="en-US" dirty="0" smtClean="0"/>
              <a:t>；</a:t>
            </a:r>
            <a:endParaRPr lang="en-US" altLang="zh-CN" dirty="0" smtClean="0"/>
          </a:p>
          <a:p>
            <a:pPr lvl="1">
              <a:lnSpc>
                <a:spcPct val="90000"/>
              </a:lnSpc>
            </a:pPr>
            <a:r>
              <a:rPr lang="en-US" altLang="zh-CN" dirty="0" smtClean="0"/>
              <a:t>(4) </a:t>
            </a:r>
            <a:r>
              <a:rPr lang="zh-CN" altLang="en-US" dirty="0" smtClean="0"/>
              <a:t>从</a:t>
            </a:r>
            <a:r>
              <a:rPr lang="en-US" altLang="zh-CN" dirty="0" err="1"/>
              <a:t>ret_from_exception</a:t>
            </a:r>
            <a:r>
              <a:rPr lang="zh-CN" altLang="en-US" dirty="0"/>
              <a:t>处返回用户空间时，检查进程是否有信号等待处理，如果有则根据信号类型调用相应函数进行处理。</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3380582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时钟中断 </a:t>
            </a:r>
            <a:r>
              <a:rPr lang="en-US" altLang="zh-CN" dirty="0" smtClean="0"/>
              <a:t>(1)</a:t>
            </a:r>
            <a:endParaRPr lang="zh-CN" altLang="en-US" dirty="0"/>
          </a:p>
        </p:txBody>
      </p:sp>
      <p:sp>
        <p:nvSpPr>
          <p:cNvPr id="3" name="内容占位符 2"/>
          <p:cNvSpPr>
            <a:spLocks noGrp="1"/>
          </p:cNvSpPr>
          <p:nvPr>
            <p:ph idx="1"/>
          </p:nvPr>
        </p:nvSpPr>
        <p:spPr>
          <a:xfrm>
            <a:off x="457200" y="1124744"/>
            <a:ext cx="8229600" cy="5112568"/>
          </a:xfrm>
        </p:spPr>
        <p:txBody>
          <a:bodyPr>
            <a:normAutofit/>
          </a:bodyPr>
          <a:lstStyle/>
          <a:p>
            <a:r>
              <a:rPr lang="zh-CN" altLang="en-US" dirty="0" smtClean="0"/>
              <a:t>时钟是</a:t>
            </a:r>
            <a:r>
              <a:rPr lang="en-US" altLang="zh-CN" dirty="0" smtClean="0"/>
              <a:t>CPU</a:t>
            </a:r>
            <a:r>
              <a:rPr lang="zh-CN" altLang="en-US" dirty="0" smtClean="0"/>
              <a:t>调度的重要工具</a:t>
            </a:r>
            <a:endParaRPr lang="en-US" altLang="zh-CN" dirty="0" smtClean="0"/>
          </a:p>
          <a:p>
            <a:r>
              <a:rPr lang="zh-CN" altLang="en-US" dirty="0" smtClean="0"/>
              <a:t>绝对时钟</a:t>
            </a:r>
            <a:endParaRPr lang="en-US" altLang="zh-CN" dirty="0" smtClean="0"/>
          </a:p>
          <a:p>
            <a:pPr lvl="1"/>
            <a:r>
              <a:rPr lang="zh-CN" altLang="en-US" dirty="0"/>
              <a:t>硬件</a:t>
            </a:r>
            <a:r>
              <a:rPr lang="zh-CN" altLang="en-US" dirty="0" smtClean="0"/>
              <a:t>时钟固定周期发出中断请求</a:t>
            </a:r>
            <a:endParaRPr lang="en-US" altLang="zh-CN" dirty="0" smtClean="0"/>
          </a:p>
          <a:p>
            <a:pPr lvl="1"/>
            <a:r>
              <a:rPr lang="zh-CN" altLang="en-US" dirty="0" smtClean="0"/>
              <a:t>每一次中断、计数器</a:t>
            </a:r>
            <a:r>
              <a:rPr lang="en-US" altLang="zh-CN" dirty="0" smtClean="0"/>
              <a:t>+1</a:t>
            </a:r>
          </a:p>
          <a:p>
            <a:r>
              <a:rPr lang="zh-CN" altLang="en-US" dirty="0" smtClean="0"/>
              <a:t>间隔时钟</a:t>
            </a:r>
            <a:endParaRPr lang="en-US" altLang="zh-CN" dirty="0" smtClean="0"/>
          </a:p>
          <a:p>
            <a:pPr lvl="1"/>
            <a:r>
              <a:rPr lang="zh-CN" altLang="en-US" dirty="0" smtClean="0"/>
              <a:t>设置寄存器初始计数值</a:t>
            </a:r>
            <a:endParaRPr lang="en-US" altLang="zh-CN" dirty="0" smtClean="0"/>
          </a:p>
          <a:p>
            <a:pPr marL="742950" lvl="2" indent="-342900"/>
            <a:r>
              <a:rPr lang="zh-CN" altLang="en-US" dirty="0"/>
              <a:t>每一次中断</a:t>
            </a:r>
            <a:r>
              <a:rPr lang="zh-CN" altLang="en-US" dirty="0" smtClean="0"/>
              <a:t>计数器</a:t>
            </a:r>
            <a:r>
              <a:rPr lang="en-US" altLang="zh-CN" dirty="0" smtClean="0"/>
              <a:t>-1</a:t>
            </a:r>
          </a:p>
          <a:p>
            <a:pPr marL="742950" lvl="2" indent="-342900"/>
            <a:r>
              <a:rPr lang="zh-CN" altLang="en-US" dirty="0" smtClean="0"/>
              <a:t>计数器为</a:t>
            </a:r>
            <a:r>
              <a:rPr lang="en-US" altLang="zh-CN" dirty="0" smtClean="0"/>
              <a:t>0</a:t>
            </a:r>
            <a:r>
              <a:rPr lang="zh-CN" altLang="en-US" dirty="0" smtClean="0"/>
              <a:t>产生间隔中断</a:t>
            </a:r>
            <a:endParaRPr lang="en-US" altLang="zh-CN"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38349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时钟中断 </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绝对</a:t>
            </a:r>
            <a:r>
              <a:rPr lang="zh-CN" altLang="en-US" dirty="0"/>
              <a:t>时钟服务</a:t>
            </a:r>
            <a:endParaRPr lang="en-US" altLang="zh-CN" dirty="0"/>
          </a:p>
          <a:p>
            <a:pPr lvl="1"/>
            <a:r>
              <a:rPr lang="en-US" altLang="zh-CN" dirty="0" err="1"/>
              <a:t>update_clock</a:t>
            </a:r>
            <a:r>
              <a:rPr lang="en-US" altLang="zh-CN" dirty="0"/>
              <a:t>( )</a:t>
            </a:r>
            <a:r>
              <a:rPr lang="zh-CN" altLang="en-US" dirty="0"/>
              <a:t>更新当前时间</a:t>
            </a:r>
            <a:endParaRPr lang="en-US" altLang="zh-CN" dirty="0"/>
          </a:p>
          <a:p>
            <a:pPr lvl="1"/>
            <a:r>
              <a:rPr lang="en-US" altLang="zh-CN" dirty="0" err="1"/>
              <a:t>get_time</a:t>
            </a:r>
            <a:r>
              <a:rPr lang="en-US" altLang="zh-CN" dirty="0"/>
              <a:t>( )</a:t>
            </a:r>
            <a:r>
              <a:rPr lang="zh-CN" altLang="en-US" dirty="0"/>
              <a:t>返回当前时钟值</a:t>
            </a:r>
            <a:endParaRPr lang="en-US" altLang="zh-CN" dirty="0"/>
          </a:p>
          <a:p>
            <a:pPr lvl="1"/>
            <a:r>
              <a:rPr lang="en-US" altLang="zh-CN" dirty="0" err="1"/>
              <a:t>set_clock</a:t>
            </a:r>
            <a:r>
              <a:rPr lang="en-US" altLang="zh-CN" dirty="0"/>
              <a:t>( )</a:t>
            </a:r>
            <a:r>
              <a:rPr lang="zh-CN" altLang="en-US" dirty="0"/>
              <a:t>把当前时间设置为新值</a:t>
            </a:r>
            <a:endParaRPr lang="en-US" altLang="zh-CN" dirty="0"/>
          </a:p>
          <a:p>
            <a:r>
              <a:rPr lang="zh-CN" altLang="en-US" dirty="0"/>
              <a:t>间隔定时器：进程可被延迟、阻塞，直到被间隔定时器中断信号唤醒</a:t>
            </a:r>
            <a:endParaRPr lang="en-US" altLang="zh-CN" dirty="0"/>
          </a:p>
          <a:p>
            <a:pPr lvl="1"/>
            <a:r>
              <a:rPr lang="en-US" altLang="zh-CN" dirty="0"/>
              <a:t>delay(</a:t>
            </a:r>
            <a:r>
              <a:rPr lang="en-US" altLang="zh-CN" dirty="0" err="1"/>
              <a:t>tdel</a:t>
            </a:r>
            <a:r>
              <a:rPr lang="en-US" altLang="zh-CN" dirty="0"/>
              <a:t>)</a:t>
            </a:r>
            <a:r>
              <a:rPr lang="zh-CN" altLang="en-US" dirty="0"/>
              <a:t>：将当前进程阻塞</a:t>
            </a:r>
            <a:r>
              <a:rPr lang="en-US" altLang="zh-CN" dirty="0" err="1"/>
              <a:t>tdel</a:t>
            </a:r>
            <a:r>
              <a:rPr lang="zh-CN" altLang="en-US" dirty="0"/>
              <a:t>时间</a:t>
            </a:r>
            <a:endParaRPr lang="en-US" altLang="zh-CN" dirty="0"/>
          </a:p>
          <a:p>
            <a:pPr lvl="1"/>
            <a:r>
              <a:rPr lang="en-US" altLang="zh-CN" dirty="0" err="1"/>
              <a:t>set_timer</a:t>
            </a:r>
            <a:r>
              <a:rPr lang="en-US" altLang="zh-CN" dirty="0"/>
              <a:t>(</a:t>
            </a:r>
            <a:r>
              <a:rPr lang="en-US" altLang="zh-CN" dirty="0" err="1"/>
              <a:t>tdel</a:t>
            </a:r>
            <a:r>
              <a:rPr lang="en-US" altLang="zh-CN" dirty="0"/>
              <a:t>)</a:t>
            </a:r>
            <a:r>
              <a:rPr lang="zh-CN" altLang="en-US" dirty="0"/>
              <a:t>：时间到执行</a:t>
            </a:r>
            <a:r>
              <a:rPr lang="en-US" altLang="zh-CN" dirty="0"/>
              <a:t>timeout</a:t>
            </a:r>
            <a:r>
              <a:rPr lang="zh-CN" altLang="en-US" dirty="0"/>
              <a:t>函数</a:t>
            </a:r>
            <a:endParaRPr lang="en-US" altLang="zh-CN"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1486556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时钟中断 </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a:t>逻辑</a:t>
            </a:r>
            <a:r>
              <a:rPr lang="zh-CN" altLang="en-US" dirty="0" smtClean="0"/>
              <a:t>定时器</a:t>
            </a:r>
            <a:endParaRPr lang="en-US" altLang="zh-CN" dirty="0" smtClean="0"/>
          </a:p>
          <a:p>
            <a:pPr lvl="1"/>
            <a:r>
              <a:rPr lang="zh-CN" altLang="en-US" dirty="0"/>
              <a:t>多个</a:t>
            </a:r>
            <a:r>
              <a:rPr lang="zh-CN" altLang="en-US" dirty="0" smtClean="0"/>
              <a:t>进程共享物理定时器</a:t>
            </a:r>
            <a:endParaRPr lang="en-US" altLang="zh-CN" dirty="0" smtClean="0"/>
          </a:p>
          <a:p>
            <a:pPr lvl="1"/>
            <a:r>
              <a:rPr lang="zh-CN" altLang="en-US" dirty="0" smtClean="0"/>
              <a:t>定时器队列</a:t>
            </a:r>
            <a:endParaRPr lang="en-US" altLang="zh-CN" dirty="0" smtClean="0"/>
          </a:p>
          <a:p>
            <a:r>
              <a:rPr lang="zh-CN" altLang="en-US" dirty="0" smtClean="0"/>
              <a:t>基于绝对时间的定时器队列</a:t>
            </a:r>
            <a:endParaRPr lang="en-US" altLang="zh-CN" dirty="0" smtClean="0"/>
          </a:p>
          <a:p>
            <a:r>
              <a:rPr lang="zh-CN" altLang="en-US" dirty="0" smtClean="0"/>
              <a:t>基于相对时间的定时其队列</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3519944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基于绝对时间的定时器</a:t>
            </a:r>
            <a:r>
              <a:rPr lang="zh-CN" altLang="en-US" dirty="0" smtClean="0"/>
              <a:t>队列</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8" name="Text Box 5"/>
          <p:cNvSpPr txBox="1">
            <a:spLocks noChangeArrowheads="1"/>
          </p:cNvSpPr>
          <p:nvPr/>
        </p:nvSpPr>
        <p:spPr bwMode="auto">
          <a:xfrm>
            <a:off x="539552" y="1721768"/>
            <a:ext cx="1228725" cy="698500"/>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华文新魏" pitchFamily="2" charset="-122"/>
                <a:ea typeface="华文新魏" pitchFamily="2" charset="-122"/>
              </a:rPr>
              <a:t>硬件时 钟</a:t>
            </a:r>
          </a:p>
        </p:txBody>
      </p:sp>
      <p:sp>
        <p:nvSpPr>
          <p:cNvPr id="9" name="Text Box 6"/>
          <p:cNvSpPr txBox="1">
            <a:spLocks noChangeArrowheads="1"/>
          </p:cNvSpPr>
          <p:nvPr/>
        </p:nvSpPr>
        <p:spPr bwMode="auto">
          <a:xfrm>
            <a:off x="2844602" y="1340768"/>
            <a:ext cx="1343025" cy="5032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华文新魏" pitchFamily="2" charset="-122"/>
                <a:ea typeface="华文新魏" pitchFamily="2" charset="-122"/>
              </a:rPr>
              <a:t>绝对时钟</a:t>
            </a:r>
          </a:p>
        </p:txBody>
      </p:sp>
      <p:sp>
        <p:nvSpPr>
          <p:cNvPr id="10" name="Text Box 7"/>
          <p:cNvSpPr txBox="1">
            <a:spLocks noChangeArrowheads="1"/>
          </p:cNvSpPr>
          <p:nvPr/>
        </p:nvSpPr>
        <p:spPr bwMode="auto">
          <a:xfrm>
            <a:off x="4955977" y="1340768"/>
            <a:ext cx="1343025" cy="5032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华文新魏" pitchFamily="2" charset="-122"/>
                <a:ea typeface="华文新魏" pitchFamily="2" charset="-122"/>
              </a:rPr>
              <a:t>间隔时钟</a:t>
            </a:r>
          </a:p>
        </p:txBody>
      </p:sp>
      <p:sp>
        <p:nvSpPr>
          <p:cNvPr id="11" name="Text Box 8"/>
          <p:cNvSpPr txBox="1">
            <a:spLocks noChangeArrowheads="1"/>
          </p:cNvSpPr>
          <p:nvPr/>
        </p:nvSpPr>
        <p:spPr bwMode="auto">
          <a:xfrm>
            <a:off x="3035102" y="1983705"/>
            <a:ext cx="960437" cy="787400"/>
          </a:xfrm>
          <a:prstGeom prst="rect">
            <a:avLst/>
          </a:prstGeom>
          <a:solidFill>
            <a:schemeClr val="accent1"/>
          </a:solidFill>
          <a:ln w="9525">
            <a:solidFill>
              <a:srgbClr val="000000"/>
            </a:solidFill>
            <a:miter lim="800000"/>
            <a:headEnd/>
            <a:tailEnd/>
          </a:ln>
        </p:spPr>
        <p:txBody>
          <a:bodyPr/>
          <a:lstStyle/>
          <a:p>
            <a:pPr algn="just"/>
            <a:r>
              <a:rPr lang="en-US" altLang="zh-CN" sz="2000">
                <a:latin typeface="华文新魏" pitchFamily="2" charset="-122"/>
                <a:ea typeface="华文新魏" pitchFamily="2" charset="-122"/>
              </a:rPr>
              <a:t>103</a:t>
            </a:r>
          </a:p>
        </p:txBody>
      </p:sp>
      <p:sp>
        <p:nvSpPr>
          <p:cNvPr id="12" name="Text Box 9"/>
          <p:cNvSpPr txBox="1">
            <a:spLocks noChangeArrowheads="1"/>
          </p:cNvSpPr>
          <p:nvPr/>
        </p:nvSpPr>
        <p:spPr bwMode="auto">
          <a:xfrm>
            <a:off x="5148064" y="1983705"/>
            <a:ext cx="960437" cy="787400"/>
          </a:xfrm>
          <a:prstGeom prst="rect">
            <a:avLst/>
          </a:prstGeom>
          <a:solidFill>
            <a:schemeClr val="accent1"/>
          </a:solidFill>
          <a:ln w="9525">
            <a:solidFill>
              <a:srgbClr val="000000"/>
            </a:solidFill>
            <a:miter lim="800000"/>
            <a:headEnd/>
            <a:tailEnd/>
          </a:ln>
        </p:spPr>
        <p:txBody>
          <a:bodyPr/>
          <a:lstStyle/>
          <a:p>
            <a:pPr algn="just"/>
            <a:r>
              <a:rPr lang="en-US" altLang="zh-CN" sz="2000">
                <a:latin typeface="华文新魏" pitchFamily="2" charset="-122"/>
                <a:ea typeface="华文新魏" pitchFamily="2" charset="-122"/>
              </a:rPr>
              <a:t>12</a:t>
            </a:r>
          </a:p>
        </p:txBody>
      </p:sp>
      <p:sp>
        <p:nvSpPr>
          <p:cNvPr id="13" name="Text Box 11"/>
          <p:cNvSpPr txBox="1">
            <a:spLocks noChangeArrowheads="1"/>
          </p:cNvSpPr>
          <p:nvPr/>
        </p:nvSpPr>
        <p:spPr bwMode="auto">
          <a:xfrm>
            <a:off x="539552" y="2987005"/>
            <a:ext cx="1150937" cy="873125"/>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华文新魏" pitchFamily="2" charset="-122"/>
                <a:ea typeface="华文新魏" pitchFamily="2" charset="-122"/>
              </a:rPr>
              <a:t>定时器队   列</a:t>
            </a:r>
          </a:p>
        </p:txBody>
      </p:sp>
      <p:grpSp>
        <p:nvGrpSpPr>
          <p:cNvPr id="14" name="Group 12"/>
          <p:cNvGrpSpPr>
            <a:grpSpLocks/>
          </p:cNvGrpSpPr>
          <p:nvPr/>
        </p:nvGrpSpPr>
        <p:grpSpPr bwMode="auto">
          <a:xfrm>
            <a:off x="2074664" y="3034630"/>
            <a:ext cx="1154112" cy="781050"/>
            <a:chOff x="4813" y="10020"/>
            <a:chExt cx="1440" cy="468"/>
          </a:xfrm>
        </p:grpSpPr>
        <p:sp>
          <p:nvSpPr>
            <p:cNvPr id="57" name="Text Box 13"/>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a:latin typeface="华文新魏" pitchFamily="2" charset="-122"/>
                  <a:ea typeface="华文新魏" pitchFamily="2" charset="-122"/>
                </a:rPr>
                <a:t>P1 </a:t>
              </a:r>
              <a:r>
                <a:rPr lang="en-US" altLang="zh-CN" sz="2000" dirty="0" smtClean="0">
                  <a:latin typeface="华文新魏" pitchFamily="2" charset="-122"/>
                  <a:ea typeface="华文新魏" pitchFamily="2" charset="-122"/>
                </a:rPr>
                <a:t>  115</a:t>
              </a:r>
              <a:endParaRPr lang="en-US" altLang="zh-CN" sz="2000" dirty="0">
                <a:latin typeface="华文新魏" pitchFamily="2" charset="-122"/>
                <a:ea typeface="华文新魏" pitchFamily="2" charset="-122"/>
              </a:endParaRPr>
            </a:p>
          </p:txBody>
        </p:sp>
        <p:sp>
          <p:nvSpPr>
            <p:cNvPr id="58" name="Line 14"/>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9" name="Line 15"/>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15" name="Group 16"/>
          <p:cNvGrpSpPr>
            <a:grpSpLocks/>
          </p:cNvGrpSpPr>
          <p:nvPr/>
        </p:nvGrpSpPr>
        <p:grpSpPr bwMode="auto">
          <a:xfrm>
            <a:off x="3419277" y="3034630"/>
            <a:ext cx="1150937" cy="781050"/>
            <a:chOff x="4813" y="10020"/>
            <a:chExt cx="1440" cy="468"/>
          </a:xfrm>
        </p:grpSpPr>
        <p:sp>
          <p:nvSpPr>
            <p:cNvPr id="54" name="Text Box 17"/>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smtClean="0">
                  <a:latin typeface="华文新魏" pitchFamily="2" charset="-122"/>
                  <a:ea typeface="华文新魏" pitchFamily="2" charset="-122"/>
                </a:rPr>
                <a:t>P2  </a:t>
              </a:r>
              <a:r>
                <a:rPr lang="en-US" altLang="zh-CN" sz="2000" dirty="0">
                  <a:latin typeface="华文新魏" pitchFamily="2" charset="-122"/>
                  <a:ea typeface="华文新魏" pitchFamily="2" charset="-122"/>
                </a:rPr>
                <a:t>135</a:t>
              </a:r>
            </a:p>
          </p:txBody>
        </p:sp>
        <p:sp>
          <p:nvSpPr>
            <p:cNvPr id="55" name="Line 18"/>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6" name="Line 19"/>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16" name="Group 20"/>
          <p:cNvGrpSpPr>
            <a:grpSpLocks/>
          </p:cNvGrpSpPr>
          <p:nvPr/>
        </p:nvGrpSpPr>
        <p:grpSpPr bwMode="auto">
          <a:xfrm>
            <a:off x="4763889" y="3034630"/>
            <a:ext cx="1150937" cy="781050"/>
            <a:chOff x="4813" y="10020"/>
            <a:chExt cx="1440" cy="468"/>
          </a:xfrm>
        </p:grpSpPr>
        <p:sp>
          <p:nvSpPr>
            <p:cNvPr id="51" name="Text Box 21"/>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smtClean="0">
                  <a:latin typeface="华文新魏" pitchFamily="2" charset="-122"/>
                  <a:ea typeface="华文新魏" pitchFamily="2" charset="-122"/>
                </a:rPr>
                <a:t>P3  </a:t>
              </a:r>
              <a:r>
                <a:rPr lang="en-US" altLang="zh-CN" sz="2000" dirty="0">
                  <a:latin typeface="华文新魏" pitchFamily="2" charset="-122"/>
                  <a:ea typeface="华文新魏" pitchFamily="2" charset="-122"/>
                </a:rPr>
                <a:t>140</a:t>
              </a:r>
            </a:p>
          </p:txBody>
        </p:sp>
        <p:sp>
          <p:nvSpPr>
            <p:cNvPr id="52" name="Line 22"/>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3" name="Line 23"/>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17" name="Group 24"/>
          <p:cNvGrpSpPr>
            <a:grpSpLocks/>
          </p:cNvGrpSpPr>
          <p:nvPr/>
        </p:nvGrpSpPr>
        <p:grpSpPr bwMode="auto">
          <a:xfrm>
            <a:off x="6108502" y="3067968"/>
            <a:ext cx="1416050" cy="781050"/>
            <a:chOff x="4813" y="10020"/>
            <a:chExt cx="1440" cy="468"/>
          </a:xfrm>
        </p:grpSpPr>
        <p:sp>
          <p:nvSpPr>
            <p:cNvPr id="48" name="Text Box 25"/>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a:latin typeface="华文新魏" pitchFamily="2" charset="-122"/>
                  <a:ea typeface="华文新魏" pitchFamily="2" charset="-122"/>
                </a:rPr>
                <a:t>P4 </a:t>
              </a:r>
              <a:r>
                <a:rPr lang="en-US" altLang="zh-CN" sz="2000" dirty="0" smtClean="0">
                  <a:latin typeface="华文新魏" pitchFamily="2" charset="-122"/>
                  <a:ea typeface="华文新魏" pitchFamily="2" charset="-122"/>
                </a:rPr>
                <a:t>   150  </a:t>
              </a:r>
              <a:r>
                <a:rPr lang="en-US" altLang="zh-CN" sz="2000" dirty="0">
                  <a:latin typeface="华文新魏" pitchFamily="2" charset="-122"/>
                  <a:ea typeface="华文新魏" pitchFamily="2" charset="-122"/>
                </a:rPr>
                <a:t>0</a:t>
              </a:r>
            </a:p>
          </p:txBody>
        </p:sp>
        <p:sp>
          <p:nvSpPr>
            <p:cNvPr id="49" name="Line 26"/>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0" name="Line 27"/>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18" name="Line 28"/>
          <p:cNvSpPr>
            <a:spLocks noChangeShapeType="1"/>
          </p:cNvSpPr>
          <p:nvPr/>
        </p:nvSpPr>
        <p:spPr bwMode="auto">
          <a:xfrm>
            <a:off x="1690489" y="3560093"/>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9" name="Line 29"/>
          <p:cNvSpPr>
            <a:spLocks noChangeShapeType="1"/>
          </p:cNvSpPr>
          <p:nvPr/>
        </p:nvSpPr>
        <p:spPr bwMode="auto">
          <a:xfrm>
            <a:off x="3035102" y="3560093"/>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0" name="Line 30"/>
          <p:cNvSpPr>
            <a:spLocks noChangeShapeType="1"/>
          </p:cNvSpPr>
          <p:nvPr/>
        </p:nvSpPr>
        <p:spPr bwMode="auto">
          <a:xfrm>
            <a:off x="4379714" y="3560093"/>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1" name="Line 31"/>
          <p:cNvSpPr>
            <a:spLocks noChangeShapeType="1"/>
          </p:cNvSpPr>
          <p:nvPr/>
        </p:nvSpPr>
        <p:spPr bwMode="auto">
          <a:xfrm>
            <a:off x="5724327" y="3560093"/>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2" name="Text Box 33"/>
          <p:cNvSpPr txBox="1">
            <a:spLocks noChangeArrowheads="1"/>
          </p:cNvSpPr>
          <p:nvPr/>
        </p:nvSpPr>
        <p:spPr bwMode="auto">
          <a:xfrm>
            <a:off x="539552" y="4779094"/>
            <a:ext cx="1152525" cy="1025525"/>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华文新魏" pitchFamily="2" charset="-122"/>
                <a:ea typeface="华文新魏" pitchFamily="2" charset="-122"/>
              </a:rPr>
              <a:t>定时器队   列</a:t>
            </a:r>
          </a:p>
        </p:txBody>
      </p:sp>
      <p:grpSp>
        <p:nvGrpSpPr>
          <p:cNvPr id="23" name="Group 34"/>
          <p:cNvGrpSpPr>
            <a:grpSpLocks/>
          </p:cNvGrpSpPr>
          <p:nvPr/>
        </p:nvGrpSpPr>
        <p:grpSpPr bwMode="auto">
          <a:xfrm>
            <a:off x="2076252" y="4983882"/>
            <a:ext cx="1150937" cy="615950"/>
            <a:chOff x="4813" y="10020"/>
            <a:chExt cx="1440" cy="468"/>
          </a:xfrm>
        </p:grpSpPr>
        <p:sp>
          <p:nvSpPr>
            <p:cNvPr id="45" name="Text Box 35"/>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smtClean="0">
                  <a:latin typeface="华文新魏" pitchFamily="2" charset="-122"/>
                  <a:ea typeface="华文新魏" pitchFamily="2" charset="-122"/>
                </a:rPr>
                <a:t>P1    </a:t>
              </a:r>
              <a:r>
                <a:rPr lang="en-US" altLang="zh-CN" sz="2000" dirty="0">
                  <a:latin typeface="华文新魏" pitchFamily="2" charset="-122"/>
                  <a:ea typeface="华文新魏" pitchFamily="2" charset="-122"/>
                </a:rPr>
                <a:t>115</a:t>
              </a:r>
            </a:p>
          </p:txBody>
        </p:sp>
        <p:sp>
          <p:nvSpPr>
            <p:cNvPr id="46" name="Line 36"/>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47" name="Line 37"/>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24" name="Group 38"/>
          <p:cNvGrpSpPr>
            <a:grpSpLocks/>
          </p:cNvGrpSpPr>
          <p:nvPr/>
        </p:nvGrpSpPr>
        <p:grpSpPr bwMode="auto">
          <a:xfrm>
            <a:off x="3419277" y="4983882"/>
            <a:ext cx="1152525" cy="615950"/>
            <a:chOff x="4813" y="10020"/>
            <a:chExt cx="1440" cy="468"/>
          </a:xfrm>
        </p:grpSpPr>
        <p:sp>
          <p:nvSpPr>
            <p:cNvPr id="42" name="Text Box 39"/>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smtClean="0">
                  <a:latin typeface="华文新魏" pitchFamily="2" charset="-122"/>
                  <a:ea typeface="华文新魏" pitchFamily="2" charset="-122"/>
                </a:rPr>
                <a:t>P2  </a:t>
              </a:r>
              <a:r>
                <a:rPr lang="en-US" altLang="zh-CN" sz="2000" dirty="0">
                  <a:latin typeface="华文新魏" pitchFamily="2" charset="-122"/>
                  <a:ea typeface="华文新魏" pitchFamily="2" charset="-122"/>
                </a:rPr>
                <a:t>135</a:t>
              </a:r>
            </a:p>
          </p:txBody>
        </p:sp>
        <p:sp>
          <p:nvSpPr>
            <p:cNvPr id="43" name="Line 40"/>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44" name="Line 41"/>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25" name="Group 42"/>
          <p:cNvGrpSpPr>
            <a:grpSpLocks/>
          </p:cNvGrpSpPr>
          <p:nvPr/>
        </p:nvGrpSpPr>
        <p:grpSpPr bwMode="auto">
          <a:xfrm>
            <a:off x="4763889" y="4983882"/>
            <a:ext cx="1152525" cy="615950"/>
            <a:chOff x="4813" y="10020"/>
            <a:chExt cx="1440" cy="468"/>
          </a:xfrm>
        </p:grpSpPr>
        <p:sp>
          <p:nvSpPr>
            <p:cNvPr id="39" name="Text Box 43"/>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smtClean="0">
                  <a:latin typeface="华文新魏" pitchFamily="2" charset="-122"/>
                  <a:ea typeface="华文新魏" pitchFamily="2" charset="-122"/>
                </a:rPr>
                <a:t>P5  </a:t>
              </a:r>
              <a:r>
                <a:rPr lang="en-US" altLang="zh-CN" sz="2000" dirty="0">
                  <a:latin typeface="华文新魏" pitchFamily="2" charset="-122"/>
                  <a:ea typeface="华文新魏" pitchFamily="2" charset="-122"/>
                </a:rPr>
                <a:t>138</a:t>
              </a:r>
            </a:p>
          </p:txBody>
        </p:sp>
        <p:sp>
          <p:nvSpPr>
            <p:cNvPr id="40" name="Line 44"/>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41" name="Line 45"/>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26" name="Group 46"/>
          <p:cNvGrpSpPr>
            <a:grpSpLocks/>
          </p:cNvGrpSpPr>
          <p:nvPr/>
        </p:nvGrpSpPr>
        <p:grpSpPr bwMode="auto">
          <a:xfrm>
            <a:off x="6108502" y="4983882"/>
            <a:ext cx="1150937" cy="615950"/>
            <a:chOff x="4813" y="10020"/>
            <a:chExt cx="1440" cy="468"/>
          </a:xfrm>
        </p:grpSpPr>
        <p:sp>
          <p:nvSpPr>
            <p:cNvPr id="36" name="Text Box 47"/>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smtClean="0">
                  <a:latin typeface="华文新魏" pitchFamily="2" charset="-122"/>
                  <a:ea typeface="华文新魏" pitchFamily="2" charset="-122"/>
                </a:rPr>
                <a:t> P3 </a:t>
              </a:r>
              <a:r>
                <a:rPr lang="en-US" altLang="zh-CN" sz="2000" dirty="0">
                  <a:latin typeface="华文新魏" pitchFamily="2" charset="-122"/>
                  <a:ea typeface="华文新魏" pitchFamily="2" charset="-122"/>
                </a:rPr>
                <a:t>140 </a:t>
              </a:r>
            </a:p>
          </p:txBody>
        </p:sp>
        <p:sp>
          <p:nvSpPr>
            <p:cNvPr id="37" name="Line 48"/>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8" name="Line 49"/>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27" name="Line 50"/>
          <p:cNvSpPr>
            <a:spLocks noChangeShapeType="1"/>
          </p:cNvSpPr>
          <p:nvPr/>
        </p:nvSpPr>
        <p:spPr bwMode="auto">
          <a:xfrm>
            <a:off x="1692077" y="5395044"/>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8" name="Line 51"/>
          <p:cNvSpPr>
            <a:spLocks noChangeShapeType="1"/>
          </p:cNvSpPr>
          <p:nvPr/>
        </p:nvSpPr>
        <p:spPr bwMode="auto">
          <a:xfrm>
            <a:off x="3035102" y="5395044"/>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9" name="Line 52"/>
          <p:cNvSpPr>
            <a:spLocks noChangeShapeType="1"/>
          </p:cNvSpPr>
          <p:nvPr/>
        </p:nvSpPr>
        <p:spPr bwMode="auto">
          <a:xfrm>
            <a:off x="4379714" y="5395044"/>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0" name="Line 53"/>
          <p:cNvSpPr>
            <a:spLocks noChangeShapeType="1"/>
          </p:cNvSpPr>
          <p:nvPr/>
        </p:nvSpPr>
        <p:spPr bwMode="auto">
          <a:xfrm>
            <a:off x="5724327" y="5395044"/>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grpSp>
        <p:nvGrpSpPr>
          <p:cNvPr id="31" name="Group 54"/>
          <p:cNvGrpSpPr>
            <a:grpSpLocks/>
          </p:cNvGrpSpPr>
          <p:nvPr/>
        </p:nvGrpSpPr>
        <p:grpSpPr bwMode="auto">
          <a:xfrm>
            <a:off x="7451527" y="4983882"/>
            <a:ext cx="1296987" cy="615950"/>
            <a:chOff x="4813" y="10020"/>
            <a:chExt cx="1440" cy="468"/>
          </a:xfrm>
        </p:grpSpPr>
        <p:sp>
          <p:nvSpPr>
            <p:cNvPr id="33" name="Text Box 55"/>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smtClean="0">
                  <a:latin typeface="华文新魏" pitchFamily="2" charset="-122"/>
                  <a:ea typeface="华文新魏" pitchFamily="2" charset="-122"/>
                </a:rPr>
                <a:t>  P4150  </a:t>
              </a:r>
              <a:r>
                <a:rPr lang="en-US" altLang="zh-CN" sz="2000" dirty="0">
                  <a:latin typeface="华文新魏" pitchFamily="2" charset="-122"/>
                  <a:ea typeface="华文新魏" pitchFamily="2" charset="-122"/>
                </a:rPr>
                <a:t>0</a:t>
              </a:r>
            </a:p>
          </p:txBody>
        </p:sp>
        <p:sp>
          <p:nvSpPr>
            <p:cNvPr id="34" name="Line 56"/>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5" name="Line 57"/>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32" name="Line 58"/>
          <p:cNvSpPr>
            <a:spLocks noChangeShapeType="1"/>
          </p:cNvSpPr>
          <p:nvPr/>
        </p:nvSpPr>
        <p:spPr bwMode="auto">
          <a:xfrm>
            <a:off x="7067352" y="5395044"/>
            <a:ext cx="384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60" name="TextBox 59"/>
          <p:cNvSpPr txBox="1"/>
          <p:nvPr/>
        </p:nvSpPr>
        <p:spPr>
          <a:xfrm>
            <a:off x="1775247" y="4221087"/>
            <a:ext cx="5285358" cy="461665"/>
          </a:xfrm>
          <a:prstGeom prst="rect">
            <a:avLst/>
          </a:prstGeom>
          <a:noFill/>
        </p:spPr>
        <p:txBody>
          <a:bodyPr wrap="none" rtlCol="0">
            <a:spAutoFit/>
          </a:bodyPr>
          <a:lstStyle/>
          <a:p>
            <a:r>
              <a:rPr lang="en-US" altLang="zh-CN" sz="2400" dirty="0" smtClean="0">
                <a:solidFill>
                  <a:srgbClr val="FF0000"/>
                </a:solidFill>
              </a:rPr>
              <a:t>P5 </a:t>
            </a:r>
            <a:r>
              <a:rPr lang="zh-CN" altLang="en-US" sz="2400" dirty="0" smtClean="0">
                <a:solidFill>
                  <a:srgbClr val="FF0000"/>
                </a:solidFill>
              </a:rPr>
              <a:t>创建逻辑定时器： </a:t>
            </a:r>
            <a:r>
              <a:rPr lang="en-US" altLang="zh-CN" sz="2400" dirty="0" err="1" smtClean="0">
                <a:solidFill>
                  <a:srgbClr val="FF0000"/>
                </a:solidFill>
              </a:rPr>
              <a:t>set_ltimer</a:t>
            </a:r>
            <a:r>
              <a:rPr lang="en-US" altLang="zh-CN" sz="2400" dirty="0" smtClean="0">
                <a:solidFill>
                  <a:srgbClr val="FF0000"/>
                </a:solidFill>
              </a:rPr>
              <a:t>(</a:t>
            </a:r>
            <a:r>
              <a:rPr lang="en-US" altLang="zh-CN" sz="2400" dirty="0" err="1" smtClean="0">
                <a:solidFill>
                  <a:srgbClr val="FF0000"/>
                </a:solidFill>
              </a:rPr>
              <a:t>tn</a:t>
            </a:r>
            <a:r>
              <a:rPr lang="en-US" altLang="zh-CN" sz="2400" dirty="0" smtClean="0">
                <a:solidFill>
                  <a:srgbClr val="FF0000"/>
                </a:solidFill>
              </a:rPr>
              <a:t>, 35)</a:t>
            </a:r>
            <a:endParaRPr lang="zh-CN" altLang="en-US" sz="2400" dirty="0">
              <a:solidFill>
                <a:srgbClr val="FF0000"/>
              </a:solidFill>
            </a:endParaRPr>
          </a:p>
        </p:txBody>
      </p:sp>
    </p:spTree>
    <p:extLst>
      <p:ext uri="{BB962C8B-B14F-4D97-AF65-F5344CB8AC3E}">
        <p14:creationId xmlns:p14="http://schemas.microsoft.com/office/powerpoint/2010/main" val="1110627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基于相对时间</a:t>
            </a:r>
            <a:r>
              <a:rPr lang="zh-CN" altLang="en-US" dirty="0"/>
              <a:t>的定时器队列</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7" name="Text Box 60"/>
          <p:cNvSpPr txBox="1">
            <a:spLocks noChangeArrowheads="1"/>
          </p:cNvSpPr>
          <p:nvPr/>
        </p:nvSpPr>
        <p:spPr bwMode="auto">
          <a:xfrm>
            <a:off x="751681" y="1779588"/>
            <a:ext cx="917575" cy="688975"/>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华文新魏" pitchFamily="2" charset="-122"/>
                <a:ea typeface="华文新魏" pitchFamily="2" charset="-122"/>
              </a:rPr>
              <a:t>硬件时   钟</a:t>
            </a:r>
          </a:p>
        </p:txBody>
      </p:sp>
      <p:sp>
        <p:nvSpPr>
          <p:cNvPr id="8" name="Text Box 61"/>
          <p:cNvSpPr txBox="1">
            <a:spLocks noChangeArrowheads="1"/>
          </p:cNvSpPr>
          <p:nvPr/>
        </p:nvSpPr>
        <p:spPr bwMode="auto">
          <a:xfrm>
            <a:off x="4053681" y="1749425"/>
            <a:ext cx="1284288"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华文新魏" pitchFamily="2" charset="-122"/>
                <a:ea typeface="华文新魏" pitchFamily="2" charset="-122"/>
              </a:rPr>
              <a:t>间隔时钟</a:t>
            </a:r>
          </a:p>
        </p:txBody>
      </p:sp>
      <p:sp>
        <p:nvSpPr>
          <p:cNvPr id="9" name="Text Box 62"/>
          <p:cNvSpPr txBox="1">
            <a:spLocks noChangeArrowheads="1"/>
          </p:cNvSpPr>
          <p:nvPr/>
        </p:nvSpPr>
        <p:spPr bwMode="auto">
          <a:xfrm>
            <a:off x="4175919" y="2387600"/>
            <a:ext cx="977900" cy="441325"/>
          </a:xfrm>
          <a:prstGeom prst="rect">
            <a:avLst/>
          </a:prstGeom>
          <a:solidFill>
            <a:schemeClr val="accent1"/>
          </a:solidFill>
          <a:ln w="9525">
            <a:solidFill>
              <a:srgbClr val="000000"/>
            </a:solidFill>
            <a:miter lim="800000"/>
            <a:headEnd/>
            <a:tailEnd/>
          </a:ln>
        </p:spPr>
        <p:txBody>
          <a:bodyPr/>
          <a:lstStyle/>
          <a:p>
            <a:pPr algn="just"/>
            <a:r>
              <a:rPr lang="en-US" altLang="zh-CN" sz="2000">
                <a:latin typeface="华文新魏" pitchFamily="2" charset="-122"/>
                <a:ea typeface="华文新魏" pitchFamily="2" charset="-122"/>
              </a:rPr>
              <a:t>12</a:t>
            </a:r>
          </a:p>
        </p:txBody>
      </p:sp>
      <p:sp>
        <p:nvSpPr>
          <p:cNvPr id="10" name="Text Box 64"/>
          <p:cNvSpPr txBox="1">
            <a:spLocks noChangeArrowheads="1"/>
          </p:cNvSpPr>
          <p:nvPr/>
        </p:nvSpPr>
        <p:spPr bwMode="auto">
          <a:xfrm>
            <a:off x="751681" y="3059113"/>
            <a:ext cx="1101725" cy="706438"/>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华文新魏" pitchFamily="2" charset="-122"/>
                <a:ea typeface="华文新魏" pitchFamily="2" charset="-122"/>
              </a:rPr>
              <a:t>定时器队     列</a:t>
            </a:r>
          </a:p>
        </p:txBody>
      </p:sp>
      <p:grpSp>
        <p:nvGrpSpPr>
          <p:cNvPr id="11" name="Group 65"/>
          <p:cNvGrpSpPr>
            <a:grpSpLocks/>
          </p:cNvGrpSpPr>
          <p:nvPr/>
        </p:nvGrpSpPr>
        <p:grpSpPr bwMode="auto">
          <a:xfrm>
            <a:off x="2220119" y="2946400"/>
            <a:ext cx="1098550" cy="741363"/>
            <a:chOff x="4813" y="10020"/>
            <a:chExt cx="1440" cy="468"/>
          </a:xfrm>
        </p:grpSpPr>
        <p:sp>
          <p:nvSpPr>
            <p:cNvPr id="54" name="Text Box 66"/>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smtClean="0">
                  <a:latin typeface="华文新魏" pitchFamily="2" charset="-122"/>
                  <a:ea typeface="华文新魏" pitchFamily="2" charset="-122"/>
                </a:rPr>
                <a:t>P1  </a:t>
              </a:r>
              <a:r>
                <a:rPr lang="en-US" altLang="zh-CN" sz="2000" dirty="0">
                  <a:latin typeface="华文新魏" pitchFamily="2" charset="-122"/>
                  <a:ea typeface="华文新魏" pitchFamily="2" charset="-122"/>
                </a:rPr>
                <a:t>12</a:t>
              </a:r>
            </a:p>
          </p:txBody>
        </p:sp>
        <p:sp>
          <p:nvSpPr>
            <p:cNvPr id="55" name="Line 67"/>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6" name="Line 68"/>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12" name="Group 69"/>
          <p:cNvGrpSpPr>
            <a:grpSpLocks/>
          </p:cNvGrpSpPr>
          <p:nvPr/>
        </p:nvGrpSpPr>
        <p:grpSpPr bwMode="auto">
          <a:xfrm>
            <a:off x="3502819" y="2946400"/>
            <a:ext cx="1101725" cy="741363"/>
            <a:chOff x="4813" y="10020"/>
            <a:chExt cx="1440" cy="468"/>
          </a:xfrm>
        </p:grpSpPr>
        <p:sp>
          <p:nvSpPr>
            <p:cNvPr id="51" name="Text Box 70"/>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a:latin typeface="华文新魏" pitchFamily="2" charset="-122"/>
                  <a:ea typeface="华文新魏" pitchFamily="2" charset="-122"/>
                </a:rPr>
                <a:t>P2 20</a:t>
              </a:r>
            </a:p>
          </p:txBody>
        </p:sp>
        <p:sp>
          <p:nvSpPr>
            <p:cNvPr id="52" name="Line 71"/>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3" name="Line 72"/>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13" name="Group 73"/>
          <p:cNvGrpSpPr>
            <a:grpSpLocks/>
          </p:cNvGrpSpPr>
          <p:nvPr/>
        </p:nvGrpSpPr>
        <p:grpSpPr bwMode="auto">
          <a:xfrm>
            <a:off x="4787106" y="2946400"/>
            <a:ext cx="1101725" cy="741363"/>
            <a:chOff x="4813" y="10020"/>
            <a:chExt cx="1440" cy="468"/>
          </a:xfrm>
        </p:grpSpPr>
        <p:sp>
          <p:nvSpPr>
            <p:cNvPr id="48" name="Text Box 74"/>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a:latin typeface="华文新魏" pitchFamily="2" charset="-122"/>
                  <a:ea typeface="华文新魏" pitchFamily="2" charset="-122"/>
                </a:rPr>
                <a:t>P3  5</a:t>
              </a:r>
            </a:p>
          </p:txBody>
        </p:sp>
        <p:sp>
          <p:nvSpPr>
            <p:cNvPr id="49" name="Line 75"/>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0" name="Line 76"/>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14" name="Group 77"/>
          <p:cNvGrpSpPr>
            <a:grpSpLocks/>
          </p:cNvGrpSpPr>
          <p:nvPr/>
        </p:nvGrpSpPr>
        <p:grpSpPr bwMode="auto">
          <a:xfrm>
            <a:off x="6071394" y="2951163"/>
            <a:ext cx="1233488" cy="741363"/>
            <a:chOff x="4813" y="10020"/>
            <a:chExt cx="1440" cy="468"/>
          </a:xfrm>
        </p:grpSpPr>
        <p:sp>
          <p:nvSpPr>
            <p:cNvPr id="45" name="Text Box 78"/>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a:latin typeface="华文新魏" pitchFamily="2" charset="-122"/>
                  <a:ea typeface="华文新魏" pitchFamily="2" charset="-122"/>
                </a:rPr>
                <a:t>P4  </a:t>
              </a:r>
              <a:r>
                <a:rPr lang="en-US" altLang="zh-CN" sz="2000" dirty="0" smtClean="0">
                  <a:latin typeface="华文新魏" pitchFamily="2" charset="-122"/>
                  <a:ea typeface="华文新魏" pitchFamily="2" charset="-122"/>
                </a:rPr>
                <a:t>10   </a:t>
              </a:r>
              <a:r>
                <a:rPr lang="en-US" altLang="zh-CN" sz="2000" dirty="0">
                  <a:latin typeface="华文新魏" pitchFamily="2" charset="-122"/>
                  <a:ea typeface="华文新魏" pitchFamily="2" charset="-122"/>
                </a:rPr>
                <a:t>0</a:t>
              </a:r>
            </a:p>
          </p:txBody>
        </p:sp>
        <p:sp>
          <p:nvSpPr>
            <p:cNvPr id="46" name="Line 79"/>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47" name="Line 80"/>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15" name="Line 81"/>
          <p:cNvSpPr>
            <a:spLocks noChangeShapeType="1"/>
          </p:cNvSpPr>
          <p:nvPr/>
        </p:nvSpPr>
        <p:spPr bwMode="auto">
          <a:xfrm>
            <a:off x="1853406" y="3440113"/>
            <a:ext cx="366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6" name="Line 82"/>
          <p:cNvSpPr>
            <a:spLocks noChangeShapeType="1"/>
          </p:cNvSpPr>
          <p:nvPr/>
        </p:nvSpPr>
        <p:spPr bwMode="auto">
          <a:xfrm>
            <a:off x="3136106" y="3440113"/>
            <a:ext cx="366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7" name="Line 83"/>
          <p:cNvSpPr>
            <a:spLocks noChangeShapeType="1"/>
          </p:cNvSpPr>
          <p:nvPr/>
        </p:nvSpPr>
        <p:spPr bwMode="auto">
          <a:xfrm>
            <a:off x="4420394" y="3440113"/>
            <a:ext cx="366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8" name="Line 84"/>
          <p:cNvSpPr>
            <a:spLocks noChangeShapeType="1"/>
          </p:cNvSpPr>
          <p:nvPr/>
        </p:nvSpPr>
        <p:spPr bwMode="auto">
          <a:xfrm>
            <a:off x="5704681" y="3440113"/>
            <a:ext cx="366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9" name="Text Box 86"/>
          <p:cNvSpPr txBox="1">
            <a:spLocks noChangeArrowheads="1"/>
          </p:cNvSpPr>
          <p:nvPr/>
        </p:nvSpPr>
        <p:spPr bwMode="auto">
          <a:xfrm>
            <a:off x="751681" y="4720307"/>
            <a:ext cx="1101725" cy="796925"/>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latin typeface="华文新魏" pitchFamily="2" charset="-122"/>
                <a:ea typeface="华文新魏" pitchFamily="2" charset="-122"/>
              </a:rPr>
              <a:t>定时器队     列</a:t>
            </a:r>
          </a:p>
        </p:txBody>
      </p:sp>
      <p:grpSp>
        <p:nvGrpSpPr>
          <p:cNvPr id="20" name="Group 87"/>
          <p:cNvGrpSpPr>
            <a:grpSpLocks/>
          </p:cNvGrpSpPr>
          <p:nvPr/>
        </p:nvGrpSpPr>
        <p:grpSpPr bwMode="auto">
          <a:xfrm>
            <a:off x="2220119" y="4679032"/>
            <a:ext cx="1098550" cy="742950"/>
            <a:chOff x="4813" y="10020"/>
            <a:chExt cx="1440" cy="468"/>
          </a:xfrm>
        </p:grpSpPr>
        <p:sp>
          <p:nvSpPr>
            <p:cNvPr id="42" name="Text Box 88"/>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smtClean="0">
                  <a:latin typeface="华文新魏" pitchFamily="2" charset="-122"/>
                  <a:ea typeface="华文新魏" pitchFamily="2" charset="-122"/>
                </a:rPr>
                <a:t>P1  </a:t>
              </a:r>
              <a:r>
                <a:rPr lang="en-US" altLang="zh-CN" sz="2000" dirty="0">
                  <a:latin typeface="华文新魏" pitchFamily="2" charset="-122"/>
                  <a:ea typeface="华文新魏" pitchFamily="2" charset="-122"/>
                </a:rPr>
                <a:t>12</a:t>
              </a:r>
            </a:p>
          </p:txBody>
        </p:sp>
        <p:sp>
          <p:nvSpPr>
            <p:cNvPr id="43" name="Line 89"/>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44" name="Line 90"/>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21" name="Group 91"/>
          <p:cNvGrpSpPr>
            <a:grpSpLocks/>
          </p:cNvGrpSpPr>
          <p:nvPr/>
        </p:nvGrpSpPr>
        <p:grpSpPr bwMode="auto">
          <a:xfrm>
            <a:off x="3502819" y="4679032"/>
            <a:ext cx="1101725" cy="742950"/>
            <a:chOff x="4813" y="10020"/>
            <a:chExt cx="1440" cy="468"/>
          </a:xfrm>
        </p:grpSpPr>
        <p:sp>
          <p:nvSpPr>
            <p:cNvPr id="39" name="Text Box 92"/>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a:latin typeface="华文新魏" pitchFamily="2" charset="-122"/>
                  <a:ea typeface="华文新魏" pitchFamily="2" charset="-122"/>
                </a:rPr>
                <a:t>P2 20</a:t>
              </a:r>
            </a:p>
          </p:txBody>
        </p:sp>
        <p:sp>
          <p:nvSpPr>
            <p:cNvPr id="40" name="Line 93"/>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41" name="Line 94"/>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22" name="Group 95"/>
          <p:cNvGrpSpPr>
            <a:grpSpLocks/>
          </p:cNvGrpSpPr>
          <p:nvPr/>
        </p:nvGrpSpPr>
        <p:grpSpPr bwMode="auto">
          <a:xfrm>
            <a:off x="4787106" y="4679032"/>
            <a:ext cx="1101725" cy="742950"/>
            <a:chOff x="4813" y="10020"/>
            <a:chExt cx="1440" cy="468"/>
          </a:xfrm>
        </p:grpSpPr>
        <p:sp>
          <p:nvSpPr>
            <p:cNvPr id="36" name="Text Box 96"/>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a:latin typeface="华文新魏" pitchFamily="2" charset="-122"/>
                  <a:ea typeface="华文新魏" pitchFamily="2" charset="-122"/>
                </a:rPr>
                <a:t>P5  3</a:t>
              </a:r>
            </a:p>
          </p:txBody>
        </p:sp>
        <p:sp>
          <p:nvSpPr>
            <p:cNvPr id="37" name="Line 97"/>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8" name="Line 98"/>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grpSp>
        <p:nvGrpSpPr>
          <p:cNvPr id="23" name="Group 99"/>
          <p:cNvGrpSpPr>
            <a:grpSpLocks/>
          </p:cNvGrpSpPr>
          <p:nvPr/>
        </p:nvGrpSpPr>
        <p:grpSpPr bwMode="auto">
          <a:xfrm>
            <a:off x="6071394" y="4679032"/>
            <a:ext cx="1100138" cy="742950"/>
            <a:chOff x="4813" y="10020"/>
            <a:chExt cx="1440" cy="468"/>
          </a:xfrm>
        </p:grpSpPr>
        <p:sp>
          <p:nvSpPr>
            <p:cNvPr id="33" name="Text Box 100"/>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a:latin typeface="华文新魏" pitchFamily="2" charset="-122"/>
                  <a:ea typeface="华文新魏" pitchFamily="2" charset="-122"/>
                </a:rPr>
                <a:t>P3  2 </a:t>
              </a:r>
            </a:p>
          </p:txBody>
        </p:sp>
        <p:sp>
          <p:nvSpPr>
            <p:cNvPr id="34" name="Line 101"/>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5" name="Line 102"/>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24" name="Line 103"/>
          <p:cNvSpPr>
            <a:spLocks noChangeShapeType="1"/>
          </p:cNvSpPr>
          <p:nvPr/>
        </p:nvSpPr>
        <p:spPr bwMode="auto">
          <a:xfrm>
            <a:off x="1853406" y="5174332"/>
            <a:ext cx="366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5" name="Line 104"/>
          <p:cNvSpPr>
            <a:spLocks noChangeShapeType="1"/>
          </p:cNvSpPr>
          <p:nvPr/>
        </p:nvSpPr>
        <p:spPr bwMode="auto">
          <a:xfrm>
            <a:off x="3136106" y="5174332"/>
            <a:ext cx="366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6" name="Line 105"/>
          <p:cNvSpPr>
            <a:spLocks noChangeShapeType="1"/>
          </p:cNvSpPr>
          <p:nvPr/>
        </p:nvSpPr>
        <p:spPr bwMode="auto">
          <a:xfrm>
            <a:off x="4420394" y="5174332"/>
            <a:ext cx="366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7" name="Line 106"/>
          <p:cNvSpPr>
            <a:spLocks noChangeShapeType="1"/>
          </p:cNvSpPr>
          <p:nvPr/>
        </p:nvSpPr>
        <p:spPr bwMode="auto">
          <a:xfrm>
            <a:off x="5704681" y="5174332"/>
            <a:ext cx="366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grpSp>
        <p:nvGrpSpPr>
          <p:cNvPr id="28" name="Group 107"/>
          <p:cNvGrpSpPr>
            <a:grpSpLocks/>
          </p:cNvGrpSpPr>
          <p:nvPr/>
        </p:nvGrpSpPr>
        <p:grpSpPr bwMode="auto">
          <a:xfrm>
            <a:off x="7354094" y="4701257"/>
            <a:ext cx="1174750" cy="742950"/>
            <a:chOff x="4813" y="10020"/>
            <a:chExt cx="1440" cy="468"/>
          </a:xfrm>
        </p:grpSpPr>
        <p:sp>
          <p:nvSpPr>
            <p:cNvPr id="30" name="Text Box 108"/>
            <p:cNvSpPr txBox="1">
              <a:spLocks noChangeArrowheads="1"/>
            </p:cNvSpPr>
            <p:nvPr/>
          </p:nvSpPr>
          <p:spPr bwMode="auto">
            <a:xfrm>
              <a:off x="4813" y="10020"/>
              <a:ext cx="1440" cy="468"/>
            </a:xfrm>
            <a:prstGeom prst="rect">
              <a:avLst/>
            </a:prstGeom>
            <a:solidFill>
              <a:schemeClr val="accent1"/>
            </a:solidFill>
            <a:ln w="9525">
              <a:solidFill>
                <a:srgbClr val="000000"/>
              </a:solidFill>
              <a:miter lim="800000"/>
              <a:headEnd/>
              <a:tailEnd/>
            </a:ln>
          </p:spPr>
          <p:txBody>
            <a:bodyPr/>
            <a:lstStyle/>
            <a:p>
              <a:pPr algn="just"/>
              <a:r>
                <a:rPr lang="en-US" altLang="zh-CN" sz="2000" dirty="0">
                  <a:latin typeface="华文新魏" pitchFamily="2" charset="-122"/>
                  <a:ea typeface="华文新魏" pitchFamily="2" charset="-122"/>
                </a:rPr>
                <a:t>P4 10 </a:t>
              </a:r>
              <a:r>
                <a:rPr lang="en-US" altLang="zh-CN" sz="2000" dirty="0" smtClean="0">
                  <a:latin typeface="华文新魏" pitchFamily="2" charset="-122"/>
                  <a:ea typeface="华文新魏" pitchFamily="2" charset="-122"/>
                </a:rPr>
                <a:t>  </a:t>
              </a:r>
              <a:r>
                <a:rPr lang="en-US" altLang="zh-CN" sz="2000" dirty="0">
                  <a:latin typeface="华文新魏" pitchFamily="2" charset="-122"/>
                  <a:ea typeface="华文新魏" pitchFamily="2" charset="-122"/>
                </a:rPr>
                <a:t>0</a:t>
              </a:r>
            </a:p>
          </p:txBody>
        </p:sp>
        <p:sp>
          <p:nvSpPr>
            <p:cNvPr id="31" name="Line 109"/>
            <p:cNvSpPr>
              <a:spLocks noChangeShapeType="1"/>
            </p:cNvSpPr>
            <p:nvPr/>
          </p:nvSpPr>
          <p:spPr bwMode="auto">
            <a:xfrm>
              <a:off x="535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32" name="Line 110"/>
            <p:cNvSpPr>
              <a:spLocks noChangeShapeType="1"/>
            </p:cNvSpPr>
            <p:nvPr/>
          </p:nvSpPr>
          <p:spPr bwMode="auto">
            <a:xfrm>
              <a:off x="5893" y="1002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grpSp>
      <p:sp>
        <p:nvSpPr>
          <p:cNvPr id="29" name="Line 111"/>
          <p:cNvSpPr>
            <a:spLocks noChangeShapeType="1"/>
          </p:cNvSpPr>
          <p:nvPr/>
        </p:nvSpPr>
        <p:spPr bwMode="auto">
          <a:xfrm>
            <a:off x="6987381" y="5174332"/>
            <a:ext cx="366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7" name="TextBox 56"/>
          <p:cNvSpPr txBox="1"/>
          <p:nvPr/>
        </p:nvSpPr>
        <p:spPr>
          <a:xfrm>
            <a:off x="1691680" y="4005064"/>
            <a:ext cx="5285358" cy="461665"/>
          </a:xfrm>
          <a:prstGeom prst="rect">
            <a:avLst/>
          </a:prstGeom>
          <a:noFill/>
        </p:spPr>
        <p:txBody>
          <a:bodyPr wrap="none" rtlCol="0">
            <a:spAutoFit/>
          </a:bodyPr>
          <a:lstStyle/>
          <a:p>
            <a:r>
              <a:rPr lang="en-US" altLang="zh-CN" sz="2400" dirty="0" smtClean="0">
                <a:solidFill>
                  <a:srgbClr val="FF0000"/>
                </a:solidFill>
              </a:rPr>
              <a:t>P5 </a:t>
            </a:r>
            <a:r>
              <a:rPr lang="zh-CN" altLang="en-US" sz="2400" dirty="0" smtClean="0">
                <a:solidFill>
                  <a:srgbClr val="FF0000"/>
                </a:solidFill>
              </a:rPr>
              <a:t>创建逻辑定时器： </a:t>
            </a:r>
            <a:r>
              <a:rPr lang="en-US" altLang="zh-CN" sz="2400" dirty="0" err="1" smtClean="0">
                <a:solidFill>
                  <a:srgbClr val="FF0000"/>
                </a:solidFill>
              </a:rPr>
              <a:t>set_ltimer</a:t>
            </a:r>
            <a:r>
              <a:rPr lang="en-US" altLang="zh-CN" sz="2400" dirty="0" smtClean="0">
                <a:solidFill>
                  <a:srgbClr val="FF0000"/>
                </a:solidFill>
              </a:rPr>
              <a:t>(</a:t>
            </a:r>
            <a:r>
              <a:rPr lang="en-US" altLang="zh-CN" sz="2400" dirty="0" err="1" smtClean="0">
                <a:solidFill>
                  <a:srgbClr val="FF0000"/>
                </a:solidFill>
              </a:rPr>
              <a:t>tn</a:t>
            </a:r>
            <a:r>
              <a:rPr lang="en-US" altLang="zh-CN" sz="2400" dirty="0" smtClean="0">
                <a:solidFill>
                  <a:srgbClr val="FF0000"/>
                </a:solidFill>
              </a:rPr>
              <a:t>, 35)</a:t>
            </a:r>
            <a:endParaRPr lang="zh-CN" altLang="en-US" sz="2400" dirty="0">
              <a:solidFill>
                <a:srgbClr val="FF0000"/>
              </a:solidFill>
            </a:endParaRPr>
          </a:p>
        </p:txBody>
      </p:sp>
    </p:spTree>
    <p:extLst>
      <p:ext uri="{BB962C8B-B14F-4D97-AF65-F5344CB8AC3E}">
        <p14:creationId xmlns:p14="http://schemas.microsoft.com/office/powerpoint/2010/main" val="3498927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中断优先级和多重中断</a:t>
            </a:r>
            <a:endParaRPr lang="zh-CN" altLang="en-US" dirty="0"/>
          </a:p>
        </p:txBody>
      </p:sp>
      <p:sp>
        <p:nvSpPr>
          <p:cNvPr id="3" name="内容占位符 2"/>
          <p:cNvSpPr>
            <a:spLocks noGrp="1"/>
          </p:cNvSpPr>
          <p:nvPr>
            <p:ph idx="1"/>
          </p:nvPr>
        </p:nvSpPr>
        <p:spPr/>
        <p:txBody>
          <a:bodyPr>
            <a:normAutofit/>
          </a:bodyPr>
          <a:lstStyle/>
          <a:p>
            <a:r>
              <a:rPr lang="zh-CN" altLang="en-US" dirty="0" smtClean="0"/>
              <a:t>中断优先级：</a:t>
            </a:r>
            <a:endParaRPr lang="en-US" altLang="zh-CN" dirty="0" smtClean="0"/>
          </a:p>
          <a:p>
            <a:pPr lvl="1"/>
            <a:r>
              <a:rPr lang="zh-CN" altLang="en-US" dirty="0" smtClean="0"/>
              <a:t>按中断的紧迫程度分类</a:t>
            </a:r>
            <a:endParaRPr lang="en-US" altLang="zh-CN" dirty="0" smtClean="0"/>
          </a:p>
          <a:p>
            <a:pPr lvl="1"/>
            <a:r>
              <a:rPr lang="zh-CN" altLang="en-US" dirty="0" smtClean="0"/>
              <a:t>以不发生中断丢失为前提，优先响应优先级高的中断</a:t>
            </a:r>
            <a:endParaRPr lang="en-US" altLang="zh-CN" dirty="0" smtClean="0"/>
          </a:p>
          <a:p>
            <a:pPr lvl="1"/>
            <a:r>
              <a:rPr lang="zh-CN" altLang="en-US" dirty="0"/>
              <a:t>高</a:t>
            </a:r>
            <a:r>
              <a:rPr lang="zh-CN" altLang="en-US" dirty="0" smtClean="0"/>
              <a:t>优先级中断可以中断低优先级中断的处理程序，反之不可以</a:t>
            </a:r>
            <a:endParaRPr lang="en-US" altLang="zh-CN" dirty="0" smtClean="0"/>
          </a:p>
          <a:p>
            <a:pPr lvl="1"/>
            <a:r>
              <a:rPr lang="zh-CN" altLang="en-US" dirty="0" smtClean="0"/>
              <a:t>处理高优先级中断时，屏蔽低优先级中断</a:t>
            </a:r>
            <a:endParaRPr lang="en-US" altLang="zh-CN" dirty="0" smtClean="0"/>
          </a:p>
          <a:p>
            <a:r>
              <a:rPr lang="en-US" altLang="zh-CN" dirty="0" smtClean="0"/>
              <a:t>Intel x86</a:t>
            </a:r>
            <a:r>
              <a:rPr lang="zh-CN" altLang="en-US" dirty="0" smtClean="0"/>
              <a:t>体系：</a:t>
            </a:r>
            <a:endParaRPr lang="en-US" altLang="zh-CN" dirty="0" smtClean="0"/>
          </a:p>
          <a:p>
            <a:pPr lvl="1"/>
            <a:r>
              <a:rPr lang="en-US" altLang="zh-CN" dirty="0" smtClean="0"/>
              <a:t>256</a:t>
            </a:r>
            <a:r>
              <a:rPr lang="zh-CN" altLang="en-US" dirty="0" smtClean="0"/>
              <a:t>个中断</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220517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中断屏蔽</a:t>
            </a:r>
            <a:endParaRPr lang="zh-CN" altLang="en-US" dirty="0"/>
          </a:p>
        </p:txBody>
      </p:sp>
      <p:sp>
        <p:nvSpPr>
          <p:cNvPr id="3" name="内容占位符 2"/>
          <p:cNvSpPr>
            <a:spLocks noGrp="1"/>
          </p:cNvSpPr>
          <p:nvPr>
            <p:ph idx="1"/>
          </p:nvPr>
        </p:nvSpPr>
        <p:spPr/>
        <p:txBody>
          <a:bodyPr/>
          <a:lstStyle/>
          <a:p>
            <a:r>
              <a:rPr lang="zh-CN" altLang="en-US" dirty="0" smtClean="0"/>
              <a:t>可编程中断控制器</a:t>
            </a:r>
            <a:endParaRPr lang="en-US" altLang="zh-CN" dirty="0" smtClean="0"/>
          </a:p>
          <a:p>
            <a:pPr lvl="1"/>
            <a:r>
              <a:rPr lang="zh-CN" altLang="en-US" dirty="0" smtClean="0"/>
              <a:t>中断屏蔽码</a:t>
            </a:r>
            <a:endParaRPr lang="en-US" altLang="zh-CN" dirty="0" smtClean="0"/>
          </a:p>
          <a:p>
            <a:pPr lvl="1"/>
            <a:r>
              <a:rPr lang="en-US" altLang="zh-CN" dirty="0" smtClean="0"/>
              <a:t>1</a:t>
            </a:r>
            <a:r>
              <a:rPr lang="zh-CN" altLang="en-US" dirty="0" smtClean="0"/>
              <a:t>：响应中断</a:t>
            </a:r>
            <a:endParaRPr lang="en-US" altLang="zh-CN" dirty="0" smtClean="0"/>
          </a:p>
          <a:p>
            <a:pPr lvl="1"/>
            <a:r>
              <a:rPr lang="en-US" altLang="zh-CN" dirty="0" smtClean="0"/>
              <a:t>0</a:t>
            </a:r>
            <a:r>
              <a:rPr lang="zh-CN" altLang="en-US" dirty="0" smtClean="0"/>
              <a:t>：禁止响应</a:t>
            </a:r>
            <a:endParaRPr lang="en-US" altLang="zh-CN" dirty="0" smtClean="0"/>
          </a:p>
          <a:p>
            <a:r>
              <a:rPr lang="zh-CN" altLang="en-US" dirty="0" smtClean="0"/>
              <a:t>整级</a:t>
            </a:r>
            <a:r>
              <a:rPr lang="zh-CN" altLang="en-US" dirty="0"/>
              <a:t>屏蔽</a:t>
            </a:r>
            <a:r>
              <a:rPr lang="zh-CN" altLang="en-US" dirty="0" smtClean="0"/>
              <a:t> </a:t>
            </a:r>
            <a:r>
              <a:rPr lang="en-US" altLang="zh-CN" dirty="0" err="1" smtClean="0"/>
              <a:t>vs</a:t>
            </a:r>
            <a:r>
              <a:rPr lang="en-US" altLang="zh-CN" dirty="0" smtClean="0"/>
              <a:t> </a:t>
            </a:r>
            <a:r>
              <a:rPr lang="zh-CN" altLang="en-US" dirty="0" smtClean="0"/>
              <a:t>单个</a:t>
            </a:r>
            <a:r>
              <a:rPr lang="zh-CN" altLang="en-US" dirty="0"/>
              <a:t>屏蔽</a:t>
            </a:r>
            <a:endParaRPr lang="en-US" altLang="zh-CN" dirty="0" smtClean="0"/>
          </a:p>
          <a:p>
            <a:r>
              <a:rPr lang="zh-CN" altLang="en-US" dirty="0" smtClean="0"/>
              <a:t>开、关中断 </a:t>
            </a:r>
            <a:r>
              <a:rPr lang="en-US" altLang="zh-CN" dirty="0" err="1" smtClean="0"/>
              <a:t>vs</a:t>
            </a:r>
            <a:r>
              <a:rPr lang="en-US" altLang="zh-CN" dirty="0" smtClean="0"/>
              <a:t> </a:t>
            </a:r>
            <a:r>
              <a:rPr lang="zh-CN" altLang="en-US" dirty="0" smtClean="0"/>
              <a:t>屏蔽中断</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3345252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中央处理器 </a:t>
            </a:r>
            <a:r>
              <a:rPr lang="en-US" altLang="zh-CN" dirty="0" smtClean="0"/>
              <a:t>(CPU)</a:t>
            </a:r>
            <a:endParaRPr lang="zh-CN" altLang="en-US" dirty="0"/>
          </a:p>
        </p:txBody>
      </p:sp>
      <p:sp>
        <p:nvSpPr>
          <p:cNvPr id="3" name="内容占位符 2"/>
          <p:cNvSpPr>
            <a:spLocks noGrp="1"/>
          </p:cNvSpPr>
          <p:nvPr>
            <p:ph idx="1"/>
          </p:nvPr>
        </p:nvSpPr>
        <p:spPr/>
        <p:txBody>
          <a:bodyPr/>
          <a:lstStyle/>
          <a:p>
            <a:r>
              <a:rPr lang="zh-CN" altLang="en-US" dirty="0" smtClean="0"/>
              <a:t>单处理器</a:t>
            </a:r>
            <a:endParaRPr lang="en-US" altLang="zh-CN" dirty="0" smtClean="0"/>
          </a:p>
          <a:p>
            <a:pPr lvl="1"/>
            <a:r>
              <a:rPr lang="zh-CN" altLang="en-US" dirty="0" smtClean="0"/>
              <a:t>指令流水线</a:t>
            </a:r>
            <a:endParaRPr lang="en-US" altLang="zh-CN" dirty="0" smtClean="0"/>
          </a:p>
          <a:p>
            <a:r>
              <a:rPr lang="zh-CN" altLang="en-US" dirty="0" smtClean="0"/>
              <a:t>多处理器</a:t>
            </a:r>
            <a:endParaRPr lang="en-US" altLang="zh-CN" dirty="0" smtClean="0"/>
          </a:p>
          <a:p>
            <a:pPr lvl="1"/>
            <a:r>
              <a:rPr lang="zh-CN" altLang="en-US" dirty="0"/>
              <a:t>松</a:t>
            </a:r>
            <a:r>
              <a:rPr lang="zh-CN" altLang="en-US" dirty="0" smtClean="0"/>
              <a:t>耦合</a:t>
            </a:r>
            <a:endParaRPr lang="en-US" altLang="zh-CN" dirty="0" smtClean="0"/>
          </a:p>
          <a:p>
            <a:pPr lvl="1"/>
            <a:r>
              <a:rPr lang="zh-CN" altLang="en-US" dirty="0"/>
              <a:t>紧</a:t>
            </a:r>
            <a:r>
              <a:rPr lang="zh-CN" altLang="en-US" dirty="0" smtClean="0"/>
              <a:t>耦合</a:t>
            </a:r>
            <a:endParaRPr lang="en-US" altLang="zh-CN" dirty="0" smtClean="0"/>
          </a:p>
          <a:p>
            <a:pPr marL="0" indent="0">
              <a:buNone/>
            </a:pP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908720"/>
            <a:ext cx="5112568" cy="3577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717032"/>
            <a:ext cx="2664296" cy="312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09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多层中断的处理</a:t>
            </a:r>
            <a:endParaRPr lang="zh-CN" altLang="en-US" dirty="0"/>
          </a:p>
        </p:txBody>
      </p:sp>
      <p:sp>
        <p:nvSpPr>
          <p:cNvPr id="3" name="内容占位符 2"/>
          <p:cNvSpPr>
            <a:spLocks noGrp="1"/>
          </p:cNvSpPr>
          <p:nvPr>
            <p:ph idx="1"/>
          </p:nvPr>
        </p:nvSpPr>
        <p:spPr/>
        <p:txBody>
          <a:bodyPr/>
          <a:lstStyle/>
          <a:p>
            <a:r>
              <a:rPr lang="zh-CN" altLang="en-US" dirty="0" smtClean="0"/>
              <a:t>嵌套中断处理方法：</a:t>
            </a:r>
            <a:endParaRPr lang="en-US" altLang="zh-CN" dirty="0"/>
          </a:p>
          <a:p>
            <a:pPr lvl="1"/>
            <a:r>
              <a:rPr lang="zh-CN" altLang="en-US" dirty="0" smtClean="0"/>
              <a:t>串行处理：效率低</a:t>
            </a:r>
            <a:endParaRPr lang="en-US" altLang="zh-CN" dirty="0"/>
          </a:p>
          <a:p>
            <a:pPr lvl="1"/>
            <a:r>
              <a:rPr lang="zh-CN" altLang="en-US" dirty="0" smtClean="0"/>
              <a:t>嵌套处理</a:t>
            </a:r>
            <a:endParaRPr lang="en-US" altLang="zh-CN" dirty="0" smtClean="0"/>
          </a:p>
          <a:p>
            <a:pPr lvl="2"/>
            <a:r>
              <a:rPr lang="zh-CN" altLang="en-US" dirty="0" smtClean="0"/>
              <a:t>基于优先级</a:t>
            </a:r>
            <a:endParaRPr lang="en-US" altLang="zh-CN" dirty="0" smtClean="0"/>
          </a:p>
          <a:p>
            <a:pPr lvl="1"/>
            <a:r>
              <a:rPr lang="zh-CN" altLang="en-US" dirty="0" smtClean="0"/>
              <a:t>即时处理</a:t>
            </a:r>
            <a:endParaRPr lang="zh-CN" altLang="en-US" dirty="0"/>
          </a:p>
          <a:p>
            <a:pPr lvl="2"/>
            <a:r>
              <a:rPr lang="zh-CN" altLang="en-US" dirty="0" smtClean="0"/>
              <a:t>中断处理程序出错</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3972352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中断处理</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中断处理流程</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7" name="Text Box 5"/>
          <p:cNvSpPr txBox="1">
            <a:spLocks noChangeArrowheads="1"/>
          </p:cNvSpPr>
          <p:nvPr/>
        </p:nvSpPr>
        <p:spPr bwMode="auto">
          <a:xfrm>
            <a:off x="1464302" y="2055173"/>
            <a:ext cx="710474" cy="354960"/>
          </a:xfrm>
          <a:prstGeom prst="rect">
            <a:avLst/>
          </a:prstGeom>
          <a:solidFill>
            <a:schemeClr val="accent1"/>
          </a:solidFill>
          <a:ln>
            <a:noFill/>
          </a:ln>
        </p:spPr>
        <p:txBody>
          <a:bodyPr/>
          <a:lstStyle/>
          <a:p>
            <a:pPr algn="just"/>
            <a:r>
              <a:rPr lang="zh-CN" altLang="en-US" sz="1200">
                <a:solidFill>
                  <a:schemeClr val="bg1"/>
                </a:solidFill>
                <a:latin typeface="华文新魏" pitchFamily="2" charset="-122"/>
                <a:ea typeface="华文新魏" pitchFamily="2" charset="-122"/>
              </a:rPr>
              <a:t>中断</a:t>
            </a:r>
          </a:p>
        </p:txBody>
      </p:sp>
      <p:sp>
        <p:nvSpPr>
          <p:cNvPr id="8" name="Text Box 6"/>
          <p:cNvSpPr txBox="1">
            <a:spLocks noChangeArrowheads="1"/>
          </p:cNvSpPr>
          <p:nvPr/>
        </p:nvSpPr>
        <p:spPr bwMode="auto">
          <a:xfrm>
            <a:off x="5013028" y="2172292"/>
            <a:ext cx="708652" cy="354960"/>
          </a:xfrm>
          <a:prstGeom prst="rect">
            <a:avLst/>
          </a:prstGeom>
          <a:solidFill>
            <a:schemeClr val="accent1"/>
          </a:solidFill>
          <a:ln>
            <a:noFill/>
          </a:ln>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自陷</a:t>
            </a:r>
          </a:p>
        </p:txBody>
      </p:sp>
      <p:sp>
        <p:nvSpPr>
          <p:cNvPr id="9" name="Text Box 7"/>
          <p:cNvSpPr txBox="1">
            <a:spLocks noChangeArrowheads="1"/>
          </p:cNvSpPr>
          <p:nvPr/>
        </p:nvSpPr>
        <p:spPr bwMode="auto">
          <a:xfrm>
            <a:off x="2351484" y="3001134"/>
            <a:ext cx="1063889" cy="354960"/>
          </a:xfrm>
          <a:prstGeom prst="rect">
            <a:avLst/>
          </a:prstGeom>
          <a:solidFill>
            <a:schemeClr val="accent1"/>
          </a:solidFill>
          <a:ln>
            <a:noFill/>
          </a:ln>
        </p:spPr>
        <p:txBody>
          <a:bodyPr/>
          <a:lstStyle/>
          <a:p>
            <a:pPr algn="just"/>
            <a:r>
              <a:rPr lang="zh-CN" altLang="en-US" sz="1200">
                <a:solidFill>
                  <a:schemeClr val="bg1"/>
                </a:solidFill>
                <a:latin typeface="华文新魏" pitchFamily="2" charset="-122"/>
                <a:ea typeface="华文新魏" pitchFamily="2" charset="-122"/>
              </a:rPr>
              <a:t>慢中断</a:t>
            </a:r>
          </a:p>
        </p:txBody>
      </p:sp>
      <p:sp>
        <p:nvSpPr>
          <p:cNvPr id="10" name="Text Box 8"/>
          <p:cNvSpPr txBox="1">
            <a:spLocks noChangeArrowheads="1"/>
          </p:cNvSpPr>
          <p:nvPr/>
        </p:nvSpPr>
        <p:spPr bwMode="auto">
          <a:xfrm>
            <a:off x="755650" y="3709253"/>
            <a:ext cx="1063889" cy="3549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200" dirty="0">
                <a:solidFill>
                  <a:schemeClr val="bg1"/>
                </a:solidFill>
                <a:latin typeface="华文新魏" pitchFamily="2" charset="-122"/>
                <a:ea typeface="华文新魏" pitchFamily="2" charset="-122"/>
              </a:rPr>
              <a:t>快中断</a:t>
            </a:r>
          </a:p>
        </p:txBody>
      </p:sp>
      <p:sp>
        <p:nvSpPr>
          <p:cNvPr id="11" name="Text Box 9"/>
          <p:cNvSpPr txBox="1">
            <a:spLocks noChangeArrowheads="1"/>
          </p:cNvSpPr>
          <p:nvPr/>
        </p:nvSpPr>
        <p:spPr bwMode="auto">
          <a:xfrm>
            <a:off x="2706721" y="1700213"/>
            <a:ext cx="1774363" cy="35496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进程正在运行</a:t>
            </a:r>
          </a:p>
        </p:txBody>
      </p:sp>
      <p:sp>
        <p:nvSpPr>
          <p:cNvPr id="12" name="Text Box 10"/>
          <p:cNvSpPr txBox="1">
            <a:spLocks noChangeArrowheads="1"/>
          </p:cNvSpPr>
          <p:nvPr/>
        </p:nvSpPr>
        <p:spPr bwMode="auto">
          <a:xfrm>
            <a:off x="6964099" y="1700213"/>
            <a:ext cx="1063889" cy="354960"/>
          </a:xfrm>
          <a:prstGeom prst="rect">
            <a:avLst/>
          </a:prstGeom>
          <a:solidFill>
            <a:schemeClr val="accent1"/>
          </a:solidFill>
          <a:ln>
            <a:noFill/>
          </a:ln>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用户态</a:t>
            </a:r>
          </a:p>
        </p:txBody>
      </p:sp>
      <p:sp>
        <p:nvSpPr>
          <p:cNvPr id="13" name="Text Box 11"/>
          <p:cNvSpPr txBox="1">
            <a:spLocks noChangeArrowheads="1"/>
          </p:cNvSpPr>
          <p:nvPr/>
        </p:nvSpPr>
        <p:spPr bwMode="auto">
          <a:xfrm>
            <a:off x="6964099" y="2291213"/>
            <a:ext cx="1063889" cy="354960"/>
          </a:xfrm>
          <a:prstGeom prst="rect">
            <a:avLst/>
          </a:prstGeom>
          <a:solidFill>
            <a:schemeClr val="accent1"/>
          </a:solidFill>
          <a:ln>
            <a:noFill/>
          </a:ln>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核心态</a:t>
            </a:r>
          </a:p>
        </p:txBody>
      </p:sp>
      <p:sp>
        <p:nvSpPr>
          <p:cNvPr id="14" name="Line 12"/>
          <p:cNvSpPr>
            <a:spLocks noChangeShapeType="1"/>
          </p:cNvSpPr>
          <p:nvPr/>
        </p:nvSpPr>
        <p:spPr bwMode="auto">
          <a:xfrm flipH="1">
            <a:off x="1642832" y="2055173"/>
            <a:ext cx="1240597" cy="4720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15" name="Line 13"/>
          <p:cNvSpPr>
            <a:spLocks noChangeShapeType="1"/>
          </p:cNvSpPr>
          <p:nvPr/>
        </p:nvSpPr>
        <p:spPr bwMode="auto">
          <a:xfrm>
            <a:off x="4125847" y="2055173"/>
            <a:ext cx="887182" cy="4720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16" name="Text Box 14"/>
          <p:cNvSpPr txBox="1">
            <a:spLocks noChangeArrowheads="1"/>
          </p:cNvSpPr>
          <p:nvPr/>
        </p:nvSpPr>
        <p:spPr bwMode="auto">
          <a:xfrm>
            <a:off x="2530013" y="3356094"/>
            <a:ext cx="1595834" cy="353159"/>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上半部分处理</a:t>
            </a:r>
          </a:p>
        </p:txBody>
      </p:sp>
      <p:sp>
        <p:nvSpPr>
          <p:cNvPr id="17" name="Text Box 15"/>
          <p:cNvSpPr txBox="1">
            <a:spLocks noChangeArrowheads="1"/>
          </p:cNvSpPr>
          <p:nvPr/>
        </p:nvSpPr>
        <p:spPr bwMode="auto">
          <a:xfrm>
            <a:off x="932358" y="6192173"/>
            <a:ext cx="1242418" cy="592802"/>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返回原进</a:t>
            </a:r>
          </a:p>
          <a:p>
            <a:pPr algn="just"/>
            <a:r>
              <a:rPr lang="zh-CN" altLang="en-US" sz="1200">
                <a:solidFill>
                  <a:schemeClr val="bg1"/>
                </a:solidFill>
                <a:latin typeface="华文新魏" pitchFamily="2" charset="-122"/>
                <a:ea typeface="华文新魏" pitchFamily="2" charset="-122"/>
              </a:rPr>
              <a:t>    程运行</a:t>
            </a:r>
          </a:p>
        </p:txBody>
      </p:sp>
      <p:sp>
        <p:nvSpPr>
          <p:cNvPr id="18" name="Text Box 17"/>
          <p:cNvSpPr txBox="1">
            <a:spLocks noChangeArrowheads="1"/>
          </p:cNvSpPr>
          <p:nvPr/>
        </p:nvSpPr>
        <p:spPr bwMode="auto">
          <a:xfrm>
            <a:off x="2530013" y="3947094"/>
            <a:ext cx="1595834" cy="35496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排队下半部分</a:t>
            </a:r>
          </a:p>
        </p:txBody>
      </p:sp>
      <p:sp>
        <p:nvSpPr>
          <p:cNvPr id="19" name="Text Box 18"/>
          <p:cNvSpPr txBox="1">
            <a:spLocks noChangeArrowheads="1"/>
          </p:cNvSpPr>
          <p:nvPr/>
        </p:nvSpPr>
        <p:spPr bwMode="auto">
          <a:xfrm>
            <a:off x="755650" y="4183134"/>
            <a:ext cx="1419126" cy="35496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快中断处理</a:t>
            </a:r>
          </a:p>
        </p:txBody>
      </p:sp>
      <p:sp>
        <p:nvSpPr>
          <p:cNvPr id="20" name="Text Box 19"/>
          <p:cNvSpPr txBox="1">
            <a:spLocks noChangeArrowheads="1"/>
          </p:cNvSpPr>
          <p:nvPr/>
        </p:nvSpPr>
        <p:spPr bwMode="auto">
          <a:xfrm>
            <a:off x="5013028" y="2527253"/>
            <a:ext cx="1772541" cy="35496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系统调用处理</a:t>
            </a:r>
          </a:p>
        </p:txBody>
      </p:sp>
      <p:sp>
        <p:nvSpPr>
          <p:cNvPr id="21" name="Text Box 20"/>
          <p:cNvSpPr txBox="1">
            <a:spLocks noChangeArrowheads="1"/>
          </p:cNvSpPr>
          <p:nvPr/>
        </p:nvSpPr>
        <p:spPr bwMode="auto">
          <a:xfrm>
            <a:off x="5189736" y="3118253"/>
            <a:ext cx="1951071" cy="59100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zh-CN" altLang="en-US" sz="1200">
                <a:solidFill>
                  <a:schemeClr val="bg1"/>
                </a:solidFill>
                <a:latin typeface="华文新魏" pitchFamily="2" charset="-122"/>
                <a:ea typeface="华文新魏" pitchFamily="2" charset="-122"/>
              </a:rPr>
              <a:t>从系统调用返回    </a:t>
            </a:r>
            <a:r>
              <a:rPr lang="en-US" altLang="zh-CN" sz="1200">
                <a:solidFill>
                  <a:schemeClr val="bg1"/>
                </a:solidFill>
                <a:latin typeface="华文新魏" pitchFamily="2" charset="-122"/>
                <a:ea typeface="华文新魏" pitchFamily="2" charset="-122"/>
              </a:rPr>
              <a:t>ret_from_sys_call</a:t>
            </a:r>
          </a:p>
        </p:txBody>
      </p:sp>
      <p:sp>
        <p:nvSpPr>
          <p:cNvPr id="22" name="Text Box 21"/>
          <p:cNvSpPr txBox="1">
            <a:spLocks noChangeArrowheads="1"/>
          </p:cNvSpPr>
          <p:nvPr/>
        </p:nvSpPr>
        <p:spPr bwMode="auto">
          <a:xfrm>
            <a:off x="5189736" y="5484054"/>
            <a:ext cx="1774363" cy="35496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调用</a:t>
            </a:r>
            <a:r>
              <a:rPr lang="en-US" altLang="zh-CN" sz="1200">
                <a:solidFill>
                  <a:schemeClr val="bg1"/>
                </a:solidFill>
                <a:latin typeface="华文新魏" pitchFamily="2" charset="-122"/>
                <a:ea typeface="华文新魏" pitchFamily="2" charset="-122"/>
              </a:rPr>
              <a:t>schedule( )</a:t>
            </a:r>
          </a:p>
        </p:txBody>
      </p:sp>
      <p:sp>
        <p:nvSpPr>
          <p:cNvPr id="23" name="Text Box 22"/>
          <p:cNvSpPr txBox="1">
            <a:spLocks noChangeArrowheads="1"/>
          </p:cNvSpPr>
          <p:nvPr/>
        </p:nvSpPr>
        <p:spPr bwMode="auto">
          <a:xfrm>
            <a:off x="5368265" y="6192173"/>
            <a:ext cx="1240597" cy="592802"/>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调度新进</a:t>
            </a:r>
          </a:p>
          <a:p>
            <a:pPr algn="just"/>
            <a:r>
              <a:rPr lang="zh-CN" altLang="en-US" sz="1200">
                <a:solidFill>
                  <a:schemeClr val="bg1"/>
                </a:solidFill>
                <a:latin typeface="华文新魏" pitchFamily="2" charset="-122"/>
                <a:ea typeface="华文新魏" pitchFamily="2" charset="-122"/>
              </a:rPr>
              <a:t>程运行运行</a:t>
            </a:r>
          </a:p>
        </p:txBody>
      </p:sp>
      <p:sp>
        <p:nvSpPr>
          <p:cNvPr id="24" name="Line 23"/>
          <p:cNvSpPr>
            <a:spLocks noChangeShapeType="1"/>
          </p:cNvSpPr>
          <p:nvPr/>
        </p:nvSpPr>
        <p:spPr bwMode="auto">
          <a:xfrm>
            <a:off x="5900210" y="2882213"/>
            <a:ext cx="0" cy="2360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25" name="Line 24"/>
          <p:cNvSpPr>
            <a:spLocks noChangeShapeType="1"/>
          </p:cNvSpPr>
          <p:nvPr/>
        </p:nvSpPr>
        <p:spPr bwMode="auto">
          <a:xfrm flipH="1">
            <a:off x="5900210" y="5839015"/>
            <a:ext cx="0" cy="2360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26" name="Text Box 25"/>
          <p:cNvSpPr txBox="1">
            <a:spLocks noChangeArrowheads="1"/>
          </p:cNvSpPr>
          <p:nvPr/>
        </p:nvSpPr>
        <p:spPr bwMode="auto">
          <a:xfrm>
            <a:off x="6964099" y="6192173"/>
            <a:ext cx="1063889" cy="354960"/>
          </a:xfrm>
          <a:prstGeom prst="rect">
            <a:avLst/>
          </a:prstGeom>
          <a:solidFill>
            <a:schemeClr val="accent1"/>
          </a:solidFill>
          <a:ln>
            <a:noFill/>
          </a:ln>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用户态</a:t>
            </a:r>
          </a:p>
        </p:txBody>
      </p:sp>
      <p:sp>
        <p:nvSpPr>
          <p:cNvPr id="27" name="Line 26"/>
          <p:cNvSpPr>
            <a:spLocks noChangeShapeType="1"/>
          </p:cNvSpPr>
          <p:nvPr/>
        </p:nvSpPr>
        <p:spPr bwMode="auto">
          <a:xfrm>
            <a:off x="4657791" y="3473213"/>
            <a:ext cx="5319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28" name="Text Box 27"/>
          <p:cNvSpPr txBox="1">
            <a:spLocks noChangeArrowheads="1"/>
          </p:cNvSpPr>
          <p:nvPr/>
        </p:nvSpPr>
        <p:spPr bwMode="auto">
          <a:xfrm>
            <a:off x="5189736" y="3947094"/>
            <a:ext cx="1951071" cy="591000"/>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调度下半部分</a:t>
            </a:r>
            <a:r>
              <a:rPr lang="en-US" altLang="zh-CN" sz="1200">
                <a:solidFill>
                  <a:schemeClr val="bg1"/>
                </a:solidFill>
                <a:latin typeface="华文新魏" pitchFamily="2" charset="-122"/>
                <a:ea typeface="华文新魏" pitchFamily="2" charset="-122"/>
              </a:rPr>
              <a:t>do_bottom_half( )/</a:t>
            </a:r>
          </a:p>
          <a:p>
            <a:r>
              <a:rPr lang="en-US" altLang="zh-CN" sz="1200">
                <a:solidFill>
                  <a:schemeClr val="bg1"/>
                </a:solidFill>
                <a:latin typeface="华文新魏" pitchFamily="2" charset="-122"/>
                <a:ea typeface="华文新魏" pitchFamily="2" charset="-122"/>
              </a:rPr>
              <a:t>do_softirq( )</a:t>
            </a:r>
          </a:p>
          <a:p>
            <a:endParaRPr lang="en-US" altLang="zh-CN" sz="1200">
              <a:solidFill>
                <a:schemeClr val="bg1"/>
              </a:solidFill>
              <a:latin typeface="华文新魏" pitchFamily="2" charset="-122"/>
              <a:ea typeface="华文新魏" pitchFamily="2" charset="-122"/>
            </a:endParaRPr>
          </a:p>
        </p:txBody>
      </p:sp>
      <p:sp>
        <p:nvSpPr>
          <p:cNvPr id="29" name="Line 28"/>
          <p:cNvSpPr>
            <a:spLocks noChangeShapeType="1"/>
          </p:cNvSpPr>
          <p:nvPr/>
        </p:nvSpPr>
        <p:spPr bwMode="auto">
          <a:xfrm>
            <a:off x="5900210" y="3709253"/>
            <a:ext cx="0" cy="2378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0" name="Line 29"/>
          <p:cNvSpPr>
            <a:spLocks noChangeShapeType="1"/>
          </p:cNvSpPr>
          <p:nvPr/>
        </p:nvSpPr>
        <p:spPr bwMode="auto">
          <a:xfrm>
            <a:off x="4657791" y="3473213"/>
            <a:ext cx="0" cy="10648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1" name="Line 30"/>
          <p:cNvSpPr>
            <a:spLocks noChangeShapeType="1"/>
          </p:cNvSpPr>
          <p:nvPr/>
        </p:nvSpPr>
        <p:spPr bwMode="auto">
          <a:xfrm>
            <a:off x="2351484" y="2882213"/>
            <a:ext cx="8871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2" name="Line 31"/>
          <p:cNvSpPr>
            <a:spLocks noChangeShapeType="1"/>
          </p:cNvSpPr>
          <p:nvPr/>
        </p:nvSpPr>
        <p:spPr bwMode="auto">
          <a:xfrm>
            <a:off x="3238665" y="3709253"/>
            <a:ext cx="0" cy="2378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3" name="Line 32"/>
          <p:cNvSpPr>
            <a:spLocks noChangeShapeType="1"/>
          </p:cNvSpPr>
          <p:nvPr/>
        </p:nvSpPr>
        <p:spPr bwMode="auto">
          <a:xfrm flipH="1">
            <a:off x="1642832" y="4538094"/>
            <a:ext cx="0" cy="15369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4" name="Line 33"/>
          <p:cNvSpPr>
            <a:spLocks noChangeShapeType="1"/>
          </p:cNvSpPr>
          <p:nvPr/>
        </p:nvSpPr>
        <p:spPr bwMode="auto">
          <a:xfrm>
            <a:off x="932358" y="5956134"/>
            <a:ext cx="691892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5" name="Line 34"/>
          <p:cNvSpPr>
            <a:spLocks noChangeShapeType="1"/>
          </p:cNvSpPr>
          <p:nvPr/>
        </p:nvSpPr>
        <p:spPr bwMode="auto">
          <a:xfrm>
            <a:off x="3238665" y="4538094"/>
            <a:ext cx="14191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6" name="Line 35"/>
          <p:cNvSpPr>
            <a:spLocks noChangeShapeType="1"/>
          </p:cNvSpPr>
          <p:nvPr/>
        </p:nvSpPr>
        <p:spPr bwMode="auto">
          <a:xfrm>
            <a:off x="3238665" y="4302054"/>
            <a:ext cx="0" cy="2360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7" name="Line 36"/>
          <p:cNvSpPr>
            <a:spLocks noChangeShapeType="1"/>
          </p:cNvSpPr>
          <p:nvPr/>
        </p:nvSpPr>
        <p:spPr bwMode="auto">
          <a:xfrm>
            <a:off x="1642832" y="3001134"/>
            <a:ext cx="0" cy="1182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8" name="Line 37"/>
          <p:cNvSpPr>
            <a:spLocks noChangeShapeType="1"/>
          </p:cNvSpPr>
          <p:nvPr/>
        </p:nvSpPr>
        <p:spPr bwMode="auto">
          <a:xfrm>
            <a:off x="8027988" y="4893054"/>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39" name="Text Box 38"/>
          <p:cNvSpPr txBox="1">
            <a:spLocks noChangeArrowheads="1"/>
          </p:cNvSpPr>
          <p:nvPr/>
        </p:nvSpPr>
        <p:spPr bwMode="auto">
          <a:xfrm>
            <a:off x="5368265" y="4774134"/>
            <a:ext cx="1595834" cy="473881"/>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 </a:t>
            </a:r>
            <a:r>
              <a:rPr lang="zh-CN" altLang="en-US" sz="1200">
                <a:solidFill>
                  <a:schemeClr val="bg1"/>
                </a:solidFill>
                <a:latin typeface="华文新魏" pitchFamily="2" charset="-122"/>
                <a:ea typeface="华文新魏" pitchFamily="2" charset="-122"/>
              </a:rPr>
              <a:t>处理积累的信号     </a:t>
            </a:r>
            <a:r>
              <a:rPr lang="en-US" altLang="zh-CN" sz="1200">
                <a:solidFill>
                  <a:schemeClr val="bg1"/>
                </a:solidFill>
                <a:latin typeface="华文新魏" pitchFamily="2" charset="-122"/>
                <a:ea typeface="华文新魏" pitchFamily="2" charset="-122"/>
              </a:rPr>
              <a:t>do_signal( )</a:t>
            </a:r>
          </a:p>
        </p:txBody>
      </p:sp>
      <p:sp>
        <p:nvSpPr>
          <p:cNvPr id="40" name="Line 39"/>
          <p:cNvSpPr>
            <a:spLocks noChangeShapeType="1"/>
          </p:cNvSpPr>
          <p:nvPr/>
        </p:nvSpPr>
        <p:spPr bwMode="auto">
          <a:xfrm>
            <a:off x="5900210" y="5248015"/>
            <a:ext cx="0" cy="2360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41" name="Line 40"/>
          <p:cNvSpPr>
            <a:spLocks noChangeShapeType="1"/>
          </p:cNvSpPr>
          <p:nvPr/>
        </p:nvSpPr>
        <p:spPr bwMode="auto">
          <a:xfrm>
            <a:off x="5900210" y="4538094"/>
            <a:ext cx="0" cy="2360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
        <p:nvSpPr>
          <p:cNvPr id="42" name="Text Box 41"/>
          <p:cNvSpPr txBox="1">
            <a:spLocks noChangeArrowheads="1"/>
          </p:cNvSpPr>
          <p:nvPr/>
        </p:nvSpPr>
        <p:spPr bwMode="auto">
          <a:xfrm>
            <a:off x="932358" y="5248015"/>
            <a:ext cx="1242418" cy="353159"/>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1200">
                <a:solidFill>
                  <a:schemeClr val="bg1"/>
                </a:solidFill>
                <a:latin typeface="华文新魏" pitchFamily="2" charset="-122"/>
                <a:ea typeface="华文新魏" pitchFamily="2" charset="-122"/>
              </a:rPr>
              <a:t>restore_all</a:t>
            </a:r>
          </a:p>
        </p:txBody>
      </p:sp>
      <p:grpSp>
        <p:nvGrpSpPr>
          <p:cNvPr id="43" name="Group 42"/>
          <p:cNvGrpSpPr>
            <a:grpSpLocks/>
          </p:cNvGrpSpPr>
          <p:nvPr/>
        </p:nvGrpSpPr>
        <p:grpSpPr bwMode="auto">
          <a:xfrm>
            <a:off x="932358" y="2527253"/>
            <a:ext cx="1419126" cy="709921"/>
            <a:chOff x="9133" y="10956"/>
            <a:chExt cx="1440" cy="936"/>
          </a:xfrm>
          <a:solidFill>
            <a:schemeClr val="accent1"/>
          </a:solidFill>
        </p:grpSpPr>
        <p:sp>
          <p:nvSpPr>
            <p:cNvPr id="45" name="AutoShape 43"/>
            <p:cNvSpPr>
              <a:spLocks noChangeArrowheads="1"/>
            </p:cNvSpPr>
            <p:nvPr/>
          </p:nvSpPr>
          <p:spPr bwMode="auto">
            <a:xfrm>
              <a:off x="9133" y="10956"/>
              <a:ext cx="1440" cy="936"/>
            </a:xfrm>
            <a:prstGeom prst="flowChartDecision">
              <a:avLst/>
            </a:prstGeom>
            <a:grpFill/>
            <a:ln w="9525">
              <a:solidFill>
                <a:srgbClr val="000000"/>
              </a:solidFill>
              <a:miter lim="800000"/>
              <a:headEnd/>
              <a:tailEnd/>
            </a:ln>
          </p:spPr>
          <p:txBody>
            <a:bodyPr/>
            <a:lstStyle/>
            <a:p>
              <a:endParaRPr lang="zh-CN" altLang="en-US" sz="1200">
                <a:solidFill>
                  <a:schemeClr val="bg1"/>
                </a:solidFill>
              </a:endParaRPr>
            </a:p>
          </p:txBody>
        </p:sp>
        <p:sp>
          <p:nvSpPr>
            <p:cNvPr id="46" name="Text Box 44"/>
            <p:cNvSpPr txBox="1">
              <a:spLocks noChangeArrowheads="1"/>
            </p:cNvSpPr>
            <p:nvPr/>
          </p:nvSpPr>
          <p:spPr bwMode="auto">
            <a:xfrm>
              <a:off x="9493" y="11112"/>
              <a:ext cx="720" cy="46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lstStyle/>
            <a:p>
              <a:pPr algn="just"/>
              <a:r>
                <a:rPr lang="zh-CN" altLang="en-US" sz="1200">
                  <a:solidFill>
                    <a:schemeClr val="bg1"/>
                  </a:solidFill>
                  <a:latin typeface="华文新魏" pitchFamily="2" charset="-122"/>
                  <a:ea typeface="华文新魏" pitchFamily="2" charset="-122"/>
                </a:rPr>
                <a:t>中断</a:t>
              </a:r>
            </a:p>
          </p:txBody>
        </p:sp>
      </p:grpSp>
      <p:sp>
        <p:nvSpPr>
          <p:cNvPr id="44" name="Line 45"/>
          <p:cNvSpPr>
            <a:spLocks noChangeShapeType="1"/>
          </p:cNvSpPr>
          <p:nvPr/>
        </p:nvSpPr>
        <p:spPr bwMode="auto">
          <a:xfrm>
            <a:off x="3238665" y="2882213"/>
            <a:ext cx="0" cy="4738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solidFill>
                <a:schemeClr val="bg1"/>
              </a:solidFill>
            </a:endParaRPr>
          </a:p>
        </p:txBody>
      </p:sp>
    </p:spTree>
    <p:extLst>
      <p:ext uri="{BB962C8B-B14F-4D97-AF65-F5344CB8AC3E}">
        <p14:creationId xmlns:p14="http://schemas.microsoft.com/office/powerpoint/2010/main" val="783092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快中断 </a:t>
            </a:r>
            <a:r>
              <a:rPr lang="en-US" altLang="zh-CN" dirty="0" err="1" smtClean="0"/>
              <a:t>vs</a:t>
            </a:r>
            <a:r>
              <a:rPr lang="en-US" altLang="zh-CN" dirty="0"/>
              <a:t> </a:t>
            </a:r>
            <a:r>
              <a:rPr lang="zh-CN" altLang="en-US" dirty="0" smtClean="0"/>
              <a:t>慢中断</a:t>
            </a:r>
            <a:endParaRPr lang="zh-CN" altLang="en-US" dirty="0"/>
          </a:p>
        </p:txBody>
      </p:sp>
      <p:sp>
        <p:nvSpPr>
          <p:cNvPr id="3" name="内容占位符 2"/>
          <p:cNvSpPr>
            <a:spLocks noGrp="1"/>
          </p:cNvSpPr>
          <p:nvPr>
            <p:ph idx="1"/>
          </p:nvPr>
        </p:nvSpPr>
        <p:spPr/>
        <p:txBody>
          <a:bodyPr>
            <a:normAutofit/>
          </a:bodyPr>
          <a:lstStyle/>
          <a:p>
            <a:r>
              <a:rPr lang="en-US" altLang="zh-CN" dirty="0" smtClean="0"/>
              <a:t>Linux</a:t>
            </a:r>
            <a:r>
              <a:rPr lang="zh-CN" altLang="en-US" dirty="0" smtClean="0"/>
              <a:t>区分快中断和慢中断</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Linux</a:t>
            </a:r>
            <a:r>
              <a:rPr lang="zh-CN" altLang="en-US" dirty="0"/>
              <a:t>慢</a:t>
            </a:r>
            <a:r>
              <a:rPr lang="zh-CN" altLang="en-US" dirty="0" smtClean="0"/>
              <a:t>中断</a:t>
            </a:r>
            <a:endParaRPr lang="en-US" altLang="zh-CN" dirty="0" smtClean="0"/>
          </a:p>
          <a:p>
            <a:pPr lvl="1"/>
            <a:r>
              <a:rPr lang="zh-CN" altLang="en-US" dirty="0"/>
              <a:t>上半</a:t>
            </a:r>
            <a:r>
              <a:rPr lang="zh-CN" altLang="en-US" dirty="0" smtClean="0"/>
              <a:t>部，下半部</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32</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794352286"/>
              </p:ext>
            </p:extLst>
          </p:nvPr>
        </p:nvGraphicFramePr>
        <p:xfrm>
          <a:off x="683568" y="1844824"/>
          <a:ext cx="7776864" cy="2429232"/>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val="20000"/>
                    </a:ext>
                  </a:extLst>
                </a:gridCol>
                <a:gridCol w="3888432">
                  <a:extLst>
                    <a:ext uri="{9D8B030D-6E8A-4147-A177-3AD203B41FA5}">
                      <a16:colId xmlns:a16="http://schemas.microsoft.com/office/drawing/2014/main" val="20001"/>
                    </a:ext>
                  </a:extLst>
                </a:gridCol>
              </a:tblGrid>
              <a:tr h="432048">
                <a:tc>
                  <a:txBody>
                    <a:bodyPr/>
                    <a:lstStyle/>
                    <a:p>
                      <a:r>
                        <a:rPr lang="zh-CN" altLang="en-US" sz="2000" dirty="0" smtClean="0">
                          <a:latin typeface="华文楷体" pitchFamily="2" charset="-122"/>
                          <a:ea typeface="华文楷体" pitchFamily="2" charset="-122"/>
                        </a:rPr>
                        <a:t>慢中断</a:t>
                      </a:r>
                      <a:endParaRPr lang="zh-CN" altLang="en-US" sz="2000" dirty="0">
                        <a:latin typeface="华文楷体" pitchFamily="2" charset="-122"/>
                        <a:ea typeface="华文楷体" pitchFamily="2" charset="-122"/>
                      </a:endParaRPr>
                    </a:p>
                  </a:txBody>
                  <a:tcPr/>
                </a:tc>
                <a:tc>
                  <a:txBody>
                    <a:bodyPr/>
                    <a:lstStyle/>
                    <a:p>
                      <a:r>
                        <a:rPr lang="zh-CN" altLang="en-US" sz="2000" dirty="0" smtClean="0">
                          <a:latin typeface="华文楷体" pitchFamily="2" charset="-122"/>
                          <a:ea typeface="华文楷体" pitchFamily="2" charset="-122"/>
                        </a:rPr>
                        <a:t>快中断</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0"/>
                  </a:ext>
                </a:extLst>
              </a:tr>
              <a:tr h="432048">
                <a:tc>
                  <a:txBody>
                    <a:bodyPr/>
                    <a:lstStyle/>
                    <a:p>
                      <a:r>
                        <a:rPr lang="zh-CN" altLang="en-US" sz="2000" dirty="0" smtClean="0">
                          <a:latin typeface="华文楷体" pitchFamily="2" charset="-122"/>
                          <a:ea typeface="华文楷体" pitchFamily="2" charset="-122"/>
                        </a:rPr>
                        <a:t>保存所有寄存器</a:t>
                      </a:r>
                      <a:endParaRPr lang="zh-CN" altLang="en-US" sz="2000" dirty="0">
                        <a:latin typeface="华文楷体" pitchFamily="2" charset="-122"/>
                        <a:ea typeface="华文楷体" pitchFamily="2" charset="-122"/>
                      </a:endParaRPr>
                    </a:p>
                  </a:txBody>
                  <a:tcPr/>
                </a:tc>
                <a:tc>
                  <a:txBody>
                    <a:bodyPr/>
                    <a:lstStyle/>
                    <a:p>
                      <a:r>
                        <a:rPr lang="zh-CN" altLang="en-US" sz="2000" dirty="0" smtClean="0">
                          <a:latin typeface="华文楷体" pitchFamily="2" charset="-122"/>
                          <a:ea typeface="华文楷体" pitchFamily="2" charset="-122"/>
                        </a:rPr>
                        <a:t>只保存常规</a:t>
                      </a:r>
                      <a:r>
                        <a:rPr lang="en-US" altLang="zh-CN" sz="2000" dirty="0" smtClean="0">
                          <a:latin typeface="华文楷体" pitchFamily="2" charset="-122"/>
                          <a:ea typeface="华文楷体" pitchFamily="2" charset="-122"/>
                        </a:rPr>
                        <a:t>c</a:t>
                      </a:r>
                      <a:r>
                        <a:rPr lang="zh-CN" altLang="en-US" sz="2000" dirty="0" smtClean="0">
                          <a:latin typeface="华文楷体" pitchFamily="2" charset="-122"/>
                          <a:ea typeface="华文楷体" pitchFamily="2" charset="-122"/>
                        </a:rPr>
                        <a:t>函数可以修改的寄存器</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1"/>
                  </a:ext>
                </a:extLst>
              </a:tr>
              <a:tr h="432048">
                <a:tc>
                  <a:txBody>
                    <a:bodyPr/>
                    <a:lstStyle/>
                    <a:p>
                      <a:r>
                        <a:rPr lang="zh-CN" altLang="en-US" sz="2000" dirty="0" smtClean="0">
                          <a:latin typeface="华文楷体" pitchFamily="2" charset="-122"/>
                          <a:ea typeface="华文楷体" pitchFamily="2" charset="-122"/>
                        </a:rPr>
                        <a:t>开中断</a:t>
                      </a:r>
                      <a:endParaRPr lang="zh-CN" altLang="en-US" sz="2000" dirty="0">
                        <a:latin typeface="华文楷体" pitchFamily="2" charset="-122"/>
                        <a:ea typeface="华文楷体" pitchFamily="2" charset="-122"/>
                      </a:endParaRPr>
                    </a:p>
                  </a:txBody>
                  <a:tcPr/>
                </a:tc>
                <a:tc>
                  <a:txBody>
                    <a:bodyPr/>
                    <a:lstStyle/>
                    <a:p>
                      <a:r>
                        <a:rPr lang="zh-CN" altLang="en-US" sz="2000" dirty="0" smtClean="0">
                          <a:latin typeface="华文楷体" pitchFamily="2" charset="-122"/>
                          <a:ea typeface="华文楷体" pitchFamily="2" charset="-122"/>
                        </a:rPr>
                        <a:t>关中断</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2"/>
                  </a:ext>
                </a:extLst>
              </a:tr>
              <a:tr h="432048">
                <a:tc>
                  <a:txBody>
                    <a:bodyPr/>
                    <a:lstStyle/>
                    <a:p>
                      <a:r>
                        <a:rPr lang="zh-CN" altLang="en-US" sz="2000" dirty="0" smtClean="0">
                          <a:latin typeface="华文楷体" pitchFamily="2" charset="-122"/>
                          <a:ea typeface="华文楷体" pitchFamily="2" charset="-122"/>
                        </a:rPr>
                        <a:t>处理结束，重新调度</a:t>
                      </a:r>
                      <a:endParaRPr lang="zh-CN" altLang="en-US" sz="2000" dirty="0">
                        <a:latin typeface="华文楷体" pitchFamily="2" charset="-122"/>
                        <a:ea typeface="华文楷体" pitchFamily="2" charset="-122"/>
                      </a:endParaRPr>
                    </a:p>
                  </a:txBody>
                  <a:tcPr/>
                </a:tc>
                <a:tc>
                  <a:txBody>
                    <a:bodyPr/>
                    <a:lstStyle/>
                    <a:p>
                      <a:r>
                        <a:rPr lang="zh-CN" altLang="en-US" sz="2000" dirty="0" smtClean="0">
                          <a:latin typeface="华文楷体" pitchFamily="2" charset="-122"/>
                          <a:ea typeface="华文楷体" pitchFamily="2" charset="-122"/>
                        </a:rPr>
                        <a:t>返回原进程</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3"/>
                  </a:ext>
                </a:extLst>
              </a:tr>
              <a:tr h="432048">
                <a:tc>
                  <a:txBody>
                    <a:bodyPr/>
                    <a:lstStyle/>
                    <a:p>
                      <a:endParaRPr lang="zh-CN" altLang="en-US" sz="2000">
                        <a:latin typeface="华文楷体" pitchFamily="2" charset="-122"/>
                        <a:ea typeface="华文楷体" pitchFamily="2" charset="-122"/>
                      </a:endParaRPr>
                    </a:p>
                  </a:txBody>
                  <a:tcPr/>
                </a:tc>
                <a:tc>
                  <a:txBody>
                    <a:bodyPr/>
                    <a:lstStyle/>
                    <a:p>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27360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下半</a:t>
            </a:r>
            <a:r>
              <a:rPr lang="zh-CN" altLang="en-US" dirty="0" smtClean="0"/>
              <a:t>部处理</a:t>
            </a:r>
            <a:endParaRPr lang="zh-CN" altLang="en-US" dirty="0"/>
          </a:p>
        </p:txBody>
      </p:sp>
      <p:sp>
        <p:nvSpPr>
          <p:cNvPr id="3" name="内容占位符 2"/>
          <p:cNvSpPr>
            <a:spLocks noGrp="1"/>
          </p:cNvSpPr>
          <p:nvPr>
            <p:ph idx="1"/>
          </p:nvPr>
        </p:nvSpPr>
        <p:spPr/>
        <p:txBody>
          <a:bodyPr>
            <a:normAutofit/>
          </a:bodyPr>
          <a:lstStyle/>
          <a:p>
            <a:r>
              <a:rPr lang="zh-CN" altLang="en-US" dirty="0"/>
              <a:t>下半</a:t>
            </a:r>
            <a:r>
              <a:rPr lang="zh-CN" altLang="en-US" dirty="0" smtClean="0"/>
              <a:t>部</a:t>
            </a:r>
            <a:endParaRPr lang="en-US" altLang="zh-CN" dirty="0" smtClean="0"/>
          </a:p>
          <a:p>
            <a:pPr lvl="1"/>
            <a:r>
              <a:rPr lang="zh-CN" altLang="en-US" dirty="0"/>
              <a:t>开</a:t>
            </a:r>
            <a:r>
              <a:rPr lang="zh-CN" altLang="en-US" dirty="0" smtClean="0"/>
              <a:t>中断</a:t>
            </a:r>
            <a:endParaRPr lang="en-US" altLang="zh-CN" dirty="0" smtClean="0"/>
          </a:p>
          <a:p>
            <a:pPr lvl="1"/>
            <a:r>
              <a:rPr lang="zh-CN" altLang="en-US" dirty="0"/>
              <a:t>可</a:t>
            </a:r>
            <a:r>
              <a:rPr lang="zh-CN" altLang="en-US" dirty="0" smtClean="0"/>
              <a:t>延迟执行</a:t>
            </a:r>
            <a:endParaRPr lang="en-US" altLang="zh-CN" dirty="0" smtClean="0"/>
          </a:p>
          <a:p>
            <a:r>
              <a:rPr lang="zh-CN" altLang="en-US" dirty="0"/>
              <a:t>实现</a:t>
            </a:r>
            <a:r>
              <a:rPr lang="zh-CN" altLang="en-US" dirty="0" smtClean="0"/>
              <a:t>方式：</a:t>
            </a:r>
            <a:endParaRPr lang="en-US" altLang="zh-CN" dirty="0" smtClean="0"/>
          </a:p>
          <a:p>
            <a:pPr lvl="1"/>
            <a:r>
              <a:rPr lang="en-US" altLang="zh-CN" dirty="0"/>
              <a:t>bottom half</a:t>
            </a:r>
            <a:r>
              <a:rPr lang="zh-CN" altLang="en-US" dirty="0"/>
              <a:t>、</a:t>
            </a:r>
          </a:p>
          <a:p>
            <a:pPr lvl="1"/>
            <a:r>
              <a:rPr lang="en-US" altLang="zh-CN" dirty="0"/>
              <a:t>task queue</a:t>
            </a:r>
            <a:r>
              <a:rPr lang="zh-CN" altLang="en-US" dirty="0"/>
              <a:t>、</a:t>
            </a:r>
          </a:p>
          <a:p>
            <a:pPr lvl="1"/>
            <a:r>
              <a:rPr lang="en-US" altLang="zh-CN" dirty="0" err="1"/>
              <a:t>tasklet</a:t>
            </a:r>
            <a:r>
              <a:rPr lang="zh-CN" altLang="en-US" dirty="0"/>
              <a:t>、</a:t>
            </a:r>
          </a:p>
          <a:p>
            <a:pPr lvl="1"/>
            <a:r>
              <a:rPr lang="en-US" altLang="zh-CN" dirty="0"/>
              <a:t>work queue</a:t>
            </a:r>
            <a:r>
              <a:rPr lang="zh-CN" altLang="en-US" dirty="0"/>
              <a:t>、</a:t>
            </a:r>
          </a:p>
          <a:p>
            <a:pPr lvl="1"/>
            <a:r>
              <a:rPr lang="en-US" altLang="zh-CN" dirty="0" err="1"/>
              <a:t>Softirq</a:t>
            </a:r>
            <a:endParaRPr lang="en-US" altLang="zh-CN" dirty="0" smtClean="0"/>
          </a:p>
          <a:p>
            <a:pPr marL="0" indent="0">
              <a:buNone/>
            </a:pP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393950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下半部分</a:t>
            </a:r>
            <a:r>
              <a:rPr lang="en-US" altLang="zh-CN" dirty="0"/>
              <a:t>(bottom half)</a:t>
            </a:r>
            <a:endParaRPr lang="zh-CN" altLang="en-US" dirty="0"/>
          </a:p>
        </p:txBody>
      </p:sp>
      <p:sp>
        <p:nvSpPr>
          <p:cNvPr id="3" name="内容占位符 2"/>
          <p:cNvSpPr>
            <a:spLocks noGrp="1"/>
          </p:cNvSpPr>
          <p:nvPr>
            <p:ph idx="1"/>
          </p:nvPr>
        </p:nvSpPr>
        <p:spPr>
          <a:xfrm>
            <a:off x="457200" y="1124744"/>
            <a:ext cx="8229600" cy="5328592"/>
          </a:xfrm>
        </p:spPr>
        <p:txBody>
          <a:bodyPr>
            <a:normAutofit fontScale="92500"/>
          </a:bodyPr>
          <a:lstStyle/>
          <a:p>
            <a:r>
              <a:rPr lang="zh-CN" altLang="en-US" dirty="0" smtClean="0"/>
              <a:t>实现原理</a:t>
            </a:r>
            <a:endParaRPr lang="en-US" altLang="zh-CN" dirty="0" smtClean="0"/>
          </a:p>
          <a:p>
            <a:pPr lvl="1"/>
            <a:r>
              <a:rPr lang="en-US" altLang="zh-CN" dirty="0"/>
              <a:t>BH</a:t>
            </a:r>
            <a:r>
              <a:rPr lang="zh-CN" altLang="en-US" dirty="0"/>
              <a:t>数组、函数入口指针 </a:t>
            </a:r>
            <a:r>
              <a:rPr lang="en-US" altLang="zh-CN" dirty="0" err="1"/>
              <a:t>bh_base</a:t>
            </a:r>
            <a:r>
              <a:rPr lang="zh-CN" altLang="en-US" dirty="0"/>
              <a:t>、函数安装标志</a:t>
            </a:r>
            <a:r>
              <a:rPr lang="en-US" altLang="zh-CN" dirty="0" err="1"/>
              <a:t>bh_mask</a:t>
            </a:r>
            <a:r>
              <a:rPr lang="en-US" altLang="zh-CN" dirty="0"/>
              <a:t> </a:t>
            </a:r>
            <a:r>
              <a:rPr lang="zh-CN" altLang="en-US" dirty="0"/>
              <a:t>、函数处理标志</a:t>
            </a:r>
            <a:r>
              <a:rPr lang="en-US" altLang="zh-CN" dirty="0" err="1" smtClean="0"/>
              <a:t>bh_active</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r>
              <a:rPr lang="zh-CN" altLang="en-US" dirty="0" smtClean="0"/>
              <a:t>缺点：支持最多</a:t>
            </a:r>
            <a:r>
              <a:rPr lang="en-US" altLang="zh-CN" dirty="0" smtClean="0"/>
              <a:t>32</a:t>
            </a:r>
            <a:r>
              <a:rPr lang="zh-CN" altLang="en-US" dirty="0" smtClean="0"/>
              <a:t>个函数，每个函数只能同步执行</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6" name="Text Box 24"/>
          <p:cNvSpPr txBox="1">
            <a:spLocks noChangeArrowheads="1"/>
          </p:cNvSpPr>
          <p:nvPr/>
        </p:nvSpPr>
        <p:spPr bwMode="auto">
          <a:xfrm>
            <a:off x="1547813" y="4220220"/>
            <a:ext cx="2808287" cy="619125"/>
          </a:xfrm>
          <a:prstGeom prst="rect">
            <a:avLst/>
          </a:prstGeom>
          <a:solidFill>
            <a:schemeClr val="accent1"/>
          </a:solidFill>
          <a:ln w="9525">
            <a:solidFill>
              <a:srgbClr val="FFFFFF"/>
            </a:solidFill>
            <a:miter lim="800000"/>
            <a:headEnd/>
            <a:tailEnd/>
          </a:ln>
        </p:spPr>
        <p:txBody>
          <a:bodyPr/>
          <a:lstStyle/>
          <a:p>
            <a:r>
              <a:rPr lang="en-US" altLang="zh-CN" sz="2000"/>
              <a:t>         bh-mask</a:t>
            </a:r>
          </a:p>
          <a:p>
            <a:r>
              <a:rPr lang="en-US" altLang="zh-CN" sz="1800"/>
              <a:t>31                                     0</a:t>
            </a:r>
          </a:p>
        </p:txBody>
      </p:sp>
      <p:grpSp>
        <p:nvGrpSpPr>
          <p:cNvPr id="7" name="Group 38"/>
          <p:cNvGrpSpPr>
            <a:grpSpLocks/>
          </p:cNvGrpSpPr>
          <p:nvPr/>
        </p:nvGrpSpPr>
        <p:grpSpPr bwMode="auto">
          <a:xfrm>
            <a:off x="1619250" y="2708920"/>
            <a:ext cx="6624638" cy="2879725"/>
            <a:chOff x="1020" y="1888"/>
            <a:chExt cx="4173" cy="1814"/>
          </a:xfrm>
        </p:grpSpPr>
        <p:sp>
          <p:nvSpPr>
            <p:cNvPr id="8" name="Text Box 33"/>
            <p:cNvSpPr txBox="1">
              <a:spLocks noChangeArrowheads="1"/>
            </p:cNvSpPr>
            <p:nvPr/>
          </p:nvSpPr>
          <p:spPr bwMode="auto">
            <a:xfrm>
              <a:off x="2744" y="2365"/>
              <a:ext cx="272" cy="1337"/>
            </a:xfrm>
            <a:prstGeom prst="rect">
              <a:avLst/>
            </a:prstGeom>
            <a:solidFill>
              <a:schemeClr val="accent1"/>
            </a:solidFill>
            <a:ln w="9525">
              <a:solidFill>
                <a:srgbClr val="FFFFFF"/>
              </a:solidFill>
              <a:miter lim="800000"/>
              <a:headEnd/>
              <a:tailEnd/>
            </a:ln>
          </p:spPr>
          <p:txBody>
            <a:bodyPr/>
            <a:lstStyle/>
            <a:p>
              <a:pPr algn="ctr"/>
              <a:r>
                <a:rPr lang="en-US" altLang="zh-CN" sz="1800"/>
                <a:t>0</a:t>
              </a:r>
            </a:p>
            <a:p>
              <a:pPr algn="ctr"/>
              <a:endParaRPr lang="en-US" altLang="zh-CN" sz="1800"/>
            </a:p>
            <a:p>
              <a:pPr algn="ctr"/>
              <a:endParaRPr lang="en-US" altLang="zh-CN" sz="1800"/>
            </a:p>
            <a:p>
              <a:pPr algn="ctr"/>
              <a:endParaRPr lang="en-US" altLang="zh-CN" sz="1800"/>
            </a:p>
            <a:p>
              <a:pPr algn="ctr"/>
              <a:endParaRPr lang="en-US" altLang="zh-CN" sz="1800"/>
            </a:p>
            <a:p>
              <a:pPr algn="ctr"/>
              <a:endParaRPr lang="en-US" altLang="zh-CN" sz="1800"/>
            </a:p>
            <a:p>
              <a:pPr algn="ctr"/>
              <a:r>
                <a:rPr lang="en-US" altLang="zh-CN" sz="1800"/>
                <a:t>31</a:t>
              </a:r>
            </a:p>
          </p:txBody>
        </p:sp>
        <p:sp>
          <p:nvSpPr>
            <p:cNvPr id="9" name="Text Box 22"/>
            <p:cNvSpPr txBox="1">
              <a:spLocks noChangeArrowheads="1"/>
            </p:cNvSpPr>
            <p:nvPr/>
          </p:nvSpPr>
          <p:spPr bwMode="auto">
            <a:xfrm>
              <a:off x="3064" y="2390"/>
              <a:ext cx="877" cy="1234"/>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endParaRPr lang="en-US" altLang="zh-CN" sz="1800"/>
            </a:p>
            <a:p>
              <a:pPr algn="just"/>
              <a:endParaRPr lang="en-US" altLang="zh-CN" sz="1800"/>
            </a:p>
            <a:p>
              <a:pPr algn="just"/>
              <a:r>
                <a:rPr lang="en-US" altLang="zh-CN" sz="1800"/>
                <a:t>    </a:t>
              </a:r>
              <a:r>
                <a:rPr lang="en-US" altLang="zh-CN" sz="1800">
                  <a:latin typeface="Arial"/>
                </a:rPr>
                <a:t>·</a:t>
              </a:r>
              <a:endParaRPr lang="en-US" altLang="zh-CN" sz="1800"/>
            </a:p>
            <a:p>
              <a:pPr algn="just"/>
              <a:r>
                <a:rPr lang="en-US" altLang="zh-CN" sz="1800">
                  <a:latin typeface="Arial"/>
                </a:rPr>
                <a:t>·</a:t>
              </a:r>
              <a:endParaRPr lang="en-US" altLang="zh-CN" sz="1800"/>
            </a:p>
            <a:p>
              <a:endParaRPr lang="en-US" altLang="zh-CN" sz="1800"/>
            </a:p>
          </p:txBody>
        </p:sp>
        <p:sp>
          <p:nvSpPr>
            <p:cNvPr id="10" name="Text Box 23"/>
            <p:cNvSpPr txBox="1">
              <a:spLocks noChangeArrowheads="1"/>
            </p:cNvSpPr>
            <p:nvPr/>
          </p:nvSpPr>
          <p:spPr bwMode="auto">
            <a:xfrm>
              <a:off x="1020" y="1888"/>
              <a:ext cx="1774" cy="408"/>
            </a:xfrm>
            <a:prstGeom prst="rect">
              <a:avLst/>
            </a:prstGeom>
            <a:solidFill>
              <a:schemeClr val="accent1"/>
            </a:solidFill>
            <a:ln w="9525">
              <a:solidFill>
                <a:srgbClr val="FFFFFF"/>
              </a:solidFill>
              <a:miter lim="800000"/>
              <a:headEnd/>
              <a:tailEnd/>
            </a:ln>
          </p:spPr>
          <p:txBody>
            <a:bodyPr/>
            <a:lstStyle/>
            <a:p>
              <a:r>
                <a:rPr lang="en-US" altLang="zh-CN" sz="2000"/>
                <a:t>          bh-active</a:t>
              </a:r>
            </a:p>
            <a:p>
              <a:r>
                <a:rPr lang="en-US" altLang="zh-CN" sz="1800"/>
                <a:t>31                                     0</a:t>
              </a:r>
            </a:p>
          </p:txBody>
        </p:sp>
        <p:sp>
          <p:nvSpPr>
            <p:cNvPr id="11" name="Text Box 25"/>
            <p:cNvSpPr txBox="1">
              <a:spLocks noChangeArrowheads="1"/>
            </p:cNvSpPr>
            <p:nvPr/>
          </p:nvSpPr>
          <p:spPr bwMode="auto">
            <a:xfrm>
              <a:off x="3064" y="1979"/>
              <a:ext cx="1002" cy="308"/>
            </a:xfrm>
            <a:prstGeom prst="rect">
              <a:avLst/>
            </a:prstGeom>
            <a:solidFill>
              <a:schemeClr val="accent1"/>
            </a:solidFill>
            <a:ln w="9525">
              <a:solidFill>
                <a:srgbClr val="FFFFFF"/>
              </a:solidFill>
              <a:miter lim="800000"/>
              <a:headEnd/>
              <a:tailEnd/>
            </a:ln>
          </p:spPr>
          <p:txBody>
            <a:bodyPr/>
            <a:lstStyle/>
            <a:p>
              <a:r>
                <a:rPr lang="en-US" altLang="zh-CN" sz="2000"/>
                <a:t>bh-base</a:t>
              </a:r>
            </a:p>
          </p:txBody>
        </p:sp>
        <p:sp>
          <p:nvSpPr>
            <p:cNvPr id="12" name="Line 26"/>
            <p:cNvSpPr>
              <a:spLocks noChangeShapeType="1"/>
            </p:cNvSpPr>
            <p:nvPr/>
          </p:nvSpPr>
          <p:spPr bwMode="auto">
            <a:xfrm>
              <a:off x="3064" y="2596"/>
              <a:ext cx="8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7"/>
            <p:cNvSpPr>
              <a:spLocks noChangeShapeType="1"/>
            </p:cNvSpPr>
            <p:nvPr/>
          </p:nvSpPr>
          <p:spPr bwMode="auto">
            <a:xfrm>
              <a:off x="3064" y="2904"/>
              <a:ext cx="8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8"/>
            <p:cNvSpPr>
              <a:spLocks noChangeShapeType="1"/>
            </p:cNvSpPr>
            <p:nvPr/>
          </p:nvSpPr>
          <p:spPr bwMode="auto">
            <a:xfrm>
              <a:off x="3064" y="3419"/>
              <a:ext cx="8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9"/>
            <p:cNvSpPr>
              <a:spLocks noChangeShapeType="1"/>
            </p:cNvSpPr>
            <p:nvPr/>
          </p:nvSpPr>
          <p:spPr bwMode="auto">
            <a:xfrm>
              <a:off x="3941" y="2493"/>
              <a:ext cx="2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30"/>
            <p:cNvSpPr txBox="1">
              <a:spLocks noChangeArrowheads="1"/>
            </p:cNvSpPr>
            <p:nvPr/>
          </p:nvSpPr>
          <p:spPr bwMode="auto">
            <a:xfrm>
              <a:off x="4192" y="2390"/>
              <a:ext cx="1001" cy="514"/>
            </a:xfrm>
            <a:prstGeom prst="rect">
              <a:avLst/>
            </a:prstGeom>
            <a:solidFill>
              <a:schemeClr val="accent1"/>
            </a:solidFill>
            <a:ln w="9525">
              <a:solidFill>
                <a:srgbClr val="FFFFFF"/>
              </a:solidFill>
              <a:miter lim="800000"/>
              <a:headEnd/>
              <a:tailEnd/>
            </a:ln>
          </p:spPr>
          <p:txBody>
            <a:bodyPr/>
            <a:lstStyle/>
            <a:p>
              <a:r>
                <a:rPr lang="zh-CN" altLang="en-US" sz="2400">
                  <a:ea typeface="华文新魏" pitchFamily="2" charset="-122"/>
                </a:rPr>
                <a:t>下半部分</a:t>
              </a:r>
            </a:p>
            <a:p>
              <a:r>
                <a:rPr lang="zh-CN" altLang="en-US" sz="2400">
                  <a:ea typeface="华文新魏" pitchFamily="2" charset="-122"/>
                </a:rPr>
                <a:t>处理函数</a:t>
              </a:r>
            </a:p>
            <a:p>
              <a:endParaRPr lang="en-US" altLang="zh-CN" sz="2400">
                <a:ea typeface="华文新魏" pitchFamily="2" charset="-122"/>
              </a:endParaRPr>
            </a:p>
          </p:txBody>
        </p:sp>
        <p:sp>
          <p:nvSpPr>
            <p:cNvPr id="17" name="Line 31"/>
            <p:cNvSpPr>
              <a:spLocks noChangeShapeType="1"/>
            </p:cNvSpPr>
            <p:nvPr/>
          </p:nvSpPr>
          <p:spPr bwMode="auto">
            <a:xfrm>
              <a:off x="3941" y="2802"/>
              <a:ext cx="2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32"/>
            <p:cNvSpPr>
              <a:spLocks noChangeShapeType="1"/>
            </p:cNvSpPr>
            <p:nvPr/>
          </p:nvSpPr>
          <p:spPr bwMode="auto">
            <a:xfrm>
              <a:off x="3941" y="3521"/>
              <a:ext cx="2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34"/>
            <p:cNvSpPr>
              <a:spLocks noChangeShapeType="1"/>
            </p:cNvSpPr>
            <p:nvPr/>
          </p:nvSpPr>
          <p:spPr bwMode="auto">
            <a:xfrm>
              <a:off x="3064" y="2365"/>
              <a:ext cx="0" cy="12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Rectangle 35"/>
            <p:cNvSpPr>
              <a:spLocks noChangeArrowheads="1"/>
            </p:cNvSpPr>
            <p:nvPr/>
          </p:nvSpPr>
          <p:spPr bwMode="auto">
            <a:xfrm>
              <a:off x="1156" y="2390"/>
              <a:ext cx="1503" cy="206"/>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zh-CN" altLang="en-US"/>
            </a:p>
          </p:txBody>
        </p:sp>
        <p:sp>
          <p:nvSpPr>
            <p:cNvPr id="21" name="Rectangle 36"/>
            <p:cNvSpPr>
              <a:spLocks noChangeArrowheads="1"/>
            </p:cNvSpPr>
            <p:nvPr/>
          </p:nvSpPr>
          <p:spPr bwMode="auto">
            <a:xfrm>
              <a:off x="1111" y="3316"/>
              <a:ext cx="1503" cy="205"/>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zh-CN" altLang="en-US"/>
            </a:p>
          </p:txBody>
        </p:sp>
      </p:grpSp>
    </p:spTree>
    <p:extLst>
      <p:ext uri="{BB962C8B-B14F-4D97-AF65-F5344CB8AC3E}">
        <p14:creationId xmlns:p14="http://schemas.microsoft.com/office/powerpoint/2010/main" val="11280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任务队列</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实现原理：将下半部分处理函数扔到队列中去，在</a:t>
            </a:r>
            <a:r>
              <a:rPr lang="en-US" altLang="zh-CN" dirty="0" err="1" smtClean="0"/>
              <a:t>bh</a:t>
            </a:r>
            <a:r>
              <a:rPr lang="zh-CN" altLang="en-US" dirty="0" smtClean="0"/>
              <a:t>向量表中挂接</a:t>
            </a:r>
            <a:r>
              <a:rPr lang="en-US" altLang="zh-CN" dirty="0" err="1" smtClean="0"/>
              <a:t>run_task_queue</a:t>
            </a:r>
            <a:endParaRPr lang="en-US" altLang="zh-CN" dirty="0" smtClean="0"/>
          </a:p>
          <a:p>
            <a:r>
              <a:rPr lang="zh-CN" altLang="en-US" dirty="0"/>
              <a:t>预定任务队列：</a:t>
            </a:r>
          </a:p>
          <a:p>
            <a:pPr>
              <a:buFontTx/>
              <a:buNone/>
            </a:pPr>
            <a:r>
              <a:rPr lang="zh-CN" altLang="en-US" dirty="0"/>
              <a:t>    </a:t>
            </a:r>
            <a:r>
              <a:rPr lang="en-US" altLang="zh-CN" dirty="0"/>
              <a:t>1) </a:t>
            </a:r>
            <a:r>
              <a:rPr lang="zh-CN" altLang="en-US" dirty="0"/>
              <a:t>定时器队列</a:t>
            </a:r>
            <a:r>
              <a:rPr lang="en-US" altLang="zh-CN" dirty="0"/>
              <a:t>(TQ_TIMER)</a:t>
            </a:r>
            <a:r>
              <a:rPr lang="zh-CN" altLang="en-US" dirty="0"/>
              <a:t>：</a:t>
            </a:r>
          </a:p>
          <a:p>
            <a:pPr>
              <a:buFontTx/>
              <a:buNone/>
            </a:pPr>
            <a:r>
              <a:rPr lang="zh-CN" altLang="en-US" dirty="0"/>
              <a:t>    </a:t>
            </a:r>
            <a:r>
              <a:rPr lang="en-US" altLang="zh-CN" dirty="0"/>
              <a:t>2) </a:t>
            </a:r>
            <a:r>
              <a:rPr lang="zh-CN" altLang="en-US" dirty="0"/>
              <a:t>即时队列</a:t>
            </a:r>
            <a:r>
              <a:rPr lang="en-US" altLang="zh-CN" dirty="0"/>
              <a:t>(TQ_IMMEDIATE)</a:t>
            </a:r>
            <a:r>
              <a:rPr lang="zh-CN" altLang="en-US" dirty="0"/>
              <a:t>：</a:t>
            </a:r>
          </a:p>
          <a:p>
            <a:pPr>
              <a:buFontTx/>
              <a:buNone/>
            </a:pPr>
            <a:r>
              <a:rPr lang="zh-CN" altLang="en-US" dirty="0"/>
              <a:t>    </a:t>
            </a:r>
            <a:r>
              <a:rPr lang="en-US" altLang="zh-CN" dirty="0"/>
              <a:t>3) </a:t>
            </a:r>
            <a:r>
              <a:rPr lang="zh-CN" altLang="en-US" dirty="0"/>
              <a:t>进程调度队列</a:t>
            </a:r>
            <a:r>
              <a:rPr lang="en-US" altLang="zh-CN" dirty="0"/>
              <a:t>(TQ_SCHEDULE)</a:t>
            </a:r>
            <a:r>
              <a:rPr lang="zh-CN" altLang="en-US" dirty="0"/>
              <a:t>：</a:t>
            </a:r>
          </a:p>
          <a:p>
            <a:pPr>
              <a:buFontTx/>
              <a:buNone/>
            </a:pPr>
            <a:r>
              <a:rPr lang="zh-CN" altLang="en-US" dirty="0"/>
              <a:t>    </a:t>
            </a:r>
            <a:r>
              <a:rPr lang="en-US" altLang="zh-CN" dirty="0"/>
              <a:t>4) </a:t>
            </a:r>
            <a:r>
              <a:rPr lang="zh-CN" altLang="en-US" dirty="0"/>
              <a:t>磁盘队列</a:t>
            </a:r>
            <a:r>
              <a:rPr lang="en-US" altLang="zh-CN" dirty="0"/>
              <a:t>(TQ_DISK)</a:t>
            </a:r>
            <a:r>
              <a:rPr lang="zh-CN" altLang="en-US" dirty="0"/>
              <a:t>：</a:t>
            </a:r>
          </a:p>
          <a:p>
            <a:r>
              <a:rPr lang="zh-CN" altLang="en-US" dirty="0"/>
              <a:t>定时器</a:t>
            </a:r>
            <a:r>
              <a:rPr lang="en-US" altLang="zh-CN" dirty="0"/>
              <a:t>Top half </a:t>
            </a:r>
            <a:r>
              <a:rPr lang="zh-CN" altLang="en-US" dirty="0"/>
              <a:t>与</a:t>
            </a:r>
            <a:r>
              <a:rPr lang="en-US" altLang="zh-CN" dirty="0"/>
              <a:t>bottom half</a:t>
            </a:r>
            <a:r>
              <a:rPr lang="zh-CN" altLang="en-US" dirty="0"/>
              <a:t>协调工作的例子</a:t>
            </a:r>
          </a:p>
          <a:p>
            <a:r>
              <a:rPr lang="zh-CN" altLang="en-US" dirty="0"/>
              <a:t>任务</a:t>
            </a:r>
            <a:r>
              <a:rPr lang="zh-CN" altLang="en-US" dirty="0" smtClean="0"/>
              <a:t>队列扩展了</a:t>
            </a:r>
            <a:r>
              <a:rPr lang="en-US" altLang="zh-CN" dirty="0" err="1" smtClean="0"/>
              <a:t>bh</a:t>
            </a:r>
            <a:r>
              <a:rPr lang="zh-CN" altLang="en-US" dirty="0" smtClean="0"/>
              <a:t>支持的处理函数的个数，但仍然无法支持并行</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p14="http://schemas.microsoft.com/office/powerpoint/2010/main" val="1357984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小任务</a:t>
            </a:r>
            <a:r>
              <a:rPr lang="en-US" altLang="zh-CN" dirty="0"/>
              <a:t>(</a:t>
            </a:r>
            <a:r>
              <a:rPr lang="en-US" altLang="zh-CN" dirty="0" err="1"/>
              <a:t>tasklet</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Linux 2.4</a:t>
            </a:r>
            <a:r>
              <a:rPr lang="zh-CN" altLang="en-US" dirty="0" smtClean="0"/>
              <a:t>开始</a:t>
            </a:r>
            <a:endParaRPr lang="en-US" altLang="zh-CN" dirty="0" smtClean="0"/>
          </a:p>
          <a:p>
            <a:r>
              <a:rPr lang="zh-CN" altLang="en-US" dirty="0" smtClean="0"/>
              <a:t>更好的支持</a:t>
            </a:r>
            <a:r>
              <a:rPr lang="en-US" altLang="zh-CN" dirty="0" smtClean="0"/>
              <a:t>SMP</a:t>
            </a:r>
          </a:p>
          <a:p>
            <a:pPr lvl="1"/>
            <a:r>
              <a:rPr lang="zh-CN" altLang="en-US" dirty="0"/>
              <a:t>多</a:t>
            </a:r>
            <a:r>
              <a:rPr lang="zh-CN" altLang="en-US" dirty="0" smtClean="0"/>
              <a:t>个小任务可以被多个</a:t>
            </a:r>
            <a:r>
              <a:rPr lang="en-US" altLang="zh-CN" dirty="0" err="1" smtClean="0"/>
              <a:t>cpu</a:t>
            </a:r>
            <a:r>
              <a:rPr lang="zh-CN" altLang="en-US" dirty="0" smtClean="0"/>
              <a:t>同时执行，自己串行</a:t>
            </a:r>
            <a:endParaRPr lang="en-US" altLang="zh-CN" dirty="0" smtClean="0"/>
          </a:p>
          <a:p>
            <a:pPr lvl="1"/>
            <a:r>
              <a:rPr lang="zh-CN" altLang="en-US" dirty="0" smtClean="0"/>
              <a:t>允许中断，但不能阻塞</a:t>
            </a:r>
            <a:endParaRPr lang="en-US" altLang="zh-CN" dirty="0" smtClean="0"/>
          </a:p>
          <a:p>
            <a:pPr lvl="1"/>
            <a:r>
              <a:rPr lang="zh-CN" altLang="en-US" dirty="0" smtClean="0"/>
              <a:t>优先级的概念</a:t>
            </a:r>
            <a:endParaRPr lang="en-US" altLang="zh-CN" dirty="0" smtClean="0"/>
          </a:p>
          <a:p>
            <a:r>
              <a:rPr lang="zh-CN" altLang="en-US" dirty="0" smtClean="0"/>
              <a:t>基于软中断实现</a:t>
            </a:r>
            <a:endParaRPr lang="en-US" altLang="zh-CN" dirty="0" smtClean="0"/>
          </a:p>
          <a:p>
            <a:pPr lvl="1"/>
            <a:r>
              <a:rPr lang="zh-CN" altLang="en-US" dirty="0" smtClean="0"/>
              <a:t>封装软中断，接口更简单</a:t>
            </a:r>
            <a:endParaRPr lang="en-US" altLang="zh-CN" dirty="0" smtClean="0"/>
          </a:p>
          <a:p>
            <a:r>
              <a:rPr lang="zh-CN" altLang="en-US" dirty="0"/>
              <a:t>在新版</a:t>
            </a:r>
            <a:r>
              <a:rPr lang="en-US" altLang="zh-CN" dirty="0"/>
              <a:t>Linux</a:t>
            </a:r>
            <a:r>
              <a:rPr lang="zh-CN" altLang="en-US" dirty="0"/>
              <a:t>中，</a:t>
            </a:r>
            <a:r>
              <a:rPr lang="en-US" altLang="zh-CN" dirty="0" err="1"/>
              <a:t>tasklet</a:t>
            </a:r>
            <a:r>
              <a:rPr lang="zh-CN" altLang="en-US" dirty="0"/>
              <a:t>是建议的异步任务延迟执行机制</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829251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工作</a:t>
            </a:r>
            <a:r>
              <a:rPr lang="zh-CN" altLang="en-US" dirty="0" smtClean="0"/>
              <a:t>队列</a:t>
            </a:r>
            <a:r>
              <a:rPr lang="en-US" altLang="zh-CN" dirty="0" smtClean="0"/>
              <a:t>(work queue)</a:t>
            </a:r>
            <a:endParaRPr lang="zh-CN" altLang="en-US" dirty="0"/>
          </a:p>
        </p:txBody>
      </p:sp>
      <p:sp>
        <p:nvSpPr>
          <p:cNvPr id="3" name="内容占位符 2"/>
          <p:cNvSpPr>
            <a:spLocks noGrp="1"/>
          </p:cNvSpPr>
          <p:nvPr>
            <p:ph idx="1"/>
          </p:nvPr>
        </p:nvSpPr>
        <p:spPr/>
        <p:txBody>
          <a:bodyPr/>
          <a:lstStyle/>
          <a:p>
            <a:r>
              <a:rPr lang="en-US" altLang="zh-CN" dirty="0" smtClean="0"/>
              <a:t>Linux 2.5</a:t>
            </a:r>
            <a:r>
              <a:rPr lang="zh-CN" altLang="en-US" dirty="0" smtClean="0"/>
              <a:t>开始</a:t>
            </a:r>
            <a:endParaRPr lang="en-US" altLang="zh-CN" dirty="0" smtClean="0"/>
          </a:p>
          <a:p>
            <a:endParaRPr lang="en-US" altLang="zh-CN" dirty="0" smtClean="0"/>
          </a:p>
          <a:p>
            <a:r>
              <a:rPr lang="zh-CN" altLang="en-US" dirty="0" smtClean="0"/>
              <a:t>把一个任务延迟交由内核线程处理</a:t>
            </a:r>
            <a:endParaRPr lang="en-US" altLang="zh-CN" dirty="0" smtClean="0"/>
          </a:p>
          <a:p>
            <a:pPr lvl="1"/>
            <a:r>
              <a:rPr lang="zh-CN" altLang="en-US" dirty="0" smtClean="0"/>
              <a:t>允许重新调度、阻塞</a:t>
            </a:r>
            <a:endParaRPr lang="en-US" altLang="zh-CN" dirty="0" smtClean="0"/>
          </a:p>
          <a:p>
            <a:pPr lvl="1"/>
            <a:endParaRPr lang="en-US" altLang="zh-CN" dirty="0" smtClean="0"/>
          </a:p>
          <a:p>
            <a:r>
              <a:rPr lang="zh-CN" altLang="en-US" dirty="0" smtClean="0"/>
              <a:t>如果下半部任务</a:t>
            </a:r>
            <a:r>
              <a:rPr lang="zh-CN" altLang="en-US" dirty="0"/>
              <a:t>需要阻塞，需要获取信号量或需要获得大量主存时，那么，可选择工作队列，否则可使用</a:t>
            </a:r>
            <a:r>
              <a:rPr lang="en-US" altLang="zh-CN" dirty="0" err="1"/>
              <a:t>tasklet</a:t>
            </a:r>
            <a:r>
              <a:rPr lang="zh-CN" altLang="en-US" dirty="0"/>
              <a:t>或</a:t>
            </a:r>
            <a:r>
              <a:rPr lang="en-US" altLang="zh-CN" dirty="0" err="1"/>
              <a:t>softirq</a:t>
            </a:r>
            <a:r>
              <a:rPr lang="zh-CN" altLang="en-US" dirty="0"/>
              <a:t>。</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28839578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软中断</a:t>
            </a:r>
            <a:r>
              <a:rPr lang="en-US" altLang="zh-CN" dirty="0" smtClean="0"/>
              <a:t>(</a:t>
            </a:r>
            <a:r>
              <a:rPr lang="en-US" altLang="zh-CN" dirty="0" err="1" smtClean="0"/>
              <a:t>softirq</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Tasklet</a:t>
            </a:r>
            <a:r>
              <a:rPr lang="zh-CN" altLang="en-US" dirty="0" smtClean="0"/>
              <a:t> 允许动态注册，软中断编译时静态确定</a:t>
            </a:r>
            <a:endParaRPr lang="en-US" altLang="zh-CN" dirty="0" smtClean="0"/>
          </a:p>
          <a:p>
            <a:r>
              <a:rPr lang="zh-CN" altLang="en-US" dirty="0" smtClean="0"/>
              <a:t>供执行频率和时间要求很高的下半部分使用</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软中断处理时机：</a:t>
            </a:r>
            <a:endParaRPr lang="en-US" altLang="zh-CN" dirty="0" smtClean="0"/>
          </a:p>
          <a:p>
            <a:r>
              <a:rPr lang="zh-CN" altLang="en-US" dirty="0" smtClean="0"/>
              <a:t>系统调用返回，从异常中返回，在调度程序中以及处理完硬件中断之后</a:t>
            </a:r>
            <a:endParaRPr lang="en-US" altLang="zh-CN" dirty="0" smtClean="0"/>
          </a:p>
          <a:p>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38</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6912"/>
            <a:ext cx="4714875" cy="1857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928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Win2000/</a:t>
            </a:r>
            <a:r>
              <a:rPr lang="en-US" altLang="zh-CN" dirty="0" err="1" smtClean="0"/>
              <a:t>xp</a:t>
            </a:r>
            <a:r>
              <a:rPr lang="zh-CN" altLang="en-US" dirty="0" smtClean="0"/>
              <a:t>中断处理机制</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39</a:t>
            </a:fld>
            <a:endParaRPr lang="zh-CN" altLang="en-US"/>
          </a:p>
        </p:txBody>
      </p:sp>
      <p:grpSp>
        <p:nvGrpSpPr>
          <p:cNvPr id="6" name="Group 2"/>
          <p:cNvGrpSpPr>
            <a:grpSpLocks/>
          </p:cNvGrpSpPr>
          <p:nvPr/>
        </p:nvGrpSpPr>
        <p:grpSpPr bwMode="auto">
          <a:xfrm>
            <a:off x="467544" y="1268760"/>
            <a:ext cx="8064895" cy="5112568"/>
            <a:chOff x="672" y="754"/>
            <a:chExt cx="4416" cy="2697"/>
          </a:xfrm>
        </p:grpSpPr>
        <p:sp>
          <p:nvSpPr>
            <p:cNvPr id="7" name="Text Box 43"/>
            <p:cNvSpPr txBox="1">
              <a:spLocks noChangeArrowheads="1"/>
            </p:cNvSpPr>
            <p:nvPr/>
          </p:nvSpPr>
          <p:spPr bwMode="auto">
            <a:xfrm>
              <a:off x="1490" y="1067"/>
              <a:ext cx="1023" cy="2384"/>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eaLnBrk="0" hangingPunct="0"/>
              <a:endParaRPr kumimoji="0" lang="zh-CN" altLang="zh-CN" sz="1600">
                <a:latin typeface="华文新魏" pitchFamily="2" charset="-122"/>
                <a:ea typeface="华文新魏" pitchFamily="2" charset="-122"/>
              </a:endParaRPr>
            </a:p>
          </p:txBody>
        </p:sp>
        <p:grpSp>
          <p:nvGrpSpPr>
            <p:cNvPr id="8" name="Group 44"/>
            <p:cNvGrpSpPr>
              <a:grpSpLocks/>
            </p:cNvGrpSpPr>
            <p:nvPr/>
          </p:nvGrpSpPr>
          <p:grpSpPr bwMode="auto">
            <a:xfrm>
              <a:off x="3127" y="816"/>
              <a:ext cx="836" cy="627"/>
              <a:chOff x="5661" y="4126"/>
              <a:chExt cx="1470" cy="1098"/>
            </a:xfrm>
          </p:grpSpPr>
          <p:sp>
            <p:nvSpPr>
              <p:cNvPr id="41" name="Text Box 45"/>
              <p:cNvSpPr txBox="1">
                <a:spLocks noChangeArrowheads="1"/>
              </p:cNvSpPr>
              <p:nvPr/>
            </p:nvSpPr>
            <p:spPr bwMode="auto">
              <a:xfrm>
                <a:off x="5661" y="4126"/>
                <a:ext cx="1260" cy="93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26000" rIns="0" bIns="126000"/>
              <a:lstStyle/>
              <a:p>
                <a:pPr algn="ctr" eaLnBrk="0" hangingPunct="0"/>
                <a:endParaRPr kumimoji="0" lang="zh-CN" altLang="zh-CN" sz="1600">
                  <a:latin typeface="华文新魏" pitchFamily="2" charset="-122"/>
                  <a:ea typeface="华文新魏" pitchFamily="2" charset="-122"/>
                </a:endParaRPr>
              </a:p>
            </p:txBody>
          </p:sp>
          <p:sp>
            <p:nvSpPr>
              <p:cNvPr id="42" name="Text Box 46"/>
              <p:cNvSpPr txBox="1">
                <a:spLocks noChangeArrowheads="1"/>
              </p:cNvSpPr>
              <p:nvPr/>
            </p:nvSpPr>
            <p:spPr bwMode="auto">
              <a:xfrm>
                <a:off x="5766" y="4207"/>
                <a:ext cx="1260" cy="93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26000" rIns="0" bIns="126000"/>
              <a:lstStyle/>
              <a:p>
                <a:pPr algn="ctr" eaLnBrk="0" hangingPunct="0"/>
                <a:endParaRPr kumimoji="0" lang="zh-CN" altLang="zh-CN" sz="1600">
                  <a:latin typeface="华文新魏" pitchFamily="2" charset="-122"/>
                  <a:ea typeface="华文新魏" pitchFamily="2" charset="-122"/>
                </a:endParaRPr>
              </a:p>
            </p:txBody>
          </p:sp>
          <p:sp>
            <p:nvSpPr>
              <p:cNvPr id="43" name="Text Box 47"/>
              <p:cNvSpPr txBox="1">
                <a:spLocks noChangeArrowheads="1"/>
              </p:cNvSpPr>
              <p:nvPr/>
            </p:nvSpPr>
            <p:spPr bwMode="auto">
              <a:xfrm>
                <a:off x="5871" y="4288"/>
                <a:ext cx="1260" cy="93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26000" rIns="0" bIns="126000"/>
              <a:lstStyle/>
              <a:p>
                <a:pPr algn="ctr" eaLnBrk="0" hangingPunct="0"/>
                <a:r>
                  <a:rPr kumimoji="0" lang="zh-CN" altLang="en-US" sz="1600">
                    <a:solidFill>
                      <a:schemeClr val="bg1"/>
                    </a:solidFill>
                    <a:latin typeface="华文新魏" pitchFamily="2" charset="-122"/>
                    <a:ea typeface="华文新魏" pitchFamily="2" charset="-122"/>
                  </a:rPr>
                  <a:t>中断服务</a:t>
                </a:r>
              </a:p>
              <a:p>
                <a:pPr algn="ctr" eaLnBrk="0" hangingPunct="0"/>
                <a:r>
                  <a:rPr kumimoji="0" lang="zh-CN" altLang="en-US" sz="1600">
                    <a:solidFill>
                      <a:schemeClr val="bg1"/>
                    </a:solidFill>
                    <a:latin typeface="华文新魏" pitchFamily="2" charset="-122"/>
                    <a:ea typeface="华文新魏" pitchFamily="2" charset="-122"/>
                  </a:rPr>
                  <a:t>例程</a:t>
                </a:r>
              </a:p>
              <a:p>
                <a:pPr algn="ctr" eaLnBrk="0" hangingPunct="0"/>
                <a:endParaRPr kumimoji="0" lang="en-US" altLang="zh-CN" sz="1600">
                  <a:solidFill>
                    <a:schemeClr val="bg1"/>
                  </a:solidFill>
                  <a:latin typeface="华文新魏" pitchFamily="2" charset="-122"/>
                  <a:ea typeface="华文新魏" pitchFamily="2" charset="-122"/>
                </a:endParaRPr>
              </a:p>
            </p:txBody>
          </p:sp>
        </p:grpSp>
        <p:grpSp>
          <p:nvGrpSpPr>
            <p:cNvPr id="9" name="Group 48"/>
            <p:cNvGrpSpPr>
              <a:grpSpLocks/>
            </p:cNvGrpSpPr>
            <p:nvPr/>
          </p:nvGrpSpPr>
          <p:grpSpPr bwMode="auto">
            <a:xfrm>
              <a:off x="3148" y="1569"/>
              <a:ext cx="836" cy="627"/>
              <a:chOff x="5661" y="4126"/>
              <a:chExt cx="1470" cy="1098"/>
            </a:xfrm>
          </p:grpSpPr>
          <p:sp>
            <p:nvSpPr>
              <p:cNvPr id="38" name="Text Box 49"/>
              <p:cNvSpPr txBox="1">
                <a:spLocks noChangeArrowheads="1"/>
              </p:cNvSpPr>
              <p:nvPr/>
            </p:nvSpPr>
            <p:spPr bwMode="auto">
              <a:xfrm>
                <a:off x="5661" y="4126"/>
                <a:ext cx="1260" cy="93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26000" rIns="0" bIns="126000"/>
              <a:lstStyle/>
              <a:p>
                <a:pPr algn="ctr" eaLnBrk="0" hangingPunct="0"/>
                <a:endParaRPr kumimoji="0" lang="zh-CN" altLang="zh-CN" sz="1600">
                  <a:latin typeface="华文新魏" pitchFamily="2" charset="-122"/>
                  <a:ea typeface="华文新魏" pitchFamily="2" charset="-122"/>
                </a:endParaRPr>
              </a:p>
            </p:txBody>
          </p:sp>
          <p:sp>
            <p:nvSpPr>
              <p:cNvPr id="39" name="Text Box 50"/>
              <p:cNvSpPr txBox="1">
                <a:spLocks noChangeArrowheads="1"/>
              </p:cNvSpPr>
              <p:nvPr/>
            </p:nvSpPr>
            <p:spPr bwMode="auto">
              <a:xfrm>
                <a:off x="5766" y="4207"/>
                <a:ext cx="1260" cy="93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26000" rIns="0" bIns="126000"/>
              <a:lstStyle/>
              <a:p>
                <a:pPr algn="ctr" eaLnBrk="0" hangingPunct="0"/>
                <a:endParaRPr kumimoji="0" lang="zh-CN" altLang="zh-CN" sz="1600">
                  <a:latin typeface="华文新魏" pitchFamily="2" charset="-122"/>
                  <a:ea typeface="华文新魏" pitchFamily="2" charset="-122"/>
                </a:endParaRPr>
              </a:p>
            </p:txBody>
          </p:sp>
          <p:sp>
            <p:nvSpPr>
              <p:cNvPr id="40" name="Text Box 51"/>
              <p:cNvSpPr txBox="1">
                <a:spLocks noChangeArrowheads="1"/>
              </p:cNvSpPr>
              <p:nvPr/>
            </p:nvSpPr>
            <p:spPr bwMode="auto">
              <a:xfrm>
                <a:off x="5871" y="4288"/>
                <a:ext cx="1260" cy="93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26000" rIns="0" bIns="126000"/>
              <a:lstStyle/>
              <a:p>
                <a:pPr algn="ctr" eaLnBrk="0" hangingPunct="0"/>
                <a:r>
                  <a:rPr kumimoji="0" lang="zh-CN" altLang="en-US" sz="1600">
                    <a:solidFill>
                      <a:schemeClr val="bg1"/>
                    </a:solidFill>
                    <a:latin typeface="华文新魏" pitchFamily="2" charset="-122"/>
                    <a:ea typeface="华文新魏" pitchFamily="2" charset="-122"/>
                  </a:rPr>
                  <a:t>中断服务</a:t>
                </a:r>
              </a:p>
              <a:p>
                <a:pPr algn="ctr" eaLnBrk="0" hangingPunct="0"/>
                <a:r>
                  <a:rPr kumimoji="0" lang="zh-CN" altLang="en-US" sz="1600">
                    <a:solidFill>
                      <a:schemeClr val="bg1"/>
                    </a:solidFill>
                    <a:latin typeface="华文新魏" pitchFamily="2" charset="-122"/>
                    <a:ea typeface="华文新魏" pitchFamily="2" charset="-122"/>
                  </a:rPr>
                  <a:t>例程</a:t>
                </a:r>
              </a:p>
              <a:p>
                <a:pPr algn="ctr" eaLnBrk="0" hangingPunct="0"/>
                <a:endParaRPr kumimoji="0" lang="en-US" altLang="zh-CN" sz="1600">
                  <a:solidFill>
                    <a:schemeClr val="bg1"/>
                  </a:solidFill>
                  <a:latin typeface="华文新魏" pitchFamily="2" charset="-122"/>
                  <a:ea typeface="华文新魏" pitchFamily="2" charset="-122"/>
                </a:endParaRPr>
              </a:p>
            </p:txBody>
          </p:sp>
        </p:grpSp>
        <p:grpSp>
          <p:nvGrpSpPr>
            <p:cNvPr id="10" name="Group 52"/>
            <p:cNvGrpSpPr>
              <a:grpSpLocks/>
            </p:cNvGrpSpPr>
            <p:nvPr/>
          </p:nvGrpSpPr>
          <p:grpSpPr bwMode="auto">
            <a:xfrm>
              <a:off x="4253" y="2322"/>
              <a:ext cx="835" cy="627"/>
              <a:chOff x="5661" y="4126"/>
              <a:chExt cx="1470" cy="1098"/>
            </a:xfrm>
          </p:grpSpPr>
          <p:sp>
            <p:nvSpPr>
              <p:cNvPr id="35" name="Text Box 53"/>
              <p:cNvSpPr txBox="1">
                <a:spLocks noChangeArrowheads="1"/>
              </p:cNvSpPr>
              <p:nvPr/>
            </p:nvSpPr>
            <p:spPr bwMode="auto">
              <a:xfrm>
                <a:off x="5661" y="4126"/>
                <a:ext cx="1260" cy="93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26000" rIns="0" bIns="126000"/>
              <a:lstStyle/>
              <a:p>
                <a:pPr algn="ctr" eaLnBrk="0" hangingPunct="0"/>
                <a:endParaRPr kumimoji="0" lang="zh-CN" altLang="zh-CN" sz="1600">
                  <a:latin typeface="华文新魏" pitchFamily="2" charset="-122"/>
                  <a:ea typeface="华文新魏" pitchFamily="2" charset="-122"/>
                </a:endParaRPr>
              </a:p>
            </p:txBody>
          </p:sp>
          <p:sp>
            <p:nvSpPr>
              <p:cNvPr id="36" name="Text Box 54"/>
              <p:cNvSpPr txBox="1">
                <a:spLocks noChangeArrowheads="1"/>
              </p:cNvSpPr>
              <p:nvPr/>
            </p:nvSpPr>
            <p:spPr bwMode="auto">
              <a:xfrm>
                <a:off x="5766" y="4207"/>
                <a:ext cx="1260" cy="93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26000" rIns="0" bIns="126000"/>
              <a:lstStyle/>
              <a:p>
                <a:pPr algn="ctr" eaLnBrk="0" hangingPunct="0"/>
                <a:endParaRPr kumimoji="0" lang="zh-CN" altLang="zh-CN" sz="1600">
                  <a:latin typeface="华文新魏" pitchFamily="2" charset="-122"/>
                  <a:ea typeface="华文新魏" pitchFamily="2" charset="-122"/>
                </a:endParaRPr>
              </a:p>
            </p:txBody>
          </p:sp>
          <p:sp>
            <p:nvSpPr>
              <p:cNvPr id="37" name="Text Box 55"/>
              <p:cNvSpPr txBox="1">
                <a:spLocks noChangeArrowheads="1"/>
              </p:cNvSpPr>
              <p:nvPr/>
            </p:nvSpPr>
            <p:spPr bwMode="auto">
              <a:xfrm>
                <a:off x="5871" y="4288"/>
                <a:ext cx="1260" cy="936"/>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26000" rIns="0" bIns="126000"/>
              <a:lstStyle/>
              <a:p>
                <a:pPr algn="ctr" eaLnBrk="0" hangingPunct="0"/>
                <a:r>
                  <a:rPr kumimoji="0" lang="zh-CN" altLang="en-US" sz="1600" dirty="0">
                    <a:solidFill>
                      <a:schemeClr val="bg1"/>
                    </a:solidFill>
                    <a:latin typeface="华文新魏" pitchFamily="2" charset="-122"/>
                    <a:ea typeface="华文新魏" pitchFamily="2" charset="-122"/>
                  </a:rPr>
                  <a:t>中断服务</a:t>
                </a:r>
              </a:p>
              <a:p>
                <a:pPr algn="ctr" eaLnBrk="0" hangingPunct="0"/>
                <a:r>
                  <a:rPr kumimoji="0" lang="zh-CN" altLang="en-US" sz="1600" dirty="0">
                    <a:solidFill>
                      <a:schemeClr val="bg1"/>
                    </a:solidFill>
                    <a:latin typeface="华文新魏" pitchFamily="2" charset="-122"/>
                    <a:ea typeface="华文新魏" pitchFamily="2" charset="-122"/>
                  </a:rPr>
                  <a:t>例程</a:t>
                </a:r>
              </a:p>
              <a:p>
                <a:pPr algn="ctr" eaLnBrk="0" hangingPunct="0"/>
                <a:endParaRPr kumimoji="0" lang="en-US" altLang="zh-CN" sz="1600" dirty="0">
                  <a:solidFill>
                    <a:schemeClr val="bg1"/>
                  </a:solidFill>
                  <a:latin typeface="华文新魏" pitchFamily="2" charset="-122"/>
                  <a:ea typeface="华文新魏" pitchFamily="2" charset="-122"/>
                </a:endParaRPr>
              </a:p>
            </p:txBody>
          </p:sp>
        </p:grpSp>
        <p:sp>
          <p:nvSpPr>
            <p:cNvPr id="11" name="Text Box 56"/>
            <p:cNvSpPr txBox="1">
              <a:spLocks noChangeArrowheads="1"/>
            </p:cNvSpPr>
            <p:nvPr/>
          </p:nvSpPr>
          <p:spPr bwMode="auto">
            <a:xfrm>
              <a:off x="3230" y="2322"/>
              <a:ext cx="716" cy="50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118800" rIns="0" bIns="118800"/>
            <a:lstStyle/>
            <a:p>
              <a:pPr algn="ctr" eaLnBrk="0" hangingPunct="0"/>
              <a:r>
                <a:rPr kumimoji="0" lang="zh-CN" altLang="en-US" sz="1600">
                  <a:latin typeface="华文新魏" pitchFamily="2" charset="-122"/>
                  <a:ea typeface="华文新魏" pitchFamily="2" charset="-122"/>
                </a:rPr>
                <a:t>异常调度器</a:t>
              </a:r>
            </a:p>
          </p:txBody>
        </p:sp>
        <p:sp>
          <p:nvSpPr>
            <p:cNvPr id="12" name="Text Box 57"/>
            <p:cNvSpPr txBox="1">
              <a:spLocks noChangeArrowheads="1"/>
            </p:cNvSpPr>
            <p:nvPr/>
          </p:nvSpPr>
          <p:spPr bwMode="auto">
            <a:xfrm>
              <a:off x="3230" y="2949"/>
              <a:ext cx="716" cy="502"/>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0" rIns="0" bIns="0"/>
            <a:lstStyle/>
            <a:p>
              <a:pPr algn="ctr" eaLnBrk="0" hangingPunct="0"/>
              <a:r>
                <a:rPr kumimoji="0" lang="zh-CN" altLang="en-US" sz="1600" dirty="0">
                  <a:solidFill>
                    <a:schemeClr val="bg1"/>
                  </a:solidFill>
                  <a:latin typeface="华文新魏" pitchFamily="2" charset="-122"/>
                  <a:ea typeface="华文新魏" pitchFamily="2" charset="-122"/>
                </a:rPr>
                <a:t>虚存管理的</a:t>
              </a:r>
            </a:p>
            <a:p>
              <a:pPr algn="ctr" eaLnBrk="0" hangingPunct="0"/>
              <a:r>
                <a:rPr kumimoji="0" lang="zh-CN" altLang="en-US" sz="1600" dirty="0">
                  <a:solidFill>
                    <a:schemeClr val="bg1"/>
                  </a:solidFill>
                  <a:latin typeface="华文新魏" pitchFamily="2" charset="-122"/>
                  <a:ea typeface="华文新魏" pitchFamily="2" charset="-122"/>
                </a:rPr>
                <a:t>页面管理器</a:t>
              </a:r>
            </a:p>
          </p:txBody>
        </p:sp>
        <p:sp>
          <p:nvSpPr>
            <p:cNvPr id="13" name="Line 58"/>
            <p:cNvSpPr>
              <a:spLocks noChangeShapeType="1"/>
            </p:cNvSpPr>
            <p:nvPr/>
          </p:nvSpPr>
          <p:spPr bwMode="auto">
            <a:xfrm>
              <a:off x="1490" y="1318"/>
              <a:ext cx="1023" cy="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4" name="Text Box 59"/>
            <p:cNvSpPr txBox="1">
              <a:spLocks noChangeArrowheads="1"/>
            </p:cNvSpPr>
            <p:nvPr/>
          </p:nvSpPr>
          <p:spPr bwMode="auto">
            <a:xfrm>
              <a:off x="1695" y="1067"/>
              <a:ext cx="818" cy="50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118800" rIns="0" bIns="118800"/>
            <a:lstStyle/>
            <a:p>
              <a:pPr algn="ctr" eaLnBrk="0" hangingPunct="0"/>
              <a:r>
                <a:rPr kumimoji="0" lang="zh-CN" altLang="en-US" sz="1600">
                  <a:solidFill>
                    <a:schemeClr val="bg1"/>
                  </a:solidFill>
                  <a:latin typeface="华文新魏" pitchFamily="2" charset="-122"/>
                  <a:ea typeface="华文新魏" pitchFamily="2" charset="-122"/>
                </a:rPr>
                <a:t>中断调度器</a:t>
              </a:r>
            </a:p>
          </p:txBody>
        </p:sp>
        <p:sp>
          <p:nvSpPr>
            <p:cNvPr id="15" name="Line 60"/>
            <p:cNvSpPr>
              <a:spLocks noChangeShapeType="1"/>
            </p:cNvSpPr>
            <p:nvPr/>
          </p:nvSpPr>
          <p:spPr bwMode="auto">
            <a:xfrm>
              <a:off x="1490" y="1945"/>
              <a:ext cx="1023" cy="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6" name="Text Box 61"/>
            <p:cNvSpPr txBox="1">
              <a:spLocks noChangeArrowheads="1"/>
            </p:cNvSpPr>
            <p:nvPr/>
          </p:nvSpPr>
          <p:spPr bwMode="auto">
            <a:xfrm>
              <a:off x="1695" y="1694"/>
              <a:ext cx="818" cy="50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118800" rIns="0" bIns="118800"/>
            <a:lstStyle/>
            <a:p>
              <a:pPr algn="ctr" eaLnBrk="0" hangingPunct="0"/>
              <a:r>
                <a:rPr kumimoji="0" lang="zh-CN" altLang="en-US" sz="1600">
                  <a:solidFill>
                    <a:schemeClr val="bg1"/>
                  </a:solidFill>
                  <a:latin typeface="华文新魏" pitchFamily="2" charset="-122"/>
                  <a:ea typeface="华文新魏" pitchFamily="2" charset="-122"/>
                </a:rPr>
                <a:t>系统服务</a:t>
              </a:r>
            </a:p>
            <a:p>
              <a:pPr algn="ctr" eaLnBrk="0" hangingPunct="0"/>
              <a:r>
                <a:rPr kumimoji="0" lang="zh-CN" altLang="en-US" sz="1600">
                  <a:solidFill>
                    <a:schemeClr val="bg1"/>
                  </a:solidFill>
                  <a:latin typeface="华文新魏" pitchFamily="2" charset="-122"/>
                  <a:ea typeface="华文新魏" pitchFamily="2" charset="-122"/>
                </a:rPr>
                <a:t>调度器</a:t>
              </a:r>
            </a:p>
          </p:txBody>
        </p:sp>
        <p:sp>
          <p:nvSpPr>
            <p:cNvPr id="17" name="Line 62"/>
            <p:cNvSpPr>
              <a:spLocks noChangeShapeType="1"/>
            </p:cNvSpPr>
            <p:nvPr/>
          </p:nvSpPr>
          <p:spPr bwMode="auto">
            <a:xfrm>
              <a:off x="1490" y="2573"/>
              <a:ext cx="1023" cy="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8" name="Line 63"/>
            <p:cNvSpPr>
              <a:spLocks noChangeShapeType="1"/>
            </p:cNvSpPr>
            <p:nvPr/>
          </p:nvSpPr>
          <p:spPr bwMode="auto">
            <a:xfrm>
              <a:off x="1490" y="3200"/>
              <a:ext cx="1023" cy="0"/>
            </a:xfrm>
            <a:prstGeom prst="line">
              <a:avLst/>
            </a:prstGeom>
            <a:noFill/>
            <a:ln w="9525">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9" name="Text Box 64"/>
            <p:cNvSpPr txBox="1">
              <a:spLocks noChangeArrowheads="1"/>
            </p:cNvSpPr>
            <p:nvPr/>
          </p:nvSpPr>
          <p:spPr bwMode="auto">
            <a:xfrm>
              <a:off x="3230" y="2322"/>
              <a:ext cx="716" cy="502"/>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lIns="0" tIns="118800" rIns="0" bIns="118800"/>
            <a:lstStyle/>
            <a:p>
              <a:pPr algn="ctr" eaLnBrk="0" hangingPunct="0"/>
              <a:r>
                <a:rPr kumimoji="0" lang="zh-CN" altLang="en-US" sz="1600">
                  <a:solidFill>
                    <a:schemeClr val="bg1"/>
                  </a:solidFill>
                  <a:latin typeface="华文新魏" pitchFamily="2" charset="-122"/>
                  <a:ea typeface="华文新魏" pitchFamily="2" charset="-122"/>
                </a:rPr>
                <a:t>异常调度器</a:t>
              </a:r>
            </a:p>
          </p:txBody>
        </p:sp>
        <p:sp>
          <p:nvSpPr>
            <p:cNvPr id="20" name="Text Box 65"/>
            <p:cNvSpPr txBox="1">
              <a:spLocks noChangeArrowheads="1"/>
            </p:cNvSpPr>
            <p:nvPr/>
          </p:nvSpPr>
          <p:spPr bwMode="auto">
            <a:xfrm>
              <a:off x="1490" y="754"/>
              <a:ext cx="1023" cy="25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600">
                  <a:solidFill>
                    <a:schemeClr val="bg1"/>
                  </a:solidFill>
                  <a:latin typeface="华文新魏" pitchFamily="2" charset="-122"/>
                  <a:ea typeface="华文新魏" pitchFamily="2" charset="-122"/>
                </a:rPr>
                <a:t>陷阱处理程序</a:t>
              </a:r>
            </a:p>
          </p:txBody>
        </p:sp>
        <p:sp>
          <p:nvSpPr>
            <p:cNvPr id="21" name="Line 66"/>
            <p:cNvSpPr>
              <a:spLocks noChangeShapeType="1"/>
            </p:cNvSpPr>
            <p:nvPr/>
          </p:nvSpPr>
          <p:spPr bwMode="auto">
            <a:xfrm>
              <a:off x="3946" y="2573"/>
              <a:ext cx="409" cy="0"/>
            </a:xfrm>
            <a:prstGeom prst="line">
              <a:avLst/>
            </a:prstGeom>
            <a:noFill/>
            <a:ln w="38100" cmpd="dbl">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2" name="Line 67"/>
            <p:cNvSpPr>
              <a:spLocks noChangeShapeType="1"/>
            </p:cNvSpPr>
            <p:nvPr/>
          </p:nvSpPr>
          <p:spPr bwMode="auto">
            <a:xfrm flipV="1">
              <a:off x="2513" y="1067"/>
              <a:ext cx="717" cy="251"/>
            </a:xfrm>
            <a:prstGeom prst="line">
              <a:avLst/>
            </a:prstGeom>
            <a:noFill/>
            <a:ln w="38100" cmpd="dbl">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3" name="Line 68"/>
            <p:cNvSpPr>
              <a:spLocks noChangeShapeType="1"/>
            </p:cNvSpPr>
            <p:nvPr/>
          </p:nvSpPr>
          <p:spPr bwMode="auto">
            <a:xfrm flipV="1">
              <a:off x="2513" y="1820"/>
              <a:ext cx="717" cy="125"/>
            </a:xfrm>
            <a:prstGeom prst="line">
              <a:avLst/>
            </a:prstGeom>
            <a:noFill/>
            <a:ln w="38100" cmpd="dbl">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4" name="Line 69"/>
            <p:cNvSpPr>
              <a:spLocks noChangeShapeType="1"/>
            </p:cNvSpPr>
            <p:nvPr/>
          </p:nvSpPr>
          <p:spPr bwMode="auto">
            <a:xfrm flipV="1">
              <a:off x="2513" y="2573"/>
              <a:ext cx="717" cy="0"/>
            </a:xfrm>
            <a:prstGeom prst="line">
              <a:avLst/>
            </a:prstGeom>
            <a:noFill/>
            <a:ln w="38100" cmpd="dbl">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5" name="Text Box 70"/>
            <p:cNvSpPr txBox="1">
              <a:spLocks noChangeArrowheads="1"/>
            </p:cNvSpPr>
            <p:nvPr/>
          </p:nvSpPr>
          <p:spPr bwMode="auto">
            <a:xfrm>
              <a:off x="2616" y="2370"/>
              <a:ext cx="409" cy="25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600">
                  <a:solidFill>
                    <a:schemeClr val="bg1"/>
                  </a:solidFill>
                  <a:latin typeface="华文新魏" pitchFamily="2" charset="-122"/>
                  <a:ea typeface="华文新魏" pitchFamily="2" charset="-122"/>
                </a:rPr>
                <a:t>异常帧</a:t>
              </a:r>
            </a:p>
          </p:txBody>
        </p:sp>
        <p:sp>
          <p:nvSpPr>
            <p:cNvPr id="26" name="Line 71"/>
            <p:cNvSpPr>
              <a:spLocks noChangeShapeType="1"/>
            </p:cNvSpPr>
            <p:nvPr/>
          </p:nvSpPr>
          <p:spPr bwMode="auto">
            <a:xfrm flipV="1">
              <a:off x="2513" y="3200"/>
              <a:ext cx="717" cy="0"/>
            </a:xfrm>
            <a:prstGeom prst="line">
              <a:avLst/>
            </a:prstGeom>
            <a:noFill/>
            <a:ln w="38100" cmpd="dbl">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7" name="Line 72"/>
            <p:cNvSpPr>
              <a:spLocks noChangeShapeType="1"/>
            </p:cNvSpPr>
            <p:nvPr/>
          </p:nvSpPr>
          <p:spPr bwMode="auto">
            <a:xfrm flipV="1">
              <a:off x="1184" y="3200"/>
              <a:ext cx="306" cy="0"/>
            </a:xfrm>
            <a:prstGeom prst="line">
              <a:avLst/>
            </a:prstGeom>
            <a:noFill/>
            <a:ln w="38100" cmpd="dbl">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8" name="Text Box 73"/>
            <p:cNvSpPr txBox="1">
              <a:spLocks noChangeArrowheads="1"/>
            </p:cNvSpPr>
            <p:nvPr/>
          </p:nvSpPr>
          <p:spPr bwMode="auto">
            <a:xfrm>
              <a:off x="783" y="3002"/>
              <a:ext cx="409" cy="383"/>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600">
                  <a:latin typeface="华文新魏" pitchFamily="2" charset="-122"/>
                  <a:ea typeface="华文新魏" pitchFamily="2" charset="-122"/>
                </a:rPr>
                <a:t>虚拟地</a:t>
              </a:r>
            </a:p>
            <a:p>
              <a:pPr algn="ctr" eaLnBrk="0" hangingPunct="0"/>
              <a:r>
                <a:rPr kumimoji="0" lang="zh-CN" altLang="en-US" sz="1600">
                  <a:latin typeface="华文新魏" pitchFamily="2" charset="-122"/>
                  <a:ea typeface="华文新魏" pitchFamily="2" charset="-122"/>
                </a:rPr>
                <a:t>址异常</a:t>
              </a:r>
            </a:p>
          </p:txBody>
        </p:sp>
        <p:sp>
          <p:nvSpPr>
            <p:cNvPr id="29" name="Line 74"/>
            <p:cNvSpPr>
              <a:spLocks noChangeShapeType="1"/>
            </p:cNvSpPr>
            <p:nvPr/>
          </p:nvSpPr>
          <p:spPr bwMode="auto">
            <a:xfrm flipV="1">
              <a:off x="1184" y="2573"/>
              <a:ext cx="306" cy="0"/>
            </a:xfrm>
            <a:prstGeom prst="line">
              <a:avLst/>
            </a:prstGeom>
            <a:noFill/>
            <a:ln w="38100" cmpd="dbl">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0" name="Text Box 75"/>
            <p:cNvSpPr txBox="1">
              <a:spLocks noChangeArrowheads="1"/>
            </p:cNvSpPr>
            <p:nvPr/>
          </p:nvSpPr>
          <p:spPr bwMode="auto">
            <a:xfrm>
              <a:off x="672" y="2346"/>
              <a:ext cx="512" cy="404"/>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600">
                  <a:latin typeface="华文新魏" pitchFamily="2" charset="-122"/>
                  <a:ea typeface="华文新魏" pitchFamily="2" charset="-122"/>
                </a:rPr>
                <a:t>硬件异常</a:t>
              </a:r>
            </a:p>
            <a:p>
              <a:pPr algn="ctr" eaLnBrk="0" hangingPunct="0"/>
              <a:r>
                <a:rPr kumimoji="0" lang="zh-CN" altLang="en-US" sz="1600">
                  <a:latin typeface="华文新魏" pitchFamily="2" charset="-122"/>
                  <a:ea typeface="华文新魏" pitchFamily="2" charset="-122"/>
                </a:rPr>
                <a:t>软件异常</a:t>
              </a:r>
            </a:p>
          </p:txBody>
        </p:sp>
        <p:sp>
          <p:nvSpPr>
            <p:cNvPr id="31" name="Line 76"/>
            <p:cNvSpPr>
              <a:spLocks noChangeShapeType="1"/>
            </p:cNvSpPr>
            <p:nvPr/>
          </p:nvSpPr>
          <p:spPr bwMode="auto">
            <a:xfrm flipV="1">
              <a:off x="1184" y="1945"/>
              <a:ext cx="306" cy="0"/>
            </a:xfrm>
            <a:prstGeom prst="line">
              <a:avLst/>
            </a:prstGeom>
            <a:noFill/>
            <a:ln w="38100" cmpd="dbl">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2" name="Text Box 77"/>
            <p:cNvSpPr txBox="1">
              <a:spLocks noChangeArrowheads="1"/>
            </p:cNvSpPr>
            <p:nvPr/>
          </p:nvSpPr>
          <p:spPr bwMode="auto">
            <a:xfrm>
              <a:off x="774" y="1718"/>
              <a:ext cx="410" cy="351"/>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600">
                  <a:latin typeface="华文新魏" pitchFamily="2" charset="-122"/>
                  <a:ea typeface="华文新魏" pitchFamily="2" charset="-122"/>
                </a:rPr>
                <a:t>系统服</a:t>
              </a:r>
            </a:p>
            <a:p>
              <a:pPr algn="ctr" eaLnBrk="0" hangingPunct="0"/>
              <a:r>
                <a:rPr kumimoji="0" lang="zh-CN" altLang="en-US" sz="1600">
                  <a:latin typeface="华文新魏" pitchFamily="2" charset="-122"/>
                  <a:ea typeface="华文新魏" pitchFamily="2" charset="-122"/>
                </a:rPr>
                <a:t>务调用</a:t>
              </a:r>
            </a:p>
          </p:txBody>
        </p:sp>
        <p:sp>
          <p:nvSpPr>
            <p:cNvPr id="33" name="Line 78"/>
            <p:cNvSpPr>
              <a:spLocks noChangeShapeType="1"/>
            </p:cNvSpPr>
            <p:nvPr/>
          </p:nvSpPr>
          <p:spPr bwMode="auto">
            <a:xfrm flipV="1">
              <a:off x="1184" y="1318"/>
              <a:ext cx="306" cy="0"/>
            </a:xfrm>
            <a:prstGeom prst="line">
              <a:avLst/>
            </a:prstGeom>
            <a:noFill/>
            <a:ln w="38100" cmpd="dbl">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34" name="Text Box 79"/>
            <p:cNvSpPr txBox="1">
              <a:spLocks noChangeArrowheads="1"/>
            </p:cNvSpPr>
            <p:nvPr/>
          </p:nvSpPr>
          <p:spPr bwMode="auto">
            <a:xfrm>
              <a:off x="868" y="1229"/>
              <a:ext cx="324" cy="20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1600">
                  <a:latin typeface="华文新魏" pitchFamily="2" charset="-122"/>
                  <a:ea typeface="华文新魏" pitchFamily="2" charset="-122"/>
                </a:rPr>
                <a:t>中断</a:t>
              </a:r>
            </a:p>
          </p:txBody>
        </p:sp>
      </p:grpSp>
    </p:spTree>
    <p:extLst>
      <p:ext uri="{BB962C8B-B14F-4D97-AF65-F5344CB8AC3E}">
        <p14:creationId xmlns:p14="http://schemas.microsoft.com/office/powerpoint/2010/main" val="2075164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紧</a:t>
            </a:r>
            <a:r>
              <a:rPr lang="zh-CN" altLang="en-US" dirty="0" smtClean="0"/>
              <a:t>耦合多处理器</a:t>
            </a:r>
            <a:endParaRPr lang="zh-CN" altLang="en-US" dirty="0"/>
          </a:p>
        </p:txBody>
      </p:sp>
      <p:sp>
        <p:nvSpPr>
          <p:cNvPr id="3" name="内容占位符 2"/>
          <p:cNvSpPr>
            <a:spLocks noGrp="1"/>
          </p:cNvSpPr>
          <p:nvPr>
            <p:ph idx="1"/>
          </p:nvPr>
        </p:nvSpPr>
        <p:spPr/>
        <p:txBody>
          <a:bodyPr/>
          <a:lstStyle/>
          <a:p>
            <a:r>
              <a:rPr lang="zh-CN" altLang="en-US" dirty="0" smtClean="0"/>
              <a:t>主从式</a:t>
            </a:r>
            <a:endParaRPr lang="en-US" altLang="zh-CN" dirty="0" smtClean="0"/>
          </a:p>
          <a:p>
            <a:pPr lvl="1"/>
            <a:r>
              <a:rPr lang="zh-CN" altLang="en-US" dirty="0" smtClean="0"/>
              <a:t>主：操作系统内核</a:t>
            </a:r>
            <a:endParaRPr lang="en-US" altLang="zh-CN" dirty="0" smtClean="0"/>
          </a:p>
          <a:p>
            <a:pPr lvl="1"/>
            <a:r>
              <a:rPr lang="zh-CN" altLang="en-US" dirty="0" smtClean="0"/>
              <a:t>从：其他程序</a:t>
            </a:r>
            <a:endParaRPr lang="en-US" altLang="zh-CN" dirty="0" smtClean="0"/>
          </a:p>
          <a:p>
            <a:r>
              <a:rPr lang="zh-CN" altLang="en-US" dirty="0" smtClean="0"/>
              <a:t>对称式</a:t>
            </a:r>
            <a:r>
              <a:rPr lang="en-US" altLang="zh-CN" dirty="0" smtClean="0"/>
              <a:t>(SMP)</a:t>
            </a:r>
          </a:p>
          <a:p>
            <a:pPr lvl="1"/>
            <a:r>
              <a:rPr lang="zh-CN" altLang="en-US" dirty="0" smtClean="0"/>
              <a:t>每个处理器是对等的</a:t>
            </a:r>
            <a:endParaRPr lang="en-US" altLang="zh-CN" dirty="0" smtClean="0"/>
          </a:p>
          <a:p>
            <a:pPr lvl="1"/>
            <a:r>
              <a:rPr lang="zh-CN" altLang="en-US" dirty="0" smtClean="0"/>
              <a:t>内核可以运行在任意处理器上</a:t>
            </a:r>
            <a:endParaRPr lang="en-US" altLang="zh-CN" dirty="0" smtClean="0"/>
          </a:p>
          <a:p>
            <a:pPr lvl="1"/>
            <a:r>
              <a:rPr lang="zh-CN" altLang="en-US" dirty="0"/>
              <a:t>负载均衡</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4514997"/>
            <a:ext cx="4566245" cy="2328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313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Win2000/</a:t>
            </a:r>
            <a:r>
              <a:rPr lang="en-US" altLang="zh-CN" dirty="0" err="1"/>
              <a:t>xp</a:t>
            </a:r>
            <a:r>
              <a:rPr lang="zh-CN" altLang="en-US" dirty="0" smtClean="0"/>
              <a:t>中断屏蔽机制</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40</a:t>
            </a:fld>
            <a:endParaRPr lang="zh-CN" altLang="en-US"/>
          </a:p>
        </p:txBody>
      </p:sp>
      <p:grpSp>
        <p:nvGrpSpPr>
          <p:cNvPr id="7" name="Group 1060"/>
          <p:cNvGrpSpPr>
            <a:grpSpLocks/>
          </p:cNvGrpSpPr>
          <p:nvPr/>
        </p:nvGrpSpPr>
        <p:grpSpPr bwMode="auto">
          <a:xfrm>
            <a:off x="914400" y="1219200"/>
            <a:ext cx="7618413" cy="4953000"/>
            <a:chOff x="576" y="768"/>
            <a:chExt cx="4799" cy="3120"/>
          </a:xfrm>
        </p:grpSpPr>
        <p:sp>
          <p:nvSpPr>
            <p:cNvPr id="8" name="Text Box 5"/>
            <p:cNvSpPr txBox="1">
              <a:spLocks noChangeArrowheads="1"/>
            </p:cNvSpPr>
            <p:nvPr/>
          </p:nvSpPr>
          <p:spPr bwMode="auto">
            <a:xfrm>
              <a:off x="1843" y="768"/>
              <a:ext cx="1498" cy="284"/>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zh-CN" altLang="en-US">
                  <a:latin typeface="华文新魏" pitchFamily="2" charset="-122"/>
                  <a:ea typeface="华文新魏" pitchFamily="2" charset="-122"/>
                </a:rPr>
                <a:t>高</a:t>
              </a:r>
            </a:p>
          </p:txBody>
        </p:sp>
        <p:sp>
          <p:nvSpPr>
            <p:cNvPr id="9" name="Text Box 6"/>
            <p:cNvSpPr txBox="1">
              <a:spLocks noChangeArrowheads="1"/>
            </p:cNvSpPr>
            <p:nvPr/>
          </p:nvSpPr>
          <p:spPr bwMode="auto">
            <a:xfrm>
              <a:off x="1843" y="1052"/>
              <a:ext cx="1498" cy="283"/>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zh-CN" altLang="en-US">
                  <a:latin typeface="华文新魏" pitchFamily="2" charset="-122"/>
                  <a:ea typeface="华文新魏" pitchFamily="2" charset="-122"/>
                </a:rPr>
                <a:t>掉电</a:t>
              </a:r>
            </a:p>
          </p:txBody>
        </p:sp>
        <p:sp>
          <p:nvSpPr>
            <p:cNvPr id="10" name="Text Box 7"/>
            <p:cNvSpPr txBox="1">
              <a:spLocks noChangeArrowheads="1"/>
            </p:cNvSpPr>
            <p:nvPr/>
          </p:nvSpPr>
          <p:spPr bwMode="auto">
            <a:xfrm>
              <a:off x="1843" y="1335"/>
              <a:ext cx="1498" cy="284"/>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zh-CN" altLang="en-US">
                  <a:latin typeface="华文新魏" pitchFamily="2" charset="-122"/>
                  <a:ea typeface="华文新魏" pitchFamily="2" charset="-122"/>
                </a:rPr>
                <a:t>处理器内的中断</a:t>
              </a:r>
            </a:p>
          </p:txBody>
        </p:sp>
        <p:sp>
          <p:nvSpPr>
            <p:cNvPr id="11" name="Text Box 8"/>
            <p:cNvSpPr txBox="1">
              <a:spLocks noChangeArrowheads="1"/>
            </p:cNvSpPr>
            <p:nvPr/>
          </p:nvSpPr>
          <p:spPr bwMode="auto">
            <a:xfrm>
              <a:off x="1843" y="1619"/>
              <a:ext cx="1498" cy="284"/>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zh-CN" altLang="en-US">
                  <a:latin typeface="华文新魏" pitchFamily="2" charset="-122"/>
                  <a:ea typeface="华文新魏" pitchFamily="2" charset="-122"/>
                </a:rPr>
                <a:t>时钟</a:t>
              </a:r>
            </a:p>
          </p:txBody>
        </p:sp>
        <p:sp>
          <p:nvSpPr>
            <p:cNvPr id="12" name="Text Box 9"/>
            <p:cNvSpPr txBox="1">
              <a:spLocks noChangeArrowheads="1"/>
            </p:cNvSpPr>
            <p:nvPr/>
          </p:nvSpPr>
          <p:spPr bwMode="auto">
            <a:xfrm>
              <a:off x="1843" y="1903"/>
              <a:ext cx="1498" cy="283"/>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zh-CN" altLang="en-US">
                  <a:latin typeface="华文新魏" pitchFamily="2" charset="-122"/>
                  <a:ea typeface="华文新魏" pitchFamily="2" charset="-122"/>
                </a:rPr>
                <a:t>配置文件</a:t>
              </a:r>
            </a:p>
          </p:txBody>
        </p:sp>
        <p:sp>
          <p:nvSpPr>
            <p:cNvPr id="13" name="Text Box 10"/>
            <p:cNvSpPr txBox="1">
              <a:spLocks noChangeArrowheads="1"/>
            </p:cNvSpPr>
            <p:nvPr/>
          </p:nvSpPr>
          <p:spPr bwMode="auto">
            <a:xfrm>
              <a:off x="1843" y="2186"/>
              <a:ext cx="1498" cy="284"/>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zh-CN" altLang="en-US">
                  <a:latin typeface="华文新魏" pitchFamily="2" charset="-122"/>
                  <a:ea typeface="华文新魏" pitchFamily="2" charset="-122"/>
                </a:rPr>
                <a:t>设备</a:t>
              </a:r>
              <a:r>
                <a:rPr kumimoji="0" lang="en-US" altLang="zh-CN">
                  <a:latin typeface="华文新魏" pitchFamily="2" charset="-122"/>
                  <a:ea typeface="华文新魏" pitchFamily="2" charset="-122"/>
                </a:rPr>
                <a:t>n</a:t>
              </a:r>
            </a:p>
          </p:txBody>
        </p:sp>
        <p:sp>
          <p:nvSpPr>
            <p:cNvPr id="14" name="Text Box 11"/>
            <p:cNvSpPr txBox="1">
              <a:spLocks noChangeArrowheads="1"/>
            </p:cNvSpPr>
            <p:nvPr/>
          </p:nvSpPr>
          <p:spPr bwMode="auto">
            <a:xfrm>
              <a:off x="1843" y="2470"/>
              <a:ext cx="1498" cy="283"/>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en-US" altLang="zh-CN">
                  <a:latin typeface="Times New Roman"/>
                  <a:ea typeface="华文新魏" pitchFamily="2" charset="-122"/>
                </a:rPr>
                <a:t>………</a:t>
              </a:r>
              <a:endParaRPr kumimoji="0" lang="en-US" altLang="zh-CN">
                <a:latin typeface="华文新魏" pitchFamily="2" charset="-122"/>
                <a:ea typeface="华文新魏" pitchFamily="2" charset="-122"/>
              </a:endParaRPr>
            </a:p>
          </p:txBody>
        </p:sp>
        <p:sp>
          <p:nvSpPr>
            <p:cNvPr id="15" name="Text Box 12"/>
            <p:cNvSpPr txBox="1">
              <a:spLocks noChangeArrowheads="1"/>
            </p:cNvSpPr>
            <p:nvPr/>
          </p:nvSpPr>
          <p:spPr bwMode="auto">
            <a:xfrm>
              <a:off x="1843" y="2753"/>
              <a:ext cx="1498" cy="284"/>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zh-CN" altLang="en-US">
                  <a:latin typeface="华文新魏" pitchFamily="2" charset="-122"/>
                  <a:ea typeface="华文新魏" pitchFamily="2" charset="-122"/>
                </a:rPr>
                <a:t>设备</a:t>
              </a:r>
              <a:r>
                <a:rPr kumimoji="0" lang="en-US" altLang="zh-CN">
                  <a:latin typeface="华文新魏" pitchFamily="2" charset="-122"/>
                  <a:ea typeface="华文新魏" pitchFamily="2" charset="-122"/>
                </a:rPr>
                <a:t>1</a:t>
              </a:r>
            </a:p>
          </p:txBody>
        </p:sp>
        <p:sp>
          <p:nvSpPr>
            <p:cNvPr id="16" name="Text Box 13"/>
            <p:cNvSpPr txBox="1">
              <a:spLocks noChangeArrowheads="1"/>
            </p:cNvSpPr>
            <p:nvPr/>
          </p:nvSpPr>
          <p:spPr bwMode="auto">
            <a:xfrm>
              <a:off x="576" y="2489"/>
              <a:ext cx="922" cy="44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36000"/>
            <a:lstStyle/>
            <a:p>
              <a:pPr algn="ctr" eaLnBrk="0" hangingPunct="0"/>
              <a:r>
                <a:rPr kumimoji="0" lang="zh-CN" altLang="en-US">
                  <a:latin typeface="华文新魏" pitchFamily="2" charset="-122"/>
                  <a:ea typeface="华文新魏" pitchFamily="2" charset="-122"/>
                </a:rPr>
                <a:t>在处理器</a:t>
              </a:r>
              <a:r>
                <a:rPr kumimoji="0" lang="en-US" altLang="zh-CN">
                  <a:latin typeface="华文新魏" pitchFamily="2" charset="-122"/>
                  <a:ea typeface="华文新魏" pitchFamily="2" charset="-122"/>
                </a:rPr>
                <a:t>A</a:t>
              </a:r>
              <a:r>
                <a:rPr kumimoji="0" lang="zh-CN" altLang="en-US">
                  <a:latin typeface="华文新魏" pitchFamily="2" charset="-122"/>
                  <a:ea typeface="华文新魏" pitchFamily="2" charset="-122"/>
                </a:rPr>
                <a:t>上</a:t>
              </a:r>
            </a:p>
            <a:p>
              <a:pPr algn="ctr" eaLnBrk="0" hangingPunct="0"/>
              <a:r>
                <a:rPr kumimoji="0" lang="zh-CN" altLang="en-US">
                  <a:latin typeface="华文新魏" pitchFamily="2" charset="-122"/>
                  <a:ea typeface="华文新魏" pitchFamily="2" charset="-122"/>
                </a:rPr>
                <a:t>被屏蔽的中断</a:t>
              </a:r>
            </a:p>
          </p:txBody>
        </p:sp>
        <p:sp>
          <p:nvSpPr>
            <p:cNvPr id="17" name="Text Box 14"/>
            <p:cNvSpPr txBox="1">
              <a:spLocks noChangeArrowheads="1"/>
            </p:cNvSpPr>
            <p:nvPr/>
          </p:nvSpPr>
          <p:spPr bwMode="auto">
            <a:xfrm>
              <a:off x="1843" y="3037"/>
              <a:ext cx="1498" cy="284"/>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en-US" altLang="zh-CN">
                  <a:latin typeface="华文新魏" pitchFamily="2" charset="-122"/>
                  <a:ea typeface="华文新魏" pitchFamily="2" charset="-122"/>
                </a:rPr>
                <a:t>Dispatch/DPC</a:t>
              </a:r>
            </a:p>
          </p:txBody>
        </p:sp>
        <p:sp>
          <p:nvSpPr>
            <p:cNvPr id="18" name="Text Box 15"/>
            <p:cNvSpPr txBox="1">
              <a:spLocks noChangeArrowheads="1"/>
            </p:cNvSpPr>
            <p:nvPr/>
          </p:nvSpPr>
          <p:spPr bwMode="auto">
            <a:xfrm>
              <a:off x="1843" y="3321"/>
              <a:ext cx="1498" cy="283"/>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en-US" altLang="zh-CN">
                  <a:latin typeface="华文新魏" pitchFamily="2" charset="-122"/>
                  <a:ea typeface="华文新魏" pitchFamily="2" charset="-122"/>
                </a:rPr>
                <a:t>APC</a:t>
              </a:r>
            </a:p>
          </p:txBody>
        </p:sp>
        <p:sp>
          <p:nvSpPr>
            <p:cNvPr id="19" name="Text Box 16"/>
            <p:cNvSpPr txBox="1">
              <a:spLocks noChangeArrowheads="1"/>
            </p:cNvSpPr>
            <p:nvPr/>
          </p:nvSpPr>
          <p:spPr bwMode="auto">
            <a:xfrm>
              <a:off x="1843" y="3604"/>
              <a:ext cx="1498" cy="284"/>
            </a:xfrm>
            <a:prstGeom prst="rect">
              <a:avLst/>
            </a:prstGeom>
            <a:solidFill>
              <a:schemeClr val="accent1">
                <a:alpha val="50000"/>
              </a:schemeClr>
            </a:solidFill>
            <a:ln w="9525">
              <a:solidFill>
                <a:srgbClr val="000000"/>
              </a:solidFill>
              <a:miter lim="800000"/>
              <a:headEnd/>
              <a:tailEnd/>
            </a:ln>
          </p:spPr>
          <p:txBody>
            <a:bodyPr tIns="36000" bIns="36000"/>
            <a:lstStyle/>
            <a:p>
              <a:pPr algn="ctr" eaLnBrk="0" hangingPunct="0"/>
              <a:r>
                <a:rPr kumimoji="0" lang="zh-CN" altLang="en-US">
                  <a:latin typeface="华文新魏" pitchFamily="2" charset="-122"/>
                  <a:ea typeface="华文新魏" pitchFamily="2" charset="-122"/>
                </a:rPr>
                <a:t>低</a:t>
              </a:r>
            </a:p>
          </p:txBody>
        </p:sp>
        <p:sp>
          <p:nvSpPr>
            <p:cNvPr id="20" name="Line 17"/>
            <p:cNvSpPr>
              <a:spLocks noChangeShapeType="1"/>
            </p:cNvSpPr>
            <p:nvPr/>
          </p:nvSpPr>
          <p:spPr bwMode="auto">
            <a:xfrm>
              <a:off x="3341" y="3157"/>
              <a:ext cx="1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21" name="Line 18"/>
            <p:cNvSpPr>
              <a:spLocks noChangeShapeType="1"/>
            </p:cNvSpPr>
            <p:nvPr/>
          </p:nvSpPr>
          <p:spPr bwMode="auto">
            <a:xfrm>
              <a:off x="3341" y="3724"/>
              <a:ext cx="1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22" name="Line 19"/>
            <p:cNvSpPr>
              <a:spLocks noChangeShapeType="1"/>
            </p:cNvSpPr>
            <p:nvPr/>
          </p:nvSpPr>
          <p:spPr bwMode="auto">
            <a:xfrm>
              <a:off x="3456" y="3157"/>
              <a:ext cx="0" cy="5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23" name="Text Box 20"/>
            <p:cNvSpPr txBox="1">
              <a:spLocks noChangeArrowheads="1"/>
            </p:cNvSpPr>
            <p:nvPr/>
          </p:nvSpPr>
          <p:spPr bwMode="auto">
            <a:xfrm>
              <a:off x="576" y="1597"/>
              <a:ext cx="762" cy="284"/>
            </a:xfrm>
            <a:prstGeom prst="rect">
              <a:avLst/>
            </a:prstGeom>
            <a:solidFill>
              <a:srgbClr val="FF9900"/>
            </a:solidFill>
            <a:ln w="9525">
              <a:solidFill>
                <a:srgbClr val="333333"/>
              </a:solidFill>
              <a:miter lim="800000"/>
              <a:headEnd/>
              <a:tailEnd/>
            </a:ln>
          </p:spPr>
          <p:txBody>
            <a:bodyPr lIns="0" tIns="36000" rIns="0" bIns="36000"/>
            <a:lstStyle/>
            <a:p>
              <a:pPr algn="ctr" eaLnBrk="0" hangingPunct="0"/>
              <a:r>
                <a:rPr kumimoji="0" lang="en-US" altLang="zh-CN">
                  <a:latin typeface="华文新魏" pitchFamily="2" charset="-122"/>
                  <a:ea typeface="华文新魏" pitchFamily="2" charset="-122"/>
                </a:rPr>
                <a:t>IRQL=</a:t>
              </a:r>
              <a:r>
                <a:rPr kumimoji="0" lang="zh-CN" altLang="en-US">
                  <a:latin typeface="华文新魏" pitchFamily="2" charset="-122"/>
                  <a:ea typeface="华文新魏" pitchFamily="2" charset="-122"/>
                </a:rPr>
                <a:t>时钟</a:t>
              </a:r>
            </a:p>
          </p:txBody>
        </p:sp>
        <p:sp>
          <p:nvSpPr>
            <p:cNvPr id="24" name="Line 21"/>
            <p:cNvSpPr>
              <a:spLocks noChangeShapeType="1"/>
            </p:cNvSpPr>
            <p:nvPr/>
          </p:nvSpPr>
          <p:spPr bwMode="auto">
            <a:xfrm>
              <a:off x="3456" y="3521"/>
              <a:ext cx="2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25" name="Text Box 22"/>
            <p:cNvSpPr txBox="1">
              <a:spLocks noChangeArrowheads="1"/>
            </p:cNvSpPr>
            <p:nvPr/>
          </p:nvSpPr>
          <p:spPr bwMode="auto">
            <a:xfrm>
              <a:off x="576" y="1298"/>
              <a:ext cx="691" cy="227"/>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36000"/>
            <a:lstStyle/>
            <a:p>
              <a:pPr algn="ctr" eaLnBrk="0" hangingPunct="0"/>
              <a:r>
                <a:rPr kumimoji="0" lang="zh-CN" altLang="en-US">
                  <a:latin typeface="华文新魏" pitchFamily="2" charset="-122"/>
                  <a:ea typeface="华文新魏" pitchFamily="2" charset="-122"/>
                </a:rPr>
                <a:t>处理器</a:t>
              </a:r>
              <a:r>
                <a:rPr kumimoji="0" lang="en-US" altLang="zh-CN">
                  <a:latin typeface="华文新魏" pitchFamily="2" charset="-122"/>
                  <a:ea typeface="华文新魏" pitchFamily="2" charset="-122"/>
                </a:rPr>
                <a:t>A</a:t>
              </a:r>
            </a:p>
          </p:txBody>
        </p:sp>
        <p:sp>
          <p:nvSpPr>
            <p:cNvPr id="26" name="Line 23"/>
            <p:cNvSpPr>
              <a:spLocks noChangeShapeType="1"/>
            </p:cNvSpPr>
            <p:nvPr/>
          </p:nvSpPr>
          <p:spPr bwMode="auto">
            <a:xfrm flipH="1">
              <a:off x="3456" y="3157"/>
              <a:ext cx="461" cy="0"/>
            </a:xfrm>
            <a:prstGeom prst="line">
              <a:avLst/>
            </a:prstGeom>
            <a:noFill/>
            <a:ln w="38100" cmpd="dbl">
              <a:solidFill>
                <a:srgbClr val="000000"/>
              </a:solidFill>
              <a:round/>
              <a:headEnd/>
              <a:tailEnd type="triangle" w="sm" len="me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27" name="Line 24"/>
            <p:cNvSpPr>
              <a:spLocks noChangeShapeType="1"/>
            </p:cNvSpPr>
            <p:nvPr/>
          </p:nvSpPr>
          <p:spPr bwMode="auto">
            <a:xfrm>
              <a:off x="1728" y="1739"/>
              <a:ext cx="1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28" name="Line 25"/>
            <p:cNvSpPr>
              <a:spLocks noChangeShapeType="1"/>
            </p:cNvSpPr>
            <p:nvPr/>
          </p:nvSpPr>
          <p:spPr bwMode="auto">
            <a:xfrm>
              <a:off x="1728" y="3724"/>
              <a:ext cx="1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29" name="Line 26"/>
            <p:cNvSpPr>
              <a:spLocks noChangeShapeType="1"/>
            </p:cNvSpPr>
            <p:nvPr/>
          </p:nvSpPr>
          <p:spPr bwMode="auto">
            <a:xfrm>
              <a:off x="1728" y="1739"/>
              <a:ext cx="0" cy="19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30" name="Line 27"/>
            <p:cNvSpPr>
              <a:spLocks noChangeShapeType="1"/>
            </p:cNvSpPr>
            <p:nvPr/>
          </p:nvSpPr>
          <p:spPr bwMode="auto">
            <a:xfrm>
              <a:off x="1498" y="2732"/>
              <a:ext cx="2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31" name="Text Box 28"/>
            <p:cNvSpPr txBox="1">
              <a:spLocks noChangeArrowheads="1"/>
            </p:cNvSpPr>
            <p:nvPr/>
          </p:nvSpPr>
          <p:spPr bwMode="auto">
            <a:xfrm>
              <a:off x="3686" y="3390"/>
              <a:ext cx="922" cy="403"/>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36000"/>
            <a:lstStyle/>
            <a:p>
              <a:pPr algn="ctr" eaLnBrk="0" hangingPunct="0"/>
              <a:r>
                <a:rPr kumimoji="0" lang="zh-CN" altLang="en-US">
                  <a:latin typeface="华文新魏" pitchFamily="2" charset="-122"/>
                  <a:ea typeface="华文新魏" pitchFamily="2" charset="-122"/>
                </a:rPr>
                <a:t>在处理器</a:t>
              </a:r>
              <a:r>
                <a:rPr kumimoji="0" lang="en-US" altLang="zh-CN">
                  <a:latin typeface="华文新魏" pitchFamily="2" charset="-122"/>
                  <a:ea typeface="华文新魏" pitchFamily="2" charset="-122"/>
                </a:rPr>
                <a:t>B</a:t>
              </a:r>
              <a:r>
                <a:rPr kumimoji="0" lang="zh-CN" altLang="en-US">
                  <a:latin typeface="华文新魏" pitchFamily="2" charset="-122"/>
                  <a:ea typeface="华文新魏" pitchFamily="2" charset="-122"/>
                </a:rPr>
                <a:t>上</a:t>
              </a:r>
            </a:p>
            <a:p>
              <a:pPr algn="ctr" eaLnBrk="0" hangingPunct="0"/>
              <a:r>
                <a:rPr kumimoji="0" lang="zh-CN" altLang="en-US">
                  <a:latin typeface="华文新魏" pitchFamily="2" charset="-122"/>
                  <a:ea typeface="华文新魏" pitchFamily="2" charset="-122"/>
                </a:rPr>
                <a:t>被屏蔽的中断</a:t>
              </a:r>
            </a:p>
          </p:txBody>
        </p:sp>
        <p:sp>
          <p:nvSpPr>
            <p:cNvPr id="32" name="Text Box 29"/>
            <p:cNvSpPr txBox="1">
              <a:spLocks noChangeArrowheads="1"/>
            </p:cNvSpPr>
            <p:nvPr/>
          </p:nvSpPr>
          <p:spPr bwMode="auto">
            <a:xfrm>
              <a:off x="3917" y="3015"/>
              <a:ext cx="1458" cy="284"/>
            </a:xfrm>
            <a:prstGeom prst="rect">
              <a:avLst/>
            </a:prstGeom>
            <a:solidFill>
              <a:srgbClr val="FF9900"/>
            </a:solidFill>
            <a:ln w="9525">
              <a:solidFill>
                <a:srgbClr val="333333"/>
              </a:solidFill>
              <a:miter lim="800000"/>
              <a:headEnd/>
              <a:tailEnd/>
            </a:ln>
          </p:spPr>
          <p:txBody>
            <a:bodyPr lIns="0" tIns="36000" rIns="0" bIns="36000"/>
            <a:lstStyle/>
            <a:p>
              <a:pPr algn="ctr" eaLnBrk="0" hangingPunct="0"/>
              <a:r>
                <a:rPr kumimoji="0" lang="en-US" altLang="zh-CN">
                  <a:latin typeface="华文新魏" pitchFamily="2" charset="-122"/>
                  <a:ea typeface="华文新魏" pitchFamily="2" charset="-122"/>
                </a:rPr>
                <a:t>IRQL= Dispatch/DPC</a:t>
              </a:r>
            </a:p>
          </p:txBody>
        </p:sp>
        <p:sp>
          <p:nvSpPr>
            <p:cNvPr id="33" name="Text Box 30"/>
            <p:cNvSpPr txBox="1">
              <a:spLocks noChangeArrowheads="1"/>
            </p:cNvSpPr>
            <p:nvPr/>
          </p:nvSpPr>
          <p:spPr bwMode="auto">
            <a:xfrm>
              <a:off x="4262" y="2704"/>
              <a:ext cx="576" cy="227"/>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36000"/>
            <a:lstStyle/>
            <a:p>
              <a:pPr algn="ctr" eaLnBrk="0" hangingPunct="0"/>
              <a:r>
                <a:rPr kumimoji="0" lang="zh-CN" altLang="en-US">
                  <a:latin typeface="华文新魏" pitchFamily="2" charset="-122"/>
                  <a:ea typeface="华文新魏" pitchFamily="2" charset="-122"/>
                </a:rPr>
                <a:t>处理器</a:t>
              </a:r>
              <a:r>
                <a:rPr kumimoji="0" lang="en-US" altLang="zh-CN">
                  <a:latin typeface="华文新魏" pitchFamily="2" charset="-122"/>
                  <a:ea typeface="华文新魏" pitchFamily="2" charset="-122"/>
                </a:rPr>
                <a:t>B</a:t>
              </a:r>
            </a:p>
          </p:txBody>
        </p:sp>
        <p:sp>
          <p:nvSpPr>
            <p:cNvPr id="34" name="Line 31"/>
            <p:cNvSpPr>
              <a:spLocks noChangeShapeType="1"/>
            </p:cNvSpPr>
            <p:nvPr/>
          </p:nvSpPr>
          <p:spPr bwMode="auto">
            <a:xfrm flipH="1">
              <a:off x="1267" y="1739"/>
              <a:ext cx="461" cy="0"/>
            </a:xfrm>
            <a:prstGeom prst="line">
              <a:avLst/>
            </a:prstGeom>
            <a:noFill/>
            <a:ln w="38100" cmpd="dbl">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36000" bIns="36000"/>
            <a:lstStyle/>
            <a:p>
              <a:endParaRPr lang="zh-CN" altLang="en-US"/>
            </a:p>
          </p:txBody>
        </p:sp>
      </p:grpSp>
    </p:spTree>
    <p:extLst>
      <p:ext uri="{BB962C8B-B14F-4D97-AF65-F5344CB8AC3E}">
        <p14:creationId xmlns:p14="http://schemas.microsoft.com/office/powerpoint/2010/main" val="23361080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Win2000/</a:t>
            </a:r>
            <a:r>
              <a:rPr lang="en-US" altLang="zh-CN" dirty="0" err="1"/>
              <a:t>xp</a:t>
            </a:r>
            <a:r>
              <a:rPr lang="zh-CN" altLang="en-US" dirty="0" smtClean="0"/>
              <a:t>中断</a:t>
            </a:r>
            <a:r>
              <a:rPr lang="zh-CN" altLang="en-US" dirty="0"/>
              <a:t>处理流程</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55" name="Rectangle 1027"/>
          <p:cNvSpPr txBox="1">
            <a:spLocks noChangeArrowheads="1"/>
          </p:cNvSpPr>
          <p:nvPr/>
        </p:nvSpPr>
        <p:spPr>
          <a:xfrm>
            <a:off x="762000" y="1676400"/>
            <a:ext cx="83820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zh-CN" smtClean="0">
                <a:latin typeface="仿宋_GB2312" pitchFamily="49" charset="-122"/>
                <a:ea typeface="仿宋_GB2312" pitchFamily="49" charset="-122"/>
              </a:rPr>
              <a:t>  </a:t>
            </a:r>
            <a:endParaRPr lang="en-US" altLang="zh-CN">
              <a:latin typeface="仿宋_GB2312" pitchFamily="49" charset="-122"/>
              <a:ea typeface="仿宋_GB2312" pitchFamily="49" charset="-122"/>
            </a:endParaRPr>
          </a:p>
        </p:txBody>
      </p:sp>
      <p:sp>
        <p:nvSpPr>
          <p:cNvPr id="56" name="Text Box 1041"/>
          <p:cNvSpPr txBox="1">
            <a:spLocks noChangeArrowheads="1"/>
          </p:cNvSpPr>
          <p:nvPr/>
        </p:nvSpPr>
        <p:spPr bwMode="auto">
          <a:xfrm>
            <a:off x="2428875" y="5800725"/>
            <a:ext cx="1558925" cy="436563"/>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低</a:t>
            </a:r>
          </a:p>
        </p:txBody>
      </p:sp>
      <p:sp>
        <p:nvSpPr>
          <p:cNvPr id="57" name="Text Box 1056"/>
          <p:cNvSpPr txBox="1">
            <a:spLocks noChangeArrowheads="1"/>
          </p:cNvSpPr>
          <p:nvPr/>
        </p:nvSpPr>
        <p:spPr bwMode="auto">
          <a:xfrm>
            <a:off x="5278438" y="5811838"/>
            <a:ext cx="1612900" cy="436562"/>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kumimoji="0" lang="zh-CN" altLang="en-US" sz="1600">
                <a:latin typeface="华文新魏" pitchFamily="2" charset="-122"/>
                <a:ea typeface="华文新魏" pitchFamily="2" charset="-122"/>
              </a:rPr>
              <a:t>（无）</a:t>
            </a:r>
          </a:p>
        </p:txBody>
      </p:sp>
      <p:grpSp>
        <p:nvGrpSpPr>
          <p:cNvPr id="58" name="Group 1074"/>
          <p:cNvGrpSpPr>
            <a:grpSpLocks/>
          </p:cNvGrpSpPr>
          <p:nvPr/>
        </p:nvGrpSpPr>
        <p:grpSpPr bwMode="auto">
          <a:xfrm>
            <a:off x="3987800" y="1219200"/>
            <a:ext cx="1290638" cy="5018088"/>
            <a:chOff x="2512" y="768"/>
            <a:chExt cx="813" cy="3161"/>
          </a:xfrm>
        </p:grpSpPr>
        <p:sp>
          <p:nvSpPr>
            <p:cNvPr id="59" name="Text Box 1029"/>
            <p:cNvSpPr txBox="1">
              <a:spLocks noChangeArrowheads="1"/>
            </p:cNvSpPr>
            <p:nvPr/>
          </p:nvSpPr>
          <p:spPr bwMode="auto">
            <a:xfrm>
              <a:off x="2512" y="3104"/>
              <a:ext cx="610" cy="275"/>
            </a:xfrm>
            <a:prstGeom prst="rect">
              <a:avLst/>
            </a:prstGeom>
            <a:solidFill>
              <a:schemeClr val="accent1">
                <a:alpha val="50000"/>
              </a:scheme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60" name="Text Box 1030"/>
            <p:cNvSpPr txBox="1">
              <a:spLocks noChangeArrowheads="1"/>
            </p:cNvSpPr>
            <p:nvPr/>
          </p:nvSpPr>
          <p:spPr bwMode="auto">
            <a:xfrm>
              <a:off x="2512" y="3654"/>
              <a:ext cx="610" cy="275"/>
            </a:xfrm>
            <a:prstGeom prst="rect">
              <a:avLst/>
            </a:prstGeom>
            <a:solidFill>
              <a:schemeClr val="accent1">
                <a:alpha val="50000"/>
              </a:scheme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61" name="Text Box 1044"/>
            <p:cNvSpPr txBox="1">
              <a:spLocks noChangeArrowheads="1"/>
            </p:cNvSpPr>
            <p:nvPr/>
          </p:nvSpPr>
          <p:spPr bwMode="auto">
            <a:xfrm>
              <a:off x="2512" y="768"/>
              <a:ext cx="610" cy="275"/>
            </a:xfrm>
            <a:prstGeom prst="rect">
              <a:avLst/>
            </a:prstGeom>
            <a:solidFill>
              <a:schemeClr val="accent1">
                <a:alpha val="50000"/>
              </a:scheme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62" name="Text Box 1045"/>
            <p:cNvSpPr txBox="1">
              <a:spLocks noChangeArrowheads="1"/>
            </p:cNvSpPr>
            <p:nvPr/>
          </p:nvSpPr>
          <p:spPr bwMode="auto">
            <a:xfrm>
              <a:off x="2512" y="1043"/>
              <a:ext cx="610" cy="275"/>
            </a:xfrm>
            <a:prstGeom prst="rect">
              <a:avLst/>
            </a:prstGeom>
            <a:solidFill>
              <a:schemeClr val="accent1">
                <a:alpha val="50000"/>
              </a:scheme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63" name="Text Box 1046"/>
            <p:cNvSpPr txBox="1">
              <a:spLocks noChangeArrowheads="1"/>
            </p:cNvSpPr>
            <p:nvPr/>
          </p:nvSpPr>
          <p:spPr bwMode="auto">
            <a:xfrm>
              <a:off x="2512" y="1318"/>
              <a:ext cx="610" cy="275"/>
            </a:xfrm>
            <a:prstGeom prst="rect">
              <a:avLst/>
            </a:prstGeom>
            <a:solidFill>
              <a:schemeClr val="accent1">
                <a:alpha val="50000"/>
              </a:scheme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64" name="Text Box 1047"/>
            <p:cNvSpPr txBox="1">
              <a:spLocks noChangeArrowheads="1"/>
            </p:cNvSpPr>
            <p:nvPr/>
          </p:nvSpPr>
          <p:spPr bwMode="auto">
            <a:xfrm>
              <a:off x="2512" y="1593"/>
              <a:ext cx="610" cy="274"/>
            </a:xfrm>
            <a:prstGeom prst="rect">
              <a:avLst/>
            </a:prstGeom>
            <a:solidFill>
              <a:schemeClr val="accent1">
                <a:alpha val="50000"/>
              </a:scheme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65" name="Text Box 1048"/>
            <p:cNvSpPr txBox="1">
              <a:spLocks noChangeArrowheads="1"/>
            </p:cNvSpPr>
            <p:nvPr/>
          </p:nvSpPr>
          <p:spPr bwMode="auto">
            <a:xfrm>
              <a:off x="2512" y="1867"/>
              <a:ext cx="610" cy="275"/>
            </a:xfrm>
            <a:prstGeom prst="rect">
              <a:avLst/>
            </a:prstGeom>
            <a:solidFill>
              <a:schemeClr val="accent1">
                <a:alpha val="50000"/>
              </a:scheme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66" name="Text Box 1049"/>
            <p:cNvSpPr txBox="1">
              <a:spLocks noChangeArrowheads="1"/>
            </p:cNvSpPr>
            <p:nvPr/>
          </p:nvSpPr>
          <p:spPr bwMode="auto">
            <a:xfrm>
              <a:off x="2512" y="2142"/>
              <a:ext cx="610" cy="695"/>
            </a:xfrm>
            <a:prstGeom prst="rect">
              <a:avLst/>
            </a:prstGeom>
            <a:solidFill>
              <a:schemeClr val="accent1">
                <a:alpha val="50000"/>
              </a:schemeClr>
            </a:solidFill>
            <a:ln w="9525">
              <a:solidFill>
                <a:srgbClr val="000000"/>
              </a:solidFill>
              <a:miter lim="800000"/>
              <a:headEnd/>
              <a:tailEnd/>
            </a:ln>
          </p:spPr>
          <p:txBody>
            <a:bodyPr tIns="0" bIns="0"/>
            <a:lstStyle/>
            <a:p>
              <a:pPr algn="ctr" eaLnBrk="0" hangingPunct="0"/>
              <a:r>
                <a:rPr kumimoji="0" lang="en-US" altLang="zh-CN" sz="1600" dirty="0">
                  <a:latin typeface="Times New Roman"/>
                  <a:ea typeface="华文新魏" pitchFamily="2" charset="-122"/>
                </a:rPr>
                <a:t>…</a:t>
              </a:r>
              <a:endParaRPr kumimoji="0" lang="en-US" altLang="zh-CN" sz="1600" dirty="0">
                <a:latin typeface="华文新魏" pitchFamily="2" charset="-122"/>
                <a:ea typeface="华文新魏" pitchFamily="2" charset="-122"/>
              </a:endParaRPr>
            </a:p>
            <a:p>
              <a:pPr algn="ctr" eaLnBrk="0" hangingPunct="0"/>
              <a:r>
                <a:rPr kumimoji="0" lang="en-US" altLang="zh-CN" sz="1600" dirty="0">
                  <a:latin typeface="Times New Roman"/>
                  <a:ea typeface="华文新魏" pitchFamily="2" charset="-122"/>
                </a:rPr>
                <a:t>…</a:t>
              </a:r>
              <a:endParaRPr kumimoji="0" lang="en-US" altLang="zh-CN" sz="1600" dirty="0">
                <a:latin typeface="华文新魏" pitchFamily="2" charset="-122"/>
                <a:ea typeface="华文新魏" pitchFamily="2" charset="-122"/>
              </a:endParaRPr>
            </a:p>
            <a:p>
              <a:pPr algn="ctr" eaLnBrk="0" hangingPunct="0"/>
              <a:r>
                <a:rPr kumimoji="0" lang="en-US" altLang="zh-CN" sz="1600" dirty="0">
                  <a:latin typeface="Times New Roman"/>
                  <a:ea typeface="华文新魏" pitchFamily="2" charset="-122"/>
                </a:rPr>
                <a:t>…</a:t>
              </a:r>
              <a:endParaRPr kumimoji="0" lang="en-US" altLang="zh-CN" sz="1600" dirty="0">
                <a:latin typeface="华文新魏" pitchFamily="2" charset="-122"/>
                <a:ea typeface="华文新魏" pitchFamily="2" charset="-122"/>
              </a:endParaRPr>
            </a:p>
          </p:txBody>
        </p:sp>
        <p:sp>
          <p:nvSpPr>
            <p:cNvPr id="67" name="Text Box 1050"/>
            <p:cNvSpPr txBox="1">
              <a:spLocks noChangeArrowheads="1"/>
            </p:cNvSpPr>
            <p:nvPr/>
          </p:nvSpPr>
          <p:spPr bwMode="auto">
            <a:xfrm>
              <a:off x="2512" y="2837"/>
              <a:ext cx="610" cy="274"/>
            </a:xfrm>
            <a:prstGeom prst="rect">
              <a:avLst/>
            </a:prstGeom>
            <a:solidFill>
              <a:schemeClr val="accent1">
                <a:alpha val="50000"/>
              </a:scheme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68" name="Text Box 1051"/>
            <p:cNvSpPr txBox="1">
              <a:spLocks noChangeArrowheads="1"/>
            </p:cNvSpPr>
            <p:nvPr/>
          </p:nvSpPr>
          <p:spPr bwMode="auto">
            <a:xfrm>
              <a:off x="2512" y="3379"/>
              <a:ext cx="610" cy="275"/>
            </a:xfrm>
            <a:prstGeom prst="rect">
              <a:avLst/>
            </a:prstGeom>
            <a:solidFill>
              <a:schemeClr val="accent1">
                <a:alpha val="50000"/>
              </a:scheme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69" name="Line 1064"/>
            <p:cNvSpPr>
              <a:spLocks noChangeShapeType="1"/>
            </p:cNvSpPr>
            <p:nvPr/>
          </p:nvSpPr>
          <p:spPr bwMode="auto">
            <a:xfrm>
              <a:off x="2817" y="912"/>
              <a:ext cx="50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 name="Line 1065"/>
            <p:cNvSpPr>
              <a:spLocks noChangeShapeType="1"/>
            </p:cNvSpPr>
            <p:nvPr/>
          </p:nvSpPr>
          <p:spPr bwMode="auto">
            <a:xfrm>
              <a:off x="2817" y="1187"/>
              <a:ext cx="50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1066"/>
            <p:cNvSpPr>
              <a:spLocks noChangeShapeType="1"/>
            </p:cNvSpPr>
            <p:nvPr/>
          </p:nvSpPr>
          <p:spPr bwMode="auto">
            <a:xfrm>
              <a:off x="2817" y="1462"/>
              <a:ext cx="50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Line 1067"/>
            <p:cNvSpPr>
              <a:spLocks noChangeShapeType="1"/>
            </p:cNvSpPr>
            <p:nvPr/>
          </p:nvSpPr>
          <p:spPr bwMode="auto">
            <a:xfrm>
              <a:off x="2817" y="1737"/>
              <a:ext cx="50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 name="Line 1068"/>
            <p:cNvSpPr>
              <a:spLocks noChangeShapeType="1"/>
            </p:cNvSpPr>
            <p:nvPr/>
          </p:nvSpPr>
          <p:spPr bwMode="auto">
            <a:xfrm>
              <a:off x="2817" y="2012"/>
              <a:ext cx="50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 name="Line 1069"/>
            <p:cNvSpPr>
              <a:spLocks noChangeShapeType="1"/>
            </p:cNvSpPr>
            <p:nvPr/>
          </p:nvSpPr>
          <p:spPr bwMode="auto">
            <a:xfrm>
              <a:off x="2817" y="2974"/>
              <a:ext cx="50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 name="Line 1070"/>
            <p:cNvSpPr>
              <a:spLocks noChangeShapeType="1"/>
            </p:cNvSpPr>
            <p:nvPr/>
          </p:nvSpPr>
          <p:spPr bwMode="auto">
            <a:xfrm>
              <a:off x="2817" y="3249"/>
              <a:ext cx="50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 name="Line 1071"/>
            <p:cNvSpPr>
              <a:spLocks noChangeShapeType="1"/>
            </p:cNvSpPr>
            <p:nvPr/>
          </p:nvSpPr>
          <p:spPr bwMode="auto">
            <a:xfrm>
              <a:off x="2817" y="3524"/>
              <a:ext cx="50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 name="Line 1072"/>
            <p:cNvSpPr>
              <a:spLocks noChangeShapeType="1"/>
            </p:cNvSpPr>
            <p:nvPr/>
          </p:nvSpPr>
          <p:spPr bwMode="auto">
            <a:xfrm>
              <a:off x="2817" y="3799"/>
              <a:ext cx="50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8" name="Group 1075"/>
          <p:cNvGrpSpPr>
            <a:grpSpLocks/>
          </p:cNvGrpSpPr>
          <p:nvPr/>
        </p:nvGrpSpPr>
        <p:grpSpPr bwMode="auto">
          <a:xfrm>
            <a:off x="762000" y="1219200"/>
            <a:ext cx="6935788" cy="4592638"/>
            <a:chOff x="480" y="768"/>
            <a:chExt cx="4369" cy="2893"/>
          </a:xfrm>
        </p:grpSpPr>
        <p:sp>
          <p:nvSpPr>
            <p:cNvPr id="79" name="Text Box 1031"/>
            <p:cNvSpPr txBox="1">
              <a:spLocks noChangeArrowheads="1"/>
            </p:cNvSpPr>
            <p:nvPr/>
          </p:nvSpPr>
          <p:spPr bwMode="auto">
            <a:xfrm>
              <a:off x="1530" y="768"/>
              <a:ext cx="982"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高</a:t>
              </a:r>
            </a:p>
          </p:txBody>
        </p:sp>
        <p:sp>
          <p:nvSpPr>
            <p:cNvPr id="80" name="Text Box 1032"/>
            <p:cNvSpPr txBox="1">
              <a:spLocks noChangeArrowheads="1"/>
            </p:cNvSpPr>
            <p:nvPr/>
          </p:nvSpPr>
          <p:spPr bwMode="auto">
            <a:xfrm>
              <a:off x="1530" y="1043"/>
              <a:ext cx="982"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掉电</a:t>
              </a:r>
            </a:p>
          </p:txBody>
        </p:sp>
        <p:sp>
          <p:nvSpPr>
            <p:cNvPr id="81" name="Text Box 1033"/>
            <p:cNvSpPr txBox="1">
              <a:spLocks noChangeArrowheads="1"/>
            </p:cNvSpPr>
            <p:nvPr/>
          </p:nvSpPr>
          <p:spPr bwMode="auto">
            <a:xfrm>
              <a:off x="1530" y="1318"/>
              <a:ext cx="982"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处理器间的中断</a:t>
              </a:r>
            </a:p>
          </p:txBody>
        </p:sp>
        <p:sp>
          <p:nvSpPr>
            <p:cNvPr id="82" name="Text Box 1034"/>
            <p:cNvSpPr txBox="1">
              <a:spLocks noChangeArrowheads="1"/>
            </p:cNvSpPr>
            <p:nvPr/>
          </p:nvSpPr>
          <p:spPr bwMode="auto">
            <a:xfrm>
              <a:off x="1530" y="1593"/>
              <a:ext cx="982" cy="274"/>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时钟</a:t>
              </a:r>
            </a:p>
          </p:txBody>
        </p:sp>
        <p:sp>
          <p:nvSpPr>
            <p:cNvPr id="83" name="Text Box 1035"/>
            <p:cNvSpPr txBox="1">
              <a:spLocks noChangeArrowheads="1"/>
            </p:cNvSpPr>
            <p:nvPr/>
          </p:nvSpPr>
          <p:spPr bwMode="auto">
            <a:xfrm>
              <a:off x="1530" y="1867"/>
              <a:ext cx="982"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设备</a:t>
              </a:r>
              <a:r>
                <a:rPr kumimoji="0" lang="en-US" altLang="zh-CN" sz="1600">
                  <a:latin typeface="华文新魏" pitchFamily="2" charset="-122"/>
                  <a:ea typeface="华文新魏" pitchFamily="2" charset="-122"/>
                </a:rPr>
                <a:t>n</a:t>
              </a:r>
            </a:p>
          </p:txBody>
        </p:sp>
        <p:sp>
          <p:nvSpPr>
            <p:cNvPr id="84" name="Text Box 1036"/>
            <p:cNvSpPr txBox="1">
              <a:spLocks noChangeArrowheads="1"/>
            </p:cNvSpPr>
            <p:nvPr/>
          </p:nvSpPr>
          <p:spPr bwMode="auto">
            <a:xfrm>
              <a:off x="1530" y="2142"/>
              <a:ext cx="982" cy="69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lnSpc>
                  <a:spcPct val="96000"/>
                </a:lnSpc>
              </a:pPr>
              <a:r>
                <a:rPr kumimoji="0" lang="en-US" altLang="zh-CN" sz="1600">
                  <a:latin typeface="Times New Roman"/>
                  <a:ea typeface="华文新魏" pitchFamily="2" charset="-122"/>
                </a:rPr>
                <a:t>…</a:t>
              </a:r>
              <a:endParaRPr kumimoji="0" lang="en-US" altLang="zh-CN" sz="1600">
                <a:latin typeface="华文新魏" pitchFamily="2" charset="-122"/>
                <a:ea typeface="华文新魏" pitchFamily="2" charset="-122"/>
              </a:endParaRPr>
            </a:p>
            <a:p>
              <a:pPr algn="r" eaLnBrk="0" hangingPunct="0">
                <a:lnSpc>
                  <a:spcPct val="96000"/>
                </a:lnSpc>
              </a:pPr>
              <a:r>
                <a:rPr kumimoji="0" lang="en-US" altLang="zh-CN" sz="1600">
                  <a:latin typeface="Times New Roman"/>
                  <a:ea typeface="华文新魏" pitchFamily="2" charset="-122"/>
                </a:rPr>
                <a:t>…</a:t>
              </a:r>
              <a:endParaRPr kumimoji="0" lang="en-US" altLang="zh-CN" sz="1600">
                <a:latin typeface="华文新魏" pitchFamily="2" charset="-122"/>
                <a:ea typeface="华文新魏" pitchFamily="2" charset="-122"/>
              </a:endParaRPr>
            </a:p>
            <a:p>
              <a:pPr algn="r" eaLnBrk="0" hangingPunct="0">
                <a:lnSpc>
                  <a:spcPct val="96000"/>
                </a:lnSpc>
              </a:pPr>
              <a:r>
                <a:rPr kumimoji="0" lang="en-US" altLang="zh-CN" sz="1600">
                  <a:latin typeface="Times New Roman"/>
                  <a:ea typeface="华文新魏" pitchFamily="2" charset="-122"/>
                </a:rPr>
                <a:t>…</a:t>
              </a:r>
              <a:endParaRPr kumimoji="0" lang="en-US" altLang="zh-CN" sz="1600">
                <a:latin typeface="华文新魏" pitchFamily="2" charset="-122"/>
                <a:ea typeface="华文新魏" pitchFamily="2" charset="-122"/>
              </a:endParaRPr>
            </a:p>
          </p:txBody>
        </p:sp>
        <p:sp>
          <p:nvSpPr>
            <p:cNvPr id="85" name="Text Box 1037"/>
            <p:cNvSpPr txBox="1">
              <a:spLocks noChangeArrowheads="1"/>
            </p:cNvSpPr>
            <p:nvPr/>
          </p:nvSpPr>
          <p:spPr bwMode="auto">
            <a:xfrm>
              <a:off x="1530" y="2829"/>
              <a:ext cx="982"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设备</a:t>
              </a:r>
              <a:r>
                <a:rPr kumimoji="0" lang="en-US" altLang="zh-CN" sz="1600">
                  <a:latin typeface="华文新魏" pitchFamily="2" charset="-122"/>
                  <a:ea typeface="华文新魏" pitchFamily="2" charset="-122"/>
                </a:rPr>
                <a:t>1</a:t>
              </a:r>
            </a:p>
          </p:txBody>
        </p:sp>
        <p:sp>
          <p:nvSpPr>
            <p:cNvPr id="86" name="Text Box 1038"/>
            <p:cNvSpPr txBox="1">
              <a:spLocks noChangeArrowheads="1"/>
            </p:cNvSpPr>
            <p:nvPr/>
          </p:nvSpPr>
          <p:spPr bwMode="auto">
            <a:xfrm>
              <a:off x="480" y="2471"/>
              <a:ext cx="1221" cy="687"/>
            </a:xfrm>
            <a:prstGeom prst="rect">
              <a:avLst/>
            </a:prstGeom>
            <a:noFill/>
            <a:ln>
              <a:noFill/>
            </a:ln>
            <a:extLst>
              <a:ext uri="{909E8E84-426E-40DD-AFC4-6F175D3DCCD1}">
                <a14:hiddenFill xmlns:a14="http://schemas.microsoft.com/office/drawing/2010/main">
                  <a:solidFill>
                    <a:srgbClr val="FF6699"/>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96000"/>
                </a:lnSpc>
              </a:pPr>
              <a:r>
                <a:rPr kumimoji="0" lang="en-US" altLang="zh-CN" sz="1600" dirty="0">
                  <a:latin typeface="华文新魏" pitchFamily="2" charset="-122"/>
                  <a:ea typeface="华文新魏" pitchFamily="2" charset="-122"/>
                </a:rPr>
                <a:t>②</a:t>
              </a:r>
              <a:r>
                <a:rPr kumimoji="0" lang="zh-CN" altLang="en-US" sz="1600" dirty="0">
                  <a:latin typeface="华文新魏" pitchFamily="2" charset="-122"/>
                  <a:ea typeface="华文新魏" pitchFamily="2" charset="-122"/>
                </a:rPr>
                <a:t>中断调度程序接</a:t>
              </a:r>
              <a:r>
                <a:rPr kumimoji="0" lang="zh-CN" altLang="en-US" sz="1600" dirty="0" smtClean="0">
                  <a:latin typeface="华文新魏" pitchFamily="2" charset="-122"/>
                  <a:ea typeface="华文新魏" pitchFamily="2" charset="-122"/>
                </a:rPr>
                <a:t>收</a:t>
              </a:r>
            </a:p>
            <a:p>
              <a:pPr algn="just" eaLnBrk="0" hangingPunct="0">
                <a:lnSpc>
                  <a:spcPct val="96000"/>
                </a:lnSpc>
              </a:pPr>
              <a:r>
                <a:rPr kumimoji="0" lang="zh-CN" altLang="en-US" sz="1600" dirty="0" smtClean="0">
                  <a:latin typeface="华文新魏" pitchFamily="2" charset="-122"/>
                  <a:ea typeface="华文新魏" pitchFamily="2" charset="-122"/>
                </a:rPr>
                <a:t>  到中断源的</a:t>
              </a:r>
              <a:r>
                <a:rPr kumimoji="0" lang="en-US" altLang="zh-CN" sz="1600" dirty="0" smtClean="0">
                  <a:latin typeface="华文新魏" pitchFamily="2" charset="-122"/>
                  <a:ea typeface="华文新魏" pitchFamily="2" charset="-122"/>
                </a:rPr>
                <a:t>IRQL</a:t>
              </a:r>
              <a:r>
                <a:rPr kumimoji="0" lang="zh-CN" altLang="en-US" sz="1600" dirty="0" smtClean="0">
                  <a:latin typeface="华文新魏" pitchFamily="2" charset="-122"/>
                  <a:ea typeface="华文新魏" pitchFamily="2" charset="-122"/>
                </a:rPr>
                <a:t>， </a:t>
              </a:r>
            </a:p>
            <a:p>
              <a:pPr algn="just" eaLnBrk="0" hangingPunct="0">
                <a:lnSpc>
                  <a:spcPct val="96000"/>
                </a:lnSpc>
              </a:pPr>
              <a:r>
                <a:rPr kumimoji="0" lang="zh-CN" altLang="en-US" sz="1600" dirty="0" smtClean="0">
                  <a:latin typeface="华文新魏" pitchFamily="2" charset="-122"/>
                  <a:ea typeface="华文新魏" pitchFamily="2" charset="-122"/>
                </a:rPr>
                <a:t>  </a:t>
              </a:r>
              <a:r>
                <a:rPr kumimoji="0" lang="zh-CN" altLang="en-US" sz="1600" dirty="0">
                  <a:latin typeface="华文新魏" pitchFamily="2" charset="-122"/>
                  <a:ea typeface="华文新魏" pitchFamily="2" charset="-122"/>
                </a:rPr>
                <a:t>用作查询</a:t>
              </a:r>
              <a:r>
                <a:rPr kumimoji="0" lang="en-US" altLang="zh-CN" sz="1600" dirty="0">
                  <a:latin typeface="华文新魏" pitchFamily="2" charset="-122"/>
                  <a:ea typeface="华文新魏" pitchFamily="2" charset="-122"/>
                </a:rPr>
                <a:t>IDT</a:t>
              </a:r>
              <a:r>
                <a:rPr kumimoji="0" lang="zh-CN" altLang="en-US" sz="1600" dirty="0">
                  <a:latin typeface="华文新魏" pitchFamily="2" charset="-122"/>
                  <a:ea typeface="华文新魏" pitchFamily="2" charset="-122"/>
                </a:rPr>
                <a:t>的索引</a:t>
              </a:r>
            </a:p>
            <a:p>
              <a:pPr algn="just" eaLnBrk="0" hangingPunct="0"/>
              <a:endParaRPr kumimoji="0" lang="en-US" altLang="zh-CN" sz="1600" dirty="0">
                <a:latin typeface="华文新魏" pitchFamily="2" charset="-122"/>
                <a:ea typeface="华文新魏" pitchFamily="2" charset="-122"/>
              </a:endParaRPr>
            </a:p>
          </p:txBody>
        </p:sp>
        <p:sp>
          <p:nvSpPr>
            <p:cNvPr id="87" name="Text Box 1039"/>
            <p:cNvSpPr txBox="1">
              <a:spLocks noChangeArrowheads="1"/>
            </p:cNvSpPr>
            <p:nvPr/>
          </p:nvSpPr>
          <p:spPr bwMode="auto">
            <a:xfrm>
              <a:off x="1530" y="3104"/>
              <a:ext cx="982"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en-US" altLang="zh-CN" sz="1600">
                  <a:latin typeface="华文新魏" pitchFamily="2" charset="-122"/>
                  <a:ea typeface="华文新魏" pitchFamily="2" charset="-122"/>
                </a:rPr>
                <a:t>Dispatch/DPC</a:t>
              </a:r>
            </a:p>
          </p:txBody>
        </p:sp>
        <p:sp>
          <p:nvSpPr>
            <p:cNvPr id="88" name="Text Box 1040"/>
            <p:cNvSpPr txBox="1">
              <a:spLocks noChangeArrowheads="1"/>
            </p:cNvSpPr>
            <p:nvPr/>
          </p:nvSpPr>
          <p:spPr bwMode="auto">
            <a:xfrm>
              <a:off x="1530" y="3379"/>
              <a:ext cx="982"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en-US" altLang="zh-CN" sz="1600">
                  <a:latin typeface="华文新魏" pitchFamily="2" charset="-122"/>
                  <a:ea typeface="华文新魏" pitchFamily="2" charset="-122"/>
                </a:rPr>
                <a:t>APC</a:t>
              </a:r>
            </a:p>
          </p:txBody>
        </p:sp>
        <p:sp>
          <p:nvSpPr>
            <p:cNvPr id="89" name="Text Box 1042"/>
            <p:cNvSpPr txBox="1">
              <a:spLocks noChangeArrowheads="1"/>
            </p:cNvSpPr>
            <p:nvPr/>
          </p:nvSpPr>
          <p:spPr bwMode="auto">
            <a:xfrm>
              <a:off x="480" y="1600"/>
              <a:ext cx="813" cy="275"/>
            </a:xfrm>
            <a:prstGeom prst="rect">
              <a:avLst/>
            </a:prstGeom>
            <a:noFill/>
            <a:ln>
              <a:noFill/>
            </a:ln>
            <a:extLst>
              <a:ext uri="{909E8E84-426E-40DD-AFC4-6F175D3DCCD1}">
                <a14:hiddenFill xmlns:a14="http://schemas.microsoft.com/office/drawing/2010/main">
                  <a:solidFill>
                    <a:srgbClr val="FF6699"/>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600">
                  <a:latin typeface="华文新魏" pitchFamily="2" charset="-122"/>
                  <a:ea typeface="华文新魏" pitchFamily="2" charset="-122"/>
                </a:rPr>
                <a:t>①</a:t>
              </a:r>
              <a:r>
                <a:rPr kumimoji="0" lang="zh-CN" altLang="en-US" sz="1600">
                  <a:latin typeface="华文新魏" pitchFamily="2" charset="-122"/>
                  <a:ea typeface="华文新魏" pitchFamily="2" charset="-122"/>
                </a:rPr>
                <a:t>有中断产生</a:t>
              </a:r>
            </a:p>
          </p:txBody>
        </p:sp>
        <p:sp>
          <p:nvSpPr>
            <p:cNvPr id="90" name="Line 1043"/>
            <p:cNvSpPr>
              <a:spLocks noChangeShapeType="1"/>
            </p:cNvSpPr>
            <p:nvPr/>
          </p:nvSpPr>
          <p:spPr bwMode="auto">
            <a:xfrm flipH="1" flipV="1">
              <a:off x="807" y="1016"/>
              <a:ext cx="203" cy="412"/>
            </a:xfrm>
            <a:prstGeom prst="line">
              <a:avLst/>
            </a:prstGeom>
            <a:noFill/>
            <a:ln w="2857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1" name="Line 1052"/>
            <p:cNvSpPr>
              <a:spLocks noChangeShapeType="1"/>
            </p:cNvSpPr>
            <p:nvPr/>
          </p:nvSpPr>
          <p:spPr bwMode="auto">
            <a:xfrm>
              <a:off x="604" y="878"/>
              <a:ext cx="203" cy="4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1053"/>
            <p:cNvSpPr>
              <a:spLocks noChangeShapeType="1"/>
            </p:cNvSpPr>
            <p:nvPr/>
          </p:nvSpPr>
          <p:spPr bwMode="auto">
            <a:xfrm>
              <a:off x="807" y="1016"/>
              <a:ext cx="0" cy="27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Freeform 1054"/>
            <p:cNvSpPr>
              <a:spLocks/>
            </p:cNvSpPr>
            <p:nvPr/>
          </p:nvSpPr>
          <p:spPr bwMode="auto">
            <a:xfrm>
              <a:off x="869" y="2974"/>
              <a:ext cx="729" cy="412"/>
            </a:xfrm>
            <a:custGeom>
              <a:avLst/>
              <a:gdLst>
                <a:gd name="T0" fmla="*/ 30 w 1290"/>
                <a:gd name="T1" fmla="*/ 0 h 312"/>
                <a:gd name="T2" fmla="*/ 210 w 1290"/>
                <a:gd name="T3" fmla="*/ 156 h 312"/>
                <a:gd name="T4" fmla="*/ 1290 w 1290"/>
                <a:gd name="T5" fmla="*/ 312 h 312"/>
              </a:gdLst>
              <a:ahLst/>
              <a:cxnLst>
                <a:cxn ang="0">
                  <a:pos x="T0" y="T1"/>
                </a:cxn>
                <a:cxn ang="0">
                  <a:pos x="T2" y="T3"/>
                </a:cxn>
                <a:cxn ang="0">
                  <a:pos x="T4" y="T5"/>
                </a:cxn>
              </a:cxnLst>
              <a:rect l="0" t="0" r="r" b="b"/>
              <a:pathLst>
                <a:path w="1290" h="312">
                  <a:moveTo>
                    <a:pt x="30" y="0"/>
                  </a:moveTo>
                  <a:cubicBezTo>
                    <a:pt x="15" y="52"/>
                    <a:pt x="0" y="104"/>
                    <a:pt x="210" y="156"/>
                  </a:cubicBezTo>
                  <a:cubicBezTo>
                    <a:pt x="420" y="208"/>
                    <a:pt x="1110" y="286"/>
                    <a:pt x="1290" y="312"/>
                  </a:cubicBezTo>
                </a:path>
              </a:pathLst>
            </a:custGeom>
            <a:noFill/>
            <a:ln w="28575" cmpd="sng">
              <a:solidFill>
                <a:srgbClr val="000000"/>
              </a:solidFill>
              <a:round/>
              <a:headEnd/>
              <a:tailEnd type="triangle" w="sm" len="med"/>
            </a:ln>
            <a:extLst>
              <a:ext uri="{909E8E84-426E-40DD-AFC4-6F175D3DCCD1}">
                <a14:hiddenFill xmlns:a14="http://schemas.microsoft.com/office/drawing/2010/main">
                  <a:solidFill>
                    <a:srgbClr val="FF6699"/>
                  </a:solidFill>
                </a14:hiddenFill>
              </a:ext>
            </a:extLst>
          </p:spPr>
          <p:txBody>
            <a:bodyPr/>
            <a:lstStyle/>
            <a:p>
              <a:endParaRPr lang="zh-CN" altLang="en-US"/>
            </a:p>
          </p:txBody>
        </p:sp>
        <p:sp>
          <p:nvSpPr>
            <p:cNvPr id="94" name="Text Box 1055"/>
            <p:cNvSpPr txBox="1">
              <a:spLocks noChangeArrowheads="1"/>
            </p:cNvSpPr>
            <p:nvPr/>
          </p:nvSpPr>
          <p:spPr bwMode="auto">
            <a:xfrm>
              <a:off x="3325" y="3111"/>
              <a:ext cx="1524"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kumimoji="0" lang="zh-CN" altLang="en-US" sz="1600">
                  <a:latin typeface="华文新魏" pitchFamily="2" charset="-122"/>
                  <a:ea typeface="华文新魏" pitchFamily="2" charset="-122"/>
                </a:rPr>
                <a:t>线程调度程序</a:t>
              </a:r>
              <a:r>
                <a:rPr kumimoji="0" lang="en-US" altLang="zh-CN" sz="1600">
                  <a:latin typeface="华文新魏" pitchFamily="2" charset="-122"/>
                  <a:ea typeface="华文新魏" pitchFamily="2" charset="-122"/>
                </a:rPr>
                <a:t>/ DPC</a:t>
              </a:r>
              <a:r>
                <a:rPr kumimoji="0" lang="zh-CN" altLang="en-US" sz="1600">
                  <a:latin typeface="华文新魏" pitchFamily="2" charset="-122"/>
                  <a:ea typeface="华文新魏" pitchFamily="2" charset="-122"/>
                </a:rPr>
                <a:t>处理程序</a:t>
              </a:r>
            </a:p>
          </p:txBody>
        </p:sp>
        <p:sp>
          <p:nvSpPr>
            <p:cNvPr id="95" name="Text Box 1057"/>
            <p:cNvSpPr txBox="1">
              <a:spLocks noChangeArrowheads="1"/>
            </p:cNvSpPr>
            <p:nvPr/>
          </p:nvSpPr>
          <p:spPr bwMode="auto">
            <a:xfrm>
              <a:off x="3325" y="775"/>
              <a:ext cx="1016"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kumimoji="0" lang="zh-CN" altLang="en-US" sz="1600">
                  <a:latin typeface="华文新魏" pitchFamily="2" charset="-122"/>
                  <a:ea typeface="华文新魏" pitchFamily="2" charset="-122"/>
                </a:rPr>
                <a:t>系统关闭例程</a:t>
              </a:r>
            </a:p>
          </p:txBody>
        </p:sp>
        <p:sp>
          <p:nvSpPr>
            <p:cNvPr id="96" name="Text Box 1058"/>
            <p:cNvSpPr txBox="1">
              <a:spLocks noChangeArrowheads="1"/>
            </p:cNvSpPr>
            <p:nvPr/>
          </p:nvSpPr>
          <p:spPr bwMode="auto">
            <a:xfrm>
              <a:off x="3325" y="1050"/>
              <a:ext cx="1016"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kumimoji="0" lang="zh-CN" altLang="en-US" sz="1600">
                  <a:latin typeface="华文新魏" pitchFamily="2" charset="-122"/>
                  <a:ea typeface="华文新魏" pitchFamily="2" charset="-122"/>
                </a:rPr>
                <a:t>系统调电例程</a:t>
              </a:r>
            </a:p>
          </p:txBody>
        </p:sp>
        <p:sp>
          <p:nvSpPr>
            <p:cNvPr id="97" name="Text Box 1059"/>
            <p:cNvSpPr txBox="1">
              <a:spLocks noChangeArrowheads="1"/>
            </p:cNvSpPr>
            <p:nvPr/>
          </p:nvSpPr>
          <p:spPr bwMode="auto">
            <a:xfrm>
              <a:off x="3325" y="1325"/>
              <a:ext cx="1422"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kumimoji="0" lang="zh-CN" altLang="en-US" sz="1600">
                  <a:latin typeface="华文新魏" pitchFamily="2" charset="-122"/>
                  <a:ea typeface="华文新魏" pitchFamily="2" charset="-122"/>
                </a:rPr>
                <a:t>处理器间中断处理程序</a:t>
              </a:r>
            </a:p>
          </p:txBody>
        </p:sp>
        <p:sp>
          <p:nvSpPr>
            <p:cNvPr id="98" name="Text Box 1060"/>
            <p:cNvSpPr txBox="1">
              <a:spLocks noChangeArrowheads="1"/>
            </p:cNvSpPr>
            <p:nvPr/>
          </p:nvSpPr>
          <p:spPr bwMode="auto">
            <a:xfrm>
              <a:off x="3325" y="1600"/>
              <a:ext cx="1016"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kumimoji="0" lang="zh-CN" altLang="en-US" sz="1600">
                  <a:latin typeface="华文新魏" pitchFamily="2" charset="-122"/>
                  <a:ea typeface="华文新魏" pitchFamily="2" charset="-122"/>
                </a:rPr>
                <a:t>时钟处理程序</a:t>
              </a:r>
            </a:p>
          </p:txBody>
        </p:sp>
        <p:sp>
          <p:nvSpPr>
            <p:cNvPr id="99" name="Text Box 1061"/>
            <p:cNvSpPr txBox="1">
              <a:spLocks noChangeArrowheads="1"/>
            </p:cNvSpPr>
            <p:nvPr/>
          </p:nvSpPr>
          <p:spPr bwMode="auto">
            <a:xfrm>
              <a:off x="3325" y="1875"/>
              <a:ext cx="1016" cy="274"/>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kumimoji="0" lang="zh-CN" altLang="en-US" sz="1600">
                  <a:latin typeface="华文新魏" pitchFamily="2" charset="-122"/>
                  <a:ea typeface="华文新魏" pitchFamily="2" charset="-122"/>
                </a:rPr>
                <a:t>设备</a:t>
              </a:r>
              <a:r>
                <a:rPr kumimoji="0" lang="en-US" altLang="zh-CN" sz="1600">
                  <a:latin typeface="华文新魏" pitchFamily="2" charset="-122"/>
                  <a:ea typeface="华文新魏" pitchFamily="2" charset="-122"/>
                </a:rPr>
                <a:t>n ISR</a:t>
              </a:r>
            </a:p>
          </p:txBody>
        </p:sp>
        <p:sp>
          <p:nvSpPr>
            <p:cNvPr id="100" name="Text Box 1062"/>
            <p:cNvSpPr txBox="1">
              <a:spLocks noChangeArrowheads="1"/>
            </p:cNvSpPr>
            <p:nvPr/>
          </p:nvSpPr>
          <p:spPr bwMode="auto">
            <a:xfrm>
              <a:off x="3325" y="2837"/>
              <a:ext cx="1016" cy="274"/>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kumimoji="0" lang="zh-CN" altLang="en-US" sz="1600">
                  <a:latin typeface="华文新魏" pitchFamily="2" charset="-122"/>
                  <a:ea typeface="华文新魏" pitchFamily="2" charset="-122"/>
                </a:rPr>
                <a:t>设备</a:t>
              </a:r>
              <a:r>
                <a:rPr kumimoji="0" lang="en-US" altLang="zh-CN" sz="1600">
                  <a:latin typeface="华文新魏" pitchFamily="2" charset="-122"/>
                  <a:ea typeface="华文新魏" pitchFamily="2" charset="-122"/>
                </a:rPr>
                <a:t>1 ISR</a:t>
              </a:r>
            </a:p>
          </p:txBody>
        </p:sp>
        <p:sp>
          <p:nvSpPr>
            <p:cNvPr id="101" name="Text Box 1063"/>
            <p:cNvSpPr txBox="1">
              <a:spLocks noChangeArrowheads="1"/>
            </p:cNvSpPr>
            <p:nvPr/>
          </p:nvSpPr>
          <p:spPr bwMode="auto">
            <a:xfrm>
              <a:off x="3325" y="3386"/>
              <a:ext cx="1016" cy="275"/>
            </a:xfrm>
            <a:prstGeom prst="rect">
              <a:avLst/>
            </a:prstGeom>
            <a:noFill/>
            <a:ln>
              <a:noFill/>
            </a:ln>
            <a:extLst>
              <a:ext uri="{909E8E84-426E-40DD-AFC4-6F175D3DCCD1}">
                <a14:hiddenFill xmlns:a14="http://schemas.microsoft.com/office/drawing/2010/main">
                  <a:solidFill>
                    <a:srgbClr val="FF6699">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eaLnBrk="0" hangingPunct="0"/>
              <a:r>
                <a:rPr kumimoji="0" lang="en-US" altLang="zh-CN" sz="1600">
                  <a:latin typeface="华文新魏" pitchFamily="2" charset="-122"/>
                  <a:ea typeface="华文新魏" pitchFamily="2" charset="-122"/>
                </a:rPr>
                <a:t>APC</a:t>
              </a:r>
              <a:r>
                <a:rPr kumimoji="0" lang="zh-CN" altLang="en-US" sz="1600">
                  <a:latin typeface="华文新魏" pitchFamily="2" charset="-122"/>
                  <a:ea typeface="华文新魏" pitchFamily="2" charset="-122"/>
                </a:rPr>
                <a:t>处理程序</a:t>
              </a:r>
            </a:p>
          </p:txBody>
        </p:sp>
        <p:sp>
          <p:nvSpPr>
            <p:cNvPr id="102" name="Text Box 1073"/>
            <p:cNvSpPr txBox="1">
              <a:spLocks noChangeArrowheads="1"/>
            </p:cNvSpPr>
            <p:nvPr/>
          </p:nvSpPr>
          <p:spPr bwMode="auto">
            <a:xfrm>
              <a:off x="3427" y="2287"/>
              <a:ext cx="1320" cy="412"/>
            </a:xfrm>
            <a:prstGeom prst="rect">
              <a:avLst/>
            </a:prstGeom>
            <a:noFill/>
            <a:ln>
              <a:noFill/>
            </a:ln>
            <a:extLst>
              <a:ext uri="{909E8E84-426E-40DD-AFC4-6F175D3DCCD1}">
                <a14:hiddenFill xmlns:a14="http://schemas.microsoft.com/office/drawing/2010/main">
                  <a:solidFill>
                    <a:srgbClr val="FF6699"/>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96000"/>
                </a:lnSpc>
              </a:pPr>
              <a:r>
                <a:rPr kumimoji="0" lang="en-US" altLang="zh-CN" sz="1600">
                  <a:latin typeface="华文新魏" pitchFamily="2" charset="-122"/>
                  <a:ea typeface="华文新魏" pitchFamily="2" charset="-122"/>
                </a:rPr>
                <a:t>③</a:t>
              </a:r>
              <a:r>
                <a:rPr kumimoji="0" lang="zh-CN" altLang="en-US" sz="1600">
                  <a:latin typeface="华文新魏" pitchFamily="2" charset="-122"/>
                  <a:ea typeface="华文新魏" pitchFamily="2" charset="-122"/>
                </a:rPr>
                <a:t>中断调度程序跟随该指针，</a:t>
              </a:r>
            </a:p>
            <a:p>
              <a:pPr algn="just" eaLnBrk="0" hangingPunct="0">
                <a:lnSpc>
                  <a:spcPct val="96000"/>
                </a:lnSpc>
              </a:pPr>
              <a:r>
                <a:rPr kumimoji="0" lang="zh-CN" altLang="en-US" sz="1600">
                  <a:latin typeface="华文新魏" pitchFamily="2" charset="-122"/>
                  <a:ea typeface="华文新魏" pitchFamily="2" charset="-122"/>
                </a:rPr>
                <a:t>调用相应的处理程序</a:t>
              </a:r>
            </a:p>
            <a:p>
              <a:pPr algn="just" eaLnBrk="0" hangingPunct="0"/>
              <a:endParaRPr kumimoji="0" lang="en-US" altLang="zh-CN" sz="1600">
                <a:latin typeface="华文新魏" pitchFamily="2" charset="-122"/>
                <a:ea typeface="华文新魏" pitchFamily="2" charset="-122"/>
              </a:endParaRPr>
            </a:p>
          </p:txBody>
        </p:sp>
      </p:grpSp>
    </p:spTree>
    <p:extLst>
      <p:ext uri="{BB962C8B-B14F-4D97-AF65-F5344CB8AC3E}">
        <p14:creationId xmlns:p14="http://schemas.microsoft.com/office/powerpoint/2010/main" val="9930104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Win2000/</a:t>
            </a:r>
            <a:r>
              <a:rPr lang="en-US" altLang="zh-CN" dirty="0" err="1" smtClean="0"/>
              <a:t>xp</a:t>
            </a:r>
            <a:r>
              <a:rPr lang="zh-CN" altLang="en-US" dirty="0"/>
              <a:t> 软件</a:t>
            </a:r>
            <a:r>
              <a:rPr lang="zh-CN" altLang="en-US" dirty="0" smtClean="0"/>
              <a:t>中断 </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延迟</a:t>
            </a:r>
            <a:r>
              <a:rPr lang="zh-CN" altLang="en-US" dirty="0" smtClean="0"/>
              <a:t>过程调用 </a:t>
            </a:r>
            <a:r>
              <a:rPr lang="en-US" altLang="zh-CN" dirty="0" smtClean="0"/>
              <a:t>(DPC)</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7" name="Rectangle 1027"/>
          <p:cNvSpPr txBox="1">
            <a:spLocks noChangeArrowheads="1"/>
          </p:cNvSpPr>
          <p:nvPr/>
        </p:nvSpPr>
        <p:spPr>
          <a:xfrm>
            <a:off x="990600" y="1893912"/>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zh-CN" smtClean="0">
                <a:latin typeface="仿宋_GB2312" pitchFamily="49" charset="-122"/>
                <a:ea typeface="仿宋_GB2312" pitchFamily="49" charset="-122"/>
              </a:rPr>
              <a:t> </a:t>
            </a:r>
            <a:endParaRPr lang="en-US" altLang="zh-CN">
              <a:latin typeface="仿宋_GB2312" pitchFamily="49" charset="-122"/>
              <a:ea typeface="仿宋_GB2312" pitchFamily="49" charset="-122"/>
            </a:endParaRPr>
          </a:p>
        </p:txBody>
      </p:sp>
      <p:grpSp>
        <p:nvGrpSpPr>
          <p:cNvPr id="8" name="Group 1028"/>
          <p:cNvGrpSpPr>
            <a:grpSpLocks/>
          </p:cNvGrpSpPr>
          <p:nvPr/>
        </p:nvGrpSpPr>
        <p:grpSpPr bwMode="auto">
          <a:xfrm>
            <a:off x="609600" y="1589112"/>
            <a:ext cx="8001000" cy="4648200"/>
            <a:chOff x="1792" y="6928"/>
            <a:chExt cx="7289" cy="3126"/>
          </a:xfrm>
        </p:grpSpPr>
        <p:sp>
          <p:nvSpPr>
            <p:cNvPr id="9" name="Text Box 1029"/>
            <p:cNvSpPr txBox="1">
              <a:spLocks noChangeArrowheads="1"/>
            </p:cNvSpPr>
            <p:nvPr/>
          </p:nvSpPr>
          <p:spPr bwMode="auto">
            <a:xfrm>
              <a:off x="5661" y="8338"/>
              <a:ext cx="1080" cy="312"/>
            </a:xfrm>
            <a:prstGeom prst="rect">
              <a:avLst/>
            </a:prstGeom>
            <a:solidFill>
              <a:srgbClr val="FF9900">
                <a:alpha val="50000"/>
              </a:srgb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10" name="Text Box 1030"/>
            <p:cNvSpPr txBox="1">
              <a:spLocks noChangeArrowheads="1"/>
            </p:cNvSpPr>
            <p:nvPr/>
          </p:nvSpPr>
          <p:spPr bwMode="auto">
            <a:xfrm>
              <a:off x="5661" y="8962"/>
              <a:ext cx="1080" cy="312"/>
            </a:xfrm>
            <a:prstGeom prst="rect">
              <a:avLst/>
            </a:prstGeom>
            <a:solidFill>
              <a:srgbClr val="FF9900">
                <a:alpha val="50000"/>
              </a:srgb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11" name="Text Box 1031"/>
            <p:cNvSpPr txBox="1">
              <a:spLocks noChangeArrowheads="1"/>
            </p:cNvSpPr>
            <p:nvPr/>
          </p:nvSpPr>
          <p:spPr bwMode="auto">
            <a:xfrm>
              <a:off x="5121" y="6928"/>
              <a:ext cx="540" cy="3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高</a:t>
              </a:r>
            </a:p>
          </p:txBody>
        </p:sp>
        <p:sp>
          <p:nvSpPr>
            <p:cNvPr id="12" name="Text Box 1032"/>
            <p:cNvSpPr txBox="1">
              <a:spLocks noChangeArrowheads="1"/>
            </p:cNvSpPr>
            <p:nvPr/>
          </p:nvSpPr>
          <p:spPr bwMode="auto">
            <a:xfrm>
              <a:off x="3921" y="7240"/>
              <a:ext cx="1740" cy="3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掉电</a:t>
              </a:r>
            </a:p>
          </p:txBody>
        </p:sp>
        <p:sp>
          <p:nvSpPr>
            <p:cNvPr id="13" name="Text Box 1033"/>
            <p:cNvSpPr txBox="1">
              <a:spLocks noChangeArrowheads="1"/>
            </p:cNvSpPr>
            <p:nvPr/>
          </p:nvSpPr>
          <p:spPr bwMode="auto">
            <a:xfrm>
              <a:off x="4941" y="7550"/>
              <a:ext cx="720" cy="788"/>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lnSpc>
                  <a:spcPct val="96000"/>
                </a:lnSpc>
              </a:pPr>
              <a:r>
                <a:rPr kumimoji="0" lang="en-US" altLang="zh-CN" sz="1600">
                  <a:latin typeface="Times New Roman"/>
                  <a:ea typeface="华文新魏" pitchFamily="2" charset="-122"/>
                </a:rPr>
                <a:t>…</a:t>
              </a:r>
              <a:endParaRPr kumimoji="0" lang="en-US" altLang="zh-CN" sz="1600">
                <a:latin typeface="华文新魏" pitchFamily="2" charset="-122"/>
                <a:ea typeface="华文新魏" pitchFamily="2" charset="-122"/>
              </a:endParaRPr>
            </a:p>
            <a:p>
              <a:pPr algn="r" eaLnBrk="0" hangingPunct="0">
                <a:lnSpc>
                  <a:spcPct val="96000"/>
                </a:lnSpc>
              </a:pPr>
              <a:r>
                <a:rPr kumimoji="0" lang="en-US" altLang="zh-CN" sz="1600">
                  <a:latin typeface="Times New Roman"/>
                  <a:ea typeface="华文新魏" pitchFamily="2" charset="-122"/>
                </a:rPr>
                <a:t>…</a:t>
              </a:r>
              <a:endParaRPr kumimoji="0" lang="en-US" altLang="zh-CN" sz="1600">
                <a:latin typeface="华文新魏" pitchFamily="2" charset="-122"/>
                <a:ea typeface="华文新魏" pitchFamily="2" charset="-122"/>
              </a:endParaRPr>
            </a:p>
            <a:p>
              <a:pPr algn="r" eaLnBrk="0" hangingPunct="0">
                <a:lnSpc>
                  <a:spcPct val="96000"/>
                </a:lnSpc>
              </a:pPr>
              <a:r>
                <a:rPr kumimoji="0" lang="en-US" altLang="zh-CN" sz="1600">
                  <a:latin typeface="Times New Roman"/>
                  <a:ea typeface="华文新魏" pitchFamily="2" charset="-122"/>
                </a:rPr>
                <a:t>…</a:t>
              </a:r>
              <a:endParaRPr kumimoji="0" lang="en-US" altLang="zh-CN" sz="1600">
                <a:latin typeface="华文新魏" pitchFamily="2" charset="-122"/>
                <a:ea typeface="华文新魏" pitchFamily="2" charset="-122"/>
              </a:endParaRPr>
            </a:p>
          </p:txBody>
        </p:sp>
        <p:sp>
          <p:nvSpPr>
            <p:cNvPr id="14" name="Text Box 1034"/>
            <p:cNvSpPr txBox="1">
              <a:spLocks noChangeArrowheads="1"/>
            </p:cNvSpPr>
            <p:nvPr/>
          </p:nvSpPr>
          <p:spPr bwMode="auto">
            <a:xfrm>
              <a:off x="2421" y="8338"/>
              <a:ext cx="1800" cy="78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96000"/>
                </a:lnSpc>
              </a:pPr>
              <a:r>
                <a:rPr kumimoji="0" lang="en-US" altLang="zh-CN" sz="1600">
                  <a:latin typeface="华文新魏" pitchFamily="2" charset="-122"/>
                  <a:ea typeface="华文新魏" pitchFamily="2" charset="-122"/>
                </a:rPr>
                <a:t>②</a:t>
              </a:r>
              <a:r>
                <a:rPr kumimoji="0" lang="zh-CN" altLang="en-US" sz="1600">
                  <a:latin typeface="华文新魏" pitchFamily="2" charset="-122"/>
                  <a:ea typeface="华文新魏" pitchFamily="2" charset="-122"/>
                </a:rPr>
                <a:t>如果</a:t>
              </a:r>
              <a:r>
                <a:rPr kumimoji="0" lang="en-US" altLang="zh-CN" sz="1600">
                  <a:latin typeface="华文新魏" pitchFamily="2" charset="-122"/>
                  <a:ea typeface="华文新魏" pitchFamily="2" charset="-122"/>
                </a:rPr>
                <a:t>IRQL</a:t>
              </a:r>
              <a:r>
                <a:rPr kumimoji="0" lang="zh-CN" altLang="en-US" sz="1600">
                  <a:latin typeface="华文新魏" pitchFamily="2" charset="-122"/>
                  <a:ea typeface="华文新魏" pitchFamily="2" charset="-122"/>
                </a:rPr>
                <a:t>降到比</a:t>
              </a:r>
            </a:p>
            <a:p>
              <a:pPr algn="just" eaLnBrk="0" hangingPunct="0">
                <a:lnSpc>
                  <a:spcPct val="96000"/>
                </a:lnSpc>
              </a:pPr>
              <a:r>
                <a:rPr kumimoji="0" lang="en-US" altLang="zh-CN" sz="1600">
                  <a:latin typeface="华文新魏" pitchFamily="2" charset="-122"/>
                  <a:ea typeface="华文新魏" pitchFamily="2" charset="-122"/>
                </a:rPr>
                <a:t>Dispatch/DPC</a:t>
              </a:r>
              <a:r>
                <a:rPr kumimoji="0" lang="zh-CN" altLang="en-US" sz="1600">
                  <a:latin typeface="华文新魏" pitchFamily="2" charset="-122"/>
                  <a:ea typeface="华文新魏" pitchFamily="2" charset="-122"/>
                </a:rPr>
                <a:t>级低，</a:t>
              </a:r>
            </a:p>
            <a:p>
              <a:pPr algn="just" eaLnBrk="0" hangingPunct="0">
                <a:lnSpc>
                  <a:spcPct val="96000"/>
                </a:lnSpc>
              </a:pPr>
              <a:r>
                <a:rPr kumimoji="0" lang="zh-CN" altLang="en-US" sz="1600">
                  <a:latin typeface="华文新魏" pitchFamily="2" charset="-122"/>
                  <a:ea typeface="华文新魏" pitchFamily="2" charset="-122"/>
                </a:rPr>
                <a:t>则</a:t>
              </a:r>
              <a:r>
                <a:rPr kumimoji="0" lang="en-US" altLang="zh-CN" sz="1600">
                  <a:latin typeface="华文新魏" pitchFamily="2" charset="-122"/>
                  <a:ea typeface="华文新魏" pitchFamily="2" charset="-122"/>
                </a:rPr>
                <a:t>DPC</a:t>
              </a:r>
              <a:r>
                <a:rPr kumimoji="0" lang="zh-CN" altLang="en-US" sz="1600">
                  <a:latin typeface="华文新魏" pitchFamily="2" charset="-122"/>
                  <a:ea typeface="华文新魏" pitchFamily="2" charset="-122"/>
                </a:rPr>
                <a:t>中断发生。</a:t>
              </a:r>
            </a:p>
          </p:txBody>
        </p:sp>
        <p:sp>
          <p:nvSpPr>
            <p:cNvPr id="15" name="Text Box 1035"/>
            <p:cNvSpPr txBox="1">
              <a:spLocks noChangeArrowheads="1"/>
            </p:cNvSpPr>
            <p:nvPr/>
          </p:nvSpPr>
          <p:spPr bwMode="auto">
            <a:xfrm>
              <a:off x="3921" y="8338"/>
              <a:ext cx="1740" cy="3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en-US" altLang="zh-CN" sz="1600">
                  <a:latin typeface="华文新魏" pitchFamily="2" charset="-122"/>
                  <a:ea typeface="华文新魏" pitchFamily="2" charset="-122"/>
                </a:rPr>
                <a:t>Dispatch/DPC</a:t>
              </a:r>
            </a:p>
          </p:txBody>
        </p:sp>
        <p:sp>
          <p:nvSpPr>
            <p:cNvPr id="16" name="Text Box 1036"/>
            <p:cNvSpPr txBox="1">
              <a:spLocks noChangeArrowheads="1"/>
            </p:cNvSpPr>
            <p:nvPr/>
          </p:nvSpPr>
          <p:spPr bwMode="auto">
            <a:xfrm>
              <a:off x="3921" y="8650"/>
              <a:ext cx="1740" cy="3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en-US" altLang="zh-CN" sz="1600">
                  <a:latin typeface="华文新魏" pitchFamily="2" charset="-122"/>
                  <a:ea typeface="华文新魏" pitchFamily="2" charset="-122"/>
                </a:rPr>
                <a:t>APC</a:t>
              </a:r>
            </a:p>
          </p:txBody>
        </p:sp>
        <p:sp>
          <p:nvSpPr>
            <p:cNvPr id="17" name="Text Box 1037"/>
            <p:cNvSpPr txBox="1">
              <a:spLocks noChangeArrowheads="1"/>
            </p:cNvSpPr>
            <p:nvPr/>
          </p:nvSpPr>
          <p:spPr bwMode="auto">
            <a:xfrm>
              <a:off x="3921" y="8962"/>
              <a:ext cx="1740" cy="312"/>
            </a:xfrm>
            <a:prstGeom prst="rect">
              <a:avLst/>
            </a:prstGeom>
            <a:solidFill>
              <a:srgbClr val="FF99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r" eaLnBrk="0" hangingPunct="0"/>
              <a:r>
                <a:rPr kumimoji="0" lang="zh-CN" altLang="en-US" sz="1600">
                  <a:latin typeface="华文新魏" pitchFamily="2" charset="-122"/>
                  <a:ea typeface="华文新魏" pitchFamily="2" charset="-122"/>
                </a:rPr>
                <a:t>低</a:t>
              </a:r>
            </a:p>
          </p:txBody>
        </p:sp>
        <p:sp>
          <p:nvSpPr>
            <p:cNvPr id="18" name="Text Box 1038"/>
            <p:cNvSpPr txBox="1">
              <a:spLocks noChangeArrowheads="1"/>
            </p:cNvSpPr>
            <p:nvPr/>
          </p:nvSpPr>
          <p:spPr bwMode="auto">
            <a:xfrm>
              <a:off x="2421" y="7090"/>
              <a:ext cx="2700" cy="78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96000"/>
                </a:lnSpc>
              </a:pPr>
              <a:r>
                <a:rPr kumimoji="0" lang="en-US" altLang="zh-CN" sz="1600">
                  <a:latin typeface="华文新魏" pitchFamily="2" charset="-122"/>
                  <a:ea typeface="华文新魏" pitchFamily="2" charset="-122"/>
                </a:rPr>
                <a:t>①</a:t>
              </a:r>
              <a:r>
                <a:rPr kumimoji="0" lang="zh-CN" altLang="en-US" sz="1600">
                  <a:latin typeface="华文新魏" pitchFamily="2" charset="-122"/>
                  <a:ea typeface="华文新魏" pitchFamily="2" charset="-122"/>
                </a:rPr>
                <a:t>定时器到时，内核排好</a:t>
              </a:r>
              <a:r>
                <a:rPr kumimoji="0" lang="en-US" altLang="zh-CN" sz="1600">
                  <a:latin typeface="华文新魏" pitchFamily="2" charset="-122"/>
                  <a:ea typeface="华文新魏" pitchFamily="2" charset="-122"/>
                </a:rPr>
                <a:t>DPC</a:t>
              </a:r>
              <a:r>
                <a:rPr kumimoji="0" lang="zh-CN" altLang="en-US" sz="1600">
                  <a:latin typeface="华文新魏" pitchFamily="2" charset="-122"/>
                  <a:ea typeface="华文新魏" pitchFamily="2" charset="-122"/>
                </a:rPr>
                <a:t>队列，</a:t>
              </a:r>
            </a:p>
            <a:p>
              <a:pPr algn="just" eaLnBrk="0" hangingPunct="0">
                <a:lnSpc>
                  <a:spcPct val="96000"/>
                </a:lnSpc>
              </a:pPr>
              <a:r>
                <a:rPr kumimoji="0" lang="zh-CN" altLang="en-US" sz="1600">
                  <a:latin typeface="华文新魏" pitchFamily="2" charset="-122"/>
                  <a:ea typeface="华文新魏" pitchFamily="2" charset="-122"/>
                </a:rPr>
                <a:t>  准备释放等候在定时器上的所有</a:t>
              </a:r>
            </a:p>
            <a:p>
              <a:pPr algn="just" eaLnBrk="0" hangingPunct="0">
                <a:lnSpc>
                  <a:spcPct val="96000"/>
                </a:lnSpc>
              </a:pPr>
              <a:r>
                <a:rPr kumimoji="0" lang="zh-CN" altLang="en-US" sz="1600">
                  <a:latin typeface="华文新魏" pitchFamily="2" charset="-122"/>
                  <a:ea typeface="华文新魏" pitchFamily="2" charset="-122"/>
                </a:rPr>
                <a:t>  线程，然后内核请求软件中断。</a:t>
              </a:r>
            </a:p>
          </p:txBody>
        </p:sp>
        <p:sp>
          <p:nvSpPr>
            <p:cNvPr id="19" name="Text Box 1039"/>
            <p:cNvSpPr txBox="1">
              <a:spLocks noChangeArrowheads="1"/>
            </p:cNvSpPr>
            <p:nvPr/>
          </p:nvSpPr>
          <p:spPr bwMode="auto">
            <a:xfrm>
              <a:off x="5661" y="6928"/>
              <a:ext cx="1080" cy="312"/>
            </a:xfrm>
            <a:prstGeom prst="rect">
              <a:avLst/>
            </a:prstGeom>
            <a:solidFill>
              <a:srgbClr val="FF9900">
                <a:alpha val="50000"/>
              </a:srgb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20" name="Text Box 1040"/>
            <p:cNvSpPr txBox="1">
              <a:spLocks noChangeArrowheads="1"/>
            </p:cNvSpPr>
            <p:nvPr/>
          </p:nvSpPr>
          <p:spPr bwMode="auto">
            <a:xfrm>
              <a:off x="5661" y="7240"/>
              <a:ext cx="1080" cy="312"/>
            </a:xfrm>
            <a:prstGeom prst="rect">
              <a:avLst/>
            </a:prstGeom>
            <a:solidFill>
              <a:srgbClr val="FF9900">
                <a:alpha val="50000"/>
              </a:srgb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21" name="Text Box 1041"/>
            <p:cNvSpPr txBox="1">
              <a:spLocks noChangeArrowheads="1"/>
            </p:cNvSpPr>
            <p:nvPr/>
          </p:nvSpPr>
          <p:spPr bwMode="auto">
            <a:xfrm>
              <a:off x="5661" y="7550"/>
              <a:ext cx="1080" cy="788"/>
            </a:xfrm>
            <a:prstGeom prst="rect">
              <a:avLst/>
            </a:prstGeom>
            <a:solidFill>
              <a:srgbClr val="FF9900">
                <a:alpha val="50000"/>
              </a:srgbClr>
            </a:solidFill>
            <a:ln w="9525">
              <a:solidFill>
                <a:srgbClr val="000000"/>
              </a:solidFill>
              <a:miter lim="800000"/>
              <a:headEnd/>
              <a:tailEnd/>
            </a:ln>
          </p:spPr>
          <p:txBody>
            <a:bodyPr tIns="0" bIns="0"/>
            <a:lstStyle/>
            <a:p>
              <a:pPr algn="ctr" eaLnBrk="0" hangingPunct="0"/>
              <a:r>
                <a:rPr kumimoji="0" lang="en-US" altLang="zh-CN" sz="1600">
                  <a:latin typeface="Times New Roman"/>
                  <a:ea typeface="华文新魏" pitchFamily="2" charset="-122"/>
                </a:rPr>
                <a:t>…</a:t>
              </a:r>
              <a:endParaRPr kumimoji="0" lang="en-US" altLang="zh-CN" sz="1600">
                <a:latin typeface="华文新魏" pitchFamily="2" charset="-122"/>
                <a:ea typeface="华文新魏" pitchFamily="2" charset="-122"/>
              </a:endParaRPr>
            </a:p>
            <a:p>
              <a:pPr algn="ctr" eaLnBrk="0" hangingPunct="0"/>
              <a:r>
                <a:rPr kumimoji="0" lang="en-US" altLang="zh-CN" sz="1600">
                  <a:latin typeface="Times New Roman"/>
                  <a:ea typeface="华文新魏" pitchFamily="2" charset="-122"/>
                </a:rPr>
                <a:t>…</a:t>
              </a:r>
              <a:endParaRPr kumimoji="0" lang="en-US" altLang="zh-CN" sz="1600">
                <a:latin typeface="华文新魏" pitchFamily="2" charset="-122"/>
                <a:ea typeface="华文新魏" pitchFamily="2" charset="-122"/>
              </a:endParaRPr>
            </a:p>
            <a:p>
              <a:pPr algn="ctr" eaLnBrk="0" hangingPunct="0"/>
              <a:r>
                <a:rPr kumimoji="0" lang="en-US" altLang="zh-CN" sz="1600">
                  <a:latin typeface="Times New Roman"/>
                  <a:ea typeface="华文新魏" pitchFamily="2" charset="-122"/>
                </a:rPr>
                <a:t>…</a:t>
              </a:r>
              <a:endParaRPr kumimoji="0" lang="en-US" altLang="zh-CN" sz="1600">
                <a:latin typeface="华文新魏" pitchFamily="2" charset="-122"/>
                <a:ea typeface="华文新魏" pitchFamily="2" charset="-122"/>
              </a:endParaRPr>
            </a:p>
          </p:txBody>
        </p:sp>
        <p:sp>
          <p:nvSpPr>
            <p:cNvPr id="22" name="Text Box 1042"/>
            <p:cNvSpPr txBox="1">
              <a:spLocks noChangeArrowheads="1"/>
            </p:cNvSpPr>
            <p:nvPr/>
          </p:nvSpPr>
          <p:spPr bwMode="auto">
            <a:xfrm>
              <a:off x="5661" y="8650"/>
              <a:ext cx="1080" cy="312"/>
            </a:xfrm>
            <a:prstGeom prst="rect">
              <a:avLst/>
            </a:prstGeom>
            <a:solidFill>
              <a:srgbClr val="FF9900">
                <a:alpha val="50000"/>
              </a:srgbClr>
            </a:solidFill>
            <a:ln w="9525">
              <a:solidFill>
                <a:srgbClr val="000000"/>
              </a:solidFill>
              <a:miter lim="800000"/>
              <a:headEnd/>
              <a:tailEnd/>
            </a:ln>
          </p:spPr>
          <p:txBody>
            <a:bodyPr tIns="0" bIns="0"/>
            <a:lstStyle/>
            <a:p>
              <a:pPr algn="just" eaLnBrk="0" hangingPunct="0"/>
              <a:endParaRPr kumimoji="0" lang="zh-CN" altLang="zh-CN" sz="1600">
                <a:latin typeface="华文新魏" pitchFamily="2" charset="-122"/>
                <a:ea typeface="华文新魏" pitchFamily="2" charset="-122"/>
              </a:endParaRPr>
            </a:p>
          </p:txBody>
        </p:sp>
        <p:sp>
          <p:nvSpPr>
            <p:cNvPr id="23" name="Text Box 1043"/>
            <p:cNvSpPr txBox="1">
              <a:spLocks noChangeArrowheads="1"/>
            </p:cNvSpPr>
            <p:nvPr/>
          </p:nvSpPr>
          <p:spPr bwMode="auto">
            <a:xfrm>
              <a:off x="7101" y="8338"/>
              <a:ext cx="1080" cy="320"/>
            </a:xfrm>
            <a:prstGeom prst="rect">
              <a:avLst/>
            </a:prstGeom>
            <a:solidFill>
              <a:srgbClr val="FF9900">
                <a:alpha val="50000"/>
              </a:srgbClr>
            </a:solidFill>
            <a:ln w="9525">
              <a:solidFill>
                <a:srgbClr val="333333"/>
              </a:solidFill>
              <a:miter lim="800000"/>
              <a:headEnd/>
              <a:tailEnd/>
            </a:ln>
          </p:spPr>
          <p:txBody>
            <a:bodyPr tIns="0" bIns="0"/>
            <a:lstStyle/>
            <a:p>
              <a:pPr algn="ctr" eaLnBrk="0" hangingPunct="0"/>
              <a:r>
                <a:rPr kumimoji="0" lang="zh-CN" altLang="en-US" sz="1600">
                  <a:latin typeface="华文新魏" pitchFamily="2" charset="-122"/>
                  <a:ea typeface="华文新魏" pitchFamily="2" charset="-122"/>
                </a:rPr>
                <a:t>调度程序</a:t>
              </a:r>
            </a:p>
          </p:txBody>
        </p:sp>
        <p:sp>
          <p:nvSpPr>
            <p:cNvPr id="24" name="Line 1044"/>
            <p:cNvSpPr>
              <a:spLocks noChangeShapeType="1"/>
            </p:cNvSpPr>
            <p:nvPr/>
          </p:nvSpPr>
          <p:spPr bwMode="auto">
            <a:xfrm>
              <a:off x="6201" y="8494"/>
              <a:ext cx="900"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1045"/>
            <p:cNvSpPr txBox="1">
              <a:spLocks noChangeArrowheads="1"/>
            </p:cNvSpPr>
            <p:nvPr/>
          </p:nvSpPr>
          <p:spPr bwMode="auto">
            <a:xfrm>
              <a:off x="6921" y="7714"/>
              <a:ext cx="2160" cy="46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96000"/>
                </a:lnSpc>
              </a:pPr>
              <a:r>
                <a:rPr kumimoji="0" lang="en-US" altLang="zh-CN" sz="1600">
                  <a:latin typeface="华文新魏" pitchFamily="2" charset="-122"/>
                  <a:ea typeface="华文新魏" pitchFamily="2" charset="-122"/>
                </a:rPr>
                <a:t>③DPC</a:t>
              </a:r>
              <a:r>
                <a:rPr kumimoji="0" lang="zh-CN" altLang="en-US" sz="1600">
                  <a:latin typeface="华文新魏" pitchFamily="2" charset="-122"/>
                  <a:ea typeface="华文新魏" pitchFamily="2" charset="-122"/>
                </a:rPr>
                <a:t>中断之后，控制传</a:t>
              </a:r>
            </a:p>
            <a:p>
              <a:pPr algn="just" eaLnBrk="0" hangingPunct="0">
                <a:lnSpc>
                  <a:spcPct val="96000"/>
                </a:lnSpc>
              </a:pPr>
              <a:r>
                <a:rPr kumimoji="0" lang="zh-CN" altLang="en-US" sz="1600">
                  <a:latin typeface="华文新魏" pitchFamily="2" charset="-122"/>
                  <a:ea typeface="华文新魏" pitchFamily="2" charset="-122"/>
                </a:rPr>
                <a:t>送给（线程）调度程序</a:t>
              </a:r>
            </a:p>
            <a:p>
              <a:pPr algn="just" eaLnBrk="0" hangingPunct="0"/>
              <a:endParaRPr kumimoji="0" lang="en-US" altLang="zh-CN" sz="1600">
                <a:latin typeface="华文新魏" pitchFamily="2" charset="-122"/>
                <a:ea typeface="华文新魏" pitchFamily="2" charset="-122"/>
              </a:endParaRPr>
            </a:p>
          </p:txBody>
        </p:sp>
        <p:sp>
          <p:nvSpPr>
            <p:cNvPr id="26" name="Text Box 1046"/>
            <p:cNvSpPr txBox="1">
              <a:spLocks noChangeArrowheads="1"/>
            </p:cNvSpPr>
            <p:nvPr/>
          </p:nvSpPr>
          <p:spPr bwMode="auto">
            <a:xfrm>
              <a:off x="1792" y="7090"/>
              <a:ext cx="540" cy="320"/>
            </a:xfrm>
            <a:prstGeom prst="rect">
              <a:avLst/>
            </a:prstGeom>
            <a:solidFill>
              <a:srgbClr val="FF9900">
                <a:alpha val="50000"/>
              </a:srgbClr>
            </a:solidFill>
            <a:ln w="9525">
              <a:solidFill>
                <a:srgbClr val="333333"/>
              </a:solidFill>
              <a:miter lim="800000"/>
              <a:headEnd/>
              <a:tailEnd/>
            </a:ln>
          </p:spPr>
          <p:txBody>
            <a:bodyPr lIns="0" tIns="0" rIns="0" bIns="0"/>
            <a:lstStyle/>
            <a:p>
              <a:pPr algn="ctr" eaLnBrk="0" hangingPunct="0"/>
              <a:r>
                <a:rPr kumimoji="0" lang="en-US" altLang="zh-CN" sz="1600">
                  <a:latin typeface="华文新魏" pitchFamily="2" charset="-122"/>
                  <a:ea typeface="华文新魏" pitchFamily="2" charset="-122"/>
                </a:rPr>
                <a:t>DPC</a:t>
              </a:r>
            </a:p>
          </p:txBody>
        </p:sp>
        <p:sp>
          <p:nvSpPr>
            <p:cNvPr id="27" name="Text Box 1047"/>
            <p:cNvSpPr txBox="1">
              <a:spLocks noChangeArrowheads="1"/>
            </p:cNvSpPr>
            <p:nvPr/>
          </p:nvSpPr>
          <p:spPr bwMode="auto">
            <a:xfrm>
              <a:off x="2421" y="9274"/>
              <a:ext cx="540" cy="320"/>
            </a:xfrm>
            <a:prstGeom prst="rect">
              <a:avLst/>
            </a:prstGeom>
            <a:solidFill>
              <a:srgbClr val="FF9900">
                <a:alpha val="50000"/>
              </a:srgbClr>
            </a:solidFill>
            <a:ln w="9525">
              <a:solidFill>
                <a:srgbClr val="333333"/>
              </a:solidFill>
              <a:miter lim="800000"/>
              <a:headEnd/>
              <a:tailEnd/>
            </a:ln>
          </p:spPr>
          <p:txBody>
            <a:bodyPr lIns="0" tIns="0" rIns="0" bIns="0"/>
            <a:lstStyle/>
            <a:p>
              <a:pPr algn="ctr" eaLnBrk="0" hangingPunct="0"/>
              <a:r>
                <a:rPr kumimoji="0" lang="en-US" altLang="zh-CN" sz="1600">
                  <a:latin typeface="华文新魏" pitchFamily="2" charset="-122"/>
                  <a:ea typeface="华文新魏" pitchFamily="2" charset="-122"/>
                </a:rPr>
                <a:t>DPC</a:t>
              </a:r>
            </a:p>
          </p:txBody>
        </p:sp>
        <p:sp>
          <p:nvSpPr>
            <p:cNvPr id="28" name="Text Box 1048"/>
            <p:cNvSpPr txBox="1">
              <a:spLocks noChangeArrowheads="1"/>
            </p:cNvSpPr>
            <p:nvPr/>
          </p:nvSpPr>
          <p:spPr bwMode="auto">
            <a:xfrm>
              <a:off x="3501" y="9274"/>
              <a:ext cx="540" cy="320"/>
            </a:xfrm>
            <a:prstGeom prst="rect">
              <a:avLst/>
            </a:prstGeom>
            <a:solidFill>
              <a:srgbClr val="FF9900">
                <a:alpha val="50000"/>
              </a:srgbClr>
            </a:solidFill>
            <a:ln w="9525">
              <a:solidFill>
                <a:srgbClr val="333333"/>
              </a:solidFill>
              <a:miter lim="800000"/>
              <a:headEnd/>
              <a:tailEnd/>
            </a:ln>
          </p:spPr>
          <p:txBody>
            <a:bodyPr lIns="0" tIns="0" rIns="0" bIns="0"/>
            <a:lstStyle/>
            <a:p>
              <a:pPr algn="ctr" eaLnBrk="0" hangingPunct="0"/>
              <a:r>
                <a:rPr kumimoji="0" lang="en-US" altLang="zh-CN" sz="1600">
                  <a:latin typeface="华文新魏" pitchFamily="2" charset="-122"/>
                  <a:ea typeface="华文新魏" pitchFamily="2" charset="-122"/>
                </a:rPr>
                <a:t>DPC</a:t>
              </a:r>
            </a:p>
          </p:txBody>
        </p:sp>
        <p:sp>
          <p:nvSpPr>
            <p:cNvPr id="29" name="Line 1049"/>
            <p:cNvSpPr>
              <a:spLocks noChangeShapeType="1"/>
            </p:cNvSpPr>
            <p:nvPr/>
          </p:nvSpPr>
          <p:spPr bwMode="auto">
            <a:xfrm>
              <a:off x="2961" y="9430"/>
              <a:ext cx="540"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 name="Line 1050"/>
            <p:cNvSpPr>
              <a:spLocks noChangeShapeType="1"/>
            </p:cNvSpPr>
            <p:nvPr/>
          </p:nvSpPr>
          <p:spPr bwMode="auto">
            <a:xfrm flipV="1">
              <a:off x="4041" y="9118"/>
              <a:ext cx="54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051"/>
            <p:cNvSpPr>
              <a:spLocks noChangeShapeType="1"/>
            </p:cNvSpPr>
            <p:nvPr/>
          </p:nvSpPr>
          <p:spPr bwMode="auto">
            <a:xfrm flipH="1">
              <a:off x="4221" y="9118"/>
              <a:ext cx="36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052"/>
            <p:cNvSpPr>
              <a:spLocks noChangeShapeType="1"/>
            </p:cNvSpPr>
            <p:nvPr/>
          </p:nvSpPr>
          <p:spPr bwMode="auto">
            <a:xfrm flipV="1">
              <a:off x="4218" y="8650"/>
              <a:ext cx="723" cy="465"/>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1053"/>
            <p:cNvSpPr txBox="1">
              <a:spLocks noChangeArrowheads="1"/>
            </p:cNvSpPr>
            <p:nvPr/>
          </p:nvSpPr>
          <p:spPr bwMode="auto">
            <a:xfrm>
              <a:off x="4221" y="9430"/>
              <a:ext cx="4140" cy="46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lnSpc>
                  <a:spcPct val="96000"/>
                </a:lnSpc>
              </a:pPr>
              <a:r>
                <a:rPr kumimoji="0" lang="en-US" altLang="zh-CN" sz="1600">
                  <a:latin typeface="华文新魏" pitchFamily="2" charset="-122"/>
                  <a:ea typeface="华文新魏" pitchFamily="2" charset="-122"/>
                </a:rPr>
                <a:t>④</a:t>
              </a:r>
              <a:r>
                <a:rPr kumimoji="0" lang="zh-CN" altLang="en-US" sz="1600">
                  <a:latin typeface="华文新魏" pitchFamily="2" charset="-122"/>
                  <a:ea typeface="华文新魏" pitchFamily="2" charset="-122"/>
                </a:rPr>
                <a:t>调度程序执行</a:t>
              </a:r>
              <a:r>
                <a:rPr kumimoji="0" lang="en-US" altLang="zh-CN" sz="1600">
                  <a:latin typeface="华文新魏" pitchFamily="2" charset="-122"/>
                  <a:ea typeface="华文新魏" pitchFamily="2" charset="-122"/>
                </a:rPr>
                <a:t>DPC</a:t>
              </a:r>
              <a:r>
                <a:rPr kumimoji="0" lang="zh-CN" altLang="en-US" sz="1600">
                  <a:latin typeface="华文新魏" pitchFamily="2" charset="-122"/>
                  <a:ea typeface="华文新魏" pitchFamily="2" charset="-122"/>
                </a:rPr>
                <a:t>中的每一个</a:t>
              </a:r>
              <a:r>
                <a:rPr kumimoji="0" lang="en-US" altLang="zh-CN" sz="1600">
                  <a:latin typeface="华文新魏" pitchFamily="2" charset="-122"/>
                  <a:ea typeface="华文新魏" pitchFamily="2" charset="-122"/>
                </a:rPr>
                <a:t>DPC</a:t>
              </a:r>
              <a:r>
                <a:rPr kumimoji="0" lang="zh-CN" altLang="en-US" sz="1600">
                  <a:latin typeface="华文新魏" pitchFamily="2" charset="-122"/>
                  <a:ea typeface="华文新魏" pitchFamily="2" charset="-122"/>
                </a:rPr>
                <a:t>例程，然后使</a:t>
              </a:r>
            </a:p>
            <a:p>
              <a:pPr algn="just" eaLnBrk="0" hangingPunct="0">
                <a:lnSpc>
                  <a:spcPct val="96000"/>
                </a:lnSpc>
              </a:pPr>
              <a:r>
                <a:rPr kumimoji="0" lang="zh-CN" altLang="en-US" sz="1600">
                  <a:latin typeface="华文新魏" pitchFamily="2" charset="-122"/>
                  <a:ea typeface="华文新魏" pitchFamily="2" charset="-122"/>
                </a:rPr>
                <a:t>队列变空。如果需要，调度程序还重新安排处理器</a:t>
              </a:r>
            </a:p>
          </p:txBody>
        </p:sp>
        <p:sp>
          <p:nvSpPr>
            <p:cNvPr id="34" name="Line 1054"/>
            <p:cNvSpPr>
              <a:spLocks noChangeShapeType="1"/>
            </p:cNvSpPr>
            <p:nvPr/>
          </p:nvSpPr>
          <p:spPr bwMode="auto">
            <a:xfrm>
              <a:off x="8181" y="8494"/>
              <a:ext cx="36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055"/>
            <p:cNvSpPr>
              <a:spLocks noChangeShapeType="1"/>
            </p:cNvSpPr>
            <p:nvPr/>
          </p:nvSpPr>
          <p:spPr bwMode="auto">
            <a:xfrm>
              <a:off x="8541" y="8494"/>
              <a:ext cx="0" cy="15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056"/>
            <p:cNvSpPr>
              <a:spLocks noChangeShapeType="1"/>
            </p:cNvSpPr>
            <p:nvPr/>
          </p:nvSpPr>
          <p:spPr bwMode="auto">
            <a:xfrm flipH="1">
              <a:off x="3861" y="10054"/>
              <a:ext cx="46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057"/>
            <p:cNvSpPr>
              <a:spLocks noChangeShapeType="1"/>
            </p:cNvSpPr>
            <p:nvPr/>
          </p:nvSpPr>
          <p:spPr bwMode="auto">
            <a:xfrm flipV="1">
              <a:off x="3861" y="9586"/>
              <a:ext cx="0" cy="468"/>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058"/>
            <p:cNvSpPr>
              <a:spLocks noChangeShapeType="1"/>
            </p:cNvSpPr>
            <p:nvPr/>
          </p:nvSpPr>
          <p:spPr bwMode="auto">
            <a:xfrm>
              <a:off x="2061" y="7402"/>
              <a:ext cx="0" cy="20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059"/>
            <p:cNvSpPr>
              <a:spLocks noChangeShapeType="1"/>
            </p:cNvSpPr>
            <p:nvPr/>
          </p:nvSpPr>
          <p:spPr bwMode="auto">
            <a:xfrm>
              <a:off x="2058" y="9430"/>
              <a:ext cx="360" cy="0"/>
            </a:xfrm>
            <a:prstGeom prst="line">
              <a:avLst/>
            </a:prstGeom>
            <a:noFill/>
            <a:ln w="285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136647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Win2000/</a:t>
            </a:r>
            <a:r>
              <a:rPr lang="en-US" altLang="zh-CN" dirty="0" err="1"/>
              <a:t>xp</a:t>
            </a:r>
            <a:r>
              <a:rPr lang="zh-CN" altLang="en-US" dirty="0"/>
              <a:t> 软件中断 </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a:t>异步过程</a:t>
            </a:r>
            <a:r>
              <a:rPr lang="zh-CN" altLang="en-US" dirty="0" smtClean="0"/>
              <a:t>调用 </a:t>
            </a:r>
            <a:r>
              <a:rPr lang="en-US" altLang="zh-CN" dirty="0" smtClean="0"/>
              <a:t>(APC)</a:t>
            </a:r>
          </a:p>
          <a:p>
            <a:pPr lvl="1"/>
            <a:r>
              <a:rPr lang="zh-CN" altLang="en-US" dirty="0" smtClean="0"/>
              <a:t>中断特定线程运行</a:t>
            </a:r>
            <a:endParaRPr lang="en-US" altLang="zh-CN" dirty="0" smtClean="0"/>
          </a:p>
          <a:p>
            <a:pPr lvl="1"/>
            <a:r>
              <a:rPr lang="zh-CN" altLang="en-US" dirty="0" smtClean="0"/>
              <a:t>常用于异步</a:t>
            </a:r>
            <a:r>
              <a:rPr lang="en-US" altLang="zh-CN" dirty="0" smtClean="0"/>
              <a:t>I/O</a:t>
            </a:r>
            <a:r>
              <a:rPr lang="zh-CN" altLang="en-US" dirty="0" smtClean="0"/>
              <a:t>通知</a:t>
            </a:r>
            <a:endParaRPr lang="en-US" altLang="zh-CN" dirty="0" smtClean="0"/>
          </a:p>
          <a:p>
            <a:r>
              <a:rPr lang="en-US" altLang="zh-CN" dirty="0" smtClean="0"/>
              <a:t>DPC </a:t>
            </a:r>
            <a:r>
              <a:rPr lang="en-US" altLang="zh-CN" dirty="0" err="1" smtClean="0"/>
              <a:t>vs</a:t>
            </a:r>
            <a:r>
              <a:rPr lang="en-US" altLang="zh-CN" dirty="0" smtClean="0"/>
              <a:t> APC</a:t>
            </a:r>
          </a:p>
          <a:p>
            <a:pPr lvl="1"/>
            <a:r>
              <a:rPr lang="en-US" altLang="zh-CN" dirty="0" smtClean="0"/>
              <a:t>DPC</a:t>
            </a:r>
            <a:r>
              <a:rPr lang="zh-CN" altLang="en-US" dirty="0" smtClean="0"/>
              <a:t>队列是系统范围的，</a:t>
            </a:r>
            <a:r>
              <a:rPr lang="en-US" altLang="zh-CN" dirty="0" smtClean="0"/>
              <a:t>APC</a:t>
            </a:r>
            <a:r>
              <a:rPr lang="zh-CN" altLang="en-US" dirty="0" smtClean="0"/>
              <a:t>队列是线程范围的</a:t>
            </a:r>
            <a:endParaRPr lang="en-US" altLang="zh-CN" dirty="0" smtClean="0"/>
          </a:p>
          <a:p>
            <a:pPr lvl="1"/>
            <a:r>
              <a:rPr lang="en-US" altLang="zh-CN" dirty="0" smtClean="0"/>
              <a:t>DPC</a:t>
            </a:r>
            <a:r>
              <a:rPr lang="zh-CN" altLang="en-US" dirty="0" smtClean="0"/>
              <a:t>优于任何一个线程函数，屏蔽线程调度</a:t>
            </a:r>
            <a:endParaRPr lang="en-US" altLang="zh-CN" dirty="0" smtClean="0"/>
          </a:p>
          <a:p>
            <a:pPr lvl="1"/>
            <a:r>
              <a:rPr lang="en-US" altLang="zh-CN" dirty="0" smtClean="0"/>
              <a:t>APC</a:t>
            </a:r>
            <a:r>
              <a:rPr lang="zh-CN" altLang="en-US" dirty="0" smtClean="0"/>
              <a:t>特定于一个线程，在这个线程执行前执行</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p14="http://schemas.microsoft.com/office/powerpoint/2010/main" val="29846842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进程及其实现</a:t>
            </a:r>
            <a:endParaRPr lang="zh-CN" altLang="en-US" dirty="0"/>
          </a:p>
        </p:txBody>
      </p:sp>
      <p:sp>
        <p:nvSpPr>
          <p:cNvPr id="3" name="内容占位符 2"/>
          <p:cNvSpPr>
            <a:spLocks noGrp="1"/>
          </p:cNvSpPr>
          <p:nvPr>
            <p:ph idx="1"/>
          </p:nvPr>
        </p:nvSpPr>
        <p:spPr/>
        <p:txBody>
          <a:bodyPr/>
          <a:lstStyle/>
          <a:p>
            <a:r>
              <a:rPr lang="zh-CN" altLang="en-US" dirty="0" smtClean="0"/>
              <a:t>进程的定义和性质</a:t>
            </a:r>
            <a:endParaRPr lang="en-US" altLang="zh-CN" dirty="0" smtClean="0"/>
          </a:p>
          <a:p>
            <a:r>
              <a:rPr lang="zh-CN" altLang="en-US" dirty="0"/>
              <a:t>进程的状态和</a:t>
            </a:r>
            <a:r>
              <a:rPr lang="zh-CN" altLang="en-US" dirty="0" smtClean="0"/>
              <a:t>转换</a:t>
            </a:r>
            <a:endParaRPr lang="en-US" altLang="zh-CN" dirty="0" smtClean="0"/>
          </a:p>
          <a:p>
            <a:r>
              <a:rPr lang="zh-CN" altLang="en-US" dirty="0"/>
              <a:t>进程的描述和</a:t>
            </a:r>
            <a:r>
              <a:rPr lang="zh-CN" altLang="en-US" dirty="0" smtClean="0"/>
              <a:t>组成</a:t>
            </a:r>
            <a:endParaRPr lang="en-US" altLang="zh-CN" dirty="0" smtClean="0"/>
          </a:p>
          <a:p>
            <a:r>
              <a:rPr lang="zh-CN" altLang="en-US" dirty="0"/>
              <a:t>进程切换与模式</a:t>
            </a:r>
            <a:r>
              <a:rPr lang="zh-CN" altLang="en-US" dirty="0" smtClean="0"/>
              <a:t>切换</a:t>
            </a:r>
            <a:endParaRPr lang="en-US" altLang="zh-CN" dirty="0" smtClean="0"/>
          </a:p>
          <a:p>
            <a:r>
              <a:rPr lang="zh-CN" altLang="en-US" dirty="0"/>
              <a:t>进程的控制和管理</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extLst>
      <p:ext uri="{BB962C8B-B14F-4D97-AF65-F5344CB8AC3E}">
        <p14:creationId xmlns:p14="http://schemas.microsoft.com/office/powerpoint/2010/main" val="10711495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进程的定义和性质</a:t>
            </a:r>
            <a:endParaRPr lang="zh-CN" altLang="en-US" dirty="0"/>
          </a:p>
        </p:txBody>
      </p:sp>
      <p:sp>
        <p:nvSpPr>
          <p:cNvPr id="3" name="内容占位符 2"/>
          <p:cNvSpPr>
            <a:spLocks noGrp="1"/>
          </p:cNvSpPr>
          <p:nvPr>
            <p:ph idx="1"/>
          </p:nvPr>
        </p:nvSpPr>
        <p:spPr/>
        <p:txBody>
          <a:bodyPr/>
          <a:lstStyle/>
          <a:p>
            <a:r>
              <a:rPr lang="zh-CN" altLang="en-US" dirty="0"/>
              <a:t>进程是可并发执行的程序在某个数据集合上的一次计算活动，也是操作系统进行资源分配和保护的基本单位</a:t>
            </a:r>
            <a:r>
              <a:rPr lang="zh-CN" altLang="en-US" dirty="0" smtClean="0"/>
              <a:t>。</a:t>
            </a:r>
            <a:endParaRPr lang="en-US" altLang="zh-CN" dirty="0" smtClean="0"/>
          </a:p>
          <a:p>
            <a:endParaRPr lang="en-US" altLang="zh-CN" dirty="0" smtClean="0"/>
          </a:p>
          <a:p>
            <a:r>
              <a:rPr lang="zh-CN" altLang="en-US" dirty="0" smtClean="0"/>
              <a:t>进程</a:t>
            </a:r>
            <a:r>
              <a:rPr lang="zh-CN" altLang="en-US" dirty="0"/>
              <a:t>是一个既能用来共享资源，又能描述程序并发执行过程的一个基本单位。</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extLst>
      <p:ext uri="{BB962C8B-B14F-4D97-AF65-F5344CB8AC3E}">
        <p14:creationId xmlns:p14="http://schemas.microsoft.com/office/powerpoint/2010/main" val="1436302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为什么引入进程？</a:t>
            </a:r>
            <a:endParaRPr lang="zh-CN" altLang="en-US" dirty="0"/>
          </a:p>
        </p:txBody>
      </p:sp>
      <p:sp>
        <p:nvSpPr>
          <p:cNvPr id="3" name="内容占位符 2"/>
          <p:cNvSpPr>
            <a:spLocks noGrp="1"/>
          </p:cNvSpPr>
          <p:nvPr>
            <p:ph idx="1"/>
          </p:nvPr>
        </p:nvSpPr>
        <p:spPr/>
        <p:txBody>
          <a:bodyPr/>
          <a:lstStyle/>
          <a:p>
            <a:r>
              <a:rPr lang="zh-CN" altLang="en-US" dirty="0" smtClean="0"/>
              <a:t>原因</a:t>
            </a:r>
            <a:r>
              <a:rPr lang="en-US" altLang="zh-CN" dirty="0" smtClean="0"/>
              <a:t>1-</a:t>
            </a:r>
            <a:r>
              <a:rPr lang="zh-CN" altLang="en-US" dirty="0" smtClean="0"/>
              <a:t>需要刻画</a:t>
            </a:r>
            <a:r>
              <a:rPr lang="zh-CN" altLang="en-US" dirty="0"/>
              <a:t>系统的</a:t>
            </a:r>
            <a:r>
              <a:rPr lang="zh-CN" altLang="en-US" dirty="0" smtClean="0"/>
              <a:t>动态性</a:t>
            </a:r>
            <a:endParaRPr lang="zh-CN" altLang="en-US" dirty="0"/>
          </a:p>
          <a:p>
            <a:pPr lvl="1"/>
            <a:r>
              <a:rPr lang="zh-CN" altLang="en-US" dirty="0"/>
              <a:t>“程序”自身只是计算任务的指令和数据的描述，是静态</a:t>
            </a:r>
            <a:r>
              <a:rPr lang="zh-CN" altLang="en-US" dirty="0" smtClean="0"/>
              <a:t>概念，无法刻画并发特性</a:t>
            </a:r>
            <a:endParaRPr lang="en-US" altLang="zh-CN" dirty="0" smtClean="0"/>
          </a:p>
          <a:p>
            <a:pPr lvl="1"/>
            <a:r>
              <a:rPr lang="zh-CN" altLang="en-US" dirty="0"/>
              <a:t>系统需要寻找一个能描述程序动态执行过程的概念，这就是</a:t>
            </a:r>
            <a:r>
              <a:rPr lang="zh-CN" altLang="en-US" dirty="0" smtClean="0"/>
              <a:t>进程</a:t>
            </a:r>
            <a:endParaRPr lang="en-US" altLang="zh-CN" dirty="0" smtClean="0"/>
          </a:p>
          <a:p>
            <a:r>
              <a:rPr lang="zh-CN" altLang="en-US" dirty="0"/>
              <a:t>原因</a:t>
            </a:r>
            <a:r>
              <a:rPr lang="en-US" altLang="zh-CN" dirty="0"/>
              <a:t>2-</a:t>
            </a:r>
            <a:r>
              <a:rPr lang="zh-CN" altLang="en-US" dirty="0"/>
              <a:t>它能解决系统的“共享性”，正确描述程序的执行状态</a:t>
            </a:r>
            <a:r>
              <a:rPr lang="zh-CN" altLang="en-US" dirty="0" smtClean="0"/>
              <a:t>。</a:t>
            </a:r>
            <a:endParaRPr lang="en-US" altLang="zh-CN" dirty="0" smtClean="0"/>
          </a:p>
          <a:p>
            <a:pPr lvl="1"/>
            <a:r>
              <a:rPr lang="zh-CN" altLang="en-US" dirty="0" smtClean="0"/>
              <a:t>“可再入”程序</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extLst>
      <p:ext uri="{BB962C8B-B14F-4D97-AF65-F5344CB8AC3E}">
        <p14:creationId xmlns:p14="http://schemas.microsoft.com/office/powerpoint/2010/main" val="22192690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进程属性</a:t>
            </a:r>
            <a:endParaRPr lang="zh-CN" altLang="en-US" dirty="0"/>
          </a:p>
        </p:txBody>
      </p:sp>
      <p:sp>
        <p:nvSpPr>
          <p:cNvPr id="3" name="内容占位符 2"/>
          <p:cNvSpPr>
            <a:spLocks noGrp="1"/>
          </p:cNvSpPr>
          <p:nvPr>
            <p:ph idx="1"/>
          </p:nvPr>
        </p:nvSpPr>
        <p:spPr/>
        <p:txBody>
          <a:bodyPr/>
          <a:lstStyle/>
          <a:p>
            <a:pPr marL="457200" indent="-457200" algn="just">
              <a:buNone/>
            </a:pPr>
            <a:r>
              <a:rPr lang="en-US" altLang="zh-CN" dirty="0" smtClean="0"/>
              <a:t>•</a:t>
            </a:r>
            <a:r>
              <a:rPr lang="zh-CN" altLang="en-US" dirty="0" smtClean="0"/>
              <a:t>结构性</a:t>
            </a:r>
            <a:endParaRPr lang="en-US" altLang="zh-CN" dirty="0" smtClean="0"/>
          </a:p>
          <a:p>
            <a:pPr marL="457200" indent="-457200" algn="just">
              <a:buNone/>
            </a:pPr>
            <a:r>
              <a:rPr lang="en-US" altLang="zh-CN" dirty="0"/>
              <a:t>	</a:t>
            </a:r>
            <a:r>
              <a:rPr lang="zh-CN" altLang="en-US" dirty="0" smtClean="0"/>
              <a:t>数据块、代码块、控制块</a:t>
            </a:r>
            <a:endParaRPr lang="en-US" altLang="zh-CN" dirty="0" smtClean="0"/>
          </a:p>
          <a:p>
            <a:pPr marL="457200" indent="-457200" algn="just">
              <a:buNone/>
            </a:pPr>
            <a:r>
              <a:rPr lang="en-US" altLang="zh-CN" dirty="0"/>
              <a:t>•</a:t>
            </a:r>
            <a:r>
              <a:rPr lang="zh-CN" altLang="en-US" dirty="0" smtClean="0"/>
              <a:t>共享性</a:t>
            </a:r>
            <a:endParaRPr lang="zh-CN" altLang="en-US" dirty="0"/>
          </a:p>
          <a:p>
            <a:pPr marL="457200" indent="-457200" algn="just">
              <a:buNone/>
            </a:pPr>
            <a:r>
              <a:rPr lang="en-US" altLang="zh-CN" dirty="0"/>
              <a:t>•</a:t>
            </a:r>
            <a:r>
              <a:rPr lang="zh-CN" altLang="en-US" dirty="0" smtClean="0"/>
              <a:t>动态性</a:t>
            </a:r>
            <a:endParaRPr lang="zh-CN" altLang="en-US" dirty="0"/>
          </a:p>
          <a:p>
            <a:pPr marL="457200" indent="-457200" algn="just">
              <a:buNone/>
            </a:pPr>
            <a:r>
              <a:rPr lang="en-US" altLang="zh-CN" dirty="0"/>
              <a:t>•</a:t>
            </a:r>
            <a:r>
              <a:rPr lang="zh-CN" altLang="en-US" dirty="0" smtClean="0"/>
              <a:t>独立性</a:t>
            </a:r>
            <a:endParaRPr lang="en-US" altLang="zh-CN" dirty="0" smtClean="0"/>
          </a:p>
          <a:p>
            <a:pPr marL="457200" indent="-457200" algn="just">
              <a:buNone/>
            </a:pPr>
            <a:r>
              <a:rPr lang="zh-CN" altLang="en-US" dirty="0" smtClean="0"/>
              <a:t>资源分配、保护和调度的基本单位</a:t>
            </a:r>
            <a:endParaRPr lang="zh-CN" altLang="en-US" dirty="0"/>
          </a:p>
          <a:p>
            <a:pPr marL="457200" indent="-457200" algn="just">
              <a:buNone/>
            </a:pPr>
            <a:r>
              <a:rPr lang="en-US" altLang="zh-CN" dirty="0"/>
              <a:t>•</a:t>
            </a:r>
            <a:r>
              <a:rPr lang="zh-CN" altLang="en-US" dirty="0" smtClean="0"/>
              <a:t>制约性</a:t>
            </a:r>
            <a:endParaRPr lang="zh-CN" altLang="en-US" dirty="0"/>
          </a:p>
          <a:p>
            <a:pPr marL="457200" indent="-457200" algn="just">
              <a:buNone/>
            </a:pPr>
            <a:r>
              <a:rPr lang="en-US" altLang="zh-CN" dirty="0"/>
              <a:t>•</a:t>
            </a:r>
            <a:r>
              <a:rPr lang="zh-CN" altLang="en-US" dirty="0"/>
              <a:t>并发</a:t>
            </a:r>
            <a:r>
              <a:rPr lang="zh-CN" altLang="en-US" dirty="0" smtClean="0"/>
              <a:t>性</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extLst>
      <p:ext uri="{BB962C8B-B14F-4D97-AF65-F5344CB8AC3E}">
        <p14:creationId xmlns:p14="http://schemas.microsoft.com/office/powerpoint/2010/main" val="900168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进程与程序的区别</a:t>
            </a:r>
            <a:endParaRPr lang="zh-CN" altLang="en-US" dirty="0"/>
          </a:p>
        </p:txBody>
      </p:sp>
      <p:sp>
        <p:nvSpPr>
          <p:cNvPr id="3" name="内容占位符 2"/>
          <p:cNvSpPr>
            <a:spLocks noGrp="1"/>
          </p:cNvSpPr>
          <p:nvPr>
            <p:ph idx="1"/>
          </p:nvPr>
        </p:nvSpPr>
        <p:spPr/>
        <p:txBody>
          <a:bodyPr/>
          <a:lstStyle/>
          <a:p>
            <a:r>
              <a:rPr lang="zh-CN" altLang="en-US" dirty="0" smtClean="0"/>
              <a:t>进程是</a:t>
            </a:r>
            <a:r>
              <a:rPr lang="zh-CN" altLang="en-US" dirty="0" smtClean="0">
                <a:solidFill>
                  <a:srgbClr val="FF0000"/>
                </a:solidFill>
              </a:rPr>
              <a:t>动态</a:t>
            </a:r>
            <a:r>
              <a:rPr lang="zh-CN" altLang="en-US" dirty="0" smtClean="0"/>
              <a:t>的，程序是</a:t>
            </a:r>
            <a:r>
              <a:rPr lang="zh-CN" altLang="en-US" dirty="0" smtClean="0">
                <a:solidFill>
                  <a:srgbClr val="FF0000"/>
                </a:solidFill>
              </a:rPr>
              <a:t>静态</a:t>
            </a:r>
            <a:r>
              <a:rPr lang="zh-CN" altLang="en-US" dirty="0" smtClean="0"/>
              <a:t>的</a:t>
            </a:r>
            <a:endParaRPr lang="en-US" altLang="zh-CN" dirty="0" smtClean="0"/>
          </a:p>
          <a:p>
            <a:r>
              <a:rPr lang="zh-CN" altLang="en-US" dirty="0" smtClean="0"/>
              <a:t>进程是</a:t>
            </a:r>
            <a:r>
              <a:rPr lang="zh-CN" altLang="en-US" dirty="0" smtClean="0">
                <a:solidFill>
                  <a:srgbClr val="FF0000"/>
                </a:solidFill>
              </a:rPr>
              <a:t>暂时</a:t>
            </a:r>
            <a:r>
              <a:rPr lang="zh-CN" altLang="en-US" dirty="0" smtClean="0"/>
              <a:t>的，程序是</a:t>
            </a:r>
            <a:r>
              <a:rPr lang="zh-CN" altLang="en-US" dirty="0" smtClean="0">
                <a:solidFill>
                  <a:srgbClr val="FF0000"/>
                </a:solidFill>
              </a:rPr>
              <a:t>永久</a:t>
            </a:r>
            <a:r>
              <a:rPr lang="zh-CN" altLang="en-US" dirty="0" smtClean="0"/>
              <a:t>的</a:t>
            </a:r>
            <a:endParaRPr lang="en-US" altLang="zh-CN" dirty="0" smtClean="0"/>
          </a:p>
          <a:p>
            <a:r>
              <a:rPr lang="zh-CN" altLang="en-US" dirty="0" smtClean="0"/>
              <a:t>进程：代码</a:t>
            </a:r>
            <a:r>
              <a:rPr lang="en-US" altLang="zh-CN" dirty="0" smtClean="0"/>
              <a:t>+</a:t>
            </a:r>
            <a:r>
              <a:rPr lang="zh-CN" altLang="en-US" dirty="0" smtClean="0"/>
              <a:t>数据</a:t>
            </a:r>
            <a:r>
              <a:rPr lang="en-US" altLang="zh-CN" dirty="0" smtClean="0"/>
              <a:t>+</a:t>
            </a:r>
            <a:r>
              <a:rPr lang="zh-CN" altLang="en-US" dirty="0" smtClean="0"/>
              <a:t>状态，</a:t>
            </a:r>
            <a:endParaRPr lang="en-US" altLang="zh-CN" dirty="0" smtClean="0"/>
          </a:p>
          <a:p>
            <a:pPr marL="0" indent="0">
              <a:buNone/>
            </a:pPr>
            <a:r>
              <a:rPr lang="en-US" altLang="zh-CN" dirty="0"/>
              <a:t> </a:t>
            </a:r>
            <a:r>
              <a:rPr lang="en-US" altLang="zh-CN" dirty="0" smtClean="0"/>
              <a:t>   </a:t>
            </a:r>
            <a:r>
              <a:rPr lang="zh-CN" altLang="en-US" dirty="0" smtClean="0"/>
              <a:t>程序：</a:t>
            </a:r>
            <a:r>
              <a:rPr lang="zh-CN" altLang="en-US" dirty="0"/>
              <a:t>代码</a:t>
            </a:r>
            <a:r>
              <a:rPr lang="en-US" altLang="zh-CN" dirty="0"/>
              <a:t>+</a:t>
            </a:r>
            <a:r>
              <a:rPr lang="zh-CN" altLang="en-US" dirty="0" smtClean="0"/>
              <a:t>数据，没有状态</a:t>
            </a:r>
            <a:endParaRPr lang="en-US" altLang="zh-CN" dirty="0" smtClean="0"/>
          </a:p>
          <a:p>
            <a:r>
              <a:rPr lang="zh-CN" altLang="en-US" dirty="0" smtClean="0"/>
              <a:t>进程和程序：</a:t>
            </a:r>
            <a:r>
              <a:rPr lang="zh-CN" altLang="en-US" dirty="0" smtClean="0">
                <a:solidFill>
                  <a:srgbClr val="FF0000"/>
                </a:solidFill>
              </a:rPr>
              <a:t>多对一</a:t>
            </a:r>
            <a:endParaRPr lang="zh-CN" altLang="en-US" dirty="0">
              <a:solidFill>
                <a:srgbClr val="FF0000"/>
              </a:solidFill>
            </a:endParaRP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extLst>
      <p:ext uri="{BB962C8B-B14F-4D97-AF65-F5344CB8AC3E}">
        <p14:creationId xmlns:p14="http://schemas.microsoft.com/office/powerpoint/2010/main" val="3149499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进程的状态和转换 </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进程三态模型及其状态转换</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49</a:t>
            </a:fld>
            <a:endParaRPr lang="zh-CN" altLang="en-US"/>
          </a:p>
        </p:txBody>
      </p:sp>
      <p:grpSp>
        <p:nvGrpSpPr>
          <p:cNvPr id="6" name="Group 20"/>
          <p:cNvGrpSpPr>
            <a:grpSpLocks/>
          </p:cNvGrpSpPr>
          <p:nvPr/>
        </p:nvGrpSpPr>
        <p:grpSpPr bwMode="auto">
          <a:xfrm>
            <a:off x="1295400" y="1828800"/>
            <a:ext cx="6096000" cy="4038600"/>
            <a:chOff x="816" y="1152"/>
            <a:chExt cx="3840" cy="2544"/>
          </a:xfrm>
        </p:grpSpPr>
        <p:sp>
          <p:nvSpPr>
            <p:cNvPr id="7" name="Oval 5"/>
            <p:cNvSpPr>
              <a:spLocks noChangeArrowheads="1"/>
            </p:cNvSpPr>
            <p:nvPr/>
          </p:nvSpPr>
          <p:spPr bwMode="auto">
            <a:xfrm>
              <a:off x="1959" y="1152"/>
              <a:ext cx="1087" cy="733"/>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tIns="36000"/>
            <a:lstStyle/>
            <a:p>
              <a:endParaRPr lang="zh-CN" altLang="en-US"/>
            </a:p>
          </p:txBody>
        </p:sp>
        <p:sp>
          <p:nvSpPr>
            <p:cNvPr id="8" name="Oval 6"/>
            <p:cNvSpPr>
              <a:spLocks noChangeArrowheads="1"/>
            </p:cNvSpPr>
            <p:nvPr/>
          </p:nvSpPr>
          <p:spPr bwMode="auto">
            <a:xfrm>
              <a:off x="816" y="2863"/>
              <a:ext cx="1088" cy="733"/>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tIns="36000"/>
            <a:lstStyle/>
            <a:p>
              <a:endParaRPr lang="zh-CN" altLang="en-US"/>
            </a:p>
          </p:txBody>
        </p:sp>
        <p:sp>
          <p:nvSpPr>
            <p:cNvPr id="9" name="Oval 7"/>
            <p:cNvSpPr>
              <a:spLocks noChangeArrowheads="1"/>
            </p:cNvSpPr>
            <p:nvPr/>
          </p:nvSpPr>
          <p:spPr bwMode="auto">
            <a:xfrm>
              <a:off x="3373" y="2863"/>
              <a:ext cx="1088" cy="733"/>
            </a:xfrm>
            <a:prstGeom prst="ellipse">
              <a:avLst/>
            </a:prstGeom>
            <a:solidFill>
              <a:schemeClr val="accent1"/>
            </a:solidFill>
            <a:ln w="19050">
              <a:solidFill>
                <a:srgbClr val="000000"/>
              </a:solidFill>
              <a:round/>
              <a:headEnd/>
              <a:tailEnd/>
            </a:ln>
            <a:effectLst>
              <a:outerShdw dist="107763" dir="2700000" algn="ctr" rotWithShape="0">
                <a:srgbClr val="808080"/>
              </a:outerShdw>
            </a:effectLst>
          </p:spPr>
          <p:txBody>
            <a:bodyPr tIns="36000"/>
            <a:lstStyle/>
            <a:p>
              <a:endParaRPr lang="zh-CN" altLang="en-US"/>
            </a:p>
          </p:txBody>
        </p:sp>
        <p:sp>
          <p:nvSpPr>
            <p:cNvPr id="10" name="Line 8"/>
            <p:cNvSpPr>
              <a:spLocks noChangeShapeType="1"/>
            </p:cNvSpPr>
            <p:nvPr/>
          </p:nvSpPr>
          <p:spPr bwMode="auto">
            <a:xfrm flipV="1">
              <a:off x="1392" y="1642"/>
              <a:ext cx="598" cy="122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1" name="Line 9"/>
            <p:cNvSpPr>
              <a:spLocks noChangeShapeType="1"/>
            </p:cNvSpPr>
            <p:nvPr/>
          </p:nvSpPr>
          <p:spPr bwMode="auto">
            <a:xfrm flipH="1">
              <a:off x="1664" y="1885"/>
              <a:ext cx="544" cy="11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2" name="Line 10"/>
            <p:cNvSpPr>
              <a:spLocks noChangeShapeType="1"/>
            </p:cNvSpPr>
            <p:nvPr/>
          </p:nvSpPr>
          <p:spPr bwMode="auto">
            <a:xfrm>
              <a:off x="2938" y="1764"/>
              <a:ext cx="761" cy="10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3" name="Line 11"/>
            <p:cNvSpPr>
              <a:spLocks noChangeShapeType="1"/>
            </p:cNvSpPr>
            <p:nvPr/>
          </p:nvSpPr>
          <p:spPr bwMode="auto">
            <a:xfrm flipH="1">
              <a:off x="1904" y="3228"/>
              <a:ext cx="146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4" name="Text Box 12"/>
            <p:cNvSpPr txBox="1">
              <a:spLocks noChangeArrowheads="1"/>
            </p:cNvSpPr>
            <p:nvPr/>
          </p:nvSpPr>
          <p:spPr bwMode="auto">
            <a:xfrm>
              <a:off x="2208" y="1276"/>
              <a:ext cx="652" cy="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dirty="0">
                  <a:solidFill>
                    <a:schemeClr val="bg1"/>
                  </a:solidFill>
                  <a:latin typeface="华文新魏" pitchFamily="2" charset="-122"/>
                  <a:ea typeface="华文新魏" pitchFamily="2" charset="-122"/>
                </a:rPr>
                <a:t>运行态</a:t>
              </a:r>
            </a:p>
          </p:txBody>
        </p:sp>
        <p:sp>
          <p:nvSpPr>
            <p:cNvPr id="15" name="Text Box 13"/>
            <p:cNvSpPr txBox="1">
              <a:spLocks noChangeArrowheads="1"/>
            </p:cNvSpPr>
            <p:nvPr/>
          </p:nvSpPr>
          <p:spPr bwMode="auto">
            <a:xfrm>
              <a:off x="1065" y="2985"/>
              <a:ext cx="653" cy="4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chemeClr val="bg1"/>
                  </a:solidFill>
                  <a:latin typeface="华文新魏" pitchFamily="2" charset="-122"/>
                  <a:ea typeface="华文新魏" pitchFamily="2" charset="-122"/>
                </a:rPr>
                <a:t>就绪态</a:t>
              </a:r>
            </a:p>
          </p:txBody>
        </p:sp>
        <p:sp>
          <p:nvSpPr>
            <p:cNvPr id="16" name="Text Box 14"/>
            <p:cNvSpPr txBox="1">
              <a:spLocks noChangeArrowheads="1"/>
            </p:cNvSpPr>
            <p:nvPr/>
          </p:nvSpPr>
          <p:spPr bwMode="auto">
            <a:xfrm>
              <a:off x="3622" y="2985"/>
              <a:ext cx="653" cy="4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chemeClr val="bg1"/>
                  </a:solidFill>
                  <a:latin typeface="华文新魏" pitchFamily="2" charset="-122"/>
                  <a:ea typeface="华文新魏" pitchFamily="2" charset="-122"/>
                </a:rPr>
                <a:t>等待态</a:t>
              </a:r>
            </a:p>
          </p:txBody>
        </p:sp>
        <p:sp>
          <p:nvSpPr>
            <p:cNvPr id="17" name="Text Box 15"/>
            <p:cNvSpPr txBox="1">
              <a:spLocks noChangeArrowheads="1"/>
            </p:cNvSpPr>
            <p:nvPr/>
          </p:nvSpPr>
          <p:spPr bwMode="auto">
            <a:xfrm>
              <a:off x="1174" y="2007"/>
              <a:ext cx="381" cy="49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rgbClr val="0000FF"/>
                  </a:solidFill>
                  <a:latin typeface="华文新魏" pitchFamily="2" charset="-122"/>
                  <a:ea typeface="华文新魏" pitchFamily="2" charset="-122"/>
                </a:rPr>
                <a:t>选中</a:t>
              </a:r>
            </a:p>
          </p:txBody>
        </p:sp>
        <p:sp>
          <p:nvSpPr>
            <p:cNvPr id="18" name="Text Box 16"/>
            <p:cNvSpPr txBox="1">
              <a:spLocks noChangeArrowheads="1"/>
            </p:cNvSpPr>
            <p:nvPr/>
          </p:nvSpPr>
          <p:spPr bwMode="auto">
            <a:xfrm>
              <a:off x="2099" y="2251"/>
              <a:ext cx="381" cy="49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rgbClr val="0000FF"/>
                  </a:solidFill>
                  <a:latin typeface="华文新魏" pitchFamily="2" charset="-122"/>
                  <a:ea typeface="华文新魏" pitchFamily="2" charset="-122"/>
                </a:rPr>
                <a:t>落选</a:t>
              </a:r>
            </a:p>
          </p:txBody>
        </p:sp>
        <p:sp>
          <p:nvSpPr>
            <p:cNvPr id="19" name="Text Box 17"/>
            <p:cNvSpPr txBox="1">
              <a:spLocks noChangeArrowheads="1"/>
            </p:cNvSpPr>
            <p:nvPr/>
          </p:nvSpPr>
          <p:spPr bwMode="auto">
            <a:xfrm>
              <a:off x="3459" y="2007"/>
              <a:ext cx="1197" cy="34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rgbClr val="0000FF"/>
                  </a:solidFill>
                  <a:latin typeface="华文新魏" pitchFamily="2" charset="-122"/>
                  <a:ea typeface="华文新魏" pitchFamily="2" charset="-122"/>
                </a:rPr>
                <a:t>出现等待事件</a:t>
              </a:r>
            </a:p>
          </p:txBody>
        </p:sp>
        <p:sp>
          <p:nvSpPr>
            <p:cNvPr id="20" name="Text Box 18"/>
            <p:cNvSpPr txBox="1">
              <a:spLocks noChangeArrowheads="1"/>
            </p:cNvSpPr>
            <p:nvPr/>
          </p:nvSpPr>
          <p:spPr bwMode="auto">
            <a:xfrm>
              <a:off x="2099" y="3350"/>
              <a:ext cx="1197" cy="34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rgbClr val="0000FF"/>
                  </a:solidFill>
                  <a:latin typeface="华文新魏" pitchFamily="2" charset="-122"/>
                  <a:ea typeface="华文新魏" pitchFamily="2" charset="-122"/>
                </a:rPr>
                <a:t>等待事件结束</a:t>
              </a:r>
            </a:p>
          </p:txBody>
        </p:sp>
      </p:grpSp>
    </p:spTree>
    <p:extLst>
      <p:ext uri="{BB962C8B-B14F-4D97-AF65-F5344CB8AC3E}">
        <p14:creationId xmlns:p14="http://schemas.microsoft.com/office/powerpoint/2010/main" val="2624540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a:t>
            </a:r>
            <a:endParaRPr lang="zh-CN" altLang="en-US" dirty="0"/>
          </a:p>
        </p:txBody>
      </p:sp>
      <p:sp>
        <p:nvSpPr>
          <p:cNvPr id="3" name="内容占位符 2"/>
          <p:cNvSpPr>
            <a:spLocks noGrp="1"/>
          </p:cNvSpPr>
          <p:nvPr>
            <p:ph idx="1"/>
          </p:nvPr>
        </p:nvSpPr>
        <p:spPr/>
        <p:txBody>
          <a:bodyPr/>
          <a:lstStyle/>
          <a:p>
            <a:r>
              <a:rPr lang="en-US" altLang="zh-CN" dirty="0" smtClean="0"/>
              <a:t>CPU</a:t>
            </a:r>
            <a:r>
              <a:rPr lang="zh-CN" altLang="en-US" dirty="0" smtClean="0"/>
              <a:t>的重要组成部分</a:t>
            </a:r>
            <a:endParaRPr lang="en-US" altLang="zh-CN" dirty="0" smtClean="0"/>
          </a:p>
          <a:p>
            <a:r>
              <a:rPr lang="zh-CN" altLang="en-US" dirty="0" smtClean="0"/>
              <a:t>一级存储器</a:t>
            </a:r>
            <a:endParaRPr lang="en-US" altLang="zh-CN" dirty="0" smtClean="0"/>
          </a:p>
          <a:p>
            <a:r>
              <a:rPr lang="zh-CN" altLang="en-US" dirty="0" smtClean="0"/>
              <a:t>机型不同数量不同</a:t>
            </a:r>
            <a:endParaRPr lang="en-US" altLang="zh-CN" dirty="0" smtClean="0"/>
          </a:p>
          <a:p>
            <a:r>
              <a:rPr lang="zh-CN" altLang="en-US" dirty="0" smtClean="0"/>
              <a:t>寄存器</a:t>
            </a:r>
            <a:r>
              <a:rPr lang="zh-CN" altLang="en-US" dirty="0"/>
              <a:t>所存储的信息与程序的执行有很大关系，构成了处理器</a:t>
            </a:r>
            <a:r>
              <a:rPr lang="zh-CN" altLang="en-US" dirty="0" smtClean="0"/>
              <a:t>现场</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41942330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进程的状态和转换 </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a:t>进程五态模型及其转换</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50</a:t>
            </a:fld>
            <a:endParaRPr lang="zh-CN" altLang="en-US"/>
          </a:p>
        </p:txBody>
      </p:sp>
      <p:sp>
        <p:nvSpPr>
          <p:cNvPr id="6" name="Rectangle 3"/>
          <p:cNvSpPr txBox="1">
            <a:spLocks noChangeArrowheads="1"/>
          </p:cNvSpPr>
          <p:nvPr/>
        </p:nvSpPr>
        <p:spPr>
          <a:xfrm>
            <a:off x="838200" y="1583704"/>
            <a:ext cx="8153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endParaRPr lang="en-US" altLang="zh-CN" sz="3600" smtClean="0">
              <a:solidFill>
                <a:srgbClr val="0000FF"/>
              </a:solidFill>
              <a:latin typeface="仿宋_GB2312" pitchFamily="49" charset="-122"/>
              <a:ea typeface="仿宋_GB2312" pitchFamily="49" charset="-122"/>
            </a:endParaRPr>
          </a:p>
          <a:p>
            <a:endParaRPr lang="en-US" altLang="zh-CN" smtClean="0">
              <a:latin typeface="仿宋_GB2312" pitchFamily="49" charset="-122"/>
              <a:ea typeface="仿宋_GB2312" pitchFamily="49" charset="-122"/>
            </a:endParaRPr>
          </a:p>
        </p:txBody>
      </p:sp>
      <p:grpSp>
        <p:nvGrpSpPr>
          <p:cNvPr id="7" name="Group 26"/>
          <p:cNvGrpSpPr>
            <a:grpSpLocks/>
          </p:cNvGrpSpPr>
          <p:nvPr/>
        </p:nvGrpSpPr>
        <p:grpSpPr bwMode="auto">
          <a:xfrm>
            <a:off x="685800" y="1659904"/>
            <a:ext cx="7467600" cy="5159375"/>
            <a:chOff x="432" y="864"/>
            <a:chExt cx="4704" cy="3250"/>
          </a:xfrm>
        </p:grpSpPr>
        <p:sp>
          <p:nvSpPr>
            <p:cNvPr id="8" name="Oval 5"/>
            <p:cNvSpPr>
              <a:spLocks noChangeArrowheads="1"/>
            </p:cNvSpPr>
            <p:nvPr/>
          </p:nvSpPr>
          <p:spPr bwMode="auto">
            <a:xfrm>
              <a:off x="2214" y="864"/>
              <a:ext cx="907" cy="960"/>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9" name="Oval 6"/>
            <p:cNvSpPr>
              <a:spLocks noChangeArrowheads="1"/>
            </p:cNvSpPr>
            <p:nvPr/>
          </p:nvSpPr>
          <p:spPr bwMode="auto">
            <a:xfrm>
              <a:off x="1252" y="3103"/>
              <a:ext cx="907"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10" name="Oval 7"/>
            <p:cNvSpPr>
              <a:spLocks noChangeArrowheads="1"/>
            </p:cNvSpPr>
            <p:nvPr/>
          </p:nvSpPr>
          <p:spPr bwMode="auto">
            <a:xfrm>
              <a:off x="3393" y="3103"/>
              <a:ext cx="908" cy="962"/>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11" name="Line 8"/>
            <p:cNvSpPr>
              <a:spLocks noChangeShapeType="1"/>
            </p:cNvSpPr>
            <p:nvPr/>
          </p:nvSpPr>
          <p:spPr bwMode="auto">
            <a:xfrm flipV="1">
              <a:off x="1741" y="1504"/>
              <a:ext cx="499" cy="15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2" name="Line 9"/>
            <p:cNvSpPr>
              <a:spLocks noChangeShapeType="1"/>
            </p:cNvSpPr>
            <p:nvPr/>
          </p:nvSpPr>
          <p:spPr bwMode="auto">
            <a:xfrm flipH="1">
              <a:off x="1968" y="1824"/>
              <a:ext cx="453" cy="14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3" name="Line 10"/>
            <p:cNvSpPr>
              <a:spLocks noChangeShapeType="1"/>
            </p:cNvSpPr>
            <p:nvPr/>
          </p:nvSpPr>
          <p:spPr bwMode="auto">
            <a:xfrm>
              <a:off x="3020" y="1665"/>
              <a:ext cx="636" cy="14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4" name="Line 11"/>
            <p:cNvSpPr>
              <a:spLocks noChangeShapeType="1"/>
            </p:cNvSpPr>
            <p:nvPr/>
          </p:nvSpPr>
          <p:spPr bwMode="auto">
            <a:xfrm flipH="1">
              <a:off x="2159" y="3583"/>
              <a:ext cx="12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15" name="Text Box 12"/>
            <p:cNvSpPr txBox="1">
              <a:spLocks noChangeArrowheads="1"/>
            </p:cNvSpPr>
            <p:nvPr/>
          </p:nvSpPr>
          <p:spPr bwMode="auto">
            <a:xfrm>
              <a:off x="2421" y="1027"/>
              <a:ext cx="545" cy="6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dirty="0">
                  <a:solidFill>
                    <a:schemeClr val="bg1"/>
                  </a:solidFill>
                  <a:latin typeface="华文新魏" pitchFamily="2" charset="-122"/>
                  <a:ea typeface="华文新魏" pitchFamily="2" charset="-122"/>
                </a:rPr>
                <a:t>运行态</a:t>
              </a:r>
            </a:p>
          </p:txBody>
        </p:sp>
        <p:sp>
          <p:nvSpPr>
            <p:cNvPr id="16" name="Text Box 13"/>
            <p:cNvSpPr txBox="1">
              <a:spLocks noChangeArrowheads="1"/>
            </p:cNvSpPr>
            <p:nvPr/>
          </p:nvSpPr>
          <p:spPr bwMode="auto">
            <a:xfrm>
              <a:off x="1468" y="3264"/>
              <a:ext cx="545" cy="6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chemeClr val="bg1"/>
                  </a:solidFill>
                  <a:latin typeface="华文新魏" pitchFamily="2" charset="-122"/>
                  <a:ea typeface="华文新魏" pitchFamily="2" charset="-122"/>
                </a:rPr>
                <a:t>就绪态</a:t>
              </a:r>
            </a:p>
          </p:txBody>
        </p:sp>
        <p:sp>
          <p:nvSpPr>
            <p:cNvPr id="17" name="Text Box 14"/>
            <p:cNvSpPr txBox="1">
              <a:spLocks noChangeArrowheads="1"/>
            </p:cNvSpPr>
            <p:nvPr/>
          </p:nvSpPr>
          <p:spPr bwMode="auto">
            <a:xfrm>
              <a:off x="3600" y="3264"/>
              <a:ext cx="545" cy="6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chemeClr val="bg1"/>
                  </a:solidFill>
                  <a:latin typeface="华文新魏" pitchFamily="2" charset="-122"/>
                  <a:ea typeface="华文新魏" pitchFamily="2" charset="-122"/>
                </a:rPr>
                <a:t>等待态</a:t>
              </a:r>
            </a:p>
          </p:txBody>
        </p:sp>
        <p:sp>
          <p:nvSpPr>
            <p:cNvPr id="18" name="Text Box 15"/>
            <p:cNvSpPr txBox="1">
              <a:spLocks noChangeArrowheads="1"/>
            </p:cNvSpPr>
            <p:nvPr/>
          </p:nvSpPr>
          <p:spPr bwMode="auto">
            <a:xfrm>
              <a:off x="1559" y="1984"/>
              <a:ext cx="318" cy="64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rgbClr val="0000FF"/>
                  </a:solidFill>
                  <a:latin typeface="华文新魏" pitchFamily="2" charset="-122"/>
                  <a:ea typeface="华文新魏" pitchFamily="2" charset="-122"/>
                </a:rPr>
                <a:t>选中</a:t>
              </a:r>
            </a:p>
          </p:txBody>
        </p:sp>
        <p:sp>
          <p:nvSpPr>
            <p:cNvPr id="19" name="Text Box 16"/>
            <p:cNvSpPr txBox="1">
              <a:spLocks noChangeArrowheads="1"/>
            </p:cNvSpPr>
            <p:nvPr/>
          </p:nvSpPr>
          <p:spPr bwMode="auto">
            <a:xfrm>
              <a:off x="2331" y="2307"/>
              <a:ext cx="318" cy="63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rgbClr val="0000FF"/>
                  </a:solidFill>
                  <a:latin typeface="华文新魏" pitchFamily="2" charset="-122"/>
                  <a:ea typeface="华文新魏" pitchFamily="2" charset="-122"/>
                </a:rPr>
                <a:t>落选</a:t>
              </a:r>
            </a:p>
          </p:txBody>
        </p:sp>
        <p:sp>
          <p:nvSpPr>
            <p:cNvPr id="20" name="Text Box 17"/>
            <p:cNvSpPr txBox="1">
              <a:spLocks noChangeArrowheads="1"/>
            </p:cNvSpPr>
            <p:nvPr/>
          </p:nvSpPr>
          <p:spPr bwMode="auto">
            <a:xfrm>
              <a:off x="3465" y="1984"/>
              <a:ext cx="1003" cy="49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rgbClr val="0000FF"/>
                  </a:solidFill>
                  <a:latin typeface="华文新魏" pitchFamily="2" charset="-122"/>
                  <a:ea typeface="华文新魏" pitchFamily="2" charset="-122"/>
                </a:rPr>
                <a:t>出现等待</a:t>
              </a:r>
            </a:p>
            <a:p>
              <a:pPr algn="ctr"/>
              <a:r>
                <a:rPr kumimoji="0" lang="zh-CN" altLang="en-US">
                  <a:solidFill>
                    <a:srgbClr val="0000FF"/>
                  </a:solidFill>
                  <a:latin typeface="华文新魏" pitchFamily="2" charset="-122"/>
                  <a:ea typeface="华文新魏" pitchFamily="2" charset="-122"/>
                </a:rPr>
                <a:t>事件</a:t>
              </a:r>
            </a:p>
          </p:txBody>
        </p:sp>
        <p:sp>
          <p:nvSpPr>
            <p:cNvPr id="21" name="Text Box 18"/>
            <p:cNvSpPr txBox="1">
              <a:spLocks noChangeArrowheads="1"/>
            </p:cNvSpPr>
            <p:nvPr/>
          </p:nvSpPr>
          <p:spPr bwMode="auto">
            <a:xfrm>
              <a:off x="2225" y="3657"/>
              <a:ext cx="1063" cy="45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dirty="0">
                  <a:solidFill>
                    <a:srgbClr val="0000FF"/>
                  </a:solidFill>
                  <a:latin typeface="华文新魏" pitchFamily="2" charset="-122"/>
                  <a:ea typeface="华文新魏" pitchFamily="2" charset="-122"/>
                </a:rPr>
                <a:t>等待事件</a:t>
              </a:r>
            </a:p>
            <a:p>
              <a:pPr algn="ctr"/>
              <a:r>
                <a:rPr kumimoji="0" lang="zh-CN" altLang="en-US" dirty="0">
                  <a:solidFill>
                    <a:srgbClr val="0000FF"/>
                  </a:solidFill>
                  <a:latin typeface="华文新魏" pitchFamily="2" charset="-122"/>
                  <a:ea typeface="华文新魏" pitchFamily="2" charset="-122"/>
                </a:rPr>
                <a:t>结束</a:t>
              </a:r>
            </a:p>
          </p:txBody>
        </p:sp>
        <p:sp>
          <p:nvSpPr>
            <p:cNvPr id="22" name="Oval 19"/>
            <p:cNvSpPr>
              <a:spLocks noChangeArrowheads="1"/>
            </p:cNvSpPr>
            <p:nvPr/>
          </p:nvSpPr>
          <p:spPr bwMode="auto">
            <a:xfrm>
              <a:off x="432"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23" name="Text Box 20"/>
            <p:cNvSpPr txBox="1">
              <a:spLocks noChangeArrowheads="1"/>
            </p:cNvSpPr>
            <p:nvPr/>
          </p:nvSpPr>
          <p:spPr bwMode="auto">
            <a:xfrm>
              <a:off x="640" y="1025"/>
              <a:ext cx="545" cy="6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dirty="0">
                  <a:solidFill>
                    <a:schemeClr val="bg1"/>
                  </a:solidFill>
                  <a:latin typeface="华文新魏" pitchFamily="2" charset="-122"/>
                  <a:ea typeface="华文新魏" pitchFamily="2" charset="-122"/>
                </a:rPr>
                <a:t>新建态</a:t>
              </a:r>
            </a:p>
          </p:txBody>
        </p:sp>
        <p:sp>
          <p:nvSpPr>
            <p:cNvPr id="24" name="Oval 21"/>
            <p:cNvSpPr>
              <a:spLocks noChangeArrowheads="1"/>
            </p:cNvSpPr>
            <p:nvPr/>
          </p:nvSpPr>
          <p:spPr bwMode="auto">
            <a:xfrm>
              <a:off x="4229" y="864"/>
              <a:ext cx="907" cy="963"/>
            </a:xfrm>
            <a:prstGeom prst="ellipse">
              <a:avLst/>
            </a:prstGeom>
            <a:solidFill>
              <a:schemeClr val="accent1"/>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25" name="Text Box 22"/>
            <p:cNvSpPr txBox="1">
              <a:spLocks noChangeArrowheads="1"/>
            </p:cNvSpPr>
            <p:nvPr/>
          </p:nvSpPr>
          <p:spPr bwMode="auto">
            <a:xfrm>
              <a:off x="4436" y="1025"/>
              <a:ext cx="545" cy="6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a:solidFill>
                    <a:schemeClr val="bg1"/>
                  </a:solidFill>
                  <a:latin typeface="华文新魏" pitchFamily="2" charset="-122"/>
                  <a:ea typeface="华文新魏" pitchFamily="2" charset="-122"/>
                </a:rPr>
                <a:t>终止态</a:t>
              </a:r>
            </a:p>
          </p:txBody>
        </p:sp>
        <p:sp>
          <p:nvSpPr>
            <p:cNvPr id="26" name="Line 23"/>
            <p:cNvSpPr>
              <a:spLocks noChangeShapeType="1"/>
            </p:cNvSpPr>
            <p:nvPr/>
          </p:nvSpPr>
          <p:spPr bwMode="auto">
            <a:xfrm>
              <a:off x="1090" y="1827"/>
              <a:ext cx="461" cy="128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27" name="Line 24"/>
            <p:cNvSpPr>
              <a:spLocks noChangeShapeType="1"/>
            </p:cNvSpPr>
            <p:nvPr/>
          </p:nvSpPr>
          <p:spPr bwMode="auto">
            <a:xfrm>
              <a:off x="3123" y="1308"/>
              <a:ext cx="110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grpSp>
    </p:spTree>
    <p:extLst>
      <p:ext uri="{BB962C8B-B14F-4D97-AF65-F5344CB8AC3E}">
        <p14:creationId xmlns:p14="http://schemas.microsoft.com/office/powerpoint/2010/main" val="9867330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进程的挂起</a:t>
            </a:r>
            <a:endParaRPr lang="zh-CN" altLang="en-US" dirty="0"/>
          </a:p>
        </p:txBody>
      </p:sp>
      <p:sp>
        <p:nvSpPr>
          <p:cNvPr id="3" name="内容占位符 2"/>
          <p:cNvSpPr>
            <a:spLocks noGrp="1"/>
          </p:cNvSpPr>
          <p:nvPr>
            <p:ph idx="1"/>
          </p:nvPr>
        </p:nvSpPr>
        <p:spPr/>
        <p:txBody>
          <a:bodyPr/>
          <a:lstStyle/>
          <a:p>
            <a:r>
              <a:rPr lang="zh-CN" altLang="en-US" dirty="0" smtClean="0"/>
              <a:t>进程可“交换”到外存，解决资源不足</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51</a:t>
            </a:fld>
            <a:endParaRPr lang="zh-CN" altLang="en-US"/>
          </a:p>
        </p:txBody>
      </p:sp>
      <p:grpSp>
        <p:nvGrpSpPr>
          <p:cNvPr id="7" name="Group 53"/>
          <p:cNvGrpSpPr>
            <a:grpSpLocks/>
          </p:cNvGrpSpPr>
          <p:nvPr/>
        </p:nvGrpSpPr>
        <p:grpSpPr bwMode="auto">
          <a:xfrm>
            <a:off x="560412" y="1804119"/>
            <a:ext cx="6819900" cy="4721225"/>
            <a:chOff x="264" y="910"/>
            <a:chExt cx="4296" cy="2974"/>
          </a:xfrm>
        </p:grpSpPr>
        <p:sp>
          <p:nvSpPr>
            <p:cNvPr id="8" name="Text Box 5"/>
            <p:cNvSpPr txBox="1">
              <a:spLocks noChangeArrowheads="1"/>
            </p:cNvSpPr>
            <p:nvPr/>
          </p:nvSpPr>
          <p:spPr bwMode="auto">
            <a:xfrm>
              <a:off x="2655" y="1364"/>
              <a:ext cx="262" cy="27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挂起</a:t>
              </a:r>
            </a:p>
          </p:txBody>
        </p:sp>
        <p:sp>
          <p:nvSpPr>
            <p:cNvPr id="9" name="Line 6"/>
            <p:cNvSpPr>
              <a:spLocks noChangeShapeType="1"/>
            </p:cNvSpPr>
            <p:nvPr/>
          </p:nvSpPr>
          <p:spPr bwMode="auto">
            <a:xfrm flipH="1" flipV="1">
              <a:off x="2319" y="1166"/>
              <a:ext cx="1507"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10" name="Text Box 7"/>
            <p:cNvSpPr txBox="1">
              <a:spLocks noChangeArrowheads="1"/>
            </p:cNvSpPr>
            <p:nvPr/>
          </p:nvSpPr>
          <p:spPr bwMode="auto">
            <a:xfrm>
              <a:off x="2614" y="910"/>
              <a:ext cx="852" cy="20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等待事件结束</a:t>
              </a:r>
            </a:p>
          </p:txBody>
        </p:sp>
        <p:sp>
          <p:nvSpPr>
            <p:cNvPr id="11" name="Text Box 8"/>
            <p:cNvSpPr txBox="1">
              <a:spLocks noChangeArrowheads="1"/>
            </p:cNvSpPr>
            <p:nvPr/>
          </p:nvSpPr>
          <p:spPr bwMode="auto">
            <a:xfrm>
              <a:off x="3343" y="2736"/>
              <a:ext cx="393" cy="37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出现等待事件</a:t>
              </a:r>
            </a:p>
          </p:txBody>
        </p:sp>
        <p:sp>
          <p:nvSpPr>
            <p:cNvPr id="12" name="Text Box 9"/>
            <p:cNvSpPr txBox="1">
              <a:spLocks noChangeArrowheads="1"/>
            </p:cNvSpPr>
            <p:nvPr/>
          </p:nvSpPr>
          <p:spPr bwMode="auto">
            <a:xfrm>
              <a:off x="1631" y="2045"/>
              <a:ext cx="272" cy="34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解除挂起</a:t>
              </a:r>
            </a:p>
          </p:txBody>
        </p:sp>
        <p:sp>
          <p:nvSpPr>
            <p:cNvPr id="13" name="Text Box 10"/>
            <p:cNvSpPr txBox="1">
              <a:spLocks noChangeArrowheads="1"/>
            </p:cNvSpPr>
            <p:nvPr/>
          </p:nvSpPr>
          <p:spPr bwMode="auto">
            <a:xfrm>
              <a:off x="2000" y="2120"/>
              <a:ext cx="262" cy="27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挂起</a:t>
              </a:r>
            </a:p>
          </p:txBody>
        </p:sp>
        <p:sp>
          <p:nvSpPr>
            <p:cNvPr id="14" name="Text Box 11"/>
            <p:cNvSpPr txBox="1">
              <a:spLocks noChangeArrowheads="1"/>
            </p:cNvSpPr>
            <p:nvPr/>
          </p:nvSpPr>
          <p:spPr bwMode="auto">
            <a:xfrm>
              <a:off x="2482" y="2933"/>
              <a:ext cx="271" cy="27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落选</a:t>
              </a:r>
            </a:p>
          </p:txBody>
        </p:sp>
        <p:sp>
          <p:nvSpPr>
            <p:cNvPr id="15" name="Text Box 12"/>
            <p:cNvSpPr txBox="1">
              <a:spLocks noChangeArrowheads="1"/>
            </p:cNvSpPr>
            <p:nvPr/>
          </p:nvSpPr>
          <p:spPr bwMode="auto">
            <a:xfrm>
              <a:off x="2196" y="2620"/>
              <a:ext cx="272" cy="22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选中</a:t>
              </a:r>
            </a:p>
          </p:txBody>
        </p:sp>
        <p:sp>
          <p:nvSpPr>
            <p:cNvPr id="16" name="Line 13"/>
            <p:cNvSpPr>
              <a:spLocks noChangeShapeType="1"/>
            </p:cNvSpPr>
            <p:nvPr/>
          </p:nvSpPr>
          <p:spPr bwMode="auto">
            <a:xfrm flipV="1">
              <a:off x="1910" y="1241"/>
              <a:ext cx="0" cy="2165"/>
            </a:xfrm>
            <a:prstGeom prst="line">
              <a:avLst/>
            </a:prstGeom>
            <a:noFill/>
            <a:ln w="19050">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17" name="Line 14"/>
            <p:cNvSpPr>
              <a:spLocks noChangeShapeType="1"/>
            </p:cNvSpPr>
            <p:nvPr/>
          </p:nvSpPr>
          <p:spPr bwMode="auto">
            <a:xfrm flipV="1">
              <a:off x="1983" y="1364"/>
              <a:ext cx="0" cy="1999"/>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18" name="Line 15"/>
            <p:cNvSpPr>
              <a:spLocks noChangeShapeType="1"/>
            </p:cNvSpPr>
            <p:nvPr/>
          </p:nvSpPr>
          <p:spPr bwMode="auto">
            <a:xfrm flipV="1">
              <a:off x="2065" y="2181"/>
              <a:ext cx="721" cy="13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19" name="Line 16"/>
            <p:cNvSpPr>
              <a:spLocks noChangeShapeType="1"/>
            </p:cNvSpPr>
            <p:nvPr/>
          </p:nvSpPr>
          <p:spPr bwMode="auto">
            <a:xfrm flipH="1">
              <a:off x="2196" y="2271"/>
              <a:ext cx="655" cy="1166"/>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20" name="Line 17"/>
            <p:cNvSpPr>
              <a:spLocks noChangeShapeType="1"/>
            </p:cNvSpPr>
            <p:nvPr/>
          </p:nvSpPr>
          <p:spPr bwMode="auto">
            <a:xfrm>
              <a:off x="3343" y="2197"/>
              <a:ext cx="720" cy="1166"/>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21" name="Line 18"/>
            <p:cNvSpPr>
              <a:spLocks noChangeShapeType="1"/>
            </p:cNvSpPr>
            <p:nvPr/>
          </p:nvSpPr>
          <p:spPr bwMode="auto">
            <a:xfrm flipH="1" flipV="1">
              <a:off x="2336" y="3604"/>
              <a:ext cx="1506"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grpSp>
          <p:nvGrpSpPr>
            <p:cNvPr id="22" name="Group 19"/>
            <p:cNvGrpSpPr>
              <a:grpSpLocks/>
            </p:cNvGrpSpPr>
            <p:nvPr/>
          </p:nvGrpSpPr>
          <p:grpSpPr bwMode="auto">
            <a:xfrm>
              <a:off x="2720" y="1878"/>
              <a:ext cx="655" cy="408"/>
              <a:chOff x="5359" y="3451"/>
              <a:chExt cx="1419" cy="400"/>
            </a:xfrm>
          </p:grpSpPr>
          <p:sp>
            <p:nvSpPr>
              <p:cNvPr id="53" name="Oval 20"/>
              <p:cNvSpPr>
                <a:spLocks noChangeArrowheads="1"/>
              </p:cNvSpPr>
              <p:nvPr/>
            </p:nvSpPr>
            <p:spPr bwMode="auto">
              <a:xfrm>
                <a:off x="5359" y="3451"/>
                <a:ext cx="1419" cy="400"/>
              </a:xfrm>
              <a:prstGeom prst="ellipse">
                <a:avLst/>
              </a:prstGeom>
              <a:solidFill>
                <a:schemeClr val="accent1"/>
              </a:solidFill>
              <a:ln w="19050">
                <a:solidFill>
                  <a:srgbClr val="000000"/>
                </a:solidFill>
                <a:round/>
                <a:headEnd/>
                <a:tailEnd/>
              </a:ln>
            </p:spPr>
            <p:txBody>
              <a:bodyPr tIns="36000"/>
              <a:lstStyle/>
              <a:p>
                <a:endParaRPr lang="zh-CN" altLang="en-US"/>
              </a:p>
            </p:txBody>
          </p:sp>
          <p:sp>
            <p:nvSpPr>
              <p:cNvPr id="54" name="Text Box 21"/>
              <p:cNvSpPr txBox="1">
                <a:spLocks noChangeArrowheads="1"/>
              </p:cNvSpPr>
              <p:nvPr/>
            </p:nvSpPr>
            <p:spPr bwMode="auto">
              <a:xfrm>
                <a:off x="5684" y="3519"/>
                <a:ext cx="851"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chemeClr val="bg1"/>
                    </a:solidFill>
                    <a:latin typeface="华文新魏" pitchFamily="2" charset="-122"/>
                    <a:ea typeface="华文新魏" pitchFamily="2" charset="-122"/>
                  </a:rPr>
                  <a:t>运行态</a:t>
                </a:r>
              </a:p>
            </p:txBody>
          </p:sp>
        </p:grpSp>
        <p:grpSp>
          <p:nvGrpSpPr>
            <p:cNvPr id="23" name="Group 22"/>
            <p:cNvGrpSpPr>
              <a:grpSpLocks/>
            </p:cNvGrpSpPr>
            <p:nvPr/>
          </p:nvGrpSpPr>
          <p:grpSpPr bwMode="auto">
            <a:xfrm>
              <a:off x="1541" y="3375"/>
              <a:ext cx="775" cy="411"/>
              <a:chOff x="3868" y="4384"/>
              <a:chExt cx="1420" cy="401"/>
            </a:xfrm>
          </p:grpSpPr>
          <p:sp>
            <p:nvSpPr>
              <p:cNvPr id="51" name="Oval 23"/>
              <p:cNvSpPr>
                <a:spLocks noChangeArrowheads="1"/>
              </p:cNvSpPr>
              <p:nvPr/>
            </p:nvSpPr>
            <p:spPr bwMode="auto">
              <a:xfrm>
                <a:off x="3868" y="4384"/>
                <a:ext cx="1420" cy="401"/>
              </a:xfrm>
              <a:prstGeom prst="ellipse">
                <a:avLst/>
              </a:prstGeom>
              <a:solidFill>
                <a:schemeClr val="accent1"/>
              </a:solidFill>
              <a:ln w="19050">
                <a:solidFill>
                  <a:srgbClr val="000000"/>
                </a:solidFill>
                <a:round/>
                <a:headEnd/>
                <a:tailEnd/>
              </a:ln>
            </p:spPr>
            <p:txBody>
              <a:bodyPr tIns="36000"/>
              <a:lstStyle/>
              <a:p>
                <a:endParaRPr lang="zh-CN" altLang="en-US"/>
              </a:p>
            </p:txBody>
          </p:sp>
          <p:sp>
            <p:nvSpPr>
              <p:cNvPr id="52" name="Text Box 24"/>
              <p:cNvSpPr txBox="1">
                <a:spLocks noChangeArrowheads="1"/>
              </p:cNvSpPr>
              <p:nvPr/>
            </p:nvSpPr>
            <p:spPr bwMode="auto">
              <a:xfrm>
                <a:off x="4193" y="4451"/>
                <a:ext cx="852"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chemeClr val="bg1"/>
                    </a:solidFill>
                    <a:latin typeface="华文新魏" pitchFamily="2" charset="-122"/>
                    <a:ea typeface="华文新魏" pitchFamily="2" charset="-122"/>
                  </a:rPr>
                  <a:t>就绪态</a:t>
                </a:r>
              </a:p>
            </p:txBody>
          </p:sp>
        </p:grpSp>
        <p:sp>
          <p:nvSpPr>
            <p:cNvPr id="24" name="Text Box 25"/>
            <p:cNvSpPr txBox="1">
              <a:spLocks noChangeArrowheads="1"/>
            </p:cNvSpPr>
            <p:nvPr/>
          </p:nvSpPr>
          <p:spPr bwMode="auto">
            <a:xfrm>
              <a:off x="2647" y="3661"/>
              <a:ext cx="852" cy="22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等待事件结束</a:t>
              </a:r>
            </a:p>
          </p:txBody>
        </p:sp>
        <p:grpSp>
          <p:nvGrpSpPr>
            <p:cNvPr id="25" name="Group 26"/>
            <p:cNvGrpSpPr>
              <a:grpSpLocks/>
            </p:cNvGrpSpPr>
            <p:nvPr/>
          </p:nvGrpSpPr>
          <p:grpSpPr bwMode="auto">
            <a:xfrm>
              <a:off x="2745" y="3089"/>
              <a:ext cx="630" cy="409"/>
              <a:chOff x="8511" y="3451"/>
              <a:chExt cx="1420" cy="401"/>
            </a:xfrm>
          </p:grpSpPr>
          <p:sp>
            <p:nvSpPr>
              <p:cNvPr id="49" name="Oval 27"/>
              <p:cNvSpPr>
                <a:spLocks noChangeArrowheads="1"/>
              </p:cNvSpPr>
              <p:nvPr/>
            </p:nvSpPr>
            <p:spPr bwMode="auto">
              <a:xfrm>
                <a:off x="8511" y="3451"/>
                <a:ext cx="1420" cy="401"/>
              </a:xfrm>
              <a:prstGeom prst="ellipse">
                <a:avLst/>
              </a:prstGeom>
              <a:solidFill>
                <a:schemeClr val="accent1"/>
              </a:solidFill>
              <a:ln w="19050">
                <a:solidFill>
                  <a:srgbClr val="000000"/>
                </a:solidFill>
                <a:round/>
                <a:headEnd/>
                <a:tailEnd/>
              </a:ln>
            </p:spPr>
            <p:txBody>
              <a:bodyPr tIns="36000"/>
              <a:lstStyle/>
              <a:p>
                <a:endParaRPr lang="zh-CN" altLang="en-US"/>
              </a:p>
            </p:txBody>
          </p:sp>
          <p:sp>
            <p:nvSpPr>
              <p:cNvPr id="50" name="Text Box 28"/>
              <p:cNvSpPr txBox="1">
                <a:spLocks noChangeArrowheads="1"/>
              </p:cNvSpPr>
              <p:nvPr/>
            </p:nvSpPr>
            <p:spPr bwMode="auto">
              <a:xfrm>
                <a:off x="8836" y="3518"/>
                <a:ext cx="852"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终止态</a:t>
                </a:r>
              </a:p>
            </p:txBody>
          </p:sp>
        </p:grpSp>
        <p:sp>
          <p:nvSpPr>
            <p:cNvPr id="26" name="Line 29"/>
            <p:cNvSpPr>
              <a:spLocks noChangeShapeType="1"/>
            </p:cNvSpPr>
            <p:nvPr/>
          </p:nvSpPr>
          <p:spPr bwMode="auto">
            <a:xfrm>
              <a:off x="894" y="2650"/>
              <a:ext cx="721" cy="83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27" name="Line 30"/>
            <p:cNvSpPr>
              <a:spLocks noChangeShapeType="1"/>
            </p:cNvSpPr>
            <p:nvPr/>
          </p:nvSpPr>
          <p:spPr bwMode="auto">
            <a:xfrm>
              <a:off x="3056" y="2286"/>
              <a:ext cx="0" cy="833"/>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grpSp>
          <p:nvGrpSpPr>
            <p:cNvPr id="28" name="Group 31"/>
            <p:cNvGrpSpPr>
              <a:grpSpLocks/>
            </p:cNvGrpSpPr>
            <p:nvPr/>
          </p:nvGrpSpPr>
          <p:grpSpPr bwMode="auto">
            <a:xfrm>
              <a:off x="592" y="2286"/>
              <a:ext cx="644" cy="410"/>
              <a:chOff x="2571" y="3451"/>
              <a:chExt cx="1420" cy="401"/>
            </a:xfrm>
          </p:grpSpPr>
          <p:sp>
            <p:nvSpPr>
              <p:cNvPr id="47" name="Oval 32"/>
              <p:cNvSpPr>
                <a:spLocks noChangeArrowheads="1"/>
              </p:cNvSpPr>
              <p:nvPr/>
            </p:nvSpPr>
            <p:spPr bwMode="auto">
              <a:xfrm>
                <a:off x="2571" y="3451"/>
                <a:ext cx="1420" cy="401"/>
              </a:xfrm>
              <a:prstGeom prst="ellipse">
                <a:avLst/>
              </a:prstGeom>
              <a:solidFill>
                <a:schemeClr val="accent1"/>
              </a:solidFill>
              <a:ln w="19050">
                <a:solidFill>
                  <a:srgbClr val="000000"/>
                </a:solidFill>
                <a:round/>
                <a:headEnd/>
                <a:tailEnd/>
              </a:ln>
            </p:spPr>
            <p:txBody>
              <a:bodyPr tIns="36000"/>
              <a:lstStyle/>
              <a:p>
                <a:endParaRPr lang="zh-CN" altLang="en-US">
                  <a:solidFill>
                    <a:schemeClr val="bg1"/>
                  </a:solidFill>
                </a:endParaRPr>
              </a:p>
            </p:txBody>
          </p:sp>
          <p:sp>
            <p:nvSpPr>
              <p:cNvPr id="48" name="Text Box 33"/>
              <p:cNvSpPr txBox="1">
                <a:spLocks noChangeArrowheads="1"/>
              </p:cNvSpPr>
              <p:nvPr/>
            </p:nvSpPr>
            <p:spPr bwMode="auto">
              <a:xfrm>
                <a:off x="2778" y="3518"/>
                <a:ext cx="1020"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dirty="0">
                    <a:solidFill>
                      <a:srgbClr val="0000FF"/>
                    </a:solidFill>
                    <a:latin typeface="华文新魏" pitchFamily="2" charset="-122"/>
                    <a:ea typeface="华文新魏" pitchFamily="2" charset="-122"/>
                  </a:rPr>
                  <a:t>新建态</a:t>
                </a:r>
              </a:p>
            </p:txBody>
          </p:sp>
        </p:grpSp>
        <p:grpSp>
          <p:nvGrpSpPr>
            <p:cNvPr id="29" name="Group 34"/>
            <p:cNvGrpSpPr>
              <a:grpSpLocks/>
            </p:cNvGrpSpPr>
            <p:nvPr/>
          </p:nvGrpSpPr>
          <p:grpSpPr bwMode="auto">
            <a:xfrm>
              <a:off x="1541" y="954"/>
              <a:ext cx="775" cy="410"/>
              <a:chOff x="2796" y="3951"/>
              <a:chExt cx="1420" cy="401"/>
            </a:xfrm>
          </p:grpSpPr>
          <p:sp>
            <p:nvSpPr>
              <p:cNvPr id="45" name="Oval 35"/>
              <p:cNvSpPr>
                <a:spLocks noChangeArrowheads="1"/>
              </p:cNvSpPr>
              <p:nvPr/>
            </p:nvSpPr>
            <p:spPr bwMode="auto">
              <a:xfrm>
                <a:off x="2796" y="3951"/>
                <a:ext cx="1420" cy="401"/>
              </a:xfrm>
              <a:prstGeom prst="ellipse">
                <a:avLst/>
              </a:prstGeom>
              <a:solidFill>
                <a:schemeClr val="accent1"/>
              </a:solidFill>
              <a:ln w="19050">
                <a:solidFill>
                  <a:srgbClr val="000000"/>
                </a:solidFill>
                <a:round/>
                <a:headEnd/>
                <a:tailEnd/>
              </a:ln>
            </p:spPr>
            <p:txBody>
              <a:bodyPr lIns="0" tIns="36000" rIns="0" bIns="0"/>
              <a:lstStyle/>
              <a:p>
                <a:endParaRPr lang="zh-CN" altLang="en-US">
                  <a:solidFill>
                    <a:schemeClr val="bg1"/>
                  </a:solidFill>
                </a:endParaRPr>
              </a:p>
            </p:txBody>
          </p:sp>
          <p:sp>
            <p:nvSpPr>
              <p:cNvPr id="46" name="Text Box 36"/>
              <p:cNvSpPr txBox="1">
                <a:spLocks noChangeArrowheads="1"/>
              </p:cNvSpPr>
              <p:nvPr/>
            </p:nvSpPr>
            <p:spPr bwMode="auto">
              <a:xfrm>
                <a:off x="3018" y="4018"/>
                <a:ext cx="1020" cy="26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dirty="0">
                    <a:solidFill>
                      <a:schemeClr val="bg1"/>
                    </a:solidFill>
                    <a:latin typeface="华文新魏" pitchFamily="2" charset="-122"/>
                    <a:ea typeface="华文新魏" pitchFamily="2" charset="-122"/>
                  </a:rPr>
                  <a:t>挂起就</a:t>
                </a:r>
              </a:p>
              <a:p>
                <a:pPr algn="ctr"/>
                <a:r>
                  <a:rPr kumimoji="0" lang="zh-CN" altLang="en-US" sz="1600" dirty="0">
                    <a:solidFill>
                      <a:schemeClr val="bg1"/>
                    </a:solidFill>
                    <a:latin typeface="华文新魏" pitchFamily="2" charset="-122"/>
                    <a:ea typeface="华文新魏" pitchFamily="2" charset="-122"/>
                  </a:rPr>
                  <a:t>绪态</a:t>
                </a:r>
              </a:p>
            </p:txBody>
          </p:sp>
        </p:grpSp>
        <p:sp>
          <p:nvSpPr>
            <p:cNvPr id="30" name="Text Box 37"/>
            <p:cNvSpPr txBox="1">
              <a:spLocks noChangeArrowheads="1"/>
            </p:cNvSpPr>
            <p:nvPr/>
          </p:nvSpPr>
          <p:spPr bwMode="auto">
            <a:xfrm>
              <a:off x="3872" y="2044"/>
              <a:ext cx="272" cy="38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解除挂起</a:t>
              </a:r>
            </a:p>
          </p:txBody>
        </p:sp>
        <p:sp>
          <p:nvSpPr>
            <p:cNvPr id="31" name="Text Box 38"/>
            <p:cNvSpPr txBox="1">
              <a:spLocks noChangeArrowheads="1"/>
            </p:cNvSpPr>
            <p:nvPr/>
          </p:nvSpPr>
          <p:spPr bwMode="auto">
            <a:xfrm>
              <a:off x="4241" y="2120"/>
              <a:ext cx="262" cy="27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挂起</a:t>
              </a:r>
            </a:p>
          </p:txBody>
        </p:sp>
        <p:sp>
          <p:nvSpPr>
            <p:cNvPr id="32" name="Line 39"/>
            <p:cNvSpPr>
              <a:spLocks noChangeShapeType="1"/>
            </p:cNvSpPr>
            <p:nvPr/>
          </p:nvSpPr>
          <p:spPr bwMode="auto">
            <a:xfrm flipH="1" flipV="1">
              <a:off x="4142" y="1331"/>
              <a:ext cx="9" cy="2074"/>
            </a:xfrm>
            <a:prstGeom prst="line">
              <a:avLst/>
            </a:prstGeom>
            <a:noFill/>
            <a:ln w="19050">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33" name="Line 40"/>
            <p:cNvSpPr>
              <a:spLocks noChangeShapeType="1"/>
            </p:cNvSpPr>
            <p:nvPr/>
          </p:nvSpPr>
          <p:spPr bwMode="auto">
            <a:xfrm flipH="1" flipV="1">
              <a:off x="4208" y="1348"/>
              <a:ext cx="8" cy="2075"/>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grpSp>
          <p:nvGrpSpPr>
            <p:cNvPr id="34" name="Group 41"/>
            <p:cNvGrpSpPr>
              <a:grpSpLocks/>
            </p:cNvGrpSpPr>
            <p:nvPr/>
          </p:nvGrpSpPr>
          <p:grpSpPr bwMode="auto">
            <a:xfrm>
              <a:off x="3768" y="912"/>
              <a:ext cx="776" cy="452"/>
              <a:chOff x="2796" y="3951"/>
              <a:chExt cx="1420" cy="401"/>
            </a:xfrm>
          </p:grpSpPr>
          <p:sp>
            <p:nvSpPr>
              <p:cNvPr id="43" name="Oval 42"/>
              <p:cNvSpPr>
                <a:spLocks noChangeArrowheads="1"/>
              </p:cNvSpPr>
              <p:nvPr/>
            </p:nvSpPr>
            <p:spPr bwMode="auto">
              <a:xfrm>
                <a:off x="2796" y="3951"/>
                <a:ext cx="1420" cy="401"/>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0"/>
              <a:lstStyle/>
              <a:p>
                <a:endParaRPr lang="zh-CN" altLang="en-US"/>
              </a:p>
            </p:txBody>
          </p:sp>
          <p:sp>
            <p:nvSpPr>
              <p:cNvPr id="44" name="Text Box 43"/>
              <p:cNvSpPr txBox="1">
                <a:spLocks noChangeArrowheads="1"/>
              </p:cNvSpPr>
              <p:nvPr/>
            </p:nvSpPr>
            <p:spPr bwMode="auto">
              <a:xfrm>
                <a:off x="3018" y="4018"/>
                <a:ext cx="1020" cy="26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chemeClr val="bg1"/>
                    </a:solidFill>
                    <a:latin typeface="华文新魏" pitchFamily="2" charset="-122"/>
                    <a:ea typeface="华文新魏" pitchFamily="2" charset="-122"/>
                  </a:rPr>
                  <a:t>挂起等</a:t>
                </a:r>
              </a:p>
              <a:p>
                <a:pPr algn="ctr"/>
                <a:r>
                  <a:rPr kumimoji="0" lang="zh-CN" altLang="en-US" sz="1600">
                    <a:solidFill>
                      <a:schemeClr val="bg1"/>
                    </a:solidFill>
                    <a:latin typeface="华文新魏" pitchFamily="2" charset="-122"/>
                    <a:ea typeface="华文新魏" pitchFamily="2" charset="-122"/>
                  </a:rPr>
                  <a:t>待态</a:t>
                </a:r>
              </a:p>
            </p:txBody>
          </p:sp>
        </p:grpSp>
        <p:grpSp>
          <p:nvGrpSpPr>
            <p:cNvPr id="35" name="Group 44"/>
            <p:cNvGrpSpPr>
              <a:grpSpLocks/>
            </p:cNvGrpSpPr>
            <p:nvPr/>
          </p:nvGrpSpPr>
          <p:grpSpPr bwMode="auto">
            <a:xfrm>
              <a:off x="3785" y="3375"/>
              <a:ext cx="775" cy="411"/>
              <a:chOff x="7204" y="4384"/>
              <a:chExt cx="1420" cy="401"/>
            </a:xfrm>
          </p:grpSpPr>
          <p:sp>
            <p:nvSpPr>
              <p:cNvPr id="41" name="Oval 45"/>
              <p:cNvSpPr>
                <a:spLocks noChangeArrowheads="1"/>
              </p:cNvSpPr>
              <p:nvPr/>
            </p:nvSpPr>
            <p:spPr bwMode="auto">
              <a:xfrm>
                <a:off x="7204" y="4384"/>
                <a:ext cx="1420" cy="401"/>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zh-CN" altLang="en-US"/>
              </a:p>
            </p:txBody>
          </p:sp>
          <p:sp>
            <p:nvSpPr>
              <p:cNvPr id="42" name="Text Box 46"/>
              <p:cNvSpPr txBox="1">
                <a:spLocks noChangeArrowheads="1"/>
              </p:cNvSpPr>
              <p:nvPr/>
            </p:nvSpPr>
            <p:spPr bwMode="auto">
              <a:xfrm>
                <a:off x="7529" y="4451"/>
                <a:ext cx="852" cy="26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chemeClr val="bg1"/>
                    </a:solidFill>
                    <a:latin typeface="华文新魏" pitchFamily="2" charset="-122"/>
                    <a:ea typeface="华文新魏" pitchFamily="2" charset="-122"/>
                  </a:rPr>
                  <a:t>等待态</a:t>
                </a:r>
              </a:p>
            </p:txBody>
          </p:sp>
        </p:grpSp>
        <p:sp>
          <p:nvSpPr>
            <p:cNvPr id="36" name="Line 47"/>
            <p:cNvSpPr>
              <a:spLocks noChangeShapeType="1"/>
            </p:cNvSpPr>
            <p:nvPr/>
          </p:nvSpPr>
          <p:spPr bwMode="auto">
            <a:xfrm flipH="1" flipV="1">
              <a:off x="2213" y="1302"/>
              <a:ext cx="827" cy="576"/>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37" name="Line 48"/>
            <p:cNvSpPr>
              <a:spLocks noChangeShapeType="1"/>
            </p:cNvSpPr>
            <p:nvPr/>
          </p:nvSpPr>
          <p:spPr bwMode="auto">
            <a:xfrm flipV="1">
              <a:off x="952" y="1287"/>
              <a:ext cx="655" cy="999"/>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38" name="Text Box 49"/>
            <p:cNvSpPr txBox="1">
              <a:spLocks noChangeArrowheads="1"/>
            </p:cNvSpPr>
            <p:nvPr/>
          </p:nvSpPr>
          <p:spPr bwMode="auto">
            <a:xfrm>
              <a:off x="1034" y="1501"/>
              <a:ext cx="262" cy="27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提交</a:t>
              </a:r>
            </a:p>
          </p:txBody>
        </p:sp>
        <p:sp>
          <p:nvSpPr>
            <p:cNvPr id="39" name="Text Box 50"/>
            <p:cNvSpPr txBox="1">
              <a:spLocks noChangeArrowheads="1"/>
            </p:cNvSpPr>
            <p:nvPr/>
          </p:nvSpPr>
          <p:spPr bwMode="auto">
            <a:xfrm>
              <a:off x="1025" y="3107"/>
              <a:ext cx="263" cy="27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600">
                  <a:solidFill>
                    <a:srgbClr val="0000FF"/>
                  </a:solidFill>
                  <a:latin typeface="华文新魏" pitchFamily="2" charset="-122"/>
                  <a:ea typeface="华文新魏" pitchFamily="2" charset="-122"/>
                </a:rPr>
                <a:t>提交</a:t>
              </a:r>
            </a:p>
          </p:txBody>
        </p:sp>
        <p:sp>
          <p:nvSpPr>
            <p:cNvPr id="40" name="Line 51"/>
            <p:cNvSpPr>
              <a:spLocks noChangeShapeType="1"/>
            </p:cNvSpPr>
            <p:nvPr/>
          </p:nvSpPr>
          <p:spPr bwMode="auto">
            <a:xfrm flipV="1">
              <a:off x="264" y="2499"/>
              <a:ext cx="328" cy="3"/>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grpSp>
    </p:spTree>
    <p:extLst>
      <p:ext uri="{BB962C8B-B14F-4D97-AF65-F5344CB8AC3E}">
        <p14:creationId xmlns:p14="http://schemas.microsoft.com/office/powerpoint/2010/main" val="36310370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挂起进程性质</a:t>
            </a:r>
            <a:endParaRPr lang="zh-CN" altLang="en-US" dirty="0"/>
          </a:p>
        </p:txBody>
      </p:sp>
      <p:sp>
        <p:nvSpPr>
          <p:cNvPr id="3" name="内容占位符 2"/>
          <p:cNvSpPr>
            <a:spLocks noGrp="1"/>
          </p:cNvSpPr>
          <p:nvPr>
            <p:ph idx="1"/>
          </p:nvPr>
        </p:nvSpPr>
        <p:spPr/>
        <p:txBody>
          <a:bodyPr/>
          <a:lstStyle/>
          <a:p>
            <a:r>
              <a:rPr lang="zh-CN" altLang="en-US" dirty="0" smtClean="0"/>
              <a:t>无法立即执行</a:t>
            </a:r>
            <a:endParaRPr lang="en-US" altLang="zh-CN" dirty="0" smtClean="0"/>
          </a:p>
          <a:p>
            <a:r>
              <a:rPr lang="zh-CN" altLang="en-US" dirty="0" smtClean="0"/>
              <a:t>挂起进程可能待待事件，但挂起条件</a:t>
            </a:r>
            <a:r>
              <a:rPr lang="zh-CN" altLang="en-US" dirty="0" smtClean="0">
                <a:solidFill>
                  <a:srgbClr val="FF0000"/>
                </a:solidFill>
              </a:rPr>
              <a:t>独立于</a:t>
            </a:r>
            <a:r>
              <a:rPr lang="zh-CN" altLang="en-US" dirty="0" smtClean="0"/>
              <a:t>所等待事件</a:t>
            </a:r>
            <a:endParaRPr lang="en-US" altLang="zh-CN" dirty="0" smtClean="0"/>
          </a:p>
          <a:p>
            <a:r>
              <a:rPr lang="zh-CN" altLang="en-US" dirty="0" smtClean="0"/>
              <a:t>进程</a:t>
            </a:r>
            <a:r>
              <a:rPr lang="zh-CN" altLang="en-US" dirty="0"/>
              <a:t>进入挂起状态是由于操作系统、父进程或进程本身阻止它的运行。</a:t>
            </a:r>
          </a:p>
          <a:p>
            <a:pPr algn="just">
              <a:lnSpc>
                <a:spcPct val="90000"/>
              </a:lnSpc>
              <a:buNone/>
            </a:pPr>
            <a:r>
              <a:rPr lang="en-US" altLang="zh-CN" dirty="0" smtClean="0"/>
              <a:t>• </a:t>
            </a:r>
            <a:r>
              <a:rPr lang="zh-CN" altLang="en-US" dirty="0" smtClean="0"/>
              <a:t>结束</a:t>
            </a:r>
            <a:r>
              <a:rPr lang="zh-CN" altLang="en-US" dirty="0"/>
              <a:t>进程挂起状态的命令只能通过操作系统或父进程发出</a:t>
            </a:r>
            <a:r>
              <a:rPr lang="zh-CN" altLang="en-US" dirty="0">
                <a:latin typeface="仿宋_GB2312" pitchFamily="49" charset="-122"/>
                <a:ea typeface="仿宋_GB2312" pitchFamily="49" charset="-122"/>
              </a:rPr>
              <a:t>。</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p14="http://schemas.microsoft.com/office/powerpoint/2010/main" val="1873399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进程的描述和组成</a:t>
            </a:r>
            <a:endParaRPr lang="zh-CN" altLang="en-US" dirty="0"/>
          </a:p>
        </p:txBody>
      </p:sp>
      <p:sp>
        <p:nvSpPr>
          <p:cNvPr id="3" name="内容占位符 2"/>
          <p:cNvSpPr>
            <a:spLocks noGrp="1"/>
          </p:cNvSpPr>
          <p:nvPr>
            <p:ph idx="1"/>
          </p:nvPr>
        </p:nvSpPr>
        <p:spPr/>
        <p:txBody>
          <a:bodyPr/>
          <a:lstStyle/>
          <a:p>
            <a:r>
              <a:rPr lang="zh-CN" altLang="en-US" dirty="0" smtClean="0"/>
              <a:t>进程映像：</a:t>
            </a:r>
            <a:endParaRPr lang="en-US" altLang="zh-CN" dirty="0" smtClean="0"/>
          </a:p>
          <a:p>
            <a:pPr lvl="1"/>
            <a:r>
              <a:rPr lang="zh-CN" altLang="en-US" dirty="0"/>
              <a:t>代码</a:t>
            </a:r>
            <a:r>
              <a:rPr lang="zh-CN" altLang="en-US" dirty="0" smtClean="0"/>
              <a:t>块 </a:t>
            </a:r>
            <a:endParaRPr lang="en-US" altLang="zh-CN" dirty="0" smtClean="0"/>
          </a:p>
          <a:p>
            <a:pPr lvl="1"/>
            <a:r>
              <a:rPr lang="zh-CN" altLang="en-US" dirty="0"/>
              <a:t>数据</a:t>
            </a:r>
            <a:r>
              <a:rPr lang="zh-CN" altLang="en-US" dirty="0" smtClean="0"/>
              <a:t>块  </a:t>
            </a:r>
            <a:endParaRPr lang="en-US" altLang="zh-CN" dirty="0" smtClean="0"/>
          </a:p>
          <a:p>
            <a:pPr lvl="1"/>
            <a:r>
              <a:rPr lang="zh-CN" altLang="en-US" dirty="0" smtClean="0"/>
              <a:t>进程核心栈</a:t>
            </a:r>
            <a:endParaRPr lang="en-US" altLang="zh-CN" dirty="0" smtClean="0"/>
          </a:p>
          <a:p>
            <a:pPr lvl="1"/>
            <a:r>
              <a:rPr lang="zh-CN" altLang="en-US" dirty="0" smtClean="0"/>
              <a:t>进程控制块：存储进程的标识信息、现场信息和控制信息等</a:t>
            </a:r>
            <a:endParaRPr lang="en-US" altLang="zh-CN" dirty="0" smtClean="0"/>
          </a:p>
          <a:p>
            <a:r>
              <a:rPr lang="zh-CN" altLang="en-US" dirty="0" smtClean="0"/>
              <a:t>用户线程</a:t>
            </a:r>
            <a:endParaRPr lang="en-US" altLang="zh-CN" dirty="0" smtClean="0"/>
          </a:p>
          <a:p>
            <a:r>
              <a:rPr lang="zh-CN" altLang="en-US" dirty="0" smtClean="0"/>
              <a:t>内核线程</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extLst>
      <p:ext uri="{BB962C8B-B14F-4D97-AF65-F5344CB8AC3E}">
        <p14:creationId xmlns:p14="http://schemas.microsoft.com/office/powerpoint/2010/main" val="4097638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进程上下文</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进程上下文：</a:t>
            </a:r>
            <a:endParaRPr lang="en-US" altLang="zh-CN" dirty="0" smtClean="0"/>
          </a:p>
          <a:p>
            <a:pPr lvl="1"/>
            <a:r>
              <a:rPr lang="zh-CN" altLang="en-US" dirty="0" smtClean="0"/>
              <a:t>物理实体</a:t>
            </a:r>
            <a:endParaRPr lang="en-US" altLang="zh-CN" dirty="0" smtClean="0"/>
          </a:p>
          <a:p>
            <a:pPr lvl="1"/>
            <a:r>
              <a:rPr lang="zh-CN" altLang="en-US" dirty="0" smtClean="0"/>
              <a:t>支持</a:t>
            </a:r>
            <a:r>
              <a:rPr lang="zh-CN" altLang="en-US" dirty="0"/>
              <a:t>进程运行的</a:t>
            </a:r>
            <a:r>
              <a:rPr lang="zh-CN" altLang="en-US" dirty="0" smtClean="0"/>
              <a:t>环境：硬件寄存器、</a:t>
            </a:r>
            <a:r>
              <a:rPr lang="en-US" altLang="zh-CN" dirty="0" smtClean="0"/>
              <a:t>PSW</a:t>
            </a:r>
            <a:r>
              <a:rPr lang="zh-CN" altLang="en-US" dirty="0" smtClean="0"/>
              <a:t>、页表等</a:t>
            </a:r>
            <a:endParaRPr lang="en-US" altLang="zh-CN" dirty="0" smtClean="0"/>
          </a:p>
          <a:p>
            <a:r>
              <a:rPr lang="zh-CN" altLang="en-US" dirty="0" smtClean="0"/>
              <a:t>进程切换</a:t>
            </a:r>
            <a:r>
              <a:rPr lang="en-US" altLang="zh-CN" dirty="0" smtClean="0">
                <a:sym typeface="Wingdings" panose="05000000000000000000" pitchFamily="2" charset="2"/>
              </a:rPr>
              <a:t></a:t>
            </a:r>
            <a:r>
              <a:rPr lang="zh-CN" altLang="en-US" dirty="0" smtClean="0">
                <a:sym typeface="Wingdings" panose="05000000000000000000" pitchFamily="2" charset="2"/>
              </a:rPr>
              <a:t>上下文切换</a:t>
            </a:r>
            <a:endParaRPr lang="en-US" altLang="zh-CN" dirty="0" smtClean="0">
              <a:sym typeface="Wingdings" panose="05000000000000000000" pitchFamily="2" charset="2"/>
            </a:endParaRPr>
          </a:p>
          <a:p>
            <a:r>
              <a:rPr lang="zh-CN" altLang="en-US" dirty="0" smtClean="0">
                <a:sym typeface="Wingdings" panose="05000000000000000000" pitchFamily="2" charset="2"/>
              </a:rPr>
              <a:t>进程上下文的三</a:t>
            </a:r>
            <a:r>
              <a:rPr lang="zh-CN" altLang="en-US" dirty="0">
                <a:sym typeface="Wingdings" panose="05000000000000000000" pitchFamily="2" charset="2"/>
              </a:rPr>
              <a:t>部分</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用户级上下文：代码、数据（用户级堆栈）、共享存储区等</a:t>
            </a:r>
            <a:endParaRPr lang="en-US" altLang="zh-CN" dirty="0" smtClean="0">
              <a:sym typeface="Wingdings" panose="05000000000000000000" pitchFamily="2" charset="2"/>
            </a:endParaRPr>
          </a:p>
          <a:p>
            <a:pPr lvl="1"/>
            <a:r>
              <a:rPr lang="zh-CN" altLang="en-US" dirty="0" smtClean="0"/>
              <a:t>寄存器上下文</a:t>
            </a:r>
            <a:endParaRPr lang="en-US" altLang="zh-CN" dirty="0" smtClean="0"/>
          </a:p>
          <a:p>
            <a:pPr lvl="1"/>
            <a:r>
              <a:rPr lang="zh-CN" altLang="en-US" dirty="0"/>
              <a:t>系统</a:t>
            </a:r>
            <a:r>
              <a:rPr lang="zh-CN" altLang="en-US" dirty="0" smtClean="0"/>
              <a:t>级上下文：进程控制块、主存管理信息、核心栈等</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9265002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进程控制块（</a:t>
            </a:r>
            <a:r>
              <a:rPr lang="en-US" altLang="zh-CN" dirty="0" smtClean="0"/>
              <a:t>PCB</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维护进程运行状态的数据结构</a:t>
            </a:r>
            <a:endParaRPr lang="en-US" altLang="zh-CN" dirty="0" smtClean="0"/>
          </a:p>
          <a:p>
            <a:r>
              <a:rPr lang="zh-CN" altLang="en-US" dirty="0" smtClean="0"/>
              <a:t>组成：</a:t>
            </a:r>
            <a:endParaRPr lang="en-US" altLang="zh-CN" dirty="0" smtClean="0"/>
          </a:p>
          <a:p>
            <a:pPr lvl="1"/>
            <a:r>
              <a:rPr lang="zh-CN" altLang="en-US" dirty="0" smtClean="0"/>
              <a:t>标识信息：进程</a:t>
            </a:r>
            <a:r>
              <a:rPr lang="en-US" altLang="zh-CN" dirty="0" smtClean="0"/>
              <a:t>ID</a:t>
            </a:r>
            <a:r>
              <a:rPr lang="zh-CN" altLang="en-US" dirty="0"/>
              <a:t>、</a:t>
            </a:r>
            <a:r>
              <a:rPr lang="zh-CN" altLang="en-US" dirty="0" smtClean="0"/>
              <a:t>进程组</a:t>
            </a:r>
            <a:r>
              <a:rPr lang="en-US" altLang="zh-CN" dirty="0" smtClean="0"/>
              <a:t>ID</a:t>
            </a:r>
            <a:r>
              <a:rPr lang="zh-CN" altLang="en-US" dirty="0"/>
              <a:t>、</a:t>
            </a:r>
            <a:r>
              <a:rPr lang="zh-CN" altLang="en-US" dirty="0" smtClean="0"/>
              <a:t>用户进程名、用户组名等</a:t>
            </a:r>
            <a:endParaRPr lang="en-US" altLang="zh-CN" dirty="0" smtClean="0"/>
          </a:p>
          <a:p>
            <a:pPr lvl="1"/>
            <a:r>
              <a:rPr lang="zh-CN" altLang="en-US" dirty="0" smtClean="0"/>
              <a:t>现场信息：通用寄存器内容、控制寄存器内容、堆栈指针等</a:t>
            </a:r>
            <a:endParaRPr lang="en-US" altLang="zh-CN" dirty="0" smtClean="0"/>
          </a:p>
          <a:p>
            <a:pPr lvl="1"/>
            <a:r>
              <a:rPr lang="zh-CN" altLang="en-US" dirty="0"/>
              <a:t>控制</a:t>
            </a:r>
            <a:r>
              <a:rPr lang="zh-CN" altLang="en-US" dirty="0" smtClean="0"/>
              <a:t>信息：进程状态、等待事件、进程优先级等</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38788831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进程队列 </a:t>
            </a:r>
            <a:r>
              <a:rPr lang="en-US" altLang="zh-CN" dirty="0" smtClean="0"/>
              <a:t>(1)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进程队列：将处于同一状态的进程</a:t>
            </a:r>
            <a:r>
              <a:rPr lang="en-US" altLang="zh-CN" dirty="0" smtClean="0"/>
              <a:t>PCB</a:t>
            </a:r>
            <a:r>
              <a:rPr lang="zh-CN" altLang="en-US" dirty="0" smtClean="0"/>
              <a:t>组织成一个队列</a:t>
            </a:r>
            <a:endParaRPr lang="en-US" altLang="zh-CN" dirty="0" smtClean="0"/>
          </a:p>
          <a:p>
            <a:r>
              <a:rPr lang="zh-CN" altLang="en-US" dirty="0"/>
              <a:t>同一状态进程的</a:t>
            </a:r>
            <a:r>
              <a:rPr lang="en-US" altLang="zh-CN" dirty="0"/>
              <a:t>PCB</a:t>
            </a:r>
            <a:r>
              <a:rPr lang="zh-CN" altLang="en-US" dirty="0"/>
              <a:t>既可按先来先到的原则排成队列</a:t>
            </a:r>
            <a:r>
              <a:rPr lang="en-US" altLang="zh-CN" dirty="0"/>
              <a:t>;</a:t>
            </a:r>
            <a:r>
              <a:rPr lang="zh-CN" altLang="en-US" dirty="0"/>
              <a:t>也可按优先数或其它原则排成队列。</a:t>
            </a:r>
          </a:p>
          <a:p>
            <a:pPr>
              <a:lnSpc>
                <a:spcPct val="90000"/>
              </a:lnSpc>
            </a:pPr>
            <a:r>
              <a:rPr lang="zh-CN" altLang="en-US" dirty="0"/>
              <a:t>通用队列组织方式：</a:t>
            </a:r>
          </a:p>
          <a:p>
            <a:pPr>
              <a:lnSpc>
                <a:spcPct val="90000"/>
              </a:lnSpc>
              <a:buNone/>
            </a:pPr>
            <a:r>
              <a:rPr lang="zh-CN" altLang="en-US" dirty="0"/>
              <a:t>    线性</a:t>
            </a:r>
            <a:r>
              <a:rPr lang="zh-CN" altLang="en-US" dirty="0" smtClean="0"/>
              <a:t>方式</a:t>
            </a:r>
            <a:endParaRPr lang="zh-CN" altLang="en-US" dirty="0"/>
          </a:p>
          <a:p>
            <a:pPr>
              <a:lnSpc>
                <a:spcPct val="90000"/>
              </a:lnSpc>
              <a:buNone/>
            </a:pPr>
            <a:r>
              <a:rPr lang="zh-CN" altLang="en-US" dirty="0"/>
              <a:t>    链接方式</a:t>
            </a:r>
          </a:p>
          <a:p>
            <a:pPr>
              <a:lnSpc>
                <a:spcPct val="90000"/>
              </a:lnSpc>
              <a:buNone/>
            </a:pPr>
            <a:r>
              <a:rPr lang="zh-CN" altLang="en-US" dirty="0"/>
              <a:t>    索引</a:t>
            </a:r>
            <a:r>
              <a:rPr lang="zh-CN" altLang="en-US" dirty="0" smtClean="0"/>
              <a:t>方式</a:t>
            </a:r>
            <a:r>
              <a:rPr lang="en-US" altLang="zh-CN" dirty="0"/>
              <a:t> </a:t>
            </a:r>
            <a:endParaRPr lang="en-US" altLang="zh-CN" dirty="0" smtClean="0"/>
          </a:p>
          <a:p>
            <a:pPr>
              <a:lnSpc>
                <a:spcPct val="90000"/>
              </a:lnSpc>
              <a:buNone/>
            </a:pPr>
            <a:r>
              <a:rPr lang="en-US" altLang="zh-CN" dirty="0"/>
              <a:t> </a:t>
            </a:r>
            <a:r>
              <a:rPr lang="en-US" altLang="zh-CN" dirty="0" smtClean="0"/>
              <a:t>   </a:t>
            </a:r>
            <a:r>
              <a:rPr lang="zh-CN" altLang="en-US" dirty="0" smtClean="0"/>
              <a:t>混合使用</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extLst>
      <p:ext uri="{BB962C8B-B14F-4D97-AF65-F5344CB8AC3E}">
        <p14:creationId xmlns:p14="http://schemas.microsoft.com/office/powerpoint/2010/main" val="125192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进程队列 </a:t>
            </a:r>
            <a:r>
              <a:rPr lang="en-US" altLang="zh-CN" dirty="0" smtClean="0"/>
              <a:t>(2)</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57</a:t>
            </a:fld>
            <a:endParaRPr lang="zh-CN" altLang="en-US"/>
          </a:p>
        </p:txBody>
      </p:sp>
      <p:sp>
        <p:nvSpPr>
          <p:cNvPr id="6" name="Rectangle 3"/>
          <p:cNvSpPr txBox="1">
            <a:spLocks noChangeArrowheads="1"/>
          </p:cNvSpPr>
          <p:nvPr/>
        </p:nvSpPr>
        <p:spPr>
          <a:xfrm>
            <a:off x="827088" y="1355725"/>
            <a:ext cx="73914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CN" sz="3600" smtClean="0"/>
          </a:p>
          <a:p>
            <a:endParaRPr lang="en-US" altLang="zh-CN" sz="3600" smtClean="0">
              <a:latin typeface="仿宋_GB2312" pitchFamily="49" charset="-122"/>
              <a:ea typeface="仿宋_GB2312" pitchFamily="49" charset="-122"/>
            </a:endParaRPr>
          </a:p>
        </p:txBody>
      </p:sp>
      <p:sp>
        <p:nvSpPr>
          <p:cNvPr id="7" name="Text Box 5"/>
          <p:cNvSpPr txBox="1">
            <a:spLocks noChangeArrowheads="1"/>
          </p:cNvSpPr>
          <p:nvPr/>
        </p:nvSpPr>
        <p:spPr bwMode="auto">
          <a:xfrm>
            <a:off x="2700338" y="1196975"/>
            <a:ext cx="965200" cy="2159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accent2"/>
                </a:solidFill>
                <a:latin typeface="华文新魏" pitchFamily="2" charset="-122"/>
                <a:ea typeface="华文新魏" pitchFamily="2" charset="-122"/>
              </a:rPr>
              <a:t>   PCB</a:t>
            </a:r>
            <a:r>
              <a:rPr lang="zh-CN" altLang="en-US" sz="1400">
                <a:solidFill>
                  <a:schemeClr val="accent2"/>
                </a:solidFill>
                <a:latin typeface="华文新魏" pitchFamily="2" charset="-122"/>
                <a:ea typeface="华文新魏" pitchFamily="2" charset="-122"/>
              </a:rPr>
              <a:t>表  </a:t>
            </a:r>
          </a:p>
        </p:txBody>
      </p:sp>
      <p:grpSp>
        <p:nvGrpSpPr>
          <p:cNvPr id="8" name="Group 6"/>
          <p:cNvGrpSpPr>
            <a:grpSpLocks/>
          </p:cNvGrpSpPr>
          <p:nvPr/>
        </p:nvGrpSpPr>
        <p:grpSpPr bwMode="auto">
          <a:xfrm>
            <a:off x="2701925" y="1560513"/>
            <a:ext cx="965200" cy="438150"/>
            <a:chOff x="3553" y="9240"/>
            <a:chExt cx="1080" cy="468"/>
          </a:xfrm>
        </p:grpSpPr>
        <p:sp>
          <p:nvSpPr>
            <p:cNvPr id="9" name="Text Box 7"/>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PCB1    0</a:t>
              </a:r>
            </a:p>
          </p:txBody>
        </p:sp>
        <p:sp>
          <p:nvSpPr>
            <p:cNvPr id="10" name="Line 8"/>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grpSp>
        <p:nvGrpSpPr>
          <p:cNvPr id="11" name="Group 9"/>
          <p:cNvGrpSpPr>
            <a:grpSpLocks/>
          </p:cNvGrpSpPr>
          <p:nvPr/>
        </p:nvGrpSpPr>
        <p:grpSpPr bwMode="auto">
          <a:xfrm>
            <a:off x="2701925" y="1998663"/>
            <a:ext cx="965200" cy="439737"/>
            <a:chOff x="3553" y="9240"/>
            <a:chExt cx="1080" cy="468"/>
          </a:xfrm>
        </p:grpSpPr>
        <p:sp>
          <p:nvSpPr>
            <p:cNvPr id="12" name="Text Box 1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PCB2    5</a:t>
              </a:r>
            </a:p>
          </p:txBody>
        </p:sp>
        <p:sp>
          <p:nvSpPr>
            <p:cNvPr id="13" name="Line 11"/>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grpSp>
        <p:nvGrpSpPr>
          <p:cNvPr id="14" name="Group 12"/>
          <p:cNvGrpSpPr>
            <a:grpSpLocks/>
          </p:cNvGrpSpPr>
          <p:nvPr/>
        </p:nvGrpSpPr>
        <p:grpSpPr bwMode="auto">
          <a:xfrm>
            <a:off x="2701925" y="2438400"/>
            <a:ext cx="965200" cy="438150"/>
            <a:chOff x="3553" y="9240"/>
            <a:chExt cx="1080" cy="468"/>
          </a:xfrm>
        </p:grpSpPr>
        <p:sp>
          <p:nvSpPr>
            <p:cNvPr id="15" name="Text Box 1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PCB3    0</a:t>
              </a:r>
            </a:p>
          </p:txBody>
        </p:sp>
        <p:sp>
          <p:nvSpPr>
            <p:cNvPr id="16" name="Line 14"/>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grpSp>
        <p:nvGrpSpPr>
          <p:cNvPr id="17" name="Group 15"/>
          <p:cNvGrpSpPr>
            <a:grpSpLocks/>
          </p:cNvGrpSpPr>
          <p:nvPr/>
        </p:nvGrpSpPr>
        <p:grpSpPr bwMode="auto">
          <a:xfrm>
            <a:off x="2701925" y="2876550"/>
            <a:ext cx="965200" cy="438150"/>
            <a:chOff x="3553" y="9240"/>
            <a:chExt cx="1080" cy="468"/>
          </a:xfrm>
        </p:grpSpPr>
        <p:sp>
          <p:nvSpPr>
            <p:cNvPr id="18" name="Text Box 1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PCB4    0 </a:t>
              </a:r>
            </a:p>
          </p:txBody>
        </p:sp>
        <p:sp>
          <p:nvSpPr>
            <p:cNvPr id="19" name="Line 17"/>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grpSp>
        <p:nvGrpSpPr>
          <p:cNvPr id="20" name="Group 18"/>
          <p:cNvGrpSpPr>
            <a:grpSpLocks/>
          </p:cNvGrpSpPr>
          <p:nvPr/>
        </p:nvGrpSpPr>
        <p:grpSpPr bwMode="auto">
          <a:xfrm>
            <a:off x="2701925" y="3314700"/>
            <a:ext cx="965200" cy="439738"/>
            <a:chOff x="3553" y="9240"/>
            <a:chExt cx="1080" cy="468"/>
          </a:xfrm>
        </p:grpSpPr>
        <p:sp>
          <p:nvSpPr>
            <p:cNvPr id="21" name="Text Box 19"/>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PCB5    0</a:t>
              </a:r>
            </a:p>
          </p:txBody>
        </p:sp>
        <p:sp>
          <p:nvSpPr>
            <p:cNvPr id="22" name="Line 20"/>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grpSp>
        <p:nvGrpSpPr>
          <p:cNvPr id="23" name="Group 21"/>
          <p:cNvGrpSpPr>
            <a:grpSpLocks/>
          </p:cNvGrpSpPr>
          <p:nvPr/>
        </p:nvGrpSpPr>
        <p:grpSpPr bwMode="auto">
          <a:xfrm>
            <a:off x="2701925" y="3754438"/>
            <a:ext cx="965200" cy="438150"/>
            <a:chOff x="3553" y="9240"/>
            <a:chExt cx="1080" cy="468"/>
          </a:xfrm>
        </p:grpSpPr>
        <p:sp>
          <p:nvSpPr>
            <p:cNvPr id="24" name="Text Box 22"/>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PCB6    4</a:t>
              </a:r>
            </a:p>
          </p:txBody>
        </p:sp>
        <p:sp>
          <p:nvSpPr>
            <p:cNvPr id="25" name="Line 23"/>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sp>
        <p:nvSpPr>
          <p:cNvPr id="26" name="Text Box 24"/>
          <p:cNvSpPr txBox="1">
            <a:spLocks noChangeArrowheads="1"/>
          </p:cNvSpPr>
          <p:nvPr/>
        </p:nvSpPr>
        <p:spPr bwMode="auto">
          <a:xfrm>
            <a:off x="933450" y="1560513"/>
            <a:ext cx="1285875" cy="35560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运行队列指针  </a:t>
            </a:r>
          </a:p>
        </p:txBody>
      </p:sp>
      <p:sp>
        <p:nvSpPr>
          <p:cNvPr id="27" name="Line 25"/>
          <p:cNvSpPr>
            <a:spLocks noChangeShapeType="1"/>
          </p:cNvSpPr>
          <p:nvPr/>
        </p:nvSpPr>
        <p:spPr bwMode="auto">
          <a:xfrm>
            <a:off x="2219325" y="1706563"/>
            <a:ext cx="482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26"/>
          <p:cNvSpPr txBox="1">
            <a:spLocks noChangeArrowheads="1"/>
          </p:cNvSpPr>
          <p:nvPr/>
        </p:nvSpPr>
        <p:spPr bwMode="auto">
          <a:xfrm>
            <a:off x="933450" y="2146300"/>
            <a:ext cx="1285875" cy="346075"/>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就绪队列指针  </a:t>
            </a:r>
          </a:p>
        </p:txBody>
      </p:sp>
      <p:sp>
        <p:nvSpPr>
          <p:cNvPr id="29" name="Line 27"/>
          <p:cNvSpPr>
            <a:spLocks noChangeShapeType="1"/>
          </p:cNvSpPr>
          <p:nvPr/>
        </p:nvSpPr>
        <p:spPr bwMode="auto">
          <a:xfrm flipV="1">
            <a:off x="2219325" y="2146300"/>
            <a:ext cx="482600" cy="146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8"/>
          <p:cNvSpPr>
            <a:spLocks noChangeShapeType="1"/>
          </p:cNvSpPr>
          <p:nvPr/>
        </p:nvSpPr>
        <p:spPr bwMode="auto">
          <a:xfrm>
            <a:off x="3667125" y="2292350"/>
            <a:ext cx="3222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a:off x="3989388" y="2292350"/>
            <a:ext cx="0" cy="1314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0"/>
          <p:cNvSpPr>
            <a:spLocks noChangeShapeType="1"/>
          </p:cNvSpPr>
          <p:nvPr/>
        </p:nvSpPr>
        <p:spPr bwMode="auto">
          <a:xfrm flipH="1">
            <a:off x="3667125" y="3606800"/>
            <a:ext cx="322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31"/>
          <p:cNvSpPr txBox="1">
            <a:spLocks noChangeArrowheads="1"/>
          </p:cNvSpPr>
          <p:nvPr/>
        </p:nvSpPr>
        <p:spPr bwMode="auto">
          <a:xfrm>
            <a:off x="771525" y="2730500"/>
            <a:ext cx="1447800" cy="33813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等待队列</a:t>
            </a:r>
            <a:r>
              <a:rPr lang="en-US" altLang="zh-CN" sz="1400">
                <a:solidFill>
                  <a:schemeClr val="accent2"/>
                </a:solidFill>
                <a:latin typeface="华文新魏" pitchFamily="2" charset="-122"/>
                <a:ea typeface="华文新魏" pitchFamily="2" charset="-122"/>
              </a:rPr>
              <a:t>1</a:t>
            </a:r>
            <a:r>
              <a:rPr lang="zh-CN" altLang="en-US" sz="1400">
                <a:solidFill>
                  <a:schemeClr val="accent2"/>
                </a:solidFill>
                <a:latin typeface="华文新魏" pitchFamily="2" charset="-122"/>
                <a:ea typeface="华文新魏" pitchFamily="2" charset="-122"/>
              </a:rPr>
              <a:t>指针  </a:t>
            </a:r>
          </a:p>
        </p:txBody>
      </p:sp>
      <p:sp>
        <p:nvSpPr>
          <p:cNvPr id="34" name="Text Box 32"/>
          <p:cNvSpPr txBox="1">
            <a:spLocks noChangeArrowheads="1"/>
          </p:cNvSpPr>
          <p:nvPr/>
        </p:nvSpPr>
        <p:spPr bwMode="auto">
          <a:xfrm>
            <a:off x="771525" y="3314700"/>
            <a:ext cx="1447800" cy="33020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等待队列</a:t>
            </a:r>
            <a:r>
              <a:rPr lang="en-US" altLang="zh-CN" sz="1400">
                <a:solidFill>
                  <a:schemeClr val="accent2"/>
                </a:solidFill>
                <a:latin typeface="华文新魏" pitchFamily="2" charset="-122"/>
                <a:ea typeface="华文新魏" pitchFamily="2" charset="-122"/>
              </a:rPr>
              <a:t>2</a:t>
            </a:r>
            <a:r>
              <a:rPr lang="zh-CN" altLang="en-US" sz="1400">
                <a:solidFill>
                  <a:schemeClr val="accent2"/>
                </a:solidFill>
                <a:latin typeface="华文新魏" pitchFamily="2" charset="-122"/>
                <a:ea typeface="华文新魏" pitchFamily="2" charset="-122"/>
              </a:rPr>
              <a:t>指针  </a:t>
            </a:r>
          </a:p>
        </p:txBody>
      </p:sp>
      <p:sp>
        <p:nvSpPr>
          <p:cNvPr id="35" name="Line 33"/>
          <p:cNvSpPr>
            <a:spLocks noChangeShapeType="1"/>
          </p:cNvSpPr>
          <p:nvPr/>
        </p:nvSpPr>
        <p:spPr bwMode="auto">
          <a:xfrm flipV="1">
            <a:off x="2219325" y="2730500"/>
            <a:ext cx="482600" cy="146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34"/>
          <p:cNvSpPr>
            <a:spLocks noChangeShapeType="1"/>
          </p:cNvSpPr>
          <p:nvPr/>
        </p:nvSpPr>
        <p:spPr bwMode="auto">
          <a:xfrm>
            <a:off x="2219325" y="3460750"/>
            <a:ext cx="482600" cy="4397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p:nvSpPr>
        <p:spPr bwMode="auto">
          <a:xfrm>
            <a:off x="3667125" y="4046538"/>
            <a:ext cx="482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6"/>
          <p:cNvSpPr>
            <a:spLocks noChangeShapeType="1"/>
          </p:cNvSpPr>
          <p:nvPr/>
        </p:nvSpPr>
        <p:spPr bwMode="auto">
          <a:xfrm flipV="1">
            <a:off x="4149725" y="3022600"/>
            <a:ext cx="0" cy="10239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7"/>
          <p:cNvSpPr>
            <a:spLocks noChangeShapeType="1"/>
          </p:cNvSpPr>
          <p:nvPr/>
        </p:nvSpPr>
        <p:spPr bwMode="auto">
          <a:xfrm flipH="1">
            <a:off x="3667125" y="3022600"/>
            <a:ext cx="482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Text Box 38"/>
          <p:cNvSpPr txBox="1">
            <a:spLocks noChangeArrowheads="1"/>
          </p:cNvSpPr>
          <p:nvPr/>
        </p:nvSpPr>
        <p:spPr bwMode="auto">
          <a:xfrm>
            <a:off x="771525" y="4046538"/>
            <a:ext cx="1447800" cy="319087"/>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accent2"/>
                </a:solidFill>
                <a:latin typeface="华文新魏" pitchFamily="2" charset="-122"/>
                <a:ea typeface="华文新魏" pitchFamily="2" charset="-122"/>
              </a:rPr>
              <a:t>            </a:t>
            </a:r>
            <a:r>
              <a:rPr lang="en-US" altLang="zh-CN" sz="1400">
                <a:solidFill>
                  <a:schemeClr val="accent2"/>
                </a:solidFill>
                <a:ea typeface="华文新魏" pitchFamily="2" charset="-122"/>
              </a:rPr>
              <a:t>…</a:t>
            </a:r>
            <a:r>
              <a:rPr lang="en-US" altLang="zh-CN" sz="1400">
                <a:solidFill>
                  <a:schemeClr val="accent2"/>
                </a:solidFill>
                <a:latin typeface="华文新魏" pitchFamily="2" charset="-122"/>
                <a:ea typeface="华文新魏" pitchFamily="2" charset="-122"/>
              </a:rPr>
              <a:t>  </a:t>
            </a:r>
          </a:p>
        </p:txBody>
      </p:sp>
      <p:grpSp>
        <p:nvGrpSpPr>
          <p:cNvPr id="41" name="Group 39"/>
          <p:cNvGrpSpPr>
            <a:grpSpLocks/>
          </p:cNvGrpSpPr>
          <p:nvPr/>
        </p:nvGrpSpPr>
        <p:grpSpPr bwMode="auto">
          <a:xfrm>
            <a:off x="2701925" y="5068888"/>
            <a:ext cx="965200" cy="439737"/>
            <a:chOff x="3553" y="9240"/>
            <a:chExt cx="1080" cy="468"/>
          </a:xfrm>
        </p:grpSpPr>
        <p:sp>
          <p:nvSpPr>
            <p:cNvPr id="42" name="Text Box 4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PCBn   7 </a:t>
              </a:r>
            </a:p>
          </p:txBody>
        </p:sp>
        <p:sp>
          <p:nvSpPr>
            <p:cNvPr id="43" name="Line 41"/>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grpSp>
        <p:nvGrpSpPr>
          <p:cNvPr id="44" name="Group 42"/>
          <p:cNvGrpSpPr>
            <a:grpSpLocks/>
          </p:cNvGrpSpPr>
          <p:nvPr/>
        </p:nvGrpSpPr>
        <p:grpSpPr bwMode="auto">
          <a:xfrm>
            <a:off x="2701925" y="4192588"/>
            <a:ext cx="965200" cy="438150"/>
            <a:chOff x="3553" y="9240"/>
            <a:chExt cx="1080" cy="468"/>
          </a:xfrm>
        </p:grpSpPr>
        <p:sp>
          <p:nvSpPr>
            <p:cNvPr id="45" name="Text Box 4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PCB7    0 </a:t>
              </a:r>
            </a:p>
          </p:txBody>
        </p:sp>
        <p:sp>
          <p:nvSpPr>
            <p:cNvPr id="46" name="Line 44"/>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grpSp>
        <p:nvGrpSpPr>
          <p:cNvPr id="47" name="Group 45"/>
          <p:cNvGrpSpPr>
            <a:grpSpLocks/>
          </p:cNvGrpSpPr>
          <p:nvPr/>
        </p:nvGrpSpPr>
        <p:grpSpPr bwMode="auto">
          <a:xfrm>
            <a:off x="2701925" y="4630738"/>
            <a:ext cx="965200" cy="438150"/>
            <a:chOff x="3553" y="9240"/>
            <a:chExt cx="1080" cy="468"/>
          </a:xfrm>
        </p:grpSpPr>
        <p:sp>
          <p:nvSpPr>
            <p:cNvPr id="48" name="Text Box 4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ea typeface="华文新魏" pitchFamily="2" charset="-122"/>
                </a:rPr>
                <a:t>…</a:t>
              </a:r>
              <a:r>
                <a:rPr lang="en-US" altLang="zh-CN" sz="1400">
                  <a:solidFill>
                    <a:schemeClr val="bg1"/>
                  </a:solidFill>
                  <a:latin typeface="华文新魏" pitchFamily="2" charset="-122"/>
                  <a:ea typeface="华文新魏" pitchFamily="2" charset="-122"/>
                </a:rPr>
                <a:t>   </a:t>
              </a:r>
            </a:p>
          </p:txBody>
        </p:sp>
        <p:sp>
          <p:nvSpPr>
            <p:cNvPr id="49" name="Line 47"/>
            <p:cNvSpPr>
              <a:spLocks noChangeShapeType="1"/>
            </p:cNvSpPr>
            <p:nvPr/>
          </p:nvSpPr>
          <p:spPr bwMode="auto">
            <a:xfrm>
              <a:off x="4273"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sp>
        <p:nvSpPr>
          <p:cNvPr id="50" name="Line 48"/>
          <p:cNvSpPr>
            <a:spLocks noChangeShapeType="1"/>
          </p:cNvSpPr>
          <p:nvPr/>
        </p:nvSpPr>
        <p:spPr bwMode="auto">
          <a:xfrm>
            <a:off x="2219325" y="4776788"/>
            <a:ext cx="482600" cy="5857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49"/>
          <p:cNvSpPr>
            <a:spLocks noChangeShapeType="1"/>
          </p:cNvSpPr>
          <p:nvPr/>
        </p:nvSpPr>
        <p:spPr bwMode="auto">
          <a:xfrm>
            <a:off x="3667125" y="5362575"/>
            <a:ext cx="3222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0"/>
          <p:cNvSpPr>
            <a:spLocks noChangeShapeType="1"/>
          </p:cNvSpPr>
          <p:nvPr/>
        </p:nvSpPr>
        <p:spPr bwMode="auto">
          <a:xfrm flipV="1">
            <a:off x="3989388" y="4484688"/>
            <a:ext cx="0" cy="877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51"/>
          <p:cNvSpPr>
            <a:spLocks noChangeShapeType="1"/>
          </p:cNvSpPr>
          <p:nvPr/>
        </p:nvSpPr>
        <p:spPr bwMode="auto">
          <a:xfrm flipH="1">
            <a:off x="3667125" y="4484688"/>
            <a:ext cx="3222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Text Box 52"/>
          <p:cNvSpPr txBox="1">
            <a:spLocks noChangeArrowheads="1"/>
          </p:cNvSpPr>
          <p:nvPr/>
        </p:nvSpPr>
        <p:spPr bwMode="auto">
          <a:xfrm>
            <a:off x="468313" y="4630738"/>
            <a:ext cx="1751012" cy="382587"/>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空闲进程队列指针  </a:t>
            </a:r>
          </a:p>
        </p:txBody>
      </p:sp>
      <p:sp>
        <p:nvSpPr>
          <p:cNvPr id="55" name="Text Box 53"/>
          <p:cNvSpPr txBox="1">
            <a:spLocks noChangeArrowheads="1"/>
          </p:cNvSpPr>
          <p:nvPr/>
        </p:nvSpPr>
        <p:spPr bwMode="auto">
          <a:xfrm>
            <a:off x="1254125" y="5654675"/>
            <a:ext cx="1589088" cy="4381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a:solidFill>
                  <a:schemeClr val="accent2"/>
                </a:solidFill>
                <a:latin typeface="华文新魏" pitchFamily="2" charset="-122"/>
                <a:ea typeface="华文新魏" pitchFamily="2" charset="-122"/>
              </a:rPr>
              <a:t>链接方式</a:t>
            </a:r>
          </a:p>
        </p:txBody>
      </p:sp>
      <p:sp>
        <p:nvSpPr>
          <p:cNvPr id="56" name="Text Box 55"/>
          <p:cNvSpPr txBox="1">
            <a:spLocks noChangeArrowheads="1"/>
          </p:cNvSpPr>
          <p:nvPr/>
        </p:nvSpPr>
        <p:spPr bwMode="auto">
          <a:xfrm>
            <a:off x="4311650" y="1560513"/>
            <a:ext cx="1287463" cy="35560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运行队列指针  </a:t>
            </a:r>
          </a:p>
        </p:txBody>
      </p:sp>
      <p:sp>
        <p:nvSpPr>
          <p:cNvPr id="57" name="Text Box 56"/>
          <p:cNvSpPr txBox="1">
            <a:spLocks noChangeArrowheads="1"/>
          </p:cNvSpPr>
          <p:nvPr/>
        </p:nvSpPr>
        <p:spPr bwMode="auto">
          <a:xfrm>
            <a:off x="4311650" y="2292350"/>
            <a:ext cx="1125538" cy="34448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bg1"/>
                </a:solidFill>
                <a:latin typeface="华文新魏" pitchFamily="2" charset="-122"/>
                <a:ea typeface="华文新魏" pitchFamily="2" charset="-122"/>
              </a:rPr>
              <a:t>就绪表指针  </a:t>
            </a:r>
          </a:p>
        </p:txBody>
      </p:sp>
      <p:sp>
        <p:nvSpPr>
          <p:cNvPr id="58" name="Text Box 57"/>
          <p:cNvSpPr txBox="1">
            <a:spLocks noChangeArrowheads="1"/>
          </p:cNvSpPr>
          <p:nvPr/>
        </p:nvSpPr>
        <p:spPr bwMode="auto">
          <a:xfrm>
            <a:off x="4311650" y="2876550"/>
            <a:ext cx="1287463" cy="33655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等待表</a:t>
            </a:r>
            <a:r>
              <a:rPr lang="en-US" altLang="zh-CN" sz="1400">
                <a:solidFill>
                  <a:schemeClr val="accent2"/>
                </a:solidFill>
                <a:latin typeface="华文新魏" pitchFamily="2" charset="-122"/>
                <a:ea typeface="华文新魏" pitchFamily="2" charset="-122"/>
              </a:rPr>
              <a:t>1</a:t>
            </a:r>
            <a:r>
              <a:rPr lang="zh-CN" altLang="en-US" sz="1400">
                <a:solidFill>
                  <a:schemeClr val="accent2"/>
                </a:solidFill>
                <a:latin typeface="华文新魏" pitchFamily="2" charset="-122"/>
                <a:ea typeface="华文新魏" pitchFamily="2" charset="-122"/>
              </a:rPr>
              <a:t>指针  </a:t>
            </a:r>
          </a:p>
        </p:txBody>
      </p:sp>
      <p:sp>
        <p:nvSpPr>
          <p:cNvPr id="59" name="Text Box 58"/>
          <p:cNvSpPr txBox="1">
            <a:spLocks noChangeArrowheads="1"/>
          </p:cNvSpPr>
          <p:nvPr/>
        </p:nvSpPr>
        <p:spPr bwMode="auto">
          <a:xfrm>
            <a:off x="4311650" y="4192588"/>
            <a:ext cx="1287463" cy="315912"/>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accent2"/>
                </a:solidFill>
                <a:latin typeface="华文新魏" pitchFamily="2" charset="-122"/>
                <a:ea typeface="华文新魏" pitchFamily="2" charset="-122"/>
              </a:rPr>
              <a:t>                </a:t>
            </a:r>
            <a:r>
              <a:rPr lang="en-US" altLang="zh-CN" sz="1400">
                <a:solidFill>
                  <a:schemeClr val="accent2"/>
                </a:solidFill>
                <a:ea typeface="华文新魏" pitchFamily="2" charset="-122"/>
              </a:rPr>
              <a:t>…</a:t>
            </a:r>
            <a:r>
              <a:rPr lang="en-US" altLang="zh-CN" sz="1400">
                <a:solidFill>
                  <a:schemeClr val="accent2"/>
                </a:solidFill>
                <a:latin typeface="华文新魏" pitchFamily="2" charset="-122"/>
                <a:ea typeface="华文新魏" pitchFamily="2" charset="-122"/>
              </a:rPr>
              <a:t>  </a:t>
            </a:r>
          </a:p>
        </p:txBody>
      </p:sp>
      <p:sp>
        <p:nvSpPr>
          <p:cNvPr id="60" name="Text Box 59"/>
          <p:cNvSpPr txBox="1">
            <a:spLocks noChangeArrowheads="1"/>
          </p:cNvSpPr>
          <p:nvPr/>
        </p:nvSpPr>
        <p:spPr bwMode="auto">
          <a:xfrm>
            <a:off x="4794250" y="5654675"/>
            <a:ext cx="1506538" cy="4381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a:solidFill>
                  <a:schemeClr val="accent2"/>
                </a:solidFill>
                <a:latin typeface="华文新魏" pitchFamily="2" charset="-122"/>
                <a:ea typeface="华文新魏" pitchFamily="2" charset="-122"/>
              </a:rPr>
              <a:t>索引方式</a:t>
            </a:r>
          </a:p>
        </p:txBody>
      </p:sp>
      <p:sp>
        <p:nvSpPr>
          <p:cNvPr id="61" name="Text Box 61"/>
          <p:cNvSpPr txBox="1">
            <a:spLocks noChangeArrowheads="1"/>
          </p:cNvSpPr>
          <p:nvPr/>
        </p:nvSpPr>
        <p:spPr bwMode="auto">
          <a:xfrm>
            <a:off x="7207250" y="1196975"/>
            <a:ext cx="965200" cy="2889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accent2"/>
                </a:solidFill>
                <a:latin typeface="华文新魏" pitchFamily="2" charset="-122"/>
                <a:ea typeface="华文新魏" pitchFamily="2" charset="-122"/>
              </a:rPr>
              <a:t>  PCB</a:t>
            </a:r>
            <a:r>
              <a:rPr lang="zh-CN" altLang="en-US" sz="1400">
                <a:solidFill>
                  <a:schemeClr val="accent2"/>
                </a:solidFill>
                <a:latin typeface="华文新魏" pitchFamily="2" charset="-122"/>
                <a:ea typeface="华文新魏" pitchFamily="2" charset="-122"/>
              </a:rPr>
              <a:t>表</a:t>
            </a:r>
          </a:p>
          <a:p>
            <a:pPr algn="just" eaLnBrk="1" hangingPunct="1"/>
            <a:r>
              <a:rPr lang="zh-CN" altLang="en-US" sz="1400">
                <a:solidFill>
                  <a:schemeClr val="accent2"/>
                </a:solidFill>
                <a:latin typeface="华文新魏" pitchFamily="2" charset="-122"/>
                <a:ea typeface="华文新魏" pitchFamily="2" charset="-122"/>
              </a:rPr>
              <a:t> </a:t>
            </a:r>
          </a:p>
        </p:txBody>
      </p:sp>
      <p:sp>
        <p:nvSpPr>
          <p:cNvPr id="62" name="Text Box 62"/>
          <p:cNvSpPr txBox="1">
            <a:spLocks noChangeArrowheads="1"/>
          </p:cNvSpPr>
          <p:nvPr/>
        </p:nvSpPr>
        <p:spPr bwMode="auto">
          <a:xfrm>
            <a:off x="7207250" y="1560513"/>
            <a:ext cx="965200" cy="43973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PCB1  </a:t>
            </a:r>
          </a:p>
          <a:p>
            <a:pPr eaLnBrk="1" hangingPunct="1"/>
            <a:endParaRPr lang="en-US" altLang="zh-CN" sz="1400">
              <a:solidFill>
                <a:schemeClr val="bg1"/>
              </a:solidFill>
              <a:latin typeface="华文新魏" pitchFamily="2" charset="-122"/>
              <a:ea typeface="华文新魏" pitchFamily="2" charset="-122"/>
            </a:endParaRPr>
          </a:p>
        </p:txBody>
      </p:sp>
      <p:sp>
        <p:nvSpPr>
          <p:cNvPr id="63" name="Text Box 63"/>
          <p:cNvSpPr txBox="1">
            <a:spLocks noChangeArrowheads="1"/>
          </p:cNvSpPr>
          <p:nvPr/>
        </p:nvSpPr>
        <p:spPr bwMode="auto">
          <a:xfrm>
            <a:off x="7207250" y="2000250"/>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PCB2  </a:t>
            </a:r>
          </a:p>
        </p:txBody>
      </p:sp>
      <p:sp>
        <p:nvSpPr>
          <p:cNvPr id="64" name="Text Box 64"/>
          <p:cNvSpPr txBox="1">
            <a:spLocks noChangeArrowheads="1"/>
          </p:cNvSpPr>
          <p:nvPr/>
        </p:nvSpPr>
        <p:spPr bwMode="auto">
          <a:xfrm>
            <a:off x="7207250" y="2438400"/>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PCB3  </a:t>
            </a:r>
          </a:p>
        </p:txBody>
      </p:sp>
      <p:sp>
        <p:nvSpPr>
          <p:cNvPr id="65" name="Text Box 65"/>
          <p:cNvSpPr txBox="1">
            <a:spLocks noChangeArrowheads="1"/>
          </p:cNvSpPr>
          <p:nvPr/>
        </p:nvSpPr>
        <p:spPr bwMode="auto">
          <a:xfrm>
            <a:off x="7207250" y="2876550"/>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PCB4  </a:t>
            </a:r>
          </a:p>
        </p:txBody>
      </p:sp>
      <p:sp>
        <p:nvSpPr>
          <p:cNvPr id="66" name="Text Box 66"/>
          <p:cNvSpPr txBox="1">
            <a:spLocks noChangeArrowheads="1"/>
          </p:cNvSpPr>
          <p:nvPr/>
        </p:nvSpPr>
        <p:spPr bwMode="auto">
          <a:xfrm>
            <a:off x="7207250" y="3314700"/>
            <a:ext cx="965200" cy="43973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PCB5  </a:t>
            </a:r>
          </a:p>
        </p:txBody>
      </p:sp>
      <p:sp>
        <p:nvSpPr>
          <p:cNvPr id="67" name="Text Box 67"/>
          <p:cNvSpPr txBox="1">
            <a:spLocks noChangeArrowheads="1"/>
          </p:cNvSpPr>
          <p:nvPr/>
        </p:nvSpPr>
        <p:spPr bwMode="auto">
          <a:xfrm>
            <a:off x="7207250" y="3754438"/>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PCB6  </a:t>
            </a:r>
          </a:p>
        </p:txBody>
      </p:sp>
      <p:sp>
        <p:nvSpPr>
          <p:cNvPr id="68" name="Text Box 68"/>
          <p:cNvSpPr txBox="1">
            <a:spLocks noChangeArrowheads="1"/>
          </p:cNvSpPr>
          <p:nvPr/>
        </p:nvSpPr>
        <p:spPr bwMode="auto">
          <a:xfrm>
            <a:off x="7207250" y="4192588"/>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ea typeface="华文新魏" pitchFamily="2" charset="-122"/>
              </a:rPr>
              <a:t>…</a:t>
            </a:r>
            <a:r>
              <a:rPr lang="en-US" altLang="zh-CN" sz="1400">
                <a:solidFill>
                  <a:schemeClr val="bg1"/>
                </a:solidFill>
                <a:latin typeface="华文新魏" pitchFamily="2" charset="-122"/>
                <a:ea typeface="华文新魏" pitchFamily="2" charset="-122"/>
              </a:rPr>
              <a:t> </a:t>
            </a:r>
          </a:p>
        </p:txBody>
      </p:sp>
      <p:sp>
        <p:nvSpPr>
          <p:cNvPr id="69" name="Text Box 69"/>
          <p:cNvSpPr txBox="1">
            <a:spLocks noChangeArrowheads="1"/>
          </p:cNvSpPr>
          <p:nvPr/>
        </p:nvSpPr>
        <p:spPr bwMode="auto">
          <a:xfrm>
            <a:off x="7207250" y="4630738"/>
            <a:ext cx="965200" cy="43973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ea typeface="华文新魏" pitchFamily="2" charset="-122"/>
              </a:rPr>
              <a:t>…</a:t>
            </a:r>
            <a:r>
              <a:rPr lang="en-US" altLang="zh-CN" sz="1400">
                <a:solidFill>
                  <a:schemeClr val="bg1"/>
                </a:solidFill>
                <a:latin typeface="华文新魏" pitchFamily="2" charset="-122"/>
                <a:ea typeface="华文新魏" pitchFamily="2" charset="-122"/>
              </a:rPr>
              <a:t> </a:t>
            </a:r>
          </a:p>
        </p:txBody>
      </p:sp>
      <p:sp>
        <p:nvSpPr>
          <p:cNvPr id="70" name="Text Box 70"/>
          <p:cNvSpPr txBox="1">
            <a:spLocks noChangeArrowheads="1"/>
          </p:cNvSpPr>
          <p:nvPr/>
        </p:nvSpPr>
        <p:spPr bwMode="auto">
          <a:xfrm>
            <a:off x="7207250" y="5070475"/>
            <a:ext cx="965200" cy="438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1400">
                <a:solidFill>
                  <a:schemeClr val="bg1"/>
                </a:solidFill>
                <a:latin typeface="华文新魏" pitchFamily="2" charset="-122"/>
                <a:ea typeface="华文新魏" pitchFamily="2" charset="-122"/>
              </a:rPr>
              <a:t>PCBn  </a:t>
            </a:r>
          </a:p>
        </p:txBody>
      </p:sp>
      <p:sp>
        <p:nvSpPr>
          <p:cNvPr id="71" name="Text Box 71"/>
          <p:cNvSpPr txBox="1">
            <a:spLocks noChangeArrowheads="1"/>
          </p:cNvSpPr>
          <p:nvPr/>
        </p:nvSpPr>
        <p:spPr bwMode="auto">
          <a:xfrm>
            <a:off x="4311650" y="4776788"/>
            <a:ext cx="1287463" cy="307975"/>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空闲表指针  </a:t>
            </a:r>
          </a:p>
        </p:txBody>
      </p:sp>
      <p:grpSp>
        <p:nvGrpSpPr>
          <p:cNvPr id="72" name="Group 93"/>
          <p:cNvGrpSpPr>
            <a:grpSpLocks/>
          </p:cNvGrpSpPr>
          <p:nvPr/>
        </p:nvGrpSpPr>
        <p:grpSpPr bwMode="auto">
          <a:xfrm>
            <a:off x="5759450" y="1779588"/>
            <a:ext cx="1117600" cy="1577975"/>
            <a:chOff x="3628" y="1121"/>
            <a:chExt cx="704" cy="994"/>
          </a:xfrm>
        </p:grpSpPr>
        <p:sp>
          <p:nvSpPr>
            <p:cNvPr id="73" name="Text Box 73"/>
            <p:cNvSpPr txBox="1">
              <a:spLocks noChangeArrowheads="1"/>
            </p:cNvSpPr>
            <p:nvPr/>
          </p:nvSpPr>
          <p:spPr bwMode="auto">
            <a:xfrm>
              <a:off x="3729" y="1378"/>
              <a:ext cx="507" cy="73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endParaRPr lang="en-US" altLang="zh-CN" sz="1400">
                <a:solidFill>
                  <a:schemeClr val="accent2"/>
                </a:solidFill>
                <a:latin typeface="华文新魏" pitchFamily="2" charset="-122"/>
                <a:ea typeface="华文新魏" pitchFamily="2" charset="-122"/>
              </a:endParaRPr>
            </a:p>
            <a:p>
              <a:pPr algn="just" eaLnBrk="1" hangingPunct="1"/>
              <a:endParaRPr lang="en-US" altLang="zh-CN" sz="1400">
                <a:solidFill>
                  <a:schemeClr val="accent2"/>
                </a:solidFill>
                <a:latin typeface="华文新魏" pitchFamily="2" charset="-122"/>
                <a:ea typeface="华文新魏" pitchFamily="2" charset="-122"/>
              </a:endParaRPr>
            </a:p>
            <a:p>
              <a:pPr algn="just" eaLnBrk="1" hangingPunct="1"/>
              <a:endParaRPr lang="en-US" altLang="zh-CN" sz="1400">
                <a:solidFill>
                  <a:schemeClr val="accent2"/>
                </a:solidFill>
                <a:latin typeface="华文新魏" pitchFamily="2" charset="-122"/>
                <a:ea typeface="华文新魏" pitchFamily="2" charset="-122"/>
              </a:endParaRPr>
            </a:p>
            <a:p>
              <a:pPr algn="just" eaLnBrk="1" hangingPunct="1"/>
              <a:r>
                <a:rPr lang="en-US" altLang="zh-CN" sz="1400">
                  <a:solidFill>
                    <a:schemeClr val="accent2"/>
                  </a:solidFill>
                  <a:ea typeface="华文新魏" pitchFamily="2" charset="-122"/>
                </a:rPr>
                <a:t>…</a:t>
              </a:r>
              <a:endParaRPr lang="en-US" altLang="zh-CN" sz="1400">
                <a:solidFill>
                  <a:schemeClr val="accent2"/>
                </a:solidFill>
                <a:latin typeface="华文新魏" pitchFamily="2" charset="-122"/>
                <a:ea typeface="华文新魏" pitchFamily="2" charset="-122"/>
              </a:endParaRPr>
            </a:p>
          </p:txBody>
        </p:sp>
        <p:sp>
          <p:nvSpPr>
            <p:cNvPr id="74" name="Text Box 74"/>
            <p:cNvSpPr txBox="1">
              <a:spLocks noChangeArrowheads="1"/>
            </p:cNvSpPr>
            <p:nvPr/>
          </p:nvSpPr>
          <p:spPr bwMode="auto">
            <a:xfrm>
              <a:off x="3628" y="1121"/>
              <a:ext cx="704" cy="22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就绪索引表  </a:t>
              </a:r>
            </a:p>
          </p:txBody>
        </p:sp>
        <p:sp>
          <p:nvSpPr>
            <p:cNvPr id="75" name="Line 75"/>
            <p:cNvSpPr>
              <a:spLocks noChangeShapeType="1"/>
            </p:cNvSpPr>
            <p:nvPr/>
          </p:nvSpPr>
          <p:spPr bwMode="auto">
            <a:xfrm>
              <a:off x="3729" y="1535"/>
              <a:ext cx="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76"/>
            <p:cNvSpPr>
              <a:spLocks noChangeShapeType="1"/>
            </p:cNvSpPr>
            <p:nvPr/>
          </p:nvSpPr>
          <p:spPr bwMode="auto">
            <a:xfrm>
              <a:off x="3729" y="1720"/>
              <a:ext cx="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77"/>
            <p:cNvSpPr>
              <a:spLocks noChangeShapeType="1"/>
            </p:cNvSpPr>
            <p:nvPr/>
          </p:nvSpPr>
          <p:spPr bwMode="auto">
            <a:xfrm>
              <a:off x="3729" y="1904"/>
              <a:ext cx="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 name="Text Box 78"/>
          <p:cNvSpPr txBox="1">
            <a:spLocks noChangeArrowheads="1"/>
          </p:cNvSpPr>
          <p:nvPr/>
        </p:nvSpPr>
        <p:spPr bwMode="auto">
          <a:xfrm>
            <a:off x="5919788" y="4046538"/>
            <a:ext cx="804862" cy="116840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endParaRPr lang="en-US" altLang="zh-CN" sz="1400">
              <a:solidFill>
                <a:schemeClr val="accent2"/>
              </a:solidFill>
              <a:latin typeface="华文新魏" pitchFamily="2" charset="-122"/>
              <a:ea typeface="华文新魏" pitchFamily="2" charset="-122"/>
            </a:endParaRPr>
          </a:p>
          <a:p>
            <a:pPr algn="just" eaLnBrk="1" hangingPunct="1"/>
            <a:endParaRPr lang="en-US" altLang="zh-CN" sz="1400">
              <a:solidFill>
                <a:schemeClr val="accent2"/>
              </a:solidFill>
              <a:latin typeface="华文新魏" pitchFamily="2" charset="-122"/>
              <a:ea typeface="华文新魏" pitchFamily="2" charset="-122"/>
            </a:endParaRPr>
          </a:p>
          <a:p>
            <a:pPr algn="just" eaLnBrk="1" hangingPunct="1"/>
            <a:endParaRPr lang="en-US" altLang="zh-CN" sz="1400">
              <a:solidFill>
                <a:schemeClr val="accent2"/>
              </a:solidFill>
              <a:latin typeface="华文新魏" pitchFamily="2" charset="-122"/>
              <a:ea typeface="华文新魏" pitchFamily="2" charset="-122"/>
            </a:endParaRPr>
          </a:p>
          <a:p>
            <a:pPr algn="just" eaLnBrk="1" hangingPunct="1"/>
            <a:r>
              <a:rPr lang="en-US" altLang="zh-CN" sz="1400">
                <a:solidFill>
                  <a:schemeClr val="accent2"/>
                </a:solidFill>
                <a:ea typeface="华文新魏" pitchFamily="2" charset="-122"/>
              </a:rPr>
              <a:t>…</a:t>
            </a:r>
            <a:endParaRPr lang="en-US" altLang="zh-CN" sz="1400">
              <a:solidFill>
                <a:schemeClr val="accent2"/>
              </a:solidFill>
              <a:latin typeface="华文新魏" pitchFamily="2" charset="-122"/>
              <a:ea typeface="华文新魏" pitchFamily="2" charset="-122"/>
            </a:endParaRPr>
          </a:p>
        </p:txBody>
      </p:sp>
      <p:sp>
        <p:nvSpPr>
          <p:cNvPr id="79" name="Text Box 79"/>
          <p:cNvSpPr txBox="1">
            <a:spLocks noChangeArrowheads="1"/>
          </p:cNvSpPr>
          <p:nvPr/>
        </p:nvSpPr>
        <p:spPr bwMode="auto">
          <a:xfrm>
            <a:off x="5759450" y="3606800"/>
            <a:ext cx="1260475" cy="3270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等待索引表</a:t>
            </a:r>
            <a:r>
              <a:rPr lang="en-US" altLang="zh-CN" sz="1400">
                <a:solidFill>
                  <a:schemeClr val="accent2"/>
                </a:solidFill>
                <a:latin typeface="华文新魏" pitchFamily="2" charset="-122"/>
                <a:ea typeface="华文新魏" pitchFamily="2" charset="-122"/>
              </a:rPr>
              <a:t>1  </a:t>
            </a:r>
          </a:p>
        </p:txBody>
      </p:sp>
      <p:sp>
        <p:nvSpPr>
          <p:cNvPr id="80" name="Line 80"/>
          <p:cNvSpPr>
            <a:spLocks noChangeShapeType="1"/>
          </p:cNvSpPr>
          <p:nvPr/>
        </p:nvSpPr>
        <p:spPr bwMode="auto">
          <a:xfrm>
            <a:off x="5919788" y="4338638"/>
            <a:ext cx="8048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81"/>
          <p:cNvSpPr>
            <a:spLocks noChangeShapeType="1"/>
          </p:cNvSpPr>
          <p:nvPr/>
        </p:nvSpPr>
        <p:spPr bwMode="auto">
          <a:xfrm>
            <a:off x="5919788" y="4630738"/>
            <a:ext cx="8048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82"/>
          <p:cNvSpPr>
            <a:spLocks noChangeShapeType="1"/>
          </p:cNvSpPr>
          <p:nvPr/>
        </p:nvSpPr>
        <p:spPr bwMode="auto">
          <a:xfrm>
            <a:off x="5919788" y="4922838"/>
            <a:ext cx="8048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83"/>
          <p:cNvSpPr>
            <a:spLocks noChangeShapeType="1"/>
          </p:cNvSpPr>
          <p:nvPr/>
        </p:nvSpPr>
        <p:spPr bwMode="auto">
          <a:xfrm flipV="1">
            <a:off x="5437188" y="2276475"/>
            <a:ext cx="430212" cy="307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 name="Line 84"/>
          <p:cNvSpPr>
            <a:spLocks noChangeShapeType="1"/>
          </p:cNvSpPr>
          <p:nvPr/>
        </p:nvSpPr>
        <p:spPr bwMode="auto">
          <a:xfrm>
            <a:off x="5599113" y="3022600"/>
            <a:ext cx="320675" cy="10239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 name="Line 85"/>
          <p:cNvSpPr>
            <a:spLocks noChangeShapeType="1"/>
          </p:cNvSpPr>
          <p:nvPr/>
        </p:nvSpPr>
        <p:spPr bwMode="auto">
          <a:xfrm>
            <a:off x="5599113" y="1706563"/>
            <a:ext cx="16081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Line 86"/>
          <p:cNvSpPr>
            <a:spLocks noChangeShapeType="1"/>
          </p:cNvSpPr>
          <p:nvPr/>
        </p:nvSpPr>
        <p:spPr bwMode="auto">
          <a:xfrm>
            <a:off x="6724650" y="2292350"/>
            <a:ext cx="482600" cy="730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 name="Line 87"/>
          <p:cNvSpPr>
            <a:spLocks noChangeShapeType="1"/>
          </p:cNvSpPr>
          <p:nvPr/>
        </p:nvSpPr>
        <p:spPr bwMode="auto">
          <a:xfrm flipV="1">
            <a:off x="6724650" y="2584450"/>
            <a:ext cx="482600" cy="16081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 name="Line 88"/>
          <p:cNvSpPr>
            <a:spLocks noChangeShapeType="1"/>
          </p:cNvSpPr>
          <p:nvPr/>
        </p:nvSpPr>
        <p:spPr bwMode="auto">
          <a:xfrm flipV="1">
            <a:off x="6724650" y="2146300"/>
            <a:ext cx="482600" cy="438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 name="Line 89"/>
          <p:cNvSpPr>
            <a:spLocks noChangeShapeType="1"/>
          </p:cNvSpPr>
          <p:nvPr/>
        </p:nvSpPr>
        <p:spPr bwMode="auto">
          <a:xfrm flipV="1">
            <a:off x="6724650" y="3460750"/>
            <a:ext cx="482600" cy="13160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 name="Line 90"/>
          <p:cNvSpPr>
            <a:spLocks noChangeShapeType="1"/>
          </p:cNvSpPr>
          <p:nvPr/>
        </p:nvSpPr>
        <p:spPr bwMode="auto">
          <a:xfrm>
            <a:off x="6724650" y="4484688"/>
            <a:ext cx="482600" cy="8778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 name="Line 91"/>
          <p:cNvSpPr>
            <a:spLocks noChangeShapeType="1"/>
          </p:cNvSpPr>
          <p:nvPr/>
        </p:nvSpPr>
        <p:spPr bwMode="auto">
          <a:xfrm>
            <a:off x="6724650" y="2876550"/>
            <a:ext cx="482600" cy="11699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 name="Text Box 92"/>
          <p:cNvSpPr txBox="1">
            <a:spLocks noChangeArrowheads="1"/>
          </p:cNvSpPr>
          <p:nvPr/>
        </p:nvSpPr>
        <p:spPr bwMode="auto">
          <a:xfrm>
            <a:off x="4311650" y="3460750"/>
            <a:ext cx="1287463" cy="328613"/>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400">
                <a:solidFill>
                  <a:schemeClr val="accent2"/>
                </a:solidFill>
                <a:latin typeface="华文新魏" pitchFamily="2" charset="-122"/>
                <a:ea typeface="华文新魏" pitchFamily="2" charset="-122"/>
              </a:rPr>
              <a:t>等待表</a:t>
            </a:r>
            <a:r>
              <a:rPr lang="en-US" altLang="zh-CN" sz="1400">
                <a:solidFill>
                  <a:schemeClr val="accent2"/>
                </a:solidFill>
                <a:latin typeface="华文新魏" pitchFamily="2" charset="-122"/>
                <a:ea typeface="华文新魏" pitchFamily="2" charset="-122"/>
              </a:rPr>
              <a:t>2</a:t>
            </a:r>
            <a:r>
              <a:rPr lang="zh-CN" altLang="en-US" sz="1400">
                <a:solidFill>
                  <a:schemeClr val="accent2"/>
                </a:solidFill>
                <a:latin typeface="华文新魏" pitchFamily="2" charset="-122"/>
                <a:ea typeface="华文新魏" pitchFamily="2" charset="-122"/>
              </a:rPr>
              <a:t>指针</a:t>
            </a:r>
          </a:p>
        </p:txBody>
      </p:sp>
    </p:spTree>
    <p:extLst>
      <p:ext uri="{BB962C8B-B14F-4D97-AF65-F5344CB8AC3E}">
        <p14:creationId xmlns:p14="http://schemas.microsoft.com/office/powerpoint/2010/main" val="3037849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进程链表</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的</a:t>
            </a:r>
            <a:r>
              <a:rPr lang="en-US" altLang="zh-CN" dirty="0" smtClean="0"/>
              <a:t>PCB</a:t>
            </a:r>
            <a:r>
              <a:rPr lang="zh-CN" altLang="en-US" dirty="0" smtClean="0"/>
              <a:t>：</a:t>
            </a:r>
            <a:r>
              <a:rPr lang="en-US" altLang="zh-CN" dirty="0" err="1" smtClean="0"/>
              <a:t>task_struct</a:t>
            </a:r>
            <a:endParaRPr lang="en-US" altLang="zh-CN" dirty="0" smtClean="0"/>
          </a:p>
          <a:p>
            <a:pPr lvl="1"/>
            <a:r>
              <a:rPr lang="zh-CN" altLang="en-US" dirty="0" smtClean="0"/>
              <a:t>双向循环列表</a:t>
            </a:r>
            <a:endParaRPr lang="en-US" altLang="zh-CN" dirty="0" smtClean="0"/>
          </a:p>
          <a:p>
            <a:pPr lvl="1"/>
            <a:r>
              <a:rPr lang="zh-CN" altLang="en-US" dirty="0"/>
              <a:t>可</a:t>
            </a:r>
            <a:r>
              <a:rPr lang="zh-CN" altLang="en-US" dirty="0" smtClean="0"/>
              <a:t>运行队列链表</a:t>
            </a:r>
            <a:endParaRPr lang="en-US" altLang="zh-CN" dirty="0" smtClean="0"/>
          </a:p>
          <a:p>
            <a:pPr lvl="1"/>
            <a:r>
              <a:rPr lang="zh-CN" altLang="en-US" dirty="0"/>
              <a:t>散</a:t>
            </a:r>
            <a:r>
              <a:rPr lang="zh-CN" altLang="en-US" dirty="0" smtClean="0"/>
              <a:t>列链表</a:t>
            </a:r>
            <a:endParaRPr lang="en-US" altLang="zh-CN" dirty="0" smtClean="0"/>
          </a:p>
          <a:p>
            <a:pPr lvl="1"/>
            <a:r>
              <a:rPr lang="zh-CN" altLang="en-US" dirty="0" smtClean="0"/>
              <a:t>等待队列链表</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58</a:t>
            </a:fld>
            <a:endParaRPr lang="zh-CN" altLang="en-US"/>
          </a:p>
        </p:txBody>
      </p:sp>
    </p:spTree>
    <p:extLst>
      <p:ext uri="{BB962C8B-B14F-4D97-AF65-F5344CB8AC3E}">
        <p14:creationId xmlns:p14="http://schemas.microsoft.com/office/powerpoint/2010/main" val="3100307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队列管理和状态</a:t>
            </a:r>
            <a:r>
              <a:rPr lang="zh-CN" altLang="en-US" dirty="0" smtClean="0"/>
              <a:t>转换</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59</a:t>
            </a:fld>
            <a:endParaRPr lang="zh-CN" altLang="en-US"/>
          </a:p>
        </p:txBody>
      </p:sp>
      <p:grpSp>
        <p:nvGrpSpPr>
          <p:cNvPr id="6" name="Group 93"/>
          <p:cNvGrpSpPr>
            <a:grpSpLocks/>
          </p:cNvGrpSpPr>
          <p:nvPr/>
        </p:nvGrpSpPr>
        <p:grpSpPr bwMode="auto">
          <a:xfrm>
            <a:off x="754914" y="1371600"/>
            <a:ext cx="7457256" cy="4793704"/>
            <a:chOff x="840" y="864"/>
            <a:chExt cx="4152" cy="2688"/>
          </a:xfrm>
        </p:grpSpPr>
        <p:grpSp>
          <p:nvGrpSpPr>
            <p:cNvPr id="7" name="Group 5"/>
            <p:cNvGrpSpPr>
              <a:grpSpLocks/>
            </p:cNvGrpSpPr>
            <p:nvPr/>
          </p:nvGrpSpPr>
          <p:grpSpPr bwMode="auto">
            <a:xfrm>
              <a:off x="1640" y="1079"/>
              <a:ext cx="1143" cy="215"/>
              <a:chOff x="3780" y="5028"/>
              <a:chExt cx="1800" cy="312"/>
            </a:xfrm>
          </p:grpSpPr>
          <p:sp>
            <p:nvSpPr>
              <p:cNvPr id="83" name="Line 6"/>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8"/>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9"/>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10"/>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11"/>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12"/>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13"/>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14"/>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15"/>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16"/>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17"/>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8"/>
            <p:cNvGrpSpPr>
              <a:grpSpLocks/>
            </p:cNvGrpSpPr>
            <p:nvPr/>
          </p:nvGrpSpPr>
          <p:grpSpPr bwMode="auto">
            <a:xfrm>
              <a:off x="1640" y="1939"/>
              <a:ext cx="1143" cy="215"/>
              <a:chOff x="3780" y="5808"/>
              <a:chExt cx="1800" cy="312"/>
            </a:xfrm>
          </p:grpSpPr>
          <p:sp>
            <p:nvSpPr>
              <p:cNvPr id="71" name="Line 19"/>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20"/>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21"/>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22"/>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23"/>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24"/>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25"/>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26"/>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27"/>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28"/>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29"/>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30"/>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1"/>
            <p:cNvGrpSpPr>
              <a:grpSpLocks/>
            </p:cNvGrpSpPr>
            <p:nvPr/>
          </p:nvGrpSpPr>
          <p:grpSpPr bwMode="auto">
            <a:xfrm>
              <a:off x="1640" y="3229"/>
              <a:ext cx="1143" cy="215"/>
              <a:chOff x="3780" y="5808"/>
              <a:chExt cx="1800" cy="312"/>
            </a:xfrm>
          </p:grpSpPr>
          <p:sp>
            <p:nvSpPr>
              <p:cNvPr id="59" name="Line 32"/>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33"/>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34"/>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35"/>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36"/>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37"/>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38"/>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39"/>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40"/>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41"/>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42"/>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43"/>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44"/>
            <p:cNvGrpSpPr>
              <a:grpSpLocks/>
            </p:cNvGrpSpPr>
            <p:nvPr/>
          </p:nvGrpSpPr>
          <p:grpSpPr bwMode="auto">
            <a:xfrm>
              <a:off x="1640" y="2477"/>
              <a:ext cx="1143" cy="215"/>
              <a:chOff x="3780" y="5808"/>
              <a:chExt cx="1800" cy="312"/>
            </a:xfrm>
          </p:grpSpPr>
          <p:sp>
            <p:nvSpPr>
              <p:cNvPr id="47" name="Line 45"/>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6"/>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7"/>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8"/>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9"/>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0"/>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51"/>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2"/>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53"/>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54"/>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5"/>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6"/>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Text Box 57"/>
            <p:cNvSpPr txBox="1">
              <a:spLocks noChangeArrowheads="1"/>
            </p:cNvSpPr>
            <p:nvPr/>
          </p:nvSpPr>
          <p:spPr bwMode="auto">
            <a:xfrm>
              <a:off x="3583" y="972"/>
              <a:ext cx="571" cy="537"/>
            </a:xfrm>
            <a:prstGeom prst="rect">
              <a:avLst/>
            </a:prstGeom>
            <a:solidFill>
              <a:srgbClr val="99FF66"/>
            </a:solidFill>
            <a:ln w="9525">
              <a:miter lim="800000"/>
              <a:headEnd/>
              <a:tailEnd/>
            </a:ln>
            <a:effectLst/>
            <a:scene3d>
              <a:camera prst="legacyObliqueTopRight"/>
              <a:lightRig rig="legacyFlat3" dir="b"/>
            </a:scene3d>
            <a:sp3d extrusionH="176200" prstMaterial="legacyMetal">
              <a:bevelT w="13500" h="13500" prst="angle"/>
              <a:bevelB w="13500" h="13500" prst="angle"/>
              <a:extrusionClr>
                <a:srgbClr val="99FF66"/>
              </a:extrusion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118800" rIns="0">
              <a:flatTx/>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处理器</a:t>
              </a:r>
            </a:p>
          </p:txBody>
        </p:sp>
        <p:grpSp>
          <p:nvGrpSpPr>
            <p:cNvPr id="12" name="Group 58"/>
            <p:cNvGrpSpPr>
              <a:grpSpLocks/>
            </p:cNvGrpSpPr>
            <p:nvPr/>
          </p:nvGrpSpPr>
          <p:grpSpPr bwMode="auto">
            <a:xfrm>
              <a:off x="2783" y="972"/>
              <a:ext cx="800" cy="215"/>
              <a:chOff x="5580" y="4872"/>
              <a:chExt cx="900" cy="312"/>
            </a:xfrm>
          </p:grpSpPr>
          <p:sp>
            <p:nvSpPr>
              <p:cNvPr id="45" name="Line 59"/>
              <p:cNvSpPr>
                <a:spLocks noChangeShapeType="1"/>
              </p:cNvSpPr>
              <p:nvPr/>
            </p:nvSpPr>
            <p:spPr bwMode="auto">
              <a:xfrm>
                <a:off x="5580" y="5184"/>
                <a:ext cx="9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60"/>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指派</a:t>
                </a:r>
              </a:p>
            </p:txBody>
          </p:sp>
        </p:grpSp>
        <p:grpSp>
          <p:nvGrpSpPr>
            <p:cNvPr id="13" name="Group 61"/>
            <p:cNvGrpSpPr>
              <a:grpSpLocks/>
            </p:cNvGrpSpPr>
            <p:nvPr/>
          </p:nvGrpSpPr>
          <p:grpSpPr bwMode="auto">
            <a:xfrm>
              <a:off x="840" y="972"/>
              <a:ext cx="800" cy="215"/>
              <a:chOff x="5580" y="4872"/>
              <a:chExt cx="900" cy="312"/>
            </a:xfrm>
          </p:grpSpPr>
          <p:sp>
            <p:nvSpPr>
              <p:cNvPr id="43" name="Line 62"/>
              <p:cNvSpPr>
                <a:spLocks noChangeShapeType="1"/>
              </p:cNvSpPr>
              <p:nvPr/>
            </p:nvSpPr>
            <p:spPr bwMode="auto">
              <a:xfrm>
                <a:off x="5580" y="5184"/>
                <a:ext cx="9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Text Box 63"/>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提交</a:t>
                </a:r>
              </a:p>
            </p:txBody>
          </p:sp>
        </p:grpSp>
        <p:grpSp>
          <p:nvGrpSpPr>
            <p:cNvPr id="14" name="Group 64"/>
            <p:cNvGrpSpPr>
              <a:grpSpLocks/>
            </p:cNvGrpSpPr>
            <p:nvPr/>
          </p:nvGrpSpPr>
          <p:grpSpPr bwMode="auto">
            <a:xfrm>
              <a:off x="4192" y="864"/>
              <a:ext cx="800" cy="215"/>
              <a:chOff x="5580" y="4872"/>
              <a:chExt cx="900" cy="312"/>
            </a:xfrm>
          </p:grpSpPr>
          <p:sp>
            <p:nvSpPr>
              <p:cNvPr id="41" name="Line 65"/>
              <p:cNvSpPr>
                <a:spLocks noChangeShapeType="1"/>
              </p:cNvSpPr>
              <p:nvPr/>
            </p:nvSpPr>
            <p:spPr bwMode="auto">
              <a:xfrm>
                <a:off x="5580" y="5184"/>
                <a:ext cx="9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Text Box 66"/>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完成</a:t>
                </a:r>
              </a:p>
            </p:txBody>
          </p:sp>
        </p:grpSp>
        <p:sp>
          <p:nvSpPr>
            <p:cNvPr id="15" name="Line 67"/>
            <p:cNvSpPr>
              <a:spLocks noChangeShapeType="1"/>
            </p:cNvSpPr>
            <p:nvPr/>
          </p:nvSpPr>
          <p:spPr bwMode="auto">
            <a:xfrm>
              <a:off x="4202" y="1294"/>
              <a:ext cx="29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68"/>
            <p:cNvSpPr>
              <a:spLocks noChangeShapeType="1"/>
            </p:cNvSpPr>
            <p:nvPr/>
          </p:nvSpPr>
          <p:spPr bwMode="auto">
            <a:xfrm>
              <a:off x="4497" y="1294"/>
              <a:ext cx="0" cy="20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69"/>
            <p:cNvGrpSpPr>
              <a:grpSpLocks/>
            </p:cNvGrpSpPr>
            <p:nvPr/>
          </p:nvGrpSpPr>
          <p:grpSpPr bwMode="auto">
            <a:xfrm>
              <a:off x="1297" y="1402"/>
              <a:ext cx="3200" cy="215"/>
              <a:chOff x="5580" y="4872"/>
              <a:chExt cx="900" cy="312"/>
            </a:xfrm>
          </p:grpSpPr>
          <p:sp>
            <p:nvSpPr>
              <p:cNvPr id="39" name="Line 70"/>
              <p:cNvSpPr>
                <a:spLocks noChangeShapeType="1"/>
              </p:cNvSpPr>
              <p:nvPr/>
            </p:nvSpPr>
            <p:spPr bwMode="auto">
              <a:xfrm>
                <a:off x="5580" y="5184"/>
                <a:ext cx="90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71"/>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超时</a:t>
                </a:r>
              </a:p>
            </p:txBody>
          </p:sp>
        </p:grpSp>
        <p:sp>
          <p:nvSpPr>
            <p:cNvPr id="18" name="Text Box 72"/>
            <p:cNvSpPr txBox="1">
              <a:spLocks noChangeArrowheads="1"/>
            </p:cNvSpPr>
            <p:nvPr/>
          </p:nvSpPr>
          <p:spPr bwMode="auto">
            <a:xfrm>
              <a:off x="1640" y="1724"/>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事件</a:t>
              </a:r>
              <a:r>
                <a:rPr kumimoji="0" lang="en-US" altLang="zh-CN" sz="2000">
                  <a:solidFill>
                    <a:srgbClr val="0000FF"/>
                  </a:solidFill>
                  <a:latin typeface="华文新魏" pitchFamily="2" charset="-122"/>
                  <a:ea typeface="华文新魏" pitchFamily="2" charset="-122"/>
                </a:rPr>
                <a:t>1</a:t>
              </a:r>
              <a:r>
                <a:rPr kumimoji="0" lang="zh-CN" altLang="en-US" sz="2000">
                  <a:solidFill>
                    <a:srgbClr val="0000FF"/>
                  </a:solidFill>
                  <a:latin typeface="华文新魏" pitchFamily="2" charset="-122"/>
                  <a:ea typeface="华文新魏" pitchFamily="2" charset="-122"/>
                </a:rPr>
                <a:t>等待队列</a:t>
              </a:r>
            </a:p>
          </p:txBody>
        </p:sp>
        <p:sp>
          <p:nvSpPr>
            <p:cNvPr id="19" name="Text Box 73"/>
            <p:cNvSpPr txBox="1">
              <a:spLocks noChangeArrowheads="1"/>
            </p:cNvSpPr>
            <p:nvPr/>
          </p:nvSpPr>
          <p:spPr bwMode="auto">
            <a:xfrm>
              <a:off x="1640" y="2262"/>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事件</a:t>
              </a:r>
              <a:r>
                <a:rPr kumimoji="0" lang="en-US" altLang="zh-CN" sz="2000">
                  <a:solidFill>
                    <a:srgbClr val="0000FF"/>
                  </a:solidFill>
                  <a:latin typeface="华文新魏" pitchFamily="2" charset="-122"/>
                  <a:ea typeface="华文新魏" pitchFamily="2" charset="-122"/>
                </a:rPr>
                <a:t>2</a:t>
              </a:r>
              <a:r>
                <a:rPr kumimoji="0" lang="zh-CN" altLang="en-US" sz="2000">
                  <a:solidFill>
                    <a:srgbClr val="0000FF"/>
                  </a:solidFill>
                  <a:latin typeface="华文新魏" pitchFamily="2" charset="-122"/>
                  <a:ea typeface="华文新魏" pitchFamily="2" charset="-122"/>
                </a:rPr>
                <a:t>等待队列</a:t>
              </a:r>
            </a:p>
          </p:txBody>
        </p:sp>
        <p:sp>
          <p:nvSpPr>
            <p:cNvPr id="20" name="Text Box 74"/>
            <p:cNvSpPr txBox="1">
              <a:spLocks noChangeArrowheads="1"/>
            </p:cNvSpPr>
            <p:nvPr/>
          </p:nvSpPr>
          <p:spPr bwMode="auto">
            <a:xfrm>
              <a:off x="1640" y="3014"/>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事件</a:t>
              </a:r>
              <a:r>
                <a:rPr kumimoji="0" lang="en-US" altLang="zh-CN" sz="2000">
                  <a:solidFill>
                    <a:srgbClr val="0000FF"/>
                  </a:solidFill>
                  <a:latin typeface="华文新魏" pitchFamily="2" charset="-122"/>
                  <a:ea typeface="华文新魏" pitchFamily="2" charset="-122"/>
                </a:rPr>
                <a:t>n</a:t>
              </a:r>
              <a:r>
                <a:rPr kumimoji="0" lang="zh-CN" altLang="en-US" sz="2000">
                  <a:solidFill>
                    <a:srgbClr val="0000FF"/>
                  </a:solidFill>
                  <a:latin typeface="华文新魏" pitchFamily="2" charset="-122"/>
                  <a:ea typeface="华文新魏" pitchFamily="2" charset="-122"/>
                </a:rPr>
                <a:t>等待队列</a:t>
              </a:r>
            </a:p>
          </p:txBody>
        </p:sp>
        <p:sp>
          <p:nvSpPr>
            <p:cNvPr id="21" name="Text Box 75"/>
            <p:cNvSpPr txBox="1">
              <a:spLocks noChangeArrowheads="1"/>
            </p:cNvSpPr>
            <p:nvPr/>
          </p:nvSpPr>
          <p:spPr bwMode="auto">
            <a:xfrm>
              <a:off x="1640" y="864"/>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就绪队列</a:t>
              </a:r>
            </a:p>
          </p:txBody>
        </p:sp>
        <p:sp>
          <p:nvSpPr>
            <p:cNvPr id="22" name="Text Box 76"/>
            <p:cNvSpPr txBox="1">
              <a:spLocks noChangeArrowheads="1"/>
            </p:cNvSpPr>
            <p:nvPr/>
          </p:nvSpPr>
          <p:spPr bwMode="auto">
            <a:xfrm>
              <a:off x="1640" y="2692"/>
              <a:ext cx="1143" cy="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en-US" altLang="zh-CN" sz="900">
                  <a:solidFill>
                    <a:srgbClr val="0000FF"/>
                  </a:solidFill>
                  <a:ea typeface="华文新魏" pitchFamily="2" charset="-122"/>
                </a:rPr>
                <a:t>……</a:t>
              </a:r>
              <a:endParaRPr kumimoji="0" lang="en-US" altLang="zh-CN" sz="900">
                <a:solidFill>
                  <a:srgbClr val="0000FF"/>
                </a:solidFill>
                <a:latin typeface="华文新魏" pitchFamily="2" charset="-122"/>
                <a:ea typeface="华文新魏" pitchFamily="2" charset="-122"/>
              </a:endParaRPr>
            </a:p>
          </p:txBody>
        </p:sp>
        <p:grpSp>
          <p:nvGrpSpPr>
            <p:cNvPr id="23" name="Group 77"/>
            <p:cNvGrpSpPr>
              <a:grpSpLocks/>
            </p:cNvGrpSpPr>
            <p:nvPr/>
          </p:nvGrpSpPr>
          <p:grpSpPr bwMode="auto">
            <a:xfrm>
              <a:off x="2783" y="1832"/>
              <a:ext cx="1714" cy="215"/>
              <a:chOff x="5580" y="4872"/>
              <a:chExt cx="900" cy="312"/>
            </a:xfrm>
          </p:grpSpPr>
          <p:sp>
            <p:nvSpPr>
              <p:cNvPr id="37" name="Line 78"/>
              <p:cNvSpPr>
                <a:spLocks noChangeShapeType="1"/>
              </p:cNvSpPr>
              <p:nvPr/>
            </p:nvSpPr>
            <p:spPr bwMode="auto">
              <a:xfrm>
                <a:off x="5580" y="5184"/>
                <a:ext cx="90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79"/>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等待事件</a:t>
                </a:r>
                <a:r>
                  <a:rPr kumimoji="0" lang="en-US" altLang="zh-CN" sz="2000">
                    <a:solidFill>
                      <a:srgbClr val="0000FF"/>
                    </a:solidFill>
                    <a:latin typeface="华文新魏" pitchFamily="2" charset="-122"/>
                    <a:ea typeface="华文新魏" pitchFamily="2" charset="-122"/>
                  </a:rPr>
                  <a:t>1</a:t>
                </a:r>
              </a:p>
            </p:txBody>
          </p:sp>
        </p:grpSp>
        <p:grpSp>
          <p:nvGrpSpPr>
            <p:cNvPr id="24" name="Group 80"/>
            <p:cNvGrpSpPr>
              <a:grpSpLocks/>
            </p:cNvGrpSpPr>
            <p:nvPr/>
          </p:nvGrpSpPr>
          <p:grpSpPr bwMode="auto">
            <a:xfrm>
              <a:off x="2783" y="2369"/>
              <a:ext cx="1714" cy="215"/>
              <a:chOff x="5580" y="4872"/>
              <a:chExt cx="900" cy="312"/>
            </a:xfrm>
          </p:grpSpPr>
          <p:sp>
            <p:nvSpPr>
              <p:cNvPr id="35" name="Line 81"/>
              <p:cNvSpPr>
                <a:spLocks noChangeShapeType="1"/>
              </p:cNvSpPr>
              <p:nvPr/>
            </p:nvSpPr>
            <p:spPr bwMode="auto">
              <a:xfrm>
                <a:off x="5580" y="5184"/>
                <a:ext cx="90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6" name="Text Box 82"/>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等待事件</a:t>
                </a:r>
                <a:r>
                  <a:rPr kumimoji="0" lang="en-US" altLang="zh-CN" sz="2000">
                    <a:solidFill>
                      <a:srgbClr val="0000FF"/>
                    </a:solidFill>
                    <a:latin typeface="华文新魏" pitchFamily="2" charset="-122"/>
                    <a:ea typeface="华文新魏" pitchFamily="2" charset="-122"/>
                  </a:rPr>
                  <a:t>2</a:t>
                </a:r>
              </a:p>
            </p:txBody>
          </p:sp>
        </p:grpSp>
        <p:grpSp>
          <p:nvGrpSpPr>
            <p:cNvPr id="25" name="Group 83"/>
            <p:cNvGrpSpPr>
              <a:grpSpLocks/>
            </p:cNvGrpSpPr>
            <p:nvPr/>
          </p:nvGrpSpPr>
          <p:grpSpPr bwMode="auto">
            <a:xfrm>
              <a:off x="2783" y="3122"/>
              <a:ext cx="1714" cy="215"/>
              <a:chOff x="5580" y="4872"/>
              <a:chExt cx="900" cy="312"/>
            </a:xfrm>
          </p:grpSpPr>
          <p:sp>
            <p:nvSpPr>
              <p:cNvPr id="33" name="Line 84"/>
              <p:cNvSpPr>
                <a:spLocks noChangeShapeType="1"/>
              </p:cNvSpPr>
              <p:nvPr/>
            </p:nvSpPr>
            <p:spPr bwMode="auto">
              <a:xfrm>
                <a:off x="5580" y="5184"/>
                <a:ext cx="900"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85"/>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等待事件</a:t>
                </a:r>
                <a:r>
                  <a:rPr kumimoji="0" lang="en-US" altLang="zh-CN" sz="2000">
                    <a:solidFill>
                      <a:srgbClr val="0000FF"/>
                    </a:solidFill>
                    <a:latin typeface="华文新魏" pitchFamily="2" charset="-122"/>
                    <a:ea typeface="华文新魏" pitchFamily="2" charset="-122"/>
                  </a:rPr>
                  <a:t>n</a:t>
                </a:r>
              </a:p>
            </p:txBody>
          </p:sp>
        </p:grpSp>
        <p:sp>
          <p:nvSpPr>
            <p:cNvPr id="26" name="Line 86"/>
            <p:cNvSpPr>
              <a:spLocks noChangeShapeType="1"/>
            </p:cNvSpPr>
            <p:nvPr/>
          </p:nvSpPr>
          <p:spPr bwMode="auto">
            <a:xfrm flipV="1">
              <a:off x="1297" y="1187"/>
              <a:ext cx="0" cy="21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87"/>
            <p:cNvSpPr>
              <a:spLocks noChangeShapeType="1"/>
            </p:cNvSpPr>
            <p:nvPr/>
          </p:nvSpPr>
          <p:spPr bwMode="auto">
            <a:xfrm flipH="1">
              <a:off x="1297" y="3337"/>
              <a:ext cx="34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88"/>
            <p:cNvSpPr>
              <a:spLocks noChangeShapeType="1"/>
            </p:cNvSpPr>
            <p:nvPr/>
          </p:nvSpPr>
          <p:spPr bwMode="auto">
            <a:xfrm flipH="1">
              <a:off x="1297" y="2584"/>
              <a:ext cx="34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89"/>
            <p:cNvSpPr>
              <a:spLocks noChangeShapeType="1"/>
            </p:cNvSpPr>
            <p:nvPr/>
          </p:nvSpPr>
          <p:spPr bwMode="auto">
            <a:xfrm flipH="1">
              <a:off x="1297" y="2047"/>
              <a:ext cx="34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90"/>
            <p:cNvSpPr txBox="1">
              <a:spLocks noChangeArrowheads="1"/>
            </p:cNvSpPr>
            <p:nvPr/>
          </p:nvSpPr>
          <p:spPr bwMode="auto">
            <a:xfrm>
              <a:off x="840" y="1832"/>
              <a:ext cx="457" cy="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事件</a:t>
              </a:r>
              <a:r>
                <a:rPr kumimoji="0" lang="en-US" altLang="zh-CN" sz="2000">
                  <a:solidFill>
                    <a:srgbClr val="0000FF"/>
                  </a:solidFill>
                  <a:latin typeface="华文新魏" pitchFamily="2" charset="-122"/>
                  <a:ea typeface="华文新魏" pitchFamily="2" charset="-122"/>
                </a:rPr>
                <a:t>1</a:t>
              </a:r>
            </a:p>
            <a:p>
              <a:pPr algn="ctr"/>
              <a:r>
                <a:rPr kumimoji="0" lang="zh-CN" altLang="en-US" sz="2000">
                  <a:solidFill>
                    <a:srgbClr val="0000FF"/>
                  </a:solidFill>
                  <a:latin typeface="华文新魏" pitchFamily="2" charset="-122"/>
                  <a:ea typeface="华文新魏" pitchFamily="2" charset="-122"/>
                </a:rPr>
                <a:t>出现</a:t>
              </a:r>
            </a:p>
          </p:txBody>
        </p:sp>
        <p:sp>
          <p:nvSpPr>
            <p:cNvPr id="31" name="Text Box 91"/>
            <p:cNvSpPr txBox="1">
              <a:spLocks noChangeArrowheads="1"/>
            </p:cNvSpPr>
            <p:nvPr/>
          </p:nvSpPr>
          <p:spPr bwMode="auto">
            <a:xfrm>
              <a:off x="840" y="2369"/>
              <a:ext cx="457" cy="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事件</a:t>
              </a:r>
              <a:r>
                <a:rPr kumimoji="0" lang="en-US" altLang="zh-CN" sz="2000">
                  <a:solidFill>
                    <a:srgbClr val="0000FF"/>
                  </a:solidFill>
                  <a:latin typeface="华文新魏" pitchFamily="2" charset="-122"/>
                  <a:ea typeface="华文新魏" pitchFamily="2" charset="-122"/>
                </a:rPr>
                <a:t>2</a:t>
              </a:r>
            </a:p>
            <a:p>
              <a:pPr algn="ctr"/>
              <a:r>
                <a:rPr kumimoji="0" lang="zh-CN" altLang="en-US" sz="2000">
                  <a:solidFill>
                    <a:srgbClr val="0000FF"/>
                  </a:solidFill>
                  <a:latin typeface="华文新魏" pitchFamily="2" charset="-122"/>
                  <a:ea typeface="华文新魏" pitchFamily="2" charset="-122"/>
                </a:rPr>
                <a:t>出现</a:t>
              </a:r>
            </a:p>
          </p:txBody>
        </p:sp>
        <p:sp>
          <p:nvSpPr>
            <p:cNvPr id="32" name="Text Box 92"/>
            <p:cNvSpPr txBox="1">
              <a:spLocks noChangeArrowheads="1"/>
            </p:cNvSpPr>
            <p:nvPr/>
          </p:nvSpPr>
          <p:spPr bwMode="auto">
            <a:xfrm>
              <a:off x="840" y="3122"/>
              <a:ext cx="457" cy="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2000">
                  <a:solidFill>
                    <a:srgbClr val="0000FF"/>
                  </a:solidFill>
                  <a:latin typeface="华文新魏" pitchFamily="2" charset="-122"/>
                  <a:ea typeface="华文新魏" pitchFamily="2" charset="-122"/>
                </a:rPr>
                <a:t>事件</a:t>
              </a:r>
              <a:r>
                <a:rPr kumimoji="0" lang="en-US" altLang="zh-CN" sz="2000">
                  <a:solidFill>
                    <a:srgbClr val="0000FF"/>
                  </a:solidFill>
                  <a:latin typeface="华文新魏" pitchFamily="2" charset="-122"/>
                  <a:ea typeface="华文新魏" pitchFamily="2" charset="-122"/>
                </a:rPr>
                <a:t>n</a:t>
              </a:r>
            </a:p>
            <a:p>
              <a:pPr algn="ctr"/>
              <a:r>
                <a:rPr kumimoji="0" lang="zh-CN" altLang="en-US" sz="2000">
                  <a:solidFill>
                    <a:srgbClr val="0000FF"/>
                  </a:solidFill>
                  <a:latin typeface="华文新魏" pitchFamily="2" charset="-122"/>
                  <a:ea typeface="华文新魏" pitchFamily="2" charset="-122"/>
                </a:rPr>
                <a:t>出现</a:t>
              </a:r>
            </a:p>
          </p:txBody>
        </p:sp>
      </p:grpSp>
    </p:spTree>
    <p:extLst>
      <p:ext uri="{BB962C8B-B14F-4D97-AF65-F5344CB8AC3E}">
        <p14:creationId xmlns:p14="http://schemas.microsoft.com/office/powerpoint/2010/main" val="47882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寄存器分类</a:t>
            </a:r>
            <a:endParaRPr lang="zh-CN" altLang="en-US" dirty="0"/>
          </a:p>
        </p:txBody>
      </p:sp>
      <p:sp>
        <p:nvSpPr>
          <p:cNvPr id="3" name="内容占位符 2"/>
          <p:cNvSpPr>
            <a:spLocks noGrp="1"/>
          </p:cNvSpPr>
          <p:nvPr>
            <p:ph idx="1"/>
          </p:nvPr>
        </p:nvSpPr>
        <p:spPr/>
        <p:txBody>
          <a:bodyPr/>
          <a:lstStyle/>
          <a:p>
            <a:r>
              <a:rPr lang="zh-CN" altLang="en-US" dirty="0"/>
              <a:t>通用寄存器</a:t>
            </a:r>
            <a:r>
              <a:rPr lang="en-US" altLang="zh-CN" dirty="0"/>
              <a:t>-- EAX</a:t>
            </a:r>
            <a:r>
              <a:rPr lang="zh-CN" altLang="en-US" dirty="0"/>
              <a:t>，</a:t>
            </a:r>
            <a:r>
              <a:rPr lang="en-US" altLang="zh-CN" dirty="0"/>
              <a:t>EBX</a:t>
            </a:r>
            <a:r>
              <a:rPr lang="zh-CN" altLang="en-US" dirty="0"/>
              <a:t>，</a:t>
            </a:r>
            <a:r>
              <a:rPr lang="en-US" altLang="zh-CN" dirty="0"/>
              <a:t>ECX</a:t>
            </a:r>
            <a:r>
              <a:rPr lang="zh-CN" altLang="en-US" dirty="0"/>
              <a:t>和</a:t>
            </a:r>
            <a:r>
              <a:rPr lang="en-US" altLang="zh-CN" dirty="0"/>
              <a:t>EDX</a:t>
            </a:r>
          </a:p>
          <a:p>
            <a:r>
              <a:rPr lang="zh-CN" altLang="en-US" dirty="0"/>
              <a:t>指针及变址寄存器</a:t>
            </a:r>
            <a:r>
              <a:rPr lang="en-US" altLang="zh-CN" dirty="0"/>
              <a:t>--ESP</a:t>
            </a:r>
            <a:r>
              <a:rPr lang="zh-CN" altLang="en-US" dirty="0"/>
              <a:t>，</a:t>
            </a:r>
            <a:r>
              <a:rPr lang="en-US" altLang="zh-CN" dirty="0"/>
              <a:t>EBP</a:t>
            </a:r>
            <a:r>
              <a:rPr lang="zh-CN" altLang="en-US" dirty="0"/>
              <a:t>，</a:t>
            </a:r>
            <a:r>
              <a:rPr lang="en-US" altLang="zh-CN" dirty="0"/>
              <a:t>ESI</a:t>
            </a:r>
            <a:r>
              <a:rPr lang="zh-CN" altLang="en-US" dirty="0"/>
              <a:t>及</a:t>
            </a:r>
            <a:r>
              <a:rPr lang="en-US" altLang="zh-CN" dirty="0"/>
              <a:t>EDI</a:t>
            </a:r>
          </a:p>
          <a:p>
            <a:r>
              <a:rPr lang="zh-CN" altLang="en-US" dirty="0"/>
              <a:t>段选择符寄存器</a:t>
            </a:r>
            <a:r>
              <a:rPr lang="en-US" altLang="zh-CN" dirty="0"/>
              <a:t>--CS</a:t>
            </a:r>
            <a:r>
              <a:rPr lang="zh-CN" altLang="en-US" dirty="0"/>
              <a:t>、</a:t>
            </a:r>
            <a:r>
              <a:rPr lang="en-US" altLang="zh-CN" dirty="0"/>
              <a:t>DS</a:t>
            </a:r>
            <a:r>
              <a:rPr lang="zh-CN" altLang="en-US" dirty="0"/>
              <a:t>、</a:t>
            </a:r>
            <a:r>
              <a:rPr lang="en-US" altLang="zh-CN" dirty="0"/>
              <a:t>SS</a:t>
            </a:r>
            <a:r>
              <a:rPr lang="zh-CN" altLang="en-US" dirty="0"/>
              <a:t>、</a:t>
            </a:r>
            <a:r>
              <a:rPr lang="en-US" altLang="zh-CN" dirty="0"/>
              <a:t>ES </a:t>
            </a:r>
            <a:r>
              <a:rPr lang="zh-CN" altLang="en-US" dirty="0"/>
              <a:t>、</a:t>
            </a:r>
            <a:r>
              <a:rPr lang="en-US" altLang="zh-CN" dirty="0"/>
              <a:t>FS</a:t>
            </a:r>
            <a:r>
              <a:rPr lang="zh-CN" altLang="en-US" dirty="0"/>
              <a:t>、</a:t>
            </a:r>
            <a:r>
              <a:rPr lang="en-US" altLang="zh-CN" dirty="0"/>
              <a:t>GS </a:t>
            </a:r>
          </a:p>
          <a:p>
            <a:r>
              <a:rPr lang="zh-CN" altLang="en-US" dirty="0"/>
              <a:t>指令指针寄存器和标志寄存器</a:t>
            </a:r>
            <a:r>
              <a:rPr lang="en-US" altLang="zh-CN" dirty="0"/>
              <a:t>--EIP</a:t>
            </a:r>
            <a:r>
              <a:rPr lang="zh-CN" altLang="en-US" dirty="0"/>
              <a:t>、</a:t>
            </a:r>
            <a:r>
              <a:rPr lang="en-US" altLang="zh-CN" dirty="0"/>
              <a:t>EFLAGS</a:t>
            </a:r>
          </a:p>
          <a:p>
            <a:r>
              <a:rPr lang="zh-CN" altLang="en-US" dirty="0"/>
              <a:t>控制寄存器</a:t>
            </a:r>
            <a:r>
              <a:rPr lang="en-US" altLang="zh-CN" dirty="0"/>
              <a:t>--CR0</a:t>
            </a:r>
            <a:r>
              <a:rPr lang="zh-CN" altLang="en-US" dirty="0"/>
              <a:t>，</a:t>
            </a:r>
            <a:r>
              <a:rPr lang="en-US" altLang="zh-CN" dirty="0"/>
              <a:t>CR1</a:t>
            </a:r>
            <a:r>
              <a:rPr lang="zh-CN" altLang="en-US" dirty="0"/>
              <a:t>，</a:t>
            </a:r>
            <a:r>
              <a:rPr lang="en-US" altLang="zh-CN" dirty="0"/>
              <a:t>CR2</a:t>
            </a:r>
            <a:r>
              <a:rPr lang="zh-CN" altLang="en-US" dirty="0"/>
              <a:t>和</a:t>
            </a:r>
            <a:r>
              <a:rPr lang="en-US" altLang="zh-CN" dirty="0"/>
              <a:t>CR3 </a:t>
            </a:r>
          </a:p>
          <a:p>
            <a:r>
              <a:rPr lang="zh-CN" altLang="en-US" dirty="0"/>
              <a:t>外部设备使用的寄存器</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7403177" cy="4772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956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进程切换</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进程上下文切换，让出</a:t>
            </a:r>
            <a:r>
              <a:rPr lang="en-US" altLang="zh-CN" dirty="0" smtClean="0"/>
              <a:t>CPU</a:t>
            </a:r>
          </a:p>
          <a:p>
            <a:r>
              <a:rPr lang="zh-CN" altLang="en-US" dirty="0"/>
              <a:t>切换</a:t>
            </a:r>
            <a:r>
              <a:rPr lang="zh-CN" altLang="en-US" dirty="0" smtClean="0"/>
              <a:t>步骤</a:t>
            </a:r>
            <a:endParaRPr lang="en-US" altLang="zh-CN" dirty="0" smtClean="0"/>
          </a:p>
          <a:p>
            <a:pPr lvl="1" algn="just">
              <a:buFontTx/>
              <a:buChar char="•"/>
            </a:pPr>
            <a:r>
              <a:rPr lang="zh-CN" altLang="en-US" dirty="0"/>
              <a:t>保存被中断进程的处理器现场信息</a:t>
            </a:r>
          </a:p>
          <a:p>
            <a:pPr lvl="1" algn="just">
              <a:buFontTx/>
              <a:buChar char="•"/>
            </a:pPr>
            <a:r>
              <a:rPr lang="zh-CN" altLang="en-US" dirty="0"/>
              <a:t>修改被中断进程的进程控制块的有关信息，如进程状态等</a:t>
            </a:r>
          </a:p>
          <a:p>
            <a:pPr lvl="1" algn="just">
              <a:buFontTx/>
              <a:buChar char="•"/>
            </a:pPr>
            <a:r>
              <a:rPr lang="zh-CN" altLang="en-US" dirty="0"/>
              <a:t>把被中断进程的进程控制块加入有关队列</a:t>
            </a:r>
          </a:p>
          <a:p>
            <a:pPr lvl="1" algn="just">
              <a:buFontTx/>
              <a:buChar char="•"/>
            </a:pPr>
            <a:r>
              <a:rPr lang="zh-CN" altLang="en-US" dirty="0"/>
              <a:t>选择下一个占有处理器运行的进程</a:t>
            </a:r>
          </a:p>
          <a:p>
            <a:pPr lvl="1" algn="just">
              <a:buFontTx/>
              <a:buChar char="•"/>
            </a:pPr>
            <a:r>
              <a:rPr lang="zh-CN" altLang="en-US" dirty="0"/>
              <a:t>修改被选中进程的进程控制块的有关信息</a:t>
            </a:r>
          </a:p>
          <a:p>
            <a:pPr lvl="1" algn="just">
              <a:buFontTx/>
              <a:buChar char="•"/>
            </a:pPr>
            <a:r>
              <a:rPr lang="zh-CN" altLang="en-US" dirty="0"/>
              <a:t>根据被选中进程设置操作系统用到的地址转换和存储保护信息</a:t>
            </a:r>
          </a:p>
          <a:p>
            <a:pPr lvl="1" algn="just">
              <a:buFontTx/>
              <a:buChar char="•"/>
            </a:pPr>
            <a:r>
              <a:rPr lang="zh-CN" altLang="en-US" dirty="0"/>
              <a:t>根据被选中进程恢复处理器现场</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60</a:t>
            </a:fld>
            <a:endParaRPr lang="zh-CN" altLang="en-US"/>
          </a:p>
        </p:txBody>
      </p:sp>
    </p:spTree>
    <p:extLst>
      <p:ext uri="{BB962C8B-B14F-4D97-AF65-F5344CB8AC3E}">
        <p14:creationId xmlns:p14="http://schemas.microsoft.com/office/powerpoint/2010/main" val="3024016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调度和上下文切换时机</a:t>
            </a:r>
            <a:endParaRPr lang="zh-CN" altLang="en-US" dirty="0"/>
          </a:p>
        </p:txBody>
      </p:sp>
      <p:sp>
        <p:nvSpPr>
          <p:cNvPr id="3" name="内容占位符 2"/>
          <p:cNvSpPr>
            <a:spLocks noGrp="1"/>
          </p:cNvSpPr>
          <p:nvPr>
            <p:ph idx="1"/>
          </p:nvPr>
        </p:nvSpPr>
        <p:spPr/>
        <p:txBody>
          <a:bodyPr/>
          <a:lstStyle/>
          <a:p>
            <a:r>
              <a:rPr lang="zh-CN" altLang="en-US" dirty="0" smtClean="0"/>
              <a:t>请求调度</a:t>
            </a:r>
            <a:r>
              <a:rPr lang="en-US" altLang="zh-CN" dirty="0" smtClean="0">
                <a:sym typeface="Wingdings" panose="05000000000000000000" pitchFamily="2" charset="2"/>
              </a:rPr>
              <a:t></a:t>
            </a:r>
            <a:r>
              <a:rPr lang="zh-CN" altLang="en-US" dirty="0" smtClean="0">
                <a:sym typeface="Wingdings" panose="05000000000000000000" pitchFamily="2" charset="2"/>
              </a:rPr>
              <a:t>低级调度程序</a:t>
            </a:r>
            <a:r>
              <a:rPr lang="en-US" altLang="zh-CN" dirty="0" smtClean="0">
                <a:sym typeface="Wingdings" panose="05000000000000000000" pitchFamily="2" charset="2"/>
              </a:rPr>
              <a:t></a:t>
            </a:r>
            <a:r>
              <a:rPr lang="zh-CN" altLang="en-US" dirty="0" smtClean="0">
                <a:sym typeface="Wingdings" panose="05000000000000000000" pitchFamily="2" charset="2"/>
              </a:rPr>
              <a:t>选择就绪进程执行</a:t>
            </a:r>
            <a:r>
              <a:rPr lang="en-US" altLang="zh-CN" dirty="0" smtClean="0">
                <a:sym typeface="Wingdings" panose="05000000000000000000" pitchFamily="2" charset="2"/>
              </a:rPr>
              <a:t></a:t>
            </a:r>
            <a:r>
              <a:rPr lang="zh-CN" altLang="en-US" dirty="0" smtClean="0">
                <a:sym typeface="Wingdings" panose="05000000000000000000" pitchFamily="2" charset="2"/>
              </a:rPr>
              <a:t>上下文切换</a:t>
            </a:r>
            <a:endParaRPr lang="en-US" altLang="zh-CN" dirty="0" smtClean="0">
              <a:sym typeface="Wingdings" panose="05000000000000000000" pitchFamily="2" charset="2"/>
            </a:endParaRPr>
          </a:p>
          <a:p>
            <a:r>
              <a:rPr lang="zh-CN" altLang="en-US" dirty="0" smtClean="0">
                <a:sym typeface="Wingdings" panose="05000000000000000000" pitchFamily="2" charset="2"/>
              </a:rPr>
              <a:t>此过程通常无法一气呵成</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中断嵌套例子</a:t>
            </a:r>
            <a:endParaRPr lang="en-US" altLang="zh-CN" dirty="0" smtClean="0">
              <a:sym typeface="Wingdings" panose="05000000000000000000" pitchFamily="2" charset="2"/>
            </a:endParaRPr>
          </a:p>
          <a:p>
            <a:r>
              <a:rPr lang="zh-CN" altLang="en-US" dirty="0"/>
              <a:t>内核</a:t>
            </a:r>
            <a:r>
              <a:rPr lang="zh-CN" altLang="en-US" dirty="0" smtClean="0"/>
              <a:t>置请求</a:t>
            </a:r>
            <a:r>
              <a:rPr lang="zh-CN" altLang="en-US" dirty="0"/>
              <a:t>调度标志，延迟</a:t>
            </a:r>
            <a:r>
              <a:rPr lang="zh-CN" altLang="en-US" dirty="0" smtClean="0"/>
              <a:t>到敏感操作完成后再</a:t>
            </a:r>
            <a:r>
              <a:rPr lang="zh-CN" altLang="en-US" dirty="0"/>
              <a:t>进行调度和进程上下文</a:t>
            </a:r>
            <a:r>
              <a:rPr lang="zh-CN" altLang="en-US" dirty="0" smtClean="0"/>
              <a:t>切换</a:t>
            </a:r>
            <a:endParaRPr lang="en-US" altLang="zh-CN" dirty="0" smtClean="0"/>
          </a:p>
          <a:p>
            <a:r>
              <a:rPr lang="en-US" altLang="zh-CN" dirty="0" smtClean="0"/>
              <a:t>Linux</a:t>
            </a:r>
            <a:r>
              <a:rPr lang="zh-CN" altLang="en-US" dirty="0"/>
              <a:t>进程调度标志位</a:t>
            </a:r>
            <a:r>
              <a:rPr lang="en-US" altLang="zh-CN" dirty="0" smtClean="0"/>
              <a:t>need-</a:t>
            </a:r>
            <a:r>
              <a:rPr lang="en-US" altLang="zh-CN" dirty="0" err="1" smtClean="0"/>
              <a:t>resched</a:t>
            </a:r>
            <a:r>
              <a:rPr lang="en-US" altLang="zh-CN" dirty="0" smtClean="0"/>
              <a:t> (</a:t>
            </a:r>
            <a:r>
              <a:rPr lang="en-US" altLang="zh-CN" dirty="0" err="1" smtClean="0"/>
              <a:t>task_struct</a:t>
            </a:r>
            <a:r>
              <a:rPr lang="zh-CN" altLang="en-US" dirty="0" smtClean="0"/>
              <a:t>中</a:t>
            </a:r>
            <a:r>
              <a:rPr lang="en-US" altLang="zh-CN" dirty="0" smtClean="0"/>
              <a:t>)</a:t>
            </a:r>
          </a:p>
          <a:p>
            <a:r>
              <a:rPr lang="en-US" altLang="zh-CN" dirty="0" smtClean="0"/>
              <a:t>Windows</a:t>
            </a:r>
            <a:r>
              <a:rPr lang="zh-CN" altLang="en-US" dirty="0" smtClean="0"/>
              <a:t>使用</a:t>
            </a:r>
            <a:r>
              <a:rPr lang="en-US" altLang="zh-CN" dirty="0" smtClean="0"/>
              <a:t>Dispatch/DPC</a:t>
            </a:r>
            <a:r>
              <a:rPr lang="zh-CN" altLang="en-US" dirty="0" smtClean="0"/>
              <a:t>软件中断</a:t>
            </a:r>
            <a:endParaRPr lang="zh-CN" altLang="en-US" dirty="0"/>
          </a:p>
          <a:p>
            <a:endParaRPr lang="en-US" altLang="zh-CN" dirty="0" smtClean="0">
              <a:sym typeface="Wingdings" panose="05000000000000000000" pitchFamily="2" charset="2"/>
            </a:endParaRP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61</a:t>
            </a:fld>
            <a:endParaRPr lang="zh-CN" altLang="en-US"/>
          </a:p>
        </p:txBody>
      </p:sp>
    </p:spTree>
    <p:extLst>
      <p:ext uri="{BB962C8B-B14F-4D97-AF65-F5344CB8AC3E}">
        <p14:creationId xmlns:p14="http://schemas.microsoft.com/office/powerpoint/2010/main" val="4248093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模式切换</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CPU</a:t>
            </a:r>
            <a:r>
              <a:rPr lang="zh-CN" altLang="en-US" dirty="0" smtClean="0"/>
              <a:t>模式切换：用户态</a:t>
            </a:r>
            <a:r>
              <a:rPr lang="en-US" altLang="zh-CN" dirty="0" smtClean="0">
                <a:sym typeface="Wingdings" panose="05000000000000000000" pitchFamily="2" charset="2"/>
              </a:rPr>
              <a:t></a:t>
            </a:r>
            <a:r>
              <a:rPr lang="zh-CN" altLang="en-US" dirty="0" smtClean="0">
                <a:sym typeface="Wingdings" panose="05000000000000000000" pitchFamily="2" charset="2"/>
              </a:rPr>
              <a:t>内核态</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中断、系统调用等</a:t>
            </a:r>
            <a:endParaRPr lang="en-US" altLang="zh-CN" dirty="0" smtClean="0">
              <a:sym typeface="Wingdings" panose="05000000000000000000" pitchFamily="2" charset="2"/>
            </a:endParaRPr>
          </a:p>
          <a:p>
            <a:r>
              <a:rPr lang="zh-CN" altLang="en-US" dirty="0" smtClean="0">
                <a:sym typeface="Wingdings" panose="05000000000000000000" pitchFamily="2" charset="2"/>
              </a:rPr>
              <a:t>内核在被中断进程上下文中执行</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可以不发生进程上下文切换</a:t>
            </a:r>
            <a:endParaRPr lang="en-US" altLang="zh-CN" dirty="0" smtClean="0">
              <a:sym typeface="Wingdings" panose="05000000000000000000" pitchFamily="2" charset="2"/>
            </a:endParaRPr>
          </a:p>
          <a:p>
            <a:r>
              <a:rPr lang="zh-CN" altLang="en-US" dirty="0" smtClean="0">
                <a:sym typeface="Wingdings" panose="05000000000000000000" pitchFamily="2" charset="2"/>
              </a:rPr>
              <a:t>步骤</a:t>
            </a:r>
            <a:endParaRPr lang="en-US" altLang="zh-CN" dirty="0" smtClean="0">
              <a:sym typeface="Wingdings" panose="05000000000000000000" pitchFamily="2" charset="2"/>
            </a:endParaRPr>
          </a:p>
          <a:p>
            <a:pPr lvl="1" algn="just"/>
            <a:r>
              <a:rPr lang="zh-CN" altLang="en-US" dirty="0"/>
              <a:t>保存被中断进程的处理器现场信息；</a:t>
            </a:r>
          </a:p>
          <a:p>
            <a:pPr lvl="1" algn="just"/>
            <a:r>
              <a:rPr lang="zh-CN" altLang="en-US" dirty="0" smtClean="0"/>
              <a:t>处理器</a:t>
            </a:r>
            <a:r>
              <a:rPr lang="zh-CN" altLang="en-US" dirty="0"/>
              <a:t>从用户态切换到核心态，以便执行服务程序或中断处理程序</a:t>
            </a:r>
            <a:r>
              <a:rPr lang="zh-CN" altLang="en-US" dirty="0" smtClean="0"/>
              <a:t>；</a:t>
            </a:r>
            <a:endParaRPr lang="en-US" altLang="zh-CN" dirty="0" smtClean="0"/>
          </a:p>
          <a:p>
            <a:pPr lvl="1" algn="just"/>
            <a:r>
              <a:rPr lang="zh-CN" altLang="en-US" dirty="0" smtClean="0"/>
              <a:t>如果</a:t>
            </a:r>
            <a:r>
              <a:rPr lang="zh-CN" altLang="en-US" dirty="0"/>
              <a:t>处理中断，可根据规定的中断级设置中断屏蔽</a:t>
            </a:r>
            <a:r>
              <a:rPr lang="zh-CN" altLang="en-US" dirty="0" smtClean="0"/>
              <a:t>位；</a:t>
            </a:r>
            <a:endParaRPr lang="en-US" altLang="zh-CN" dirty="0" smtClean="0"/>
          </a:p>
          <a:p>
            <a:pPr lvl="1" algn="just"/>
            <a:r>
              <a:rPr lang="zh-CN" altLang="en-US" dirty="0" smtClean="0"/>
              <a:t>根据</a:t>
            </a:r>
            <a:r>
              <a:rPr lang="zh-CN" altLang="en-US" dirty="0"/>
              <a:t>系统调用号或中断号，从系统调用表或中断入口表找到服务程序或中断处理程序地址。</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extLst>
      <p:ext uri="{BB962C8B-B14F-4D97-AF65-F5344CB8AC3E}">
        <p14:creationId xmlns:p14="http://schemas.microsoft.com/office/powerpoint/2010/main" val="1246108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进程切换与</a:t>
            </a:r>
            <a:r>
              <a:rPr lang="en-US" altLang="zh-CN" dirty="0" smtClean="0"/>
              <a:t>CPU</a:t>
            </a:r>
            <a:r>
              <a:rPr lang="zh-CN" altLang="en-US" dirty="0" smtClean="0"/>
              <a:t>模式切换</a:t>
            </a:r>
            <a:endParaRPr lang="zh-CN" altLang="en-US" dirty="0"/>
          </a:p>
        </p:txBody>
      </p:sp>
      <p:sp>
        <p:nvSpPr>
          <p:cNvPr id="3" name="内容占位符 2"/>
          <p:cNvSpPr>
            <a:spLocks noGrp="1"/>
          </p:cNvSpPr>
          <p:nvPr>
            <p:ph idx="1"/>
          </p:nvPr>
        </p:nvSpPr>
        <p:spPr/>
        <p:txBody>
          <a:bodyPr/>
          <a:lstStyle/>
          <a:p>
            <a:r>
              <a:rPr lang="zh-CN" altLang="en-US" dirty="0" smtClean="0"/>
              <a:t>进程切换：进程上下文切换</a:t>
            </a:r>
            <a:endParaRPr lang="en-US" altLang="zh-CN" dirty="0" smtClean="0"/>
          </a:p>
          <a:p>
            <a:pPr lvl="1"/>
            <a:r>
              <a:rPr lang="zh-CN" altLang="en-US" dirty="0" smtClean="0"/>
              <a:t>进程切换必须在核心态发生</a:t>
            </a:r>
            <a:endParaRPr lang="en-US" altLang="zh-CN" dirty="0" smtClean="0"/>
          </a:p>
          <a:p>
            <a:pPr lvl="1"/>
            <a:r>
              <a:rPr lang="en-US" altLang="zh-CN" dirty="0" smtClean="0"/>
              <a:t>PCB</a:t>
            </a:r>
            <a:r>
              <a:rPr lang="zh-CN" altLang="en-US" dirty="0"/>
              <a:t>修改</a:t>
            </a:r>
            <a:endParaRPr lang="en-US" altLang="zh-CN" dirty="0" smtClean="0"/>
          </a:p>
          <a:p>
            <a:r>
              <a:rPr lang="zh-CN" altLang="en-US" dirty="0"/>
              <a:t>模式</a:t>
            </a:r>
            <a:r>
              <a:rPr lang="zh-CN" altLang="en-US" dirty="0" smtClean="0"/>
              <a:t>切换：用户态 </a:t>
            </a:r>
            <a:r>
              <a:rPr lang="en-US" altLang="zh-CN" dirty="0" smtClean="0">
                <a:sym typeface="Wingdings" panose="05000000000000000000" pitchFamily="2" charset="2"/>
              </a:rPr>
              <a:t></a:t>
            </a:r>
            <a:r>
              <a:rPr lang="zh-CN" altLang="en-US" dirty="0" smtClean="0">
                <a:sym typeface="Wingdings" panose="05000000000000000000" pitchFamily="2" charset="2"/>
              </a:rPr>
              <a:t>内核态</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运行模式的切换</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进程上下文未必切换</a:t>
            </a:r>
            <a:endParaRPr lang="en-US" altLang="zh-CN" dirty="0" smtClean="0">
              <a:sym typeface="Wingdings" panose="05000000000000000000" pitchFamily="2" charset="2"/>
            </a:endParaRPr>
          </a:p>
          <a:p>
            <a:pPr lvl="1"/>
            <a:r>
              <a:rPr lang="zh-CN" altLang="en-US" dirty="0">
                <a:sym typeface="Wingdings" panose="05000000000000000000" pitchFamily="2" charset="2"/>
              </a:rPr>
              <a:t>不</a:t>
            </a:r>
            <a:r>
              <a:rPr lang="zh-CN" altLang="en-US" dirty="0" smtClean="0">
                <a:sym typeface="Wingdings" panose="05000000000000000000" pitchFamily="2" charset="2"/>
              </a:rPr>
              <a:t>涉及</a:t>
            </a:r>
            <a:r>
              <a:rPr lang="en-US" altLang="zh-CN" dirty="0" smtClean="0">
                <a:sym typeface="Wingdings" panose="05000000000000000000" pitchFamily="2" charset="2"/>
              </a:rPr>
              <a:t>PCB</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63</a:t>
            </a:fld>
            <a:endParaRPr lang="zh-CN" altLang="en-US"/>
          </a:p>
        </p:txBody>
      </p:sp>
      <p:grpSp>
        <p:nvGrpSpPr>
          <p:cNvPr id="6" name="Group 22"/>
          <p:cNvGrpSpPr>
            <a:grpSpLocks/>
          </p:cNvGrpSpPr>
          <p:nvPr/>
        </p:nvGrpSpPr>
        <p:grpSpPr bwMode="auto">
          <a:xfrm>
            <a:off x="1048235" y="1432657"/>
            <a:ext cx="5638800" cy="4800600"/>
            <a:chOff x="528" y="720"/>
            <a:chExt cx="3552" cy="3024"/>
          </a:xfrm>
        </p:grpSpPr>
        <p:sp>
          <p:nvSpPr>
            <p:cNvPr id="7" name="Oval 5"/>
            <p:cNvSpPr>
              <a:spLocks noChangeArrowheads="1"/>
            </p:cNvSpPr>
            <p:nvPr/>
          </p:nvSpPr>
          <p:spPr bwMode="auto">
            <a:xfrm>
              <a:off x="2330" y="1965"/>
              <a:ext cx="656"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solidFill>
                    <a:srgbClr val="0000FF"/>
                  </a:solidFill>
                  <a:latin typeface="华文新魏" pitchFamily="2" charset="-122"/>
                  <a:ea typeface="华文新魏" pitchFamily="2" charset="-122"/>
                </a:rPr>
                <a:t>核心态</a:t>
              </a:r>
            </a:p>
            <a:p>
              <a:pPr algn="ctr"/>
              <a:r>
                <a:rPr kumimoji="0" lang="zh-CN" altLang="en-US" sz="1800">
                  <a:solidFill>
                    <a:srgbClr val="0000FF"/>
                  </a:solidFill>
                  <a:latin typeface="华文新魏" pitchFamily="2" charset="-122"/>
                  <a:ea typeface="华文新魏" pitchFamily="2" charset="-122"/>
                </a:rPr>
                <a:t>运行</a:t>
              </a:r>
            </a:p>
          </p:txBody>
        </p:sp>
        <p:sp>
          <p:nvSpPr>
            <p:cNvPr id="8" name="Text Box 6"/>
            <p:cNvSpPr txBox="1">
              <a:spLocks noChangeArrowheads="1"/>
            </p:cNvSpPr>
            <p:nvPr/>
          </p:nvSpPr>
          <p:spPr bwMode="auto">
            <a:xfrm>
              <a:off x="1892" y="1164"/>
              <a:ext cx="438" cy="90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solidFill>
                    <a:srgbClr val="0000FF"/>
                  </a:solidFill>
                  <a:latin typeface="华文新魏" pitchFamily="2" charset="-122"/>
                  <a:ea typeface="华文新魏" pitchFamily="2" charset="-122"/>
                </a:rPr>
                <a:t>系统调用或中断</a:t>
              </a:r>
              <a:r>
                <a:rPr kumimoji="0" lang="en-US" altLang="zh-CN" sz="1800">
                  <a:solidFill>
                    <a:srgbClr val="0000FF"/>
                  </a:solidFill>
                  <a:latin typeface="华文新魏" pitchFamily="2" charset="-122"/>
                  <a:ea typeface="华文新魏" pitchFamily="2" charset="-122"/>
                </a:rPr>
                <a:t>(</a:t>
              </a:r>
              <a:r>
                <a:rPr kumimoji="0" lang="zh-CN" altLang="en-US" sz="1800">
                  <a:solidFill>
                    <a:srgbClr val="0000FF"/>
                  </a:solidFill>
                  <a:latin typeface="华文新魏" pitchFamily="2" charset="-122"/>
                  <a:ea typeface="华文新魏" pitchFamily="2" charset="-122"/>
                </a:rPr>
                <a:t>隐含模式切换</a:t>
              </a:r>
              <a:r>
                <a:rPr kumimoji="0" lang="en-US" altLang="zh-CN" sz="1800">
                  <a:solidFill>
                    <a:srgbClr val="0000FF"/>
                  </a:solidFill>
                  <a:latin typeface="华文新魏" pitchFamily="2" charset="-122"/>
                  <a:ea typeface="华文新魏" pitchFamily="2" charset="-122"/>
                </a:rPr>
                <a:t>)</a:t>
              </a:r>
            </a:p>
          </p:txBody>
        </p:sp>
        <p:sp>
          <p:nvSpPr>
            <p:cNvPr id="9" name="Text Box 7"/>
            <p:cNvSpPr txBox="1">
              <a:spLocks noChangeArrowheads="1"/>
            </p:cNvSpPr>
            <p:nvPr/>
          </p:nvSpPr>
          <p:spPr bwMode="auto">
            <a:xfrm>
              <a:off x="2986" y="1254"/>
              <a:ext cx="219" cy="711"/>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vert="eaVert"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solidFill>
                    <a:srgbClr val="0000FF"/>
                  </a:solidFill>
                  <a:latin typeface="华文新魏" pitchFamily="2" charset="-122"/>
                  <a:ea typeface="华文新魏" pitchFamily="2" charset="-122"/>
                </a:rPr>
                <a:t>模式切换</a:t>
              </a:r>
            </a:p>
          </p:txBody>
        </p:sp>
        <p:sp>
          <p:nvSpPr>
            <p:cNvPr id="10" name="Oval 8"/>
            <p:cNvSpPr>
              <a:spLocks noChangeArrowheads="1"/>
            </p:cNvSpPr>
            <p:nvPr/>
          </p:nvSpPr>
          <p:spPr bwMode="auto">
            <a:xfrm>
              <a:off x="2330" y="720"/>
              <a:ext cx="656"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solidFill>
                    <a:srgbClr val="0000FF"/>
                  </a:solidFill>
                  <a:latin typeface="华文新魏" pitchFamily="2" charset="-122"/>
                  <a:ea typeface="华文新魏" pitchFamily="2" charset="-122"/>
                </a:rPr>
                <a:t>用户态</a:t>
              </a:r>
            </a:p>
            <a:p>
              <a:pPr algn="ctr"/>
              <a:r>
                <a:rPr kumimoji="0" lang="zh-CN" altLang="en-US" sz="1800">
                  <a:solidFill>
                    <a:srgbClr val="0000FF"/>
                  </a:solidFill>
                  <a:latin typeface="华文新魏" pitchFamily="2" charset="-122"/>
                  <a:ea typeface="华文新魏" pitchFamily="2" charset="-122"/>
                </a:rPr>
                <a:t>运行</a:t>
              </a:r>
            </a:p>
          </p:txBody>
        </p:sp>
        <p:sp>
          <p:nvSpPr>
            <p:cNvPr id="11" name="Oval 9"/>
            <p:cNvSpPr>
              <a:spLocks noChangeArrowheads="1"/>
            </p:cNvSpPr>
            <p:nvPr/>
          </p:nvSpPr>
          <p:spPr bwMode="auto">
            <a:xfrm>
              <a:off x="1564" y="3210"/>
              <a:ext cx="657"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solidFill>
                    <a:srgbClr val="0000FF"/>
                  </a:solidFill>
                  <a:latin typeface="华文新魏" pitchFamily="2" charset="-122"/>
                  <a:ea typeface="华文新魏" pitchFamily="2" charset="-122"/>
                </a:rPr>
                <a:t>等待</a:t>
              </a:r>
            </a:p>
            <a:p>
              <a:pPr algn="ctr"/>
              <a:r>
                <a:rPr kumimoji="0" lang="zh-CN" altLang="en-US" sz="1800">
                  <a:solidFill>
                    <a:srgbClr val="0000FF"/>
                  </a:solidFill>
                  <a:latin typeface="华文新魏" pitchFamily="2" charset="-122"/>
                  <a:ea typeface="华文新魏" pitchFamily="2" charset="-122"/>
                </a:rPr>
                <a:t>状态</a:t>
              </a:r>
            </a:p>
          </p:txBody>
        </p:sp>
        <p:sp>
          <p:nvSpPr>
            <p:cNvPr id="12" name="Oval 10"/>
            <p:cNvSpPr>
              <a:spLocks noChangeArrowheads="1"/>
            </p:cNvSpPr>
            <p:nvPr/>
          </p:nvSpPr>
          <p:spPr bwMode="auto">
            <a:xfrm>
              <a:off x="3314" y="3210"/>
              <a:ext cx="657"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solidFill>
                    <a:srgbClr val="0000FF"/>
                  </a:solidFill>
                  <a:latin typeface="华文新魏" pitchFamily="2" charset="-122"/>
                  <a:ea typeface="华文新魏" pitchFamily="2" charset="-122"/>
                </a:rPr>
                <a:t>就绪</a:t>
              </a:r>
            </a:p>
            <a:p>
              <a:pPr algn="ctr"/>
              <a:r>
                <a:rPr kumimoji="0" lang="zh-CN" altLang="en-US" sz="1800">
                  <a:solidFill>
                    <a:srgbClr val="0000FF"/>
                  </a:solidFill>
                  <a:latin typeface="华文新魏" pitchFamily="2" charset="-122"/>
                  <a:ea typeface="华文新魏" pitchFamily="2" charset="-122"/>
                </a:rPr>
                <a:t>状态</a:t>
              </a:r>
            </a:p>
          </p:txBody>
        </p:sp>
        <p:sp>
          <p:nvSpPr>
            <p:cNvPr id="13" name="Line 11"/>
            <p:cNvSpPr>
              <a:spLocks noChangeShapeType="1"/>
            </p:cNvSpPr>
            <p:nvPr/>
          </p:nvSpPr>
          <p:spPr bwMode="auto">
            <a:xfrm>
              <a:off x="2547" y="1254"/>
              <a:ext cx="0" cy="711"/>
            </a:xfrm>
            <a:prstGeom prst="line">
              <a:avLst/>
            </a:prstGeom>
            <a:noFill/>
            <a:ln w="9525">
              <a:solidFill>
                <a:srgbClr val="00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4" name="Line 12"/>
            <p:cNvSpPr>
              <a:spLocks noChangeShapeType="1"/>
            </p:cNvSpPr>
            <p:nvPr/>
          </p:nvSpPr>
          <p:spPr bwMode="auto">
            <a:xfrm flipV="1">
              <a:off x="2767" y="1254"/>
              <a:ext cx="0" cy="711"/>
            </a:xfrm>
            <a:prstGeom prst="line">
              <a:avLst/>
            </a:prstGeom>
            <a:noFill/>
            <a:ln w="9525">
              <a:solidFill>
                <a:srgbClr val="00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5" name="Line 13"/>
            <p:cNvSpPr>
              <a:spLocks noChangeShapeType="1"/>
            </p:cNvSpPr>
            <p:nvPr/>
          </p:nvSpPr>
          <p:spPr bwMode="auto">
            <a:xfrm flipH="1">
              <a:off x="2001" y="2499"/>
              <a:ext cx="547" cy="711"/>
            </a:xfrm>
            <a:prstGeom prst="line">
              <a:avLst/>
            </a:prstGeom>
            <a:noFill/>
            <a:ln w="9525">
              <a:solidFill>
                <a:srgbClr val="00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6" name="Line 14"/>
            <p:cNvSpPr>
              <a:spLocks noChangeShapeType="1"/>
            </p:cNvSpPr>
            <p:nvPr/>
          </p:nvSpPr>
          <p:spPr bwMode="auto">
            <a:xfrm flipH="1" flipV="1">
              <a:off x="2877" y="2499"/>
              <a:ext cx="546" cy="711"/>
            </a:xfrm>
            <a:prstGeom prst="line">
              <a:avLst/>
            </a:prstGeom>
            <a:noFill/>
            <a:ln w="9525">
              <a:solidFill>
                <a:srgbClr val="00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7" name="Line 15"/>
            <p:cNvSpPr>
              <a:spLocks noChangeShapeType="1"/>
            </p:cNvSpPr>
            <p:nvPr/>
          </p:nvSpPr>
          <p:spPr bwMode="auto">
            <a:xfrm>
              <a:off x="2221" y="3477"/>
              <a:ext cx="1093" cy="0"/>
            </a:xfrm>
            <a:prstGeom prst="line">
              <a:avLst/>
            </a:prstGeom>
            <a:noFill/>
            <a:ln w="9525">
              <a:solidFill>
                <a:srgbClr val="00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8" name="Text Box 16"/>
            <p:cNvSpPr txBox="1">
              <a:spLocks noChangeArrowheads="1"/>
            </p:cNvSpPr>
            <p:nvPr/>
          </p:nvSpPr>
          <p:spPr bwMode="auto">
            <a:xfrm>
              <a:off x="1746" y="2704"/>
              <a:ext cx="463" cy="363"/>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solidFill>
                    <a:srgbClr val="0000FF"/>
                  </a:solidFill>
                  <a:latin typeface="华文新魏" pitchFamily="2" charset="-122"/>
                  <a:ea typeface="华文新魏" pitchFamily="2" charset="-122"/>
                </a:rPr>
                <a:t>发生</a:t>
              </a:r>
            </a:p>
            <a:p>
              <a:pPr algn="ctr"/>
              <a:r>
                <a:rPr kumimoji="0" lang="zh-CN" altLang="en-US" sz="1800">
                  <a:solidFill>
                    <a:srgbClr val="0000FF"/>
                  </a:solidFill>
                  <a:latin typeface="华文新魏" pitchFamily="2" charset="-122"/>
                  <a:ea typeface="华文新魏" pitchFamily="2" charset="-122"/>
                </a:rPr>
                <a:t>事件</a:t>
              </a:r>
            </a:p>
          </p:txBody>
        </p:sp>
        <p:sp>
          <p:nvSpPr>
            <p:cNvPr id="19" name="Text Box 17"/>
            <p:cNvSpPr txBox="1">
              <a:spLocks noChangeArrowheads="1"/>
            </p:cNvSpPr>
            <p:nvPr/>
          </p:nvSpPr>
          <p:spPr bwMode="auto">
            <a:xfrm>
              <a:off x="2548" y="3523"/>
              <a:ext cx="438" cy="179"/>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solidFill>
                    <a:srgbClr val="0000FF"/>
                  </a:solidFill>
                  <a:latin typeface="华文新魏" pitchFamily="2" charset="-122"/>
                  <a:ea typeface="华文新魏" pitchFamily="2" charset="-122"/>
                </a:rPr>
                <a:t>唤醒</a:t>
              </a:r>
            </a:p>
          </p:txBody>
        </p:sp>
        <p:sp>
          <p:nvSpPr>
            <p:cNvPr id="20" name="Text Box 18"/>
            <p:cNvSpPr txBox="1">
              <a:spLocks noChangeArrowheads="1"/>
            </p:cNvSpPr>
            <p:nvPr/>
          </p:nvSpPr>
          <p:spPr bwMode="auto">
            <a:xfrm>
              <a:off x="3205" y="2676"/>
              <a:ext cx="310" cy="346"/>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a:r>
                <a:rPr kumimoji="0" lang="zh-CN" altLang="en-US" sz="1800">
                  <a:solidFill>
                    <a:srgbClr val="0000FF"/>
                  </a:solidFill>
                  <a:latin typeface="华文新魏" pitchFamily="2" charset="-122"/>
                  <a:ea typeface="华文新魏" pitchFamily="2" charset="-122"/>
                </a:rPr>
                <a:t>调度</a:t>
              </a:r>
            </a:p>
            <a:p>
              <a:pPr algn="just"/>
              <a:r>
                <a:rPr kumimoji="0" lang="zh-CN" altLang="en-US" sz="1800">
                  <a:solidFill>
                    <a:srgbClr val="0000FF"/>
                  </a:solidFill>
                  <a:latin typeface="华文新魏" pitchFamily="2" charset="-122"/>
                  <a:ea typeface="华文新魏" pitchFamily="2" charset="-122"/>
                </a:rPr>
                <a:t>进程</a:t>
              </a:r>
            </a:p>
          </p:txBody>
        </p:sp>
        <p:sp>
          <p:nvSpPr>
            <p:cNvPr id="21" name="Freeform 19"/>
            <p:cNvSpPr>
              <a:spLocks/>
            </p:cNvSpPr>
            <p:nvPr/>
          </p:nvSpPr>
          <p:spPr bwMode="auto">
            <a:xfrm>
              <a:off x="2986" y="2053"/>
              <a:ext cx="456" cy="387"/>
            </a:xfrm>
            <a:custGeom>
              <a:avLst/>
              <a:gdLst>
                <a:gd name="T0" fmla="*/ 0 w 750"/>
                <a:gd name="T1" fmla="*/ 104 h 676"/>
                <a:gd name="T2" fmla="*/ 109 w 750"/>
                <a:gd name="T3" fmla="*/ 15 h 676"/>
                <a:gd name="T4" fmla="*/ 219 w 750"/>
                <a:gd name="T5" fmla="*/ 15 h 676"/>
                <a:gd name="T6" fmla="*/ 328 w 750"/>
                <a:gd name="T7" fmla="*/ 15 h 676"/>
                <a:gd name="T8" fmla="*/ 438 w 750"/>
                <a:gd name="T9" fmla="*/ 104 h 676"/>
                <a:gd name="T10" fmla="*/ 438 w 750"/>
                <a:gd name="T11" fmla="*/ 283 h 676"/>
                <a:gd name="T12" fmla="*/ 328 w 750"/>
                <a:gd name="T13" fmla="*/ 372 h 676"/>
                <a:gd name="T14" fmla="*/ 109 w 750"/>
                <a:gd name="T15" fmla="*/ 372 h 676"/>
                <a:gd name="T16" fmla="*/ 0 w 750"/>
                <a:gd name="T17" fmla="*/ 283 h 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0" h="676">
                  <a:moveTo>
                    <a:pt x="0" y="182"/>
                  </a:moveTo>
                  <a:cubicBezTo>
                    <a:pt x="60" y="117"/>
                    <a:pt x="120" y="52"/>
                    <a:pt x="180" y="26"/>
                  </a:cubicBezTo>
                  <a:cubicBezTo>
                    <a:pt x="240" y="0"/>
                    <a:pt x="300" y="26"/>
                    <a:pt x="360" y="26"/>
                  </a:cubicBezTo>
                  <a:cubicBezTo>
                    <a:pt x="420" y="26"/>
                    <a:pt x="480" y="0"/>
                    <a:pt x="540" y="26"/>
                  </a:cubicBezTo>
                  <a:cubicBezTo>
                    <a:pt x="600" y="52"/>
                    <a:pt x="690" y="104"/>
                    <a:pt x="720" y="182"/>
                  </a:cubicBezTo>
                  <a:cubicBezTo>
                    <a:pt x="750" y="260"/>
                    <a:pt x="750" y="416"/>
                    <a:pt x="720" y="494"/>
                  </a:cubicBezTo>
                  <a:cubicBezTo>
                    <a:pt x="690" y="572"/>
                    <a:pt x="630" y="624"/>
                    <a:pt x="540" y="650"/>
                  </a:cubicBezTo>
                  <a:cubicBezTo>
                    <a:pt x="450" y="676"/>
                    <a:pt x="270" y="676"/>
                    <a:pt x="180" y="650"/>
                  </a:cubicBezTo>
                  <a:cubicBezTo>
                    <a:pt x="90" y="624"/>
                    <a:pt x="30" y="520"/>
                    <a:pt x="0" y="494"/>
                  </a:cubicBezTo>
                </a:path>
              </a:pathLst>
            </a:custGeom>
            <a:solidFill>
              <a:srgbClr val="99FF66"/>
            </a:solidFill>
            <a:ln w="9525" cap="flat" cmpd="sng">
              <a:solidFill>
                <a:srgbClr val="000000"/>
              </a:solidFill>
              <a:prstDash val="solid"/>
              <a:round/>
              <a:headEnd type="stealth" w="sm" len="lg"/>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2" name="Text Box 20"/>
            <p:cNvSpPr txBox="1">
              <a:spLocks noChangeArrowheads="1"/>
            </p:cNvSpPr>
            <p:nvPr/>
          </p:nvSpPr>
          <p:spPr bwMode="auto">
            <a:xfrm>
              <a:off x="3423" y="2053"/>
              <a:ext cx="657" cy="446"/>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a:solidFill>
                    <a:srgbClr val="0000FF"/>
                  </a:solidFill>
                  <a:latin typeface="华文新魏" pitchFamily="2" charset="-122"/>
                  <a:ea typeface="华文新魏" pitchFamily="2" charset="-122"/>
                </a:rPr>
                <a:t>中断、</a:t>
              </a:r>
            </a:p>
            <a:p>
              <a:pPr algn="ctr"/>
              <a:r>
                <a:rPr kumimoji="0" lang="zh-CN" altLang="en-US" sz="1800">
                  <a:solidFill>
                    <a:srgbClr val="0000FF"/>
                  </a:solidFill>
                  <a:latin typeface="华文新魏" pitchFamily="2" charset="-122"/>
                  <a:ea typeface="华文新魏" pitchFamily="2" charset="-122"/>
                </a:rPr>
                <a:t>中断返回</a:t>
              </a:r>
            </a:p>
          </p:txBody>
        </p:sp>
        <p:sp>
          <p:nvSpPr>
            <p:cNvPr id="23" name="Text Box 21"/>
            <p:cNvSpPr txBox="1">
              <a:spLocks noChangeArrowheads="1"/>
            </p:cNvSpPr>
            <p:nvPr/>
          </p:nvSpPr>
          <p:spPr bwMode="auto">
            <a:xfrm>
              <a:off x="528" y="3372"/>
              <a:ext cx="888" cy="332"/>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r>
                <a:rPr kumimoji="0" lang="zh-CN" altLang="en-US" sz="1800" dirty="0">
                  <a:solidFill>
                    <a:srgbClr val="0000FF"/>
                  </a:solidFill>
                  <a:latin typeface="华文新魏" pitchFamily="2" charset="-122"/>
                  <a:ea typeface="华文新魏" pitchFamily="2" charset="-122"/>
                </a:rPr>
                <a:t>允许的上下文</a:t>
              </a:r>
              <a:r>
                <a:rPr kumimoji="0" lang="zh-CN" altLang="en-US" sz="1800" dirty="0" smtClean="0">
                  <a:solidFill>
                    <a:srgbClr val="0000FF"/>
                  </a:solidFill>
                  <a:latin typeface="华文新魏" pitchFamily="2" charset="-122"/>
                  <a:ea typeface="华文新魏" pitchFamily="2" charset="-122"/>
                </a:rPr>
                <a:t>切换</a:t>
              </a:r>
              <a:endParaRPr kumimoji="0" lang="zh-CN" altLang="en-US" sz="1800" dirty="0">
                <a:solidFill>
                  <a:srgbClr val="0000FF"/>
                </a:solidFill>
                <a:latin typeface="华文新魏" pitchFamily="2" charset="-122"/>
                <a:ea typeface="华文新魏" pitchFamily="2" charset="-122"/>
              </a:endParaRPr>
            </a:p>
            <a:p>
              <a:pPr algn="just"/>
              <a:endParaRPr kumimoji="0" lang="en-US" altLang="zh-CN" sz="1800" dirty="0">
                <a:solidFill>
                  <a:srgbClr val="0000FF"/>
                </a:solidFill>
                <a:latin typeface="华文新魏" pitchFamily="2" charset="-122"/>
                <a:ea typeface="华文新魏" pitchFamily="2" charset="-122"/>
              </a:endParaRPr>
            </a:p>
          </p:txBody>
        </p:sp>
      </p:grpSp>
    </p:spTree>
    <p:extLst>
      <p:ext uri="{BB962C8B-B14F-4D97-AF65-F5344CB8AC3E}">
        <p14:creationId xmlns:p14="http://schemas.microsoft.com/office/powerpoint/2010/main" val="321926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进程的管理和控制</a:t>
            </a:r>
            <a:endParaRPr lang="zh-CN" altLang="en-US" dirty="0"/>
          </a:p>
        </p:txBody>
      </p:sp>
      <p:sp>
        <p:nvSpPr>
          <p:cNvPr id="3" name="内容占位符 2"/>
          <p:cNvSpPr>
            <a:spLocks noGrp="1"/>
          </p:cNvSpPr>
          <p:nvPr>
            <p:ph idx="1"/>
          </p:nvPr>
        </p:nvSpPr>
        <p:spPr/>
        <p:txBody>
          <a:bodyPr/>
          <a:lstStyle/>
          <a:p>
            <a:r>
              <a:rPr lang="zh-CN" altLang="en-US" dirty="0" smtClean="0"/>
              <a:t>进程管理与控制</a:t>
            </a:r>
            <a:endParaRPr lang="en-US" altLang="zh-CN" dirty="0" smtClean="0"/>
          </a:p>
          <a:p>
            <a:pPr lvl="1"/>
            <a:r>
              <a:rPr lang="zh-CN" altLang="en-US" dirty="0" smtClean="0"/>
              <a:t>创建</a:t>
            </a:r>
            <a:r>
              <a:rPr lang="zh-CN" altLang="en-US" dirty="0"/>
              <a:t>进程、阻塞进程、唤醒进程、挂起进程、激活进程、终止进程和撤销进程</a:t>
            </a:r>
            <a:r>
              <a:rPr lang="zh-CN" altLang="en-US" dirty="0" smtClean="0"/>
              <a:t>等</a:t>
            </a:r>
            <a:endParaRPr lang="en-US" altLang="zh-CN" dirty="0"/>
          </a:p>
          <a:p>
            <a:endParaRPr lang="en-US" altLang="zh-CN" dirty="0" smtClean="0">
              <a:solidFill>
                <a:srgbClr val="FF0000"/>
              </a:solidFill>
            </a:endParaRPr>
          </a:p>
          <a:p>
            <a:r>
              <a:rPr lang="zh-CN" altLang="en-US" dirty="0" smtClean="0">
                <a:solidFill>
                  <a:srgbClr val="FF0000"/>
                </a:solidFill>
              </a:rPr>
              <a:t>原语操作</a:t>
            </a:r>
            <a:endParaRPr lang="en-US" altLang="zh-CN" dirty="0"/>
          </a:p>
          <a:p>
            <a:pPr lvl="1"/>
            <a:r>
              <a:rPr lang="zh-CN" altLang="en-US" dirty="0" smtClean="0"/>
              <a:t>执行</a:t>
            </a:r>
            <a:r>
              <a:rPr lang="zh-CN" altLang="en-US" dirty="0"/>
              <a:t>过程中不允许被</a:t>
            </a:r>
            <a:r>
              <a:rPr lang="zh-CN" altLang="en-US" dirty="0" smtClean="0"/>
              <a:t>中断</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extLst>
      <p:ext uri="{BB962C8B-B14F-4D97-AF65-F5344CB8AC3E}">
        <p14:creationId xmlns:p14="http://schemas.microsoft.com/office/powerpoint/2010/main" val="2028037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noProof="1"/>
              <a:t>Linux</a:t>
            </a:r>
            <a:r>
              <a:rPr lang="en-US" altLang="zh-CN" dirty="0"/>
              <a:t>2.4</a:t>
            </a:r>
            <a:r>
              <a:rPr lang="zh-CN" altLang="en-US" noProof="1"/>
              <a:t>进程的核心栈</a:t>
            </a:r>
            <a:r>
              <a:rPr lang="zh-CN" altLang="en-US" dirty="0"/>
              <a:t>、</a:t>
            </a:r>
            <a:r>
              <a:rPr lang="en-US" altLang="zh-CN" noProof="1"/>
              <a:t>PCB</a:t>
            </a:r>
            <a:br>
              <a:rPr lang="en-US" altLang="zh-CN" noProof="1"/>
            </a:br>
            <a:r>
              <a:rPr lang="en-US" altLang="zh-CN" dirty="0"/>
              <a:t>       </a:t>
            </a:r>
            <a:r>
              <a:rPr lang="zh-CN" altLang="en-US" noProof="1"/>
              <a:t>和</a:t>
            </a:r>
            <a:r>
              <a:rPr lang="zh-CN" altLang="en-US" dirty="0"/>
              <a:t>虚存</a:t>
            </a:r>
            <a:r>
              <a:rPr lang="zh-CN" altLang="en-US" dirty="0" smtClean="0"/>
              <a:t>映象</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65</a:t>
            </a:fld>
            <a:endParaRPr lang="zh-CN" altLang="en-US"/>
          </a:p>
        </p:txBody>
      </p:sp>
      <p:grpSp>
        <p:nvGrpSpPr>
          <p:cNvPr id="6" name="Group 43"/>
          <p:cNvGrpSpPr>
            <a:grpSpLocks/>
          </p:cNvGrpSpPr>
          <p:nvPr/>
        </p:nvGrpSpPr>
        <p:grpSpPr bwMode="auto">
          <a:xfrm>
            <a:off x="601663" y="1557338"/>
            <a:ext cx="3686175" cy="3529012"/>
            <a:chOff x="379" y="981"/>
            <a:chExt cx="2322" cy="2223"/>
          </a:xfrm>
        </p:grpSpPr>
        <p:sp>
          <p:nvSpPr>
            <p:cNvPr id="7" name="Text Box 7"/>
            <p:cNvSpPr txBox="1">
              <a:spLocks noChangeArrowheads="1"/>
            </p:cNvSpPr>
            <p:nvPr/>
          </p:nvSpPr>
          <p:spPr bwMode="auto">
            <a:xfrm>
              <a:off x="379" y="1616"/>
              <a:ext cx="442" cy="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lIns="0" tIns="36000" rIns="0" bIns="36000"/>
            <a:lstStyle/>
            <a:p>
              <a:r>
                <a:rPr lang="en-US" altLang="zh-CN" sz="1600">
                  <a:solidFill>
                    <a:schemeClr val="tx2"/>
                  </a:solidFill>
                  <a:latin typeface="华文新魏" pitchFamily="2" charset="-122"/>
                  <a:ea typeface="华文新魏" pitchFamily="2" charset="-122"/>
                </a:rPr>
                <a:t>esp</a:t>
              </a:r>
              <a:r>
                <a:rPr lang="zh-CN" altLang="en-US" sz="1600">
                  <a:solidFill>
                    <a:schemeClr val="tx2"/>
                  </a:solidFill>
                  <a:latin typeface="华文新魏" pitchFamily="2" charset="-122"/>
                  <a:ea typeface="华文新魏" pitchFamily="2" charset="-122"/>
                </a:rPr>
                <a:t>存放堆栈栈顶指针</a:t>
              </a:r>
            </a:p>
            <a:p>
              <a:endParaRPr lang="en-US" altLang="zh-CN" sz="1600">
                <a:solidFill>
                  <a:schemeClr val="tx2"/>
                </a:solidFill>
                <a:latin typeface="华文新魏" pitchFamily="2" charset="-122"/>
                <a:ea typeface="华文新魏" pitchFamily="2" charset="-122"/>
              </a:endParaRPr>
            </a:p>
          </p:txBody>
        </p:sp>
        <p:sp>
          <p:nvSpPr>
            <p:cNvPr id="8" name="Text Box 8"/>
            <p:cNvSpPr txBox="1">
              <a:spLocks noChangeArrowheads="1"/>
            </p:cNvSpPr>
            <p:nvPr/>
          </p:nvSpPr>
          <p:spPr bwMode="auto">
            <a:xfrm>
              <a:off x="932" y="981"/>
              <a:ext cx="1216" cy="2223"/>
            </a:xfrm>
            <a:prstGeom prst="rect">
              <a:avLst/>
            </a:prstGeom>
            <a:solidFill>
              <a:srgbClr val="FFCC66">
                <a:alpha val="50000"/>
              </a:srgbClr>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lIns="0" tIns="36000" rIns="0" bIns="36000"/>
            <a:lstStyle/>
            <a:p>
              <a:endParaRPr lang="en-US" altLang="zh-CN" sz="1600">
                <a:solidFill>
                  <a:schemeClr val="tx2"/>
                </a:solidFill>
                <a:latin typeface="华文新魏" pitchFamily="2" charset="-122"/>
                <a:ea typeface="华文新魏" pitchFamily="2" charset="-122"/>
              </a:endParaRPr>
            </a:p>
            <a:p>
              <a:endParaRPr lang="en-US" altLang="zh-CN" sz="1600">
                <a:solidFill>
                  <a:schemeClr val="tx2"/>
                </a:solidFill>
                <a:latin typeface="华文新魏" pitchFamily="2" charset="-122"/>
                <a:ea typeface="华文新魏" pitchFamily="2" charset="-122"/>
              </a:endParaRPr>
            </a:p>
            <a:p>
              <a:r>
                <a:rPr lang="en-US" altLang="zh-CN" sz="1600">
                  <a:solidFill>
                    <a:schemeClr val="tx2"/>
                  </a:solidFill>
                  <a:latin typeface="华文新魏" pitchFamily="2" charset="-122"/>
                  <a:ea typeface="华文新魏" pitchFamily="2" charset="-122"/>
                </a:rPr>
                <a:t>          </a:t>
              </a:r>
              <a:r>
                <a:rPr lang="zh-CN" altLang="en-US" sz="1600">
                  <a:solidFill>
                    <a:schemeClr val="tx2"/>
                  </a:solidFill>
                  <a:latin typeface="华文新魏" pitchFamily="2" charset="-122"/>
                  <a:ea typeface="华文新魏" pitchFamily="2" charset="-122"/>
                </a:rPr>
                <a:t>核心栈</a:t>
              </a:r>
            </a:p>
            <a:p>
              <a:endParaRPr lang="en-US" altLang="zh-CN" sz="1600">
                <a:solidFill>
                  <a:schemeClr val="tx2"/>
                </a:solidFill>
                <a:latin typeface="华文新魏" pitchFamily="2" charset="-122"/>
                <a:ea typeface="华文新魏" pitchFamily="2" charset="-122"/>
              </a:endParaRPr>
            </a:p>
          </p:txBody>
        </p:sp>
        <p:sp>
          <p:nvSpPr>
            <p:cNvPr id="9" name="Text Box 9"/>
            <p:cNvSpPr txBox="1">
              <a:spLocks noChangeArrowheads="1"/>
            </p:cNvSpPr>
            <p:nvPr/>
          </p:nvSpPr>
          <p:spPr bwMode="auto">
            <a:xfrm>
              <a:off x="932" y="2886"/>
              <a:ext cx="1216" cy="318"/>
            </a:xfrm>
            <a:prstGeom prst="rect">
              <a:avLst/>
            </a:prstGeom>
            <a:solidFill>
              <a:schemeClr val="accent1"/>
            </a:solidFill>
            <a:ln w="9525">
              <a:solidFill>
                <a:srgbClr val="000000"/>
              </a:solidFill>
              <a:miter lim="800000"/>
              <a:headEnd/>
              <a:tailEnd/>
            </a:ln>
          </p:spPr>
          <p:txBody>
            <a:bodyPr/>
            <a:lstStyle/>
            <a:p>
              <a:pPr lvl="1" algn="just"/>
              <a:r>
                <a:rPr lang="en-US" altLang="zh-CN" sz="1600">
                  <a:solidFill>
                    <a:schemeClr val="tx2"/>
                  </a:solidFill>
                  <a:latin typeface="华文新魏" pitchFamily="2" charset="-122"/>
                  <a:ea typeface="华文新魏" pitchFamily="2" charset="-122"/>
                </a:rPr>
                <a:t>struct task_struct</a:t>
              </a:r>
            </a:p>
            <a:p>
              <a:endParaRPr lang="en-US" altLang="zh-CN" sz="1600">
                <a:solidFill>
                  <a:schemeClr val="tx2"/>
                </a:solidFill>
                <a:latin typeface="华文新魏" pitchFamily="2" charset="-122"/>
                <a:ea typeface="华文新魏" pitchFamily="2" charset="-122"/>
              </a:endParaRPr>
            </a:p>
          </p:txBody>
        </p:sp>
        <p:sp>
          <p:nvSpPr>
            <p:cNvPr id="10" name="Line 10"/>
            <p:cNvSpPr>
              <a:spLocks noChangeShapeType="1"/>
            </p:cNvSpPr>
            <p:nvPr/>
          </p:nvSpPr>
          <p:spPr bwMode="auto">
            <a:xfrm rot="5400000">
              <a:off x="1318" y="1995"/>
              <a:ext cx="33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AutoShape 11"/>
            <p:cNvSpPr>
              <a:spLocks/>
            </p:cNvSpPr>
            <p:nvPr/>
          </p:nvSpPr>
          <p:spPr bwMode="auto">
            <a:xfrm>
              <a:off x="2148" y="981"/>
              <a:ext cx="221" cy="2223"/>
            </a:xfrm>
            <a:prstGeom prst="rightBrace">
              <a:avLst>
                <a:gd name="adj1" fmla="val 83824"/>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2" name="Text Box 12"/>
            <p:cNvSpPr txBox="1">
              <a:spLocks noChangeArrowheads="1"/>
            </p:cNvSpPr>
            <p:nvPr/>
          </p:nvSpPr>
          <p:spPr bwMode="auto">
            <a:xfrm>
              <a:off x="2369" y="1828"/>
              <a:ext cx="332" cy="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lIns="0" tIns="36000" rIns="0" bIns="36000"/>
            <a:lstStyle/>
            <a:p>
              <a:endParaRPr lang="en-US" altLang="zh-CN" sz="1600">
                <a:solidFill>
                  <a:schemeClr val="tx2"/>
                </a:solidFill>
                <a:latin typeface="华文新魏" pitchFamily="2" charset="-122"/>
                <a:ea typeface="华文新魏" pitchFamily="2" charset="-122"/>
              </a:endParaRPr>
            </a:p>
            <a:p>
              <a:r>
                <a:rPr lang="en-US" altLang="zh-CN" sz="1600">
                  <a:solidFill>
                    <a:schemeClr val="tx2"/>
                  </a:solidFill>
                  <a:latin typeface="华文新魏" pitchFamily="2" charset="-122"/>
                  <a:ea typeface="华文新魏" pitchFamily="2" charset="-122"/>
                </a:rPr>
                <a:t>8KB</a:t>
              </a:r>
            </a:p>
            <a:p>
              <a:endParaRPr lang="en-US" altLang="zh-CN" sz="1600">
                <a:solidFill>
                  <a:schemeClr val="tx2"/>
                </a:solidFill>
                <a:latin typeface="华文新魏" pitchFamily="2" charset="-122"/>
                <a:ea typeface="华文新魏" pitchFamily="2" charset="-122"/>
              </a:endParaRPr>
            </a:p>
          </p:txBody>
        </p:sp>
        <p:sp>
          <p:nvSpPr>
            <p:cNvPr id="13" name="Line 13"/>
            <p:cNvSpPr>
              <a:spLocks noChangeShapeType="1"/>
            </p:cNvSpPr>
            <p:nvPr/>
          </p:nvSpPr>
          <p:spPr bwMode="auto">
            <a:xfrm>
              <a:off x="490" y="2251"/>
              <a:ext cx="88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5"/>
          <p:cNvGrpSpPr>
            <a:grpSpLocks/>
          </p:cNvGrpSpPr>
          <p:nvPr/>
        </p:nvGrpSpPr>
        <p:grpSpPr bwMode="auto">
          <a:xfrm>
            <a:off x="4287838" y="1557338"/>
            <a:ext cx="4387850" cy="5040312"/>
            <a:chOff x="5533" y="9396"/>
            <a:chExt cx="4500" cy="4680"/>
          </a:xfrm>
        </p:grpSpPr>
        <p:sp>
          <p:nvSpPr>
            <p:cNvPr id="15" name="Text Box 16"/>
            <p:cNvSpPr txBox="1">
              <a:spLocks noChangeArrowheads="1"/>
            </p:cNvSpPr>
            <p:nvPr/>
          </p:nvSpPr>
          <p:spPr bwMode="auto">
            <a:xfrm>
              <a:off x="7333" y="13452"/>
              <a:ext cx="540" cy="624"/>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600">
                  <a:solidFill>
                    <a:schemeClr val="tx2"/>
                  </a:solidFill>
                  <a:latin typeface="华文新魏" pitchFamily="2" charset="-122"/>
                  <a:ea typeface="华文新魏" pitchFamily="2" charset="-122"/>
                </a:rPr>
                <a:t>     </a:t>
              </a:r>
            </a:p>
          </p:txBody>
        </p:sp>
        <p:sp>
          <p:nvSpPr>
            <p:cNvPr id="16" name="Text Box 17"/>
            <p:cNvSpPr txBox="1">
              <a:spLocks noChangeArrowheads="1"/>
            </p:cNvSpPr>
            <p:nvPr/>
          </p:nvSpPr>
          <p:spPr bwMode="auto">
            <a:xfrm>
              <a:off x="5533" y="13452"/>
              <a:ext cx="1260" cy="312"/>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600">
                  <a:solidFill>
                    <a:schemeClr val="tx2"/>
                  </a:solidFill>
                  <a:latin typeface="华文新魏" pitchFamily="2" charset="-122"/>
                  <a:ea typeface="华文新魏" pitchFamily="2" charset="-122"/>
                </a:rPr>
                <a:t>0</a:t>
              </a:r>
            </a:p>
          </p:txBody>
        </p:sp>
        <p:sp>
          <p:nvSpPr>
            <p:cNvPr id="17" name="Text Box 18"/>
            <p:cNvSpPr txBox="1">
              <a:spLocks noChangeArrowheads="1"/>
            </p:cNvSpPr>
            <p:nvPr/>
          </p:nvSpPr>
          <p:spPr bwMode="auto">
            <a:xfrm>
              <a:off x="5533" y="12984"/>
              <a:ext cx="1260" cy="312"/>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a:solidFill>
                    <a:schemeClr val="tx2"/>
                  </a:solidFill>
                  <a:latin typeface="华文新魏" pitchFamily="2" charset="-122"/>
                  <a:ea typeface="华文新魏" pitchFamily="2" charset="-122"/>
                </a:rPr>
                <a:t>0x08048000</a:t>
              </a:r>
            </a:p>
          </p:txBody>
        </p:sp>
        <p:sp>
          <p:nvSpPr>
            <p:cNvPr id="18" name="Text Box 19"/>
            <p:cNvSpPr txBox="1">
              <a:spLocks noChangeArrowheads="1"/>
            </p:cNvSpPr>
            <p:nvPr/>
          </p:nvSpPr>
          <p:spPr bwMode="auto">
            <a:xfrm>
              <a:off x="5533" y="11112"/>
              <a:ext cx="1260" cy="312"/>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a:solidFill>
                    <a:schemeClr val="tx2"/>
                  </a:solidFill>
                  <a:latin typeface="华文新魏" pitchFamily="2" charset="-122"/>
                  <a:ea typeface="华文新魏" pitchFamily="2" charset="-122"/>
                </a:rPr>
                <a:t>0x40000000</a:t>
              </a:r>
            </a:p>
          </p:txBody>
        </p:sp>
        <p:sp>
          <p:nvSpPr>
            <p:cNvPr id="19" name="Text Box 20"/>
            <p:cNvSpPr txBox="1">
              <a:spLocks noChangeArrowheads="1"/>
            </p:cNvSpPr>
            <p:nvPr/>
          </p:nvSpPr>
          <p:spPr bwMode="auto">
            <a:xfrm>
              <a:off x="5533" y="9708"/>
              <a:ext cx="1260" cy="312"/>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400">
                  <a:solidFill>
                    <a:schemeClr val="tx2"/>
                  </a:solidFill>
                  <a:latin typeface="华文新魏" pitchFamily="2" charset="-122"/>
                  <a:ea typeface="华文新魏" pitchFamily="2" charset="-122"/>
                </a:rPr>
                <a:t>0xc0000000</a:t>
              </a:r>
            </a:p>
          </p:txBody>
        </p:sp>
        <p:sp>
          <p:nvSpPr>
            <p:cNvPr id="20" name="Text Box 21"/>
            <p:cNvSpPr txBox="1">
              <a:spLocks noChangeArrowheads="1"/>
            </p:cNvSpPr>
            <p:nvPr/>
          </p:nvSpPr>
          <p:spPr bwMode="auto">
            <a:xfrm>
              <a:off x="6793" y="9396"/>
              <a:ext cx="19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66"/>
                  </a:solidFill>
                </a14:hiddenFill>
              </a:ext>
            </a:extLst>
          </p:spPr>
          <p:txBody>
            <a:bodyPr/>
            <a:lstStyle/>
            <a:p>
              <a:pPr algn="just"/>
              <a:r>
                <a:rPr lang="zh-CN" altLang="en-US" sz="1600">
                  <a:solidFill>
                    <a:schemeClr val="tx2"/>
                  </a:solidFill>
                  <a:latin typeface="华文新魏" pitchFamily="2" charset="-122"/>
                  <a:ea typeface="华文新魏" pitchFamily="2" charset="-122"/>
                </a:rPr>
                <a:t>内核虚存</a:t>
              </a:r>
            </a:p>
          </p:txBody>
        </p:sp>
        <p:sp>
          <p:nvSpPr>
            <p:cNvPr id="21" name="Text Box 22"/>
            <p:cNvSpPr txBox="1">
              <a:spLocks noChangeArrowheads="1"/>
            </p:cNvSpPr>
            <p:nvPr/>
          </p:nvSpPr>
          <p:spPr bwMode="auto">
            <a:xfrm>
              <a:off x="6793" y="9864"/>
              <a:ext cx="19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66"/>
                  </a:solidFill>
                </a14:hiddenFill>
              </a:ext>
            </a:extLst>
          </p:spPr>
          <p:txBody>
            <a:bodyPr/>
            <a:lstStyle/>
            <a:p>
              <a:pPr algn="just"/>
              <a:r>
                <a:rPr lang="zh-CN" altLang="en-US" sz="1600">
                  <a:solidFill>
                    <a:schemeClr val="tx2"/>
                  </a:solidFill>
                  <a:latin typeface="华文新魏" pitchFamily="2" charset="-122"/>
                  <a:ea typeface="华文新魏" pitchFamily="2" charset="-122"/>
                </a:rPr>
                <a:t>用户栈</a:t>
              </a:r>
              <a:r>
                <a:rPr lang="en-US" altLang="zh-CN" sz="1600">
                  <a:solidFill>
                    <a:schemeClr val="tx2"/>
                  </a:solidFill>
                  <a:latin typeface="华文新魏" pitchFamily="2" charset="-122"/>
                  <a:ea typeface="华文新魏" pitchFamily="2" charset="-122"/>
                </a:rPr>
                <a:t>(</a:t>
              </a:r>
              <a:r>
                <a:rPr lang="zh-CN" altLang="en-US" sz="1600">
                  <a:solidFill>
                    <a:schemeClr val="tx2"/>
                  </a:solidFill>
                  <a:latin typeface="华文新魏" pitchFamily="2" charset="-122"/>
                  <a:ea typeface="华文新魏" pitchFamily="2" charset="-122"/>
                </a:rPr>
                <a:t>运行时创建</a:t>
              </a:r>
              <a:r>
                <a:rPr lang="en-US" altLang="zh-CN" sz="1600">
                  <a:solidFill>
                    <a:schemeClr val="tx2"/>
                  </a:solidFill>
                  <a:latin typeface="华文新魏" pitchFamily="2" charset="-122"/>
                  <a:ea typeface="华文新魏" pitchFamily="2" charset="-122"/>
                </a:rPr>
                <a:t>)</a:t>
              </a:r>
            </a:p>
          </p:txBody>
        </p:sp>
        <p:sp>
          <p:nvSpPr>
            <p:cNvPr id="22" name="Text Box 23"/>
            <p:cNvSpPr txBox="1">
              <a:spLocks noChangeArrowheads="1"/>
            </p:cNvSpPr>
            <p:nvPr/>
          </p:nvSpPr>
          <p:spPr bwMode="auto">
            <a:xfrm>
              <a:off x="6793" y="10332"/>
              <a:ext cx="19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66"/>
                  </a:solidFill>
                </a14:hiddenFill>
              </a:ext>
            </a:extLst>
          </p:spPr>
          <p:txBody>
            <a:bodyPr/>
            <a:lstStyle/>
            <a:p>
              <a:endParaRPr lang="zh-CN" altLang="zh-CN" sz="1600">
                <a:solidFill>
                  <a:schemeClr val="tx2"/>
                </a:solidFill>
                <a:latin typeface="华文新魏" pitchFamily="2" charset="-122"/>
                <a:ea typeface="华文新魏" pitchFamily="2" charset="-122"/>
              </a:endParaRPr>
            </a:p>
          </p:txBody>
        </p:sp>
        <p:sp>
          <p:nvSpPr>
            <p:cNvPr id="23" name="Text Box 24"/>
            <p:cNvSpPr txBox="1">
              <a:spLocks noChangeArrowheads="1"/>
            </p:cNvSpPr>
            <p:nvPr/>
          </p:nvSpPr>
          <p:spPr bwMode="auto">
            <a:xfrm>
              <a:off x="6793" y="10800"/>
              <a:ext cx="19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66"/>
                  </a:solidFill>
                </a14:hiddenFill>
              </a:ext>
            </a:extLst>
          </p:spPr>
          <p:txBody>
            <a:bodyPr/>
            <a:lstStyle/>
            <a:p>
              <a:pPr algn="just"/>
              <a:r>
                <a:rPr lang="zh-CN" altLang="en-US" sz="1600">
                  <a:solidFill>
                    <a:schemeClr val="tx2"/>
                  </a:solidFill>
                  <a:latin typeface="华文新魏" pitchFamily="2" charset="-122"/>
                  <a:ea typeface="华文新魏" pitchFamily="2" charset="-122"/>
                </a:rPr>
                <a:t>共享库主存映象区</a:t>
              </a:r>
            </a:p>
          </p:txBody>
        </p:sp>
        <p:sp>
          <p:nvSpPr>
            <p:cNvPr id="24" name="Text Box 25"/>
            <p:cNvSpPr txBox="1">
              <a:spLocks noChangeArrowheads="1"/>
            </p:cNvSpPr>
            <p:nvPr/>
          </p:nvSpPr>
          <p:spPr bwMode="auto">
            <a:xfrm>
              <a:off x="6793" y="11268"/>
              <a:ext cx="19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66"/>
                  </a:solidFill>
                </a14:hiddenFill>
              </a:ext>
            </a:extLst>
          </p:spPr>
          <p:txBody>
            <a:bodyPr/>
            <a:lstStyle/>
            <a:p>
              <a:endParaRPr lang="zh-CN" altLang="zh-CN" sz="1600">
                <a:solidFill>
                  <a:schemeClr val="tx2"/>
                </a:solidFill>
                <a:latin typeface="华文新魏" pitchFamily="2" charset="-122"/>
                <a:ea typeface="华文新魏" pitchFamily="2" charset="-122"/>
              </a:endParaRPr>
            </a:p>
          </p:txBody>
        </p:sp>
        <p:sp>
          <p:nvSpPr>
            <p:cNvPr id="25" name="Text Box 26"/>
            <p:cNvSpPr txBox="1">
              <a:spLocks noChangeArrowheads="1"/>
            </p:cNvSpPr>
            <p:nvPr/>
          </p:nvSpPr>
          <p:spPr bwMode="auto">
            <a:xfrm>
              <a:off x="6793" y="11736"/>
              <a:ext cx="19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66"/>
                  </a:solidFill>
                </a14:hiddenFill>
              </a:ext>
            </a:extLst>
          </p:spPr>
          <p:txBody>
            <a:bodyPr/>
            <a:lstStyle/>
            <a:p>
              <a:pPr algn="just"/>
              <a:r>
                <a:rPr lang="zh-CN" altLang="en-US" sz="1600">
                  <a:solidFill>
                    <a:schemeClr val="tx2"/>
                  </a:solidFill>
                  <a:latin typeface="华文新魏" pitchFamily="2" charset="-122"/>
                  <a:ea typeface="华文新魏" pitchFamily="2" charset="-122"/>
                </a:rPr>
                <a:t>运行时堆空间</a:t>
              </a:r>
            </a:p>
            <a:p>
              <a:pPr algn="just"/>
              <a:r>
                <a:rPr lang="zh-CN" altLang="en-US" sz="1600">
                  <a:solidFill>
                    <a:schemeClr val="tx2"/>
                  </a:solidFill>
                  <a:latin typeface="华文新魏" pitchFamily="2" charset="-122"/>
                  <a:ea typeface="华文新魏" pitchFamily="2" charset="-122"/>
                </a:rPr>
                <a:t>堆</a:t>
              </a:r>
              <a:r>
                <a:rPr lang="en-US" altLang="zh-CN" sz="1600">
                  <a:solidFill>
                    <a:schemeClr val="tx2"/>
                  </a:solidFill>
                  <a:latin typeface="华文新魏" pitchFamily="2" charset="-122"/>
                  <a:ea typeface="华文新魏" pitchFamily="2" charset="-122"/>
                </a:rPr>
                <a:t>(malloc</a:t>
              </a:r>
              <a:r>
                <a:rPr lang="zh-CN" altLang="en-US" sz="1600">
                  <a:solidFill>
                    <a:schemeClr val="tx2"/>
                  </a:solidFill>
                  <a:latin typeface="华文新魏" pitchFamily="2" charset="-122"/>
                  <a:ea typeface="华文新魏" pitchFamily="2" charset="-122"/>
                </a:rPr>
                <a:t>创建</a:t>
              </a:r>
              <a:r>
                <a:rPr lang="en-US" altLang="zh-CN" sz="1600">
                  <a:solidFill>
                    <a:schemeClr val="tx2"/>
                  </a:solidFill>
                  <a:latin typeface="华文新魏" pitchFamily="2" charset="-122"/>
                  <a:ea typeface="华文新魏" pitchFamily="2" charset="-122"/>
                </a:rPr>
                <a:t>)</a:t>
              </a:r>
            </a:p>
          </p:txBody>
        </p:sp>
        <p:sp>
          <p:nvSpPr>
            <p:cNvPr id="26" name="Text Box 27"/>
            <p:cNvSpPr txBox="1">
              <a:spLocks noChangeArrowheads="1"/>
            </p:cNvSpPr>
            <p:nvPr/>
          </p:nvSpPr>
          <p:spPr bwMode="auto">
            <a:xfrm>
              <a:off x="6793" y="12204"/>
              <a:ext cx="19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66"/>
                  </a:solidFill>
                </a14:hiddenFill>
              </a:ext>
            </a:extLst>
          </p:spPr>
          <p:txBody>
            <a:bodyPr/>
            <a:lstStyle/>
            <a:p>
              <a:pPr algn="just"/>
              <a:r>
                <a:rPr lang="zh-CN" altLang="en-US" sz="1600">
                  <a:solidFill>
                    <a:schemeClr val="tx2"/>
                  </a:solidFill>
                  <a:latin typeface="华文新魏" pitchFamily="2" charset="-122"/>
                  <a:ea typeface="华文新魏" pitchFamily="2" charset="-122"/>
                </a:rPr>
                <a:t>读</a:t>
              </a:r>
              <a:r>
                <a:rPr lang="en-US" altLang="zh-CN" sz="1600">
                  <a:solidFill>
                    <a:schemeClr val="tx2"/>
                  </a:solidFill>
                  <a:latin typeface="华文新魏" pitchFamily="2" charset="-122"/>
                  <a:ea typeface="华文新魏" pitchFamily="2" charset="-122"/>
                </a:rPr>
                <a:t>/</a:t>
              </a:r>
              <a:r>
                <a:rPr lang="zh-CN" altLang="en-US" sz="1600">
                  <a:solidFill>
                    <a:schemeClr val="tx2"/>
                  </a:solidFill>
                  <a:latin typeface="华文新魏" pitchFamily="2" charset="-122"/>
                  <a:ea typeface="华文新魏" pitchFamily="2" charset="-122"/>
                </a:rPr>
                <a:t>写段</a:t>
              </a:r>
            </a:p>
          </p:txBody>
        </p:sp>
        <p:sp>
          <p:nvSpPr>
            <p:cNvPr id="27" name="Text Box 28"/>
            <p:cNvSpPr txBox="1">
              <a:spLocks noChangeArrowheads="1"/>
            </p:cNvSpPr>
            <p:nvPr/>
          </p:nvSpPr>
          <p:spPr bwMode="auto">
            <a:xfrm>
              <a:off x="6793" y="12672"/>
              <a:ext cx="19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66"/>
                  </a:solidFill>
                </a14:hiddenFill>
              </a:ext>
            </a:extLst>
          </p:spPr>
          <p:txBody>
            <a:bodyPr/>
            <a:lstStyle/>
            <a:p>
              <a:pPr algn="just"/>
              <a:r>
                <a:rPr lang="zh-CN" altLang="en-US" sz="1600">
                  <a:solidFill>
                    <a:schemeClr val="tx2"/>
                  </a:solidFill>
                  <a:latin typeface="华文新魏" pitchFamily="2" charset="-122"/>
                  <a:ea typeface="华文新魏" pitchFamily="2" charset="-122"/>
                </a:rPr>
                <a:t>只读段</a:t>
              </a:r>
            </a:p>
          </p:txBody>
        </p:sp>
        <p:sp>
          <p:nvSpPr>
            <p:cNvPr id="28" name="Text Box 29"/>
            <p:cNvSpPr txBox="1">
              <a:spLocks noChangeArrowheads="1"/>
            </p:cNvSpPr>
            <p:nvPr/>
          </p:nvSpPr>
          <p:spPr bwMode="auto">
            <a:xfrm>
              <a:off x="8953" y="12360"/>
              <a:ext cx="1080" cy="624"/>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a:solidFill>
                    <a:schemeClr val="tx2"/>
                  </a:solidFill>
                  <a:latin typeface="华文新魏" pitchFamily="2" charset="-122"/>
                  <a:ea typeface="华文新魏" pitchFamily="2" charset="-122"/>
                </a:rPr>
                <a:t>从可执行文件加载</a:t>
              </a:r>
            </a:p>
          </p:txBody>
        </p:sp>
        <p:sp>
          <p:nvSpPr>
            <p:cNvPr id="29" name="AutoShape 30"/>
            <p:cNvSpPr>
              <a:spLocks/>
            </p:cNvSpPr>
            <p:nvPr/>
          </p:nvSpPr>
          <p:spPr bwMode="auto">
            <a:xfrm>
              <a:off x="8773" y="12204"/>
              <a:ext cx="180" cy="936"/>
            </a:xfrm>
            <a:prstGeom prst="rightBrace">
              <a:avLst>
                <a:gd name="adj1" fmla="val 43333"/>
                <a:gd name="adj2" fmla="val 50000"/>
              </a:avLst>
            </a:prstGeom>
            <a:noFill/>
            <a:ln w="9525">
              <a:solidFill>
                <a:srgbClr val="000000"/>
              </a:solidFill>
              <a:round/>
              <a:headEnd/>
              <a:tailEnd/>
            </a:ln>
            <a:extLst>
              <a:ext uri="{909E8E84-426E-40DD-AFC4-6F175D3DCCD1}">
                <a14:hiddenFill xmlns:a14="http://schemas.microsoft.com/office/drawing/2010/main">
                  <a:solidFill>
                    <a:srgbClr val="FFCC66"/>
                  </a:solidFill>
                </a14:hiddenFill>
              </a:ext>
            </a:extLst>
          </p:spPr>
          <p:txBody>
            <a:bodyPr/>
            <a:lstStyle/>
            <a:p>
              <a:endParaRPr lang="zh-CN" altLang="en-US"/>
            </a:p>
          </p:txBody>
        </p:sp>
        <p:sp>
          <p:nvSpPr>
            <p:cNvPr id="30" name="Text Box 31"/>
            <p:cNvSpPr txBox="1">
              <a:spLocks noChangeArrowheads="1"/>
            </p:cNvSpPr>
            <p:nvPr/>
          </p:nvSpPr>
          <p:spPr bwMode="auto">
            <a:xfrm>
              <a:off x="8953" y="10020"/>
              <a:ext cx="540" cy="468"/>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600">
                  <a:solidFill>
                    <a:schemeClr val="tx2"/>
                  </a:solidFill>
                  <a:latin typeface="华文新魏" pitchFamily="2" charset="-122"/>
                  <a:ea typeface="华文新魏" pitchFamily="2" charset="-122"/>
                </a:rPr>
                <a:t>esp</a:t>
              </a:r>
            </a:p>
          </p:txBody>
        </p:sp>
        <p:sp>
          <p:nvSpPr>
            <p:cNvPr id="31" name="Line 32"/>
            <p:cNvSpPr>
              <a:spLocks noChangeShapeType="1"/>
            </p:cNvSpPr>
            <p:nvPr/>
          </p:nvSpPr>
          <p:spPr bwMode="auto">
            <a:xfrm flipH="1">
              <a:off x="8773" y="101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3"/>
            <p:cNvSpPr>
              <a:spLocks noChangeShapeType="1"/>
            </p:cNvSpPr>
            <p:nvPr/>
          </p:nvSpPr>
          <p:spPr bwMode="auto">
            <a:xfrm flipH="1">
              <a:off x="8773" y="1017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34"/>
            <p:cNvSpPr txBox="1">
              <a:spLocks noChangeArrowheads="1"/>
            </p:cNvSpPr>
            <p:nvPr/>
          </p:nvSpPr>
          <p:spPr bwMode="auto">
            <a:xfrm>
              <a:off x="8953" y="9396"/>
              <a:ext cx="1080" cy="624"/>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a:solidFill>
                    <a:schemeClr val="tx2"/>
                  </a:solidFill>
                  <a:latin typeface="华文新魏" pitchFamily="2" charset="-122"/>
                  <a:ea typeface="华文新魏" pitchFamily="2" charset="-122"/>
                </a:rPr>
                <a:t>用户代码</a:t>
              </a:r>
            </a:p>
            <a:p>
              <a:r>
                <a:rPr lang="zh-CN" altLang="en-US" sz="1400">
                  <a:solidFill>
                    <a:schemeClr val="tx2"/>
                  </a:solidFill>
                  <a:latin typeface="华文新魏" pitchFamily="2" charset="-122"/>
                  <a:ea typeface="华文新魏" pitchFamily="2" charset="-122"/>
                </a:rPr>
                <a:t>不可见</a:t>
              </a:r>
            </a:p>
          </p:txBody>
        </p:sp>
        <p:sp>
          <p:nvSpPr>
            <p:cNvPr id="34" name="Line 35"/>
            <p:cNvSpPr>
              <a:spLocks noChangeShapeType="1"/>
            </p:cNvSpPr>
            <p:nvPr/>
          </p:nvSpPr>
          <p:spPr bwMode="auto">
            <a:xfrm flipH="1">
              <a:off x="8773" y="970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36"/>
            <p:cNvSpPr txBox="1">
              <a:spLocks noChangeArrowheads="1"/>
            </p:cNvSpPr>
            <p:nvPr/>
          </p:nvSpPr>
          <p:spPr bwMode="auto">
            <a:xfrm>
              <a:off x="6793" y="13140"/>
              <a:ext cx="198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66"/>
                  </a:solidFill>
                </a14:hiddenFill>
              </a:ext>
            </a:extLst>
          </p:spPr>
          <p:txBody>
            <a:bodyPr/>
            <a:lstStyle/>
            <a:p>
              <a:pPr algn="just"/>
              <a:r>
                <a:rPr lang="zh-CN" altLang="en-US" sz="1600">
                  <a:solidFill>
                    <a:schemeClr val="tx2"/>
                  </a:solidFill>
                  <a:latin typeface="华文新魏" pitchFamily="2" charset="-122"/>
                  <a:ea typeface="华文新魏" pitchFamily="2" charset="-122"/>
                </a:rPr>
                <a:t>未  用</a:t>
              </a:r>
            </a:p>
          </p:txBody>
        </p:sp>
        <p:sp>
          <p:nvSpPr>
            <p:cNvPr id="36" name="Line 37"/>
            <p:cNvSpPr>
              <a:spLocks noChangeShapeType="1"/>
            </p:cNvSpPr>
            <p:nvPr/>
          </p:nvSpPr>
          <p:spPr bwMode="auto">
            <a:xfrm rot="16200000" flipH="1">
              <a:off x="7603" y="10398"/>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8"/>
            <p:cNvSpPr>
              <a:spLocks noChangeShapeType="1"/>
            </p:cNvSpPr>
            <p:nvPr/>
          </p:nvSpPr>
          <p:spPr bwMode="auto">
            <a:xfrm rot="5400000" flipH="1">
              <a:off x="7513" y="1155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39"/>
            <p:cNvSpPr>
              <a:spLocks noChangeShapeType="1"/>
            </p:cNvSpPr>
            <p:nvPr/>
          </p:nvSpPr>
          <p:spPr bwMode="auto">
            <a:xfrm rot="5400000" flipH="1">
              <a:off x="7591" y="10698"/>
              <a:ext cx="2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40"/>
            <p:cNvSpPr txBox="1">
              <a:spLocks noChangeArrowheads="1"/>
            </p:cNvSpPr>
            <p:nvPr/>
          </p:nvSpPr>
          <p:spPr bwMode="auto">
            <a:xfrm>
              <a:off x="8953" y="11580"/>
              <a:ext cx="540" cy="468"/>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600">
                  <a:solidFill>
                    <a:schemeClr val="tx2"/>
                  </a:solidFill>
                  <a:latin typeface="华文新魏" pitchFamily="2" charset="-122"/>
                  <a:ea typeface="华文新魏" pitchFamily="2" charset="-122"/>
                </a:rPr>
                <a:t>brk</a:t>
              </a:r>
            </a:p>
          </p:txBody>
        </p:sp>
        <p:sp>
          <p:nvSpPr>
            <p:cNvPr id="40" name="Line 41"/>
            <p:cNvSpPr>
              <a:spLocks noChangeShapeType="1"/>
            </p:cNvSpPr>
            <p:nvPr/>
          </p:nvSpPr>
          <p:spPr bwMode="auto">
            <a:xfrm flipH="1">
              <a:off x="8773" y="1173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4622044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2.4 </a:t>
            </a:r>
            <a:r>
              <a:rPr lang="zh-CN" altLang="en-US" dirty="0" smtClean="0"/>
              <a:t>进程的核心栈</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66</a:t>
            </a:fld>
            <a:endParaRPr lang="zh-CN" altLang="en-US"/>
          </a:p>
        </p:txBody>
      </p:sp>
      <p:grpSp>
        <p:nvGrpSpPr>
          <p:cNvPr id="6" name="Group 57"/>
          <p:cNvGrpSpPr>
            <a:grpSpLocks/>
          </p:cNvGrpSpPr>
          <p:nvPr/>
        </p:nvGrpSpPr>
        <p:grpSpPr bwMode="auto">
          <a:xfrm>
            <a:off x="1187450" y="1341438"/>
            <a:ext cx="6697663" cy="4752975"/>
            <a:chOff x="748" y="845"/>
            <a:chExt cx="4219" cy="2994"/>
          </a:xfrm>
        </p:grpSpPr>
        <p:sp>
          <p:nvSpPr>
            <p:cNvPr id="7" name="Text Box 40"/>
            <p:cNvSpPr txBox="1">
              <a:spLocks noChangeArrowheads="1"/>
            </p:cNvSpPr>
            <p:nvPr/>
          </p:nvSpPr>
          <p:spPr bwMode="auto">
            <a:xfrm>
              <a:off x="1228" y="845"/>
              <a:ext cx="1094" cy="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latin typeface="华文新魏" pitchFamily="2" charset="-122"/>
                  <a:ea typeface="华文新魏" pitchFamily="2" charset="-122"/>
                </a:rPr>
                <a:t>进程核心栈</a:t>
              </a:r>
            </a:p>
          </p:txBody>
        </p:sp>
        <p:sp>
          <p:nvSpPr>
            <p:cNvPr id="8" name="Text Box 41"/>
            <p:cNvSpPr txBox="1">
              <a:spLocks noChangeArrowheads="1"/>
            </p:cNvSpPr>
            <p:nvPr/>
          </p:nvSpPr>
          <p:spPr bwMode="auto">
            <a:xfrm>
              <a:off x="904" y="1165"/>
              <a:ext cx="1719" cy="2037"/>
            </a:xfrm>
            <a:prstGeom prst="rect">
              <a:avLst/>
            </a:prstGeom>
            <a:solidFill>
              <a:srgbClr val="FFFFFF"/>
            </a:solidFill>
            <a:ln w="9525">
              <a:solidFill>
                <a:srgbClr val="000000"/>
              </a:solidFill>
              <a:miter lim="800000"/>
              <a:headEnd/>
              <a:tailEnd/>
            </a:ln>
          </p:spPr>
          <p:txBody>
            <a:bodyPr/>
            <a:lstStyle/>
            <a:p>
              <a:endParaRPr lang="zh-CN" altLang="zh-CN" sz="1800">
                <a:latin typeface="华文新魏" pitchFamily="2" charset="-122"/>
                <a:ea typeface="华文新魏" pitchFamily="2" charset="-122"/>
              </a:endParaRPr>
            </a:p>
          </p:txBody>
        </p:sp>
        <p:sp>
          <p:nvSpPr>
            <p:cNvPr id="9" name="Text Box 42"/>
            <p:cNvSpPr txBox="1">
              <a:spLocks noChangeArrowheads="1"/>
            </p:cNvSpPr>
            <p:nvPr/>
          </p:nvSpPr>
          <p:spPr bwMode="auto">
            <a:xfrm>
              <a:off x="1228" y="845"/>
              <a:ext cx="1094" cy="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400">
                  <a:solidFill>
                    <a:srgbClr val="FF00FF"/>
                  </a:solidFill>
                  <a:latin typeface="华文新魏" pitchFamily="2" charset="-122"/>
                  <a:ea typeface="华文新魏" pitchFamily="2" charset="-122"/>
                </a:rPr>
                <a:t>进程核心栈</a:t>
              </a:r>
            </a:p>
          </p:txBody>
        </p:sp>
        <p:sp>
          <p:nvSpPr>
            <p:cNvPr id="10" name="Text Box 43"/>
            <p:cNvSpPr txBox="1">
              <a:spLocks noChangeArrowheads="1"/>
            </p:cNvSpPr>
            <p:nvPr/>
          </p:nvSpPr>
          <p:spPr bwMode="auto">
            <a:xfrm>
              <a:off x="904" y="1165"/>
              <a:ext cx="1719" cy="2165"/>
            </a:xfrm>
            <a:prstGeom prst="rect">
              <a:avLst/>
            </a:prstGeom>
            <a:solidFill>
              <a:srgbClr val="FFCC66"/>
            </a:solidFill>
            <a:ln w="9525">
              <a:solidFill>
                <a:srgbClr val="000000"/>
              </a:solidFill>
              <a:miter lim="800000"/>
              <a:headEnd/>
              <a:tailEnd/>
            </a:ln>
          </p:spPr>
          <p:txBody>
            <a:bodyPr/>
            <a:lstStyle/>
            <a:p>
              <a:endParaRPr lang="zh-CN" altLang="zh-CN" sz="1800">
                <a:latin typeface="华文新魏" pitchFamily="2" charset="-122"/>
                <a:ea typeface="华文新魏" pitchFamily="2" charset="-122"/>
              </a:endParaRPr>
            </a:p>
          </p:txBody>
        </p:sp>
        <p:sp>
          <p:nvSpPr>
            <p:cNvPr id="11" name="Text Box 44"/>
            <p:cNvSpPr txBox="1">
              <a:spLocks noChangeArrowheads="1"/>
            </p:cNvSpPr>
            <p:nvPr/>
          </p:nvSpPr>
          <p:spPr bwMode="auto">
            <a:xfrm>
              <a:off x="1373" y="1292"/>
              <a:ext cx="625" cy="2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a:solidFill>
                    <a:srgbClr val="FF00FF"/>
                  </a:solidFill>
                  <a:latin typeface="华文新魏" pitchFamily="2" charset="-122"/>
                  <a:ea typeface="华文新魏" pitchFamily="2" charset="-122"/>
                </a:rPr>
                <a:t>栈顶</a:t>
              </a:r>
            </a:p>
          </p:txBody>
        </p:sp>
        <p:sp>
          <p:nvSpPr>
            <p:cNvPr id="12" name="Text Box 45"/>
            <p:cNvSpPr txBox="1">
              <a:spLocks noChangeArrowheads="1"/>
            </p:cNvSpPr>
            <p:nvPr/>
          </p:nvSpPr>
          <p:spPr bwMode="auto">
            <a:xfrm>
              <a:off x="2936" y="1929"/>
              <a:ext cx="781" cy="5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a:solidFill>
                    <a:srgbClr val="FF00FF"/>
                  </a:solidFill>
                  <a:latin typeface="华文新魏" pitchFamily="2" charset="-122"/>
                  <a:ea typeface="华文新魏" pitchFamily="2" charset="-122"/>
                </a:rPr>
                <a:t>栈指针</a:t>
              </a:r>
              <a:r>
                <a:rPr lang="en-US" altLang="zh-CN" sz="1800">
                  <a:solidFill>
                    <a:srgbClr val="FF00FF"/>
                  </a:solidFill>
                  <a:latin typeface="华文新魏" pitchFamily="2" charset="-122"/>
                  <a:ea typeface="华文新魏" pitchFamily="2" charset="-122"/>
                </a:rPr>
                <a:t>esp</a:t>
              </a:r>
            </a:p>
          </p:txBody>
        </p:sp>
        <p:sp>
          <p:nvSpPr>
            <p:cNvPr id="13" name="Line 46"/>
            <p:cNvSpPr>
              <a:spLocks noChangeShapeType="1"/>
            </p:cNvSpPr>
            <p:nvPr/>
          </p:nvSpPr>
          <p:spPr bwMode="auto">
            <a:xfrm>
              <a:off x="904" y="2056"/>
              <a:ext cx="17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AutoShape 47"/>
            <p:cNvSpPr>
              <a:spLocks noChangeArrowheads="1"/>
            </p:cNvSpPr>
            <p:nvPr/>
          </p:nvSpPr>
          <p:spPr bwMode="auto">
            <a:xfrm>
              <a:off x="1529" y="1547"/>
              <a:ext cx="157" cy="891"/>
            </a:xfrm>
            <a:prstGeom prst="downArrow">
              <a:avLst>
                <a:gd name="adj1" fmla="val 50000"/>
                <a:gd name="adj2" fmla="val 141879"/>
              </a:avLst>
            </a:prstGeom>
            <a:solidFill>
              <a:srgbClr val="FFFFFF"/>
            </a:solidFill>
            <a:ln w="9525">
              <a:solidFill>
                <a:srgbClr val="000000"/>
              </a:solidFill>
              <a:miter lim="800000"/>
              <a:headEnd/>
              <a:tailEnd/>
            </a:ln>
          </p:spPr>
          <p:txBody>
            <a:bodyPr/>
            <a:lstStyle/>
            <a:p>
              <a:endParaRPr lang="zh-CN" altLang="en-US"/>
            </a:p>
          </p:txBody>
        </p:sp>
        <p:sp>
          <p:nvSpPr>
            <p:cNvPr id="15" name="Text Box 48"/>
            <p:cNvSpPr txBox="1">
              <a:spLocks noChangeArrowheads="1"/>
            </p:cNvSpPr>
            <p:nvPr/>
          </p:nvSpPr>
          <p:spPr bwMode="auto">
            <a:xfrm>
              <a:off x="930" y="2820"/>
              <a:ext cx="1678" cy="51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a:solidFill>
                    <a:srgbClr val="FF00FF"/>
                  </a:solidFill>
                  <a:latin typeface="华文新魏" pitchFamily="2" charset="-122"/>
                  <a:ea typeface="华文新魏" pitchFamily="2" charset="-122"/>
                </a:rPr>
                <a:t>thread_info{*task</a:t>
              </a:r>
              <a:r>
                <a:rPr lang="en-US" altLang="zh-CN" sz="1800">
                  <a:solidFill>
                    <a:srgbClr val="FF00FF"/>
                  </a:solidFill>
                  <a:latin typeface="华文新魏" pitchFamily="2" charset="-122"/>
                  <a:ea typeface="华文新魏" pitchFamily="2" charset="-122"/>
                </a:rPr>
                <a:t>   </a:t>
              </a:r>
            </a:p>
            <a:p>
              <a:r>
                <a:rPr lang="en-US" altLang="zh-CN" sz="1800">
                  <a:solidFill>
                    <a:srgbClr val="FF00FF"/>
                  </a:solidFill>
                  <a:latin typeface="华文新魏" pitchFamily="2" charset="-122"/>
                  <a:ea typeface="华文新魏" pitchFamily="2" charset="-122"/>
                </a:rPr>
                <a:t>  </a:t>
              </a:r>
              <a:r>
                <a:rPr lang="en-US" altLang="zh-CN" sz="1800">
                  <a:solidFill>
                    <a:srgbClr val="FF00FF"/>
                  </a:solidFill>
                  <a:latin typeface="Times New Roman"/>
                  <a:ea typeface="华文新魏" pitchFamily="2" charset="-122"/>
                </a:rPr>
                <a:t>…</a:t>
              </a:r>
              <a:r>
                <a:rPr lang="en-US" altLang="zh-CN" sz="1800">
                  <a:solidFill>
                    <a:srgbClr val="FF00FF"/>
                  </a:solidFill>
                  <a:latin typeface="华文新魏" pitchFamily="2" charset="-122"/>
                  <a:ea typeface="华文新魏" pitchFamily="2" charset="-122"/>
                </a:rPr>
                <a:t>     }</a:t>
              </a:r>
            </a:p>
            <a:p>
              <a:r>
                <a:rPr lang="en-US" altLang="zh-CN" sz="1800">
                  <a:solidFill>
                    <a:srgbClr val="FF00FF"/>
                  </a:solidFill>
                  <a:latin typeface="华文新魏" pitchFamily="2" charset="-122"/>
                  <a:ea typeface="华文新魏" pitchFamily="2" charset="-122"/>
                </a:rPr>
                <a:t>}</a:t>
              </a:r>
            </a:p>
          </p:txBody>
        </p:sp>
        <p:sp>
          <p:nvSpPr>
            <p:cNvPr id="16" name="Line 49"/>
            <p:cNvSpPr>
              <a:spLocks noChangeShapeType="1"/>
            </p:cNvSpPr>
            <p:nvPr/>
          </p:nvSpPr>
          <p:spPr bwMode="auto">
            <a:xfrm>
              <a:off x="2311" y="2948"/>
              <a:ext cx="14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50"/>
            <p:cNvSpPr txBox="1">
              <a:spLocks noChangeArrowheads="1"/>
            </p:cNvSpPr>
            <p:nvPr/>
          </p:nvSpPr>
          <p:spPr bwMode="auto">
            <a:xfrm>
              <a:off x="3717" y="1929"/>
              <a:ext cx="1094" cy="5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latin typeface="华文新魏" pitchFamily="2" charset="-122"/>
                  <a:ea typeface="华文新魏" pitchFamily="2" charset="-122"/>
                </a:rPr>
                <a:t>     </a:t>
              </a:r>
              <a:r>
                <a:rPr lang="en-US" altLang="zh-CN" sz="2400">
                  <a:solidFill>
                    <a:srgbClr val="FF00FF"/>
                  </a:solidFill>
                  <a:latin typeface="华文新魏" pitchFamily="2" charset="-122"/>
                  <a:ea typeface="华文新魏" pitchFamily="2" charset="-122"/>
                </a:rPr>
                <a:t>current</a:t>
              </a:r>
            </a:p>
          </p:txBody>
        </p:sp>
        <p:sp>
          <p:nvSpPr>
            <p:cNvPr id="18" name="Text Box 51"/>
            <p:cNvSpPr txBox="1">
              <a:spLocks noChangeArrowheads="1"/>
            </p:cNvSpPr>
            <p:nvPr/>
          </p:nvSpPr>
          <p:spPr bwMode="auto">
            <a:xfrm>
              <a:off x="3717" y="2438"/>
              <a:ext cx="1094" cy="892"/>
            </a:xfrm>
            <a:prstGeom prst="rect">
              <a:avLst/>
            </a:prstGeom>
            <a:solidFill>
              <a:srgbClr val="009900"/>
            </a:solidFill>
            <a:ln w="9525">
              <a:solidFill>
                <a:srgbClr val="000000"/>
              </a:solidFill>
              <a:miter lim="800000"/>
              <a:headEnd/>
              <a:tailEnd/>
            </a:ln>
          </p:spPr>
          <p:txBody>
            <a:bodyPr/>
            <a:lstStyle/>
            <a:p>
              <a:endParaRPr lang="en-US" altLang="zh-CN" sz="1800">
                <a:solidFill>
                  <a:srgbClr val="009900"/>
                </a:solidFill>
                <a:latin typeface="华文新魏" pitchFamily="2" charset="-122"/>
                <a:ea typeface="华文新魏" pitchFamily="2" charset="-122"/>
              </a:endParaRPr>
            </a:p>
            <a:p>
              <a:r>
                <a:rPr lang="en-US" altLang="zh-CN" sz="2400">
                  <a:solidFill>
                    <a:srgbClr val="FF00FF"/>
                  </a:solidFill>
                  <a:latin typeface="华文新魏" pitchFamily="2" charset="-122"/>
                  <a:ea typeface="华文新魏" pitchFamily="2" charset="-122"/>
                </a:rPr>
                <a:t>task_struct</a:t>
              </a:r>
            </a:p>
            <a:p>
              <a:endParaRPr lang="en-US" altLang="zh-CN" sz="2400">
                <a:solidFill>
                  <a:srgbClr val="FF00FF"/>
                </a:solidFill>
                <a:latin typeface="华文新魏" pitchFamily="2" charset="-122"/>
                <a:ea typeface="华文新魏" pitchFamily="2" charset="-122"/>
              </a:endParaRPr>
            </a:p>
          </p:txBody>
        </p:sp>
        <p:sp>
          <p:nvSpPr>
            <p:cNvPr id="19" name="Line 52"/>
            <p:cNvSpPr>
              <a:spLocks noChangeShapeType="1"/>
            </p:cNvSpPr>
            <p:nvPr/>
          </p:nvSpPr>
          <p:spPr bwMode="auto">
            <a:xfrm>
              <a:off x="904" y="2820"/>
              <a:ext cx="17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53"/>
            <p:cNvSpPr>
              <a:spLocks noChangeShapeType="1"/>
            </p:cNvSpPr>
            <p:nvPr/>
          </p:nvSpPr>
          <p:spPr bwMode="auto">
            <a:xfrm flipH="1">
              <a:off x="2623" y="2056"/>
              <a:ext cx="3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54"/>
            <p:cNvSpPr txBox="1">
              <a:spLocks noChangeArrowheads="1"/>
            </p:cNvSpPr>
            <p:nvPr/>
          </p:nvSpPr>
          <p:spPr bwMode="auto">
            <a:xfrm>
              <a:off x="748" y="3457"/>
              <a:ext cx="4219" cy="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400">
                  <a:latin typeface="华文新魏" pitchFamily="2" charset="-122"/>
                  <a:ea typeface="华文新魏" pitchFamily="2" charset="-122"/>
                </a:rPr>
                <a:t>进程的核心栈、*</a:t>
              </a:r>
              <a:r>
                <a:rPr lang="en-US" altLang="zh-CN" sz="2400">
                  <a:latin typeface="华文新魏" pitchFamily="2" charset="-122"/>
                  <a:ea typeface="华文新魏" pitchFamily="2" charset="-122"/>
                </a:rPr>
                <a:t>task</a:t>
              </a:r>
              <a:r>
                <a:rPr lang="zh-CN" altLang="en-US" sz="2400">
                  <a:latin typeface="华文新魏" pitchFamily="2" charset="-122"/>
                  <a:ea typeface="华文新魏" pitchFamily="2" charset="-122"/>
                </a:rPr>
                <a:t>和</a:t>
              </a:r>
              <a:r>
                <a:rPr lang="en-US" altLang="zh-CN" sz="2400">
                  <a:latin typeface="华文新魏" pitchFamily="2" charset="-122"/>
                  <a:ea typeface="华文新魏" pitchFamily="2" charset="-122"/>
                </a:rPr>
                <a:t>task_struct</a:t>
              </a:r>
              <a:r>
                <a:rPr lang="zh-CN" altLang="en-US" sz="2400">
                  <a:latin typeface="华文新魏" pitchFamily="2" charset="-122"/>
                  <a:ea typeface="华文新魏" pitchFamily="2" charset="-122"/>
                </a:rPr>
                <a:t>结构</a:t>
              </a:r>
            </a:p>
            <a:p>
              <a:endParaRPr lang="zh-CN" altLang="en-US" sz="1800">
                <a:latin typeface="华文新魏" pitchFamily="2" charset="-122"/>
                <a:ea typeface="华文新魏" pitchFamily="2" charset="-122"/>
              </a:endParaRPr>
            </a:p>
            <a:p>
              <a:endParaRPr lang="en-US" altLang="zh-CN" sz="1800">
                <a:latin typeface="华文新魏" pitchFamily="2" charset="-122"/>
                <a:ea typeface="华文新魏" pitchFamily="2" charset="-122"/>
              </a:endParaRPr>
            </a:p>
          </p:txBody>
        </p:sp>
        <p:sp>
          <p:nvSpPr>
            <p:cNvPr id="22" name="Line 55"/>
            <p:cNvSpPr>
              <a:spLocks noChangeShapeType="1"/>
            </p:cNvSpPr>
            <p:nvPr/>
          </p:nvSpPr>
          <p:spPr bwMode="auto">
            <a:xfrm>
              <a:off x="4186" y="2246"/>
              <a:ext cx="0" cy="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56"/>
            <p:cNvSpPr>
              <a:spLocks noChangeShapeType="1"/>
            </p:cNvSpPr>
            <p:nvPr/>
          </p:nvSpPr>
          <p:spPr bwMode="auto">
            <a:xfrm flipH="1">
              <a:off x="2623" y="3137"/>
              <a:ext cx="12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482708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 </a:t>
            </a:r>
            <a:r>
              <a:rPr lang="zh-CN" altLang="en-US" dirty="0" smtClean="0"/>
              <a:t>进程状态</a:t>
            </a:r>
            <a:endParaRPr lang="zh-CN" altLang="en-US" dirty="0"/>
          </a:p>
        </p:txBody>
      </p:sp>
      <p:sp>
        <p:nvSpPr>
          <p:cNvPr id="3" name="内容占位符 2"/>
          <p:cNvSpPr>
            <a:spLocks noGrp="1"/>
          </p:cNvSpPr>
          <p:nvPr>
            <p:ph idx="1"/>
          </p:nvPr>
        </p:nvSpPr>
        <p:spPr/>
        <p:txBody>
          <a:bodyPr/>
          <a:lstStyle/>
          <a:p>
            <a:r>
              <a:rPr lang="en-US" altLang="zh-CN" dirty="0"/>
              <a:t>TASK_RUNNING</a:t>
            </a:r>
          </a:p>
          <a:p>
            <a:r>
              <a:rPr lang="en-US" altLang="zh-CN" dirty="0"/>
              <a:t>TASK_INTERRUPTIBLE</a:t>
            </a:r>
          </a:p>
          <a:p>
            <a:r>
              <a:rPr lang="en-US" altLang="zh-CN" dirty="0" smtClean="0"/>
              <a:t>TASK_UNINTERRUPTIBLE</a:t>
            </a:r>
            <a:endParaRPr lang="en-US" altLang="zh-CN" dirty="0"/>
          </a:p>
          <a:p>
            <a:r>
              <a:rPr lang="en-US" altLang="zh-CN" dirty="0" smtClean="0"/>
              <a:t>TASK_ZOMBIE</a:t>
            </a:r>
            <a:endParaRPr lang="zh-CN" altLang="en-US" dirty="0"/>
          </a:p>
          <a:p>
            <a:r>
              <a:rPr lang="en-US" altLang="zh-CN" dirty="0"/>
              <a:t>TASK_STOPPED</a:t>
            </a:r>
          </a:p>
          <a:p>
            <a:r>
              <a:rPr lang="en-US" altLang="zh-CN" dirty="0"/>
              <a:t>TASK_SWAPPING</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67</a:t>
            </a:fld>
            <a:endParaRPr lang="zh-CN" altLang="en-US"/>
          </a:p>
        </p:txBody>
      </p:sp>
    </p:spTree>
    <p:extLst>
      <p:ext uri="{BB962C8B-B14F-4D97-AF65-F5344CB8AC3E}">
        <p14:creationId xmlns:p14="http://schemas.microsoft.com/office/powerpoint/2010/main" val="22777535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进程状态转换</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68</a:t>
            </a:fld>
            <a:endParaRPr lang="zh-CN" altLang="en-US"/>
          </a:p>
        </p:txBody>
      </p:sp>
      <p:grpSp>
        <p:nvGrpSpPr>
          <p:cNvPr id="6" name="Group 34"/>
          <p:cNvGrpSpPr>
            <a:grpSpLocks/>
          </p:cNvGrpSpPr>
          <p:nvPr/>
        </p:nvGrpSpPr>
        <p:grpSpPr bwMode="auto">
          <a:xfrm>
            <a:off x="1341438" y="1196975"/>
            <a:ext cx="7191375" cy="5151438"/>
            <a:chOff x="845" y="754"/>
            <a:chExt cx="4530" cy="3245"/>
          </a:xfrm>
        </p:grpSpPr>
        <p:sp>
          <p:nvSpPr>
            <p:cNvPr id="7" name="Text Box 5"/>
            <p:cNvSpPr txBox="1">
              <a:spLocks noChangeArrowheads="1"/>
            </p:cNvSpPr>
            <p:nvPr/>
          </p:nvSpPr>
          <p:spPr bwMode="auto">
            <a:xfrm>
              <a:off x="3969" y="1389"/>
              <a:ext cx="1382" cy="363"/>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zh-CN" sz="1600" b="1">
                  <a:solidFill>
                    <a:schemeClr val="tx2"/>
                  </a:solidFill>
                  <a:latin typeface="华文新魏" pitchFamily="2" charset="-122"/>
                  <a:ea typeface="华文新魏" pitchFamily="2" charset="-122"/>
                </a:rPr>
                <a:t>wake_up_interruptible()</a:t>
              </a:r>
            </a:p>
            <a:p>
              <a:r>
                <a:rPr lang="en-US" altLang="zh-CN" sz="1600" b="1">
                  <a:solidFill>
                    <a:schemeClr val="tx2"/>
                  </a:solidFill>
                  <a:latin typeface="华文新魏" pitchFamily="2" charset="-122"/>
                  <a:ea typeface="华文新魏" pitchFamily="2" charset="-122"/>
                </a:rPr>
                <a:t>wake_up( )</a:t>
              </a:r>
            </a:p>
          </p:txBody>
        </p:sp>
        <p:sp>
          <p:nvSpPr>
            <p:cNvPr id="8" name="Text Box 6"/>
            <p:cNvSpPr txBox="1">
              <a:spLocks noChangeArrowheads="1"/>
            </p:cNvSpPr>
            <p:nvPr/>
          </p:nvSpPr>
          <p:spPr bwMode="auto">
            <a:xfrm>
              <a:off x="3549" y="3712"/>
              <a:ext cx="962" cy="287"/>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r>
                <a:rPr lang="en-US" altLang="zh-CN" sz="1600" b="1" dirty="0">
                  <a:solidFill>
                    <a:schemeClr val="tx2"/>
                  </a:solidFill>
                  <a:latin typeface="华文新魏" pitchFamily="2" charset="-122"/>
                  <a:ea typeface="华文新魏" pitchFamily="2" charset="-122"/>
                </a:rPr>
                <a:t> TASK_ZOMBIE</a:t>
              </a:r>
            </a:p>
          </p:txBody>
        </p:sp>
        <p:sp>
          <p:nvSpPr>
            <p:cNvPr id="9" name="Text Box 7"/>
            <p:cNvSpPr txBox="1">
              <a:spLocks noChangeArrowheads="1"/>
            </p:cNvSpPr>
            <p:nvPr/>
          </p:nvSpPr>
          <p:spPr bwMode="auto">
            <a:xfrm>
              <a:off x="2614" y="1257"/>
              <a:ext cx="1048" cy="28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r>
                <a:rPr lang="en-US" altLang="zh-CN" sz="1600" b="1">
                  <a:solidFill>
                    <a:schemeClr val="tx2"/>
                  </a:solidFill>
                  <a:latin typeface="华文新魏" pitchFamily="2" charset="-122"/>
                  <a:ea typeface="华文新魏" pitchFamily="2" charset="-122"/>
                </a:rPr>
                <a:t> TASK_RUNNING</a:t>
              </a:r>
            </a:p>
          </p:txBody>
        </p:sp>
        <p:sp>
          <p:nvSpPr>
            <p:cNvPr id="10" name="Text Box 8"/>
            <p:cNvSpPr txBox="1">
              <a:spLocks noChangeArrowheads="1"/>
            </p:cNvSpPr>
            <p:nvPr/>
          </p:nvSpPr>
          <p:spPr bwMode="auto">
            <a:xfrm>
              <a:off x="1246" y="1929"/>
              <a:ext cx="1510" cy="294"/>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r>
                <a:rPr lang="en-US" altLang="zh-CN" sz="1600" b="1">
                  <a:solidFill>
                    <a:schemeClr val="tx2"/>
                  </a:solidFill>
                  <a:latin typeface="华文新魏" pitchFamily="2" charset="-122"/>
                  <a:ea typeface="华文新魏" pitchFamily="2" charset="-122"/>
                </a:rPr>
                <a:t>TASK_UNINTERRUPTIBLE</a:t>
              </a:r>
            </a:p>
          </p:txBody>
        </p:sp>
        <p:sp>
          <p:nvSpPr>
            <p:cNvPr id="11" name="Text Box 9"/>
            <p:cNvSpPr txBox="1">
              <a:spLocks noChangeArrowheads="1"/>
            </p:cNvSpPr>
            <p:nvPr/>
          </p:nvSpPr>
          <p:spPr bwMode="auto">
            <a:xfrm>
              <a:off x="3372" y="1929"/>
              <a:ext cx="1423" cy="294"/>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r>
                <a:rPr lang="en-US" altLang="zh-CN" sz="1600" b="1">
                  <a:solidFill>
                    <a:schemeClr val="tx2"/>
                  </a:solidFill>
                  <a:latin typeface="华文新魏" pitchFamily="2" charset="-122"/>
                  <a:ea typeface="华文新魏" pitchFamily="2" charset="-122"/>
                </a:rPr>
                <a:t>  TASK_INTERRUPTIBLE</a:t>
              </a:r>
            </a:p>
          </p:txBody>
        </p:sp>
        <p:sp>
          <p:nvSpPr>
            <p:cNvPr id="12" name="Text Box 10"/>
            <p:cNvSpPr txBox="1">
              <a:spLocks noChangeArrowheads="1"/>
            </p:cNvSpPr>
            <p:nvPr/>
          </p:nvSpPr>
          <p:spPr bwMode="auto">
            <a:xfrm>
              <a:off x="1397" y="3693"/>
              <a:ext cx="1020" cy="287"/>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r>
                <a:rPr lang="en-US" altLang="zh-CN" sz="1600" b="1">
                  <a:solidFill>
                    <a:schemeClr val="tx2"/>
                  </a:solidFill>
                  <a:latin typeface="华文新魏" pitchFamily="2" charset="-122"/>
                  <a:ea typeface="华文新魏" pitchFamily="2" charset="-122"/>
                </a:rPr>
                <a:t> TASK_STOPPED</a:t>
              </a:r>
            </a:p>
          </p:txBody>
        </p:sp>
        <p:sp>
          <p:nvSpPr>
            <p:cNvPr id="13" name="Text Box 11"/>
            <p:cNvSpPr txBox="1">
              <a:spLocks noChangeArrowheads="1"/>
            </p:cNvSpPr>
            <p:nvPr/>
          </p:nvSpPr>
          <p:spPr bwMode="auto">
            <a:xfrm>
              <a:off x="2530" y="2811"/>
              <a:ext cx="1132" cy="288"/>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r>
                <a:rPr lang="en-US" altLang="zh-CN" sz="1600" b="1">
                  <a:solidFill>
                    <a:schemeClr val="tx2"/>
                  </a:solidFill>
                  <a:latin typeface="华文新魏" pitchFamily="2" charset="-122"/>
                  <a:ea typeface="华文新魏" pitchFamily="2" charset="-122"/>
                </a:rPr>
                <a:t>  </a:t>
              </a:r>
              <a:r>
                <a:rPr lang="zh-CN" altLang="en-US" sz="1600" b="1">
                  <a:solidFill>
                    <a:schemeClr val="tx2"/>
                  </a:solidFill>
                  <a:latin typeface="华文新魏" pitchFamily="2" charset="-122"/>
                  <a:ea typeface="华文新魏" pitchFamily="2" charset="-122"/>
                </a:rPr>
                <a:t>占有</a:t>
              </a:r>
              <a:r>
                <a:rPr lang="en-US" altLang="zh-CN" sz="1600" b="1">
                  <a:solidFill>
                    <a:schemeClr val="tx2"/>
                  </a:solidFill>
                  <a:latin typeface="华文新魏" pitchFamily="2" charset="-122"/>
                  <a:ea typeface="华文新魏" pitchFamily="2" charset="-122"/>
                </a:rPr>
                <a:t>CPU</a:t>
              </a:r>
              <a:r>
                <a:rPr lang="zh-CN" altLang="en-US" sz="1600" b="1">
                  <a:solidFill>
                    <a:schemeClr val="tx2"/>
                  </a:solidFill>
                  <a:latin typeface="华文新魏" pitchFamily="2" charset="-122"/>
                  <a:ea typeface="华文新魏" pitchFamily="2" charset="-122"/>
                </a:rPr>
                <a:t>运行</a:t>
              </a:r>
            </a:p>
          </p:txBody>
        </p:sp>
        <p:sp>
          <p:nvSpPr>
            <p:cNvPr id="14" name="Line 12"/>
            <p:cNvSpPr>
              <a:spLocks noChangeShapeType="1"/>
            </p:cNvSpPr>
            <p:nvPr/>
          </p:nvSpPr>
          <p:spPr bwMode="auto">
            <a:xfrm flipH="1">
              <a:off x="3209" y="1545"/>
              <a:ext cx="5" cy="1266"/>
            </a:xfrm>
            <a:prstGeom prst="line">
              <a:avLst/>
            </a:prstGeom>
            <a:noFill/>
            <a:ln w="1905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5" name="Text Box 13"/>
            <p:cNvSpPr txBox="1">
              <a:spLocks noChangeArrowheads="1"/>
            </p:cNvSpPr>
            <p:nvPr/>
          </p:nvSpPr>
          <p:spPr bwMode="auto">
            <a:xfrm>
              <a:off x="2342" y="2419"/>
              <a:ext cx="629" cy="195"/>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zh-CN" sz="1600" b="1">
                  <a:solidFill>
                    <a:schemeClr val="tx2"/>
                  </a:solidFill>
                  <a:latin typeface="华文新魏" pitchFamily="2" charset="-122"/>
                  <a:ea typeface="华文新魏" pitchFamily="2" charset="-122"/>
                </a:rPr>
                <a:t>schedule( )  </a:t>
              </a:r>
            </a:p>
          </p:txBody>
        </p:sp>
        <p:sp>
          <p:nvSpPr>
            <p:cNvPr id="16" name="Text Box 14"/>
            <p:cNvSpPr txBox="1">
              <a:spLocks noChangeArrowheads="1"/>
            </p:cNvSpPr>
            <p:nvPr/>
          </p:nvSpPr>
          <p:spPr bwMode="auto">
            <a:xfrm>
              <a:off x="3304" y="2321"/>
              <a:ext cx="347" cy="338"/>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1600" b="1">
                  <a:solidFill>
                    <a:schemeClr val="tx2"/>
                  </a:solidFill>
                  <a:latin typeface="华文新魏" pitchFamily="2" charset="-122"/>
                  <a:ea typeface="华文新魏" pitchFamily="2" charset="-122"/>
                </a:rPr>
                <a:t>时间</a:t>
              </a:r>
            </a:p>
            <a:p>
              <a:r>
                <a:rPr lang="zh-CN" altLang="en-US" sz="1600" b="1">
                  <a:solidFill>
                    <a:schemeClr val="tx2"/>
                  </a:solidFill>
                  <a:latin typeface="华文新魏" pitchFamily="2" charset="-122"/>
                  <a:ea typeface="华文新魏" pitchFamily="2" charset="-122"/>
                </a:rPr>
                <a:t>片到</a:t>
              </a:r>
            </a:p>
          </p:txBody>
        </p:sp>
        <p:sp>
          <p:nvSpPr>
            <p:cNvPr id="17" name="Line 15"/>
            <p:cNvSpPr>
              <a:spLocks noChangeShapeType="1"/>
            </p:cNvSpPr>
            <p:nvPr/>
          </p:nvSpPr>
          <p:spPr bwMode="auto">
            <a:xfrm flipV="1">
              <a:off x="3662" y="2223"/>
              <a:ext cx="653" cy="68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8" name="Text Box 16"/>
            <p:cNvSpPr txBox="1">
              <a:spLocks noChangeArrowheads="1"/>
            </p:cNvSpPr>
            <p:nvPr/>
          </p:nvSpPr>
          <p:spPr bwMode="auto">
            <a:xfrm>
              <a:off x="4002" y="2596"/>
              <a:ext cx="1373" cy="380"/>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zh-CN" sz="1600" b="1">
                  <a:solidFill>
                    <a:schemeClr val="tx2"/>
                  </a:solidFill>
                  <a:latin typeface="华文新魏" pitchFamily="2" charset="-122"/>
                  <a:ea typeface="华文新魏" pitchFamily="2" charset="-122"/>
                </a:rPr>
                <a:t>schedule( )</a:t>
              </a:r>
            </a:p>
            <a:p>
              <a:r>
                <a:rPr lang="en-US" altLang="zh-CN" sz="1600" b="1">
                  <a:solidFill>
                    <a:schemeClr val="tx2"/>
                  </a:solidFill>
                  <a:latin typeface="华文新魏" pitchFamily="2" charset="-122"/>
                  <a:ea typeface="华文新魏" pitchFamily="2" charset="-122"/>
                </a:rPr>
                <a:t>interruptible_sleep_on( )</a:t>
              </a:r>
            </a:p>
            <a:p>
              <a:endParaRPr lang="en-US" altLang="zh-CN" sz="1600" b="1">
                <a:solidFill>
                  <a:schemeClr val="tx2"/>
                </a:solidFill>
                <a:latin typeface="华文新魏" pitchFamily="2" charset="-122"/>
                <a:ea typeface="华文新魏" pitchFamily="2" charset="-122"/>
              </a:endParaRPr>
            </a:p>
          </p:txBody>
        </p:sp>
        <p:sp>
          <p:nvSpPr>
            <p:cNvPr id="19" name="Line 17"/>
            <p:cNvSpPr>
              <a:spLocks noChangeShapeType="1"/>
            </p:cNvSpPr>
            <p:nvPr/>
          </p:nvSpPr>
          <p:spPr bwMode="auto">
            <a:xfrm flipH="1" flipV="1">
              <a:off x="1850" y="2223"/>
              <a:ext cx="680" cy="784"/>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0" name="Text Box 18"/>
            <p:cNvSpPr txBox="1">
              <a:spLocks noChangeArrowheads="1"/>
            </p:cNvSpPr>
            <p:nvPr/>
          </p:nvSpPr>
          <p:spPr bwMode="auto">
            <a:xfrm>
              <a:off x="1397" y="2517"/>
              <a:ext cx="712" cy="369"/>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zh-CN" sz="1600" b="1" dirty="0" smtClean="0">
                  <a:solidFill>
                    <a:schemeClr val="tx2"/>
                  </a:solidFill>
                  <a:latin typeface="华文新魏" pitchFamily="2" charset="-122"/>
                  <a:ea typeface="华文新魏" pitchFamily="2" charset="-122"/>
                </a:rPr>
                <a:t>schedule</a:t>
              </a:r>
              <a:r>
                <a:rPr lang="en-US" altLang="zh-CN" sz="1600" b="1" dirty="0">
                  <a:solidFill>
                    <a:schemeClr val="tx2"/>
                  </a:solidFill>
                  <a:latin typeface="华文新魏" pitchFamily="2" charset="-122"/>
                  <a:ea typeface="华文新魏" pitchFamily="2" charset="-122"/>
                </a:rPr>
                <a:t>( )</a:t>
              </a:r>
            </a:p>
            <a:p>
              <a:r>
                <a:rPr lang="en-US" altLang="zh-CN" sz="1600" b="1" dirty="0" err="1">
                  <a:solidFill>
                    <a:schemeClr val="tx2"/>
                  </a:solidFill>
                  <a:latin typeface="华文新魏" pitchFamily="2" charset="-122"/>
                  <a:ea typeface="华文新魏" pitchFamily="2" charset="-122"/>
                </a:rPr>
                <a:t>sleep_on</a:t>
              </a:r>
              <a:r>
                <a:rPr lang="en-US" altLang="zh-CN" sz="1600" b="1" dirty="0">
                  <a:solidFill>
                    <a:schemeClr val="tx2"/>
                  </a:solidFill>
                  <a:latin typeface="华文新魏" pitchFamily="2" charset="-122"/>
                  <a:ea typeface="华文新魏" pitchFamily="2" charset="-122"/>
                </a:rPr>
                <a:t>( )</a:t>
              </a:r>
            </a:p>
            <a:p>
              <a:endParaRPr lang="en-US" altLang="zh-CN" sz="1600" b="1" dirty="0">
                <a:solidFill>
                  <a:schemeClr val="tx2"/>
                </a:solidFill>
                <a:latin typeface="华文新魏" pitchFamily="2" charset="-122"/>
                <a:ea typeface="华文新魏" pitchFamily="2" charset="-122"/>
              </a:endParaRPr>
            </a:p>
          </p:txBody>
        </p:sp>
        <p:sp>
          <p:nvSpPr>
            <p:cNvPr id="21" name="Line 19"/>
            <p:cNvSpPr>
              <a:spLocks noChangeShapeType="1"/>
            </p:cNvSpPr>
            <p:nvPr/>
          </p:nvSpPr>
          <p:spPr bwMode="auto">
            <a:xfrm flipV="1">
              <a:off x="2173" y="1440"/>
              <a:ext cx="470" cy="47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2" name="Text Box 20"/>
            <p:cNvSpPr txBox="1">
              <a:spLocks noChangeArrowheads="1"/>
            </p:cNvSpPr>
            <p:nvPr/>
          </p:nvSpPr>
          <p:spPr bwMode="auto">
            <a:xfrm>
              <a:off x="1707" y="1581"/>
              <a:ext cx="629" cy="171"/>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zh-CN" sz="1600" b="1">
                  <a:solidFill>
                    <a:schemeClr val="tx2"/>
                  </a:solidFill>
                  <a:latin typeface="华文新魏" pitchFamily="2" charset="-122"/>
                  <a:ea typeface="华文新魏" pitchFamily="2" charset="-122"/>
                </a:rPr>
                <a:t>wake_up()</a:t>
              </a:r>
            </a:p>
          </p:txBody>
        </p:sp>
        <p:sp>
          <p:nvSpPr>
            <p:cNvPr id="23" name="Line 21"/>
            <p:cNvSpPr>
              <a:spLocks noChangeShapeType="1"/>
            </p:cNvSpPr>
            <p:nvPr/>
          </p:nvSpPr>
          <p:spPr bwMode="auto">
            <a:xfrm flipH="1" flipV="1">
              <a:off x="3662" y="1342"/>
              <a:ext cx="470" cy="574"/>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4" name="Text Box 22"/>
            <p:cNvSpPr txBox="1">
              <a:spLocks noChangeArrowheads="1"/>
            </p:cNvSpPr>
            <p:nvPr/>
          </p:nvSpPr>
          <p:spPr bwMode="auto">
            <a:xfrm>
              <a:off x="2833" y="754"/>
              <a:ext cx="941" cy="196"/>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1600" b="1">
                  <a:solidFill>
                    <a:schemeClr val="tx2"/>
                  </a:solidFill>
                  <a:latin typeface="华文新魏" pitchFamily="2" charset="-122"/>
                  <a:ea typeface="华文新魏" pitchFamily="2" charset="-122"/>
                </a:rPr>
                <a:t>创建</a:t>
              </a:r>
              <a:r>
                <a:rPr lang="en-US" altLang="zh-CN" sz="1600" b="1">
                  <a:solidFill>
                    <a:schemeClr val="tx2"/>
                  </a:solidFill>
                  <a:latin typeface="华文新魏" pitchFamily="2" charset="-122"/>
                  <a:ea typeface="华文新魏" pitchFamily="2" charset="-122"/>
                </a:rPr>
                <a:t>do_fork( )</a:t>
              </a:r>
            </a:p>
          </p:txBody>
        </p:sp>
        <p:sp>
          <p:nvSpPr>
            <p:cNvPr id="25" name="Line 23"/>
            <p:cNvSpPr>
              <a:spLocks noChangeShapeType="1"/>
            </p:cNvSpPr>
            <p:nvPr/>
          </p:nvSpPr>
          <p:spPr bwMode="auto">
            <a:xfrm flipH="1">
              <a:off x="2130" y="3105"/>
              <a:ext cx="626" cy="5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6" name="Line 24"/>
            <p:cNvSpPr>
              <a:spLocks noChangeShapeType="1"/>
            </p:cNvSpPr>
            <p:nvPr/>
          </p:nvSpPr>
          <p:spPr bwMode="auto">
            <a:xfrm>
              <a:off x="3436" y="3105"/>
              <a:ext cx="566" cy="58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 name="Text Box 25"/>
            <p:cNvSpPr txBox="1">
              <a:spLocks noChangeArrowheads="1"/>
            </p:cNvSpPr>
            <p:nvPr/>
          </p:nvSpPr>
          <p:spPr bwMode="auto">
            <a:xfrm>
              <a:off x="3776" y="3308"/>
              <a:ext cx="646" cy="213"/>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zh-CN" sz="1600" b="1">
                  <a:solidFill>
                    <a:schemeClr val="tx2"/>
                  </a:solidFill>
                  <a:latin typeface="华文新魏" pitchFamily="2" charset="-122"/>
                  <a:ea typeface="华文新魏" pitchFamily="2" charset="-122"/>
                </a:rPr>
                <a:t>do_exit( )</a:t>
              </a:r>
            </a:p>
          </p:txBody>
        </p:sp>
        <p:sp>
          <p:nvSpPr>
            <p:cNvPr id="28" name="Text Box 26"/>
            <p:cNvSpPr txBox="1">
              <a:spLocks noChangeArrowheads="1"/>
            </p:cNvSpPr>
            <p:nvPr/>
          </p:nvSpPr>
          <p:spPr bwMode="auto">
            <a:xfrm>
              <a:off x="1511" y="3129"/>
              <a:ext cx="825" cy="483"/>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altLang="zh-CN" sz="1600" b="1">
                  <a:solidFill>
                    <a:schemeClr val="tx2"/>
                  </a:solidFill>
                  <a:latin typeface="华文新魏" pitchFamily="2" charset="-122"/>
                  <a:ea typeface="华文新魏" pitchFamily="2" charset="-122"/>
                </a:rPr>
                <a:t>schedule( )</a:t>
              </a:r>
            </a:p>
            <a:p>
              <a:r>
                <a:rPr lang="en-US" altLang="zh-CN" sz="1600" b="1">
                  <a:solidFill>
                    <a:schemeClr val="tx2"/>
                  </a:solidFill>
                  <a:latin typeface="华文新魏" pitchFamily="2" charset="-122"/>
                  <a:ea typeface="华文新魏" pitchFamily="2" charset="-122"/>
                </a:rPr>
                <a:t>syscall_trace( )</a:t>
              </a:r>
            </a:p>
            <a:p>
              <a:r>
                <a:rPr lang="en-US" altLang="zh-CN" sz="1600" b="1">
                  <a:solidFill>
                    <a:schemeClr val="tx2"/>
                  </a:solidFill>
                  <a:latin typeface="华文新魏" pitchFamily="2" charset="-122"/>
                  <a:ea typeface="华文新魏" pitchFamily="2" charset="-122"/>
                </a:rPr>
                <a:t>sys_exit( )</a:t>
              </a:r>
            </a:p>
          </p:txBody>
        </p:sp>
        <p:sp>
          <p:nvSpPr>
            <p:cNvPr id="29" name="Line 27"/>
            <p:cNvSpPr>
              <a:spLocks noChangeShapeType="1"/>
            </p:cNvSpPr>
            <p:nvPr/>
          </p:nvSpPr>
          <p:spPr bwMode="auto">
            <a:xfrm>
              <a:off x="1058" y="1342"/>
              <a:ext cx="1585"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0" name="Text Box 28"/>
            <p:cNvSpPr txBox="1">
              <a:spLocks noChangeArrowheads="1"/>
            </p:cNvSpPr>
            <p:nvPr/>
          </p:nvSpPr>
          <p:spPr bwMode="auto">
            <a:xfrm>
              <a:off x="845" y="950"/>
              <a:ext cx="1581" cy="303"/>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1600" b="1">
                  <a:solidFill>
                    <a:schemeClr val="tx2"/>
                  </a:solidFill>
                  <a:latin typeface="华文新魏" pitchFamily="2" charset="-122"/>
                  <a:ea typeface="华文新魏" pitchFamily="2" charset="-122"/>
                </a:rPr>
                <a:t>收到</a:t>
              </a:r>
              <a:r>
                <a:rPr lang="en-US" altLang="zh-CN" sz="1600" b="1">
                  <a:solidFill>
                    <a:schemeClr val="tx2"/>
                  </a:solidFill>
                  <a:latin typeface="华文新魏" pitchFamily="2" charset="-122"/>
                  <a:ea typeface="华文新魏" pitchFamily="2" charset="-122"/>
                </a:rPr>
                <a:t>SIG_KILL</a:t>
              </a:r>
              <a:r>
                <a:rPr lang="zh-CN" altLang="en-US" sz="1600" b="1">
                  <a:solidFill>
                    <a:schemeClr val="tx2"/>
                  </a:solidFill>
                  <a:latin typeface="华文新魏" pitchFamily="2" charset="-122"/>
                  <a:ea typeface="华文新魏" pitchFamily="2" charset="-122"/>
                </a:rPr>
                <a:t>或</a:t>
              </a:r>
              <a:r>
                <a:rPr lang="en-US" altLang="zh-CN" sz="1600" b="1">
                  <a:solidFill>
                    <a:schemeClr val="tx2"/>
                  </a:solidFill>
                  <a:latin typeface="华文新魏" pitchFamily="2" charset="-122"/>
                  <a:ea typeface="华文新魏" pitchFamily="2" charset="-122"/>
                </a:rPr>
                <a:t>SIG_CONT</a:t>
              </a:r>
            </a:p>
            <a:p>
              <a:r>
                <a:rPr lang="zh-CN" altLang="en-US" sz="1600" b="1">
                  <a:solidFill>
                    <a:schemeClr val="tx2"/>
                  </a:solidFill>
                  <a:latin typeface="华文新魏" pitchFamily="2" charset="-122"/>
                  <a:ea typeface="华文新魏" pitchFamily="2" charset="-122"/>
                </a:rPr>
                <a:t>后，执行</a:t>
              </a:r>
              <a:r>
                <a:rPr lang="en-US" altLang="zh-CN" sz="1600" b="1">
                  <a:solidFill>
                    <a:schemeClr val="tx2"/>
                  </a:solidFill>
                  <a:latin typeface="华文新魏" pitchFamily="2" charset="-122"/>
                  <a:ea typeface="华文新魏" pitchFamily="2" charset="-122"/>
                </a:rPr>
                <a:t>wake_up( )</a:t>
              </a:r>
            </a:p>
          </p:txBody>
        </p:sp>
        <p:sp>
          <p:nvSpPr>
            <p:cNvPr id="31" name="Line 30"/>
            <p:cNvSpPr>
              <a:spLocks noChangeShapeType="1"/>
            </p:cNvSpPr>
            <p:nvPr/>
          </p:nvSpPr>
          <p:spPr bwMode="auto">
            <a:xfrm>
              <a:off x="3096" y="950"/>
              <a:ext cx="0" cy="29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1"/>
            <p:cNvSpPr>
              <a:spLocks noChangeShapeType="1"/>
            </p:cNvSpPr>
            <p:nvPr/>
          </p:nvSpPr>
          <p:spPr bwMode="auto">
            <a:xfrm flipH="1">
              <a:off x="2983" y="1538"/>
              <a:ext cx="5" cy="127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3" name="Line 32"/>
            <p:cNvSpPr>
              <a:spLocks noChangeShapeType="1"/>
            </p:cNvSpPr>
            <p:nvPr/>
          </p:nvSpPr>
          <p:spPr bwMode="auto">
            <a:xfrm>
              <a:off x="1058" y="1342"/>
              <a:ext cx="0" cy="24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3"/>
            <p:cNvSpPr>
              <a:spLocks noChangeShapeType="1"/>
            </p:cNvSpPr>
            <p:nvPr/>
          </p:nvSpPr>
          <p:spPr bwMode="auto">
            <a:xfrm>
              <a:off x="1058" y="3791"/>
              <a:ext cx="3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1119698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线程及其实现</a:t>
            </a:r>
            <a:endParaRPr lang="zh-CN" altLang="en-US" dirty="0"/>
          </a:p>
        </p:txBody>
      </p:sp>
      <p:sp>
        <p:nvSpPr>
          <p:cNvPr id="3" name="内容占位符 2"/>
          <p:cNvSpPr>
            <a:spLocks noGrp="1"/>
          </p:cNvSpPr>
          <p:nvPr>
            <p:ph idx="1"/>
          </p:nvPr>
        </p:nvSpPr>
        <p:spPr/>
        <p:txBody>
          <a:bodyPr/>
          <a:lstStyle/>
          <a:p>
            <a:pPr algn="just">
              <a:buFontTx/>
              <a:buNone/>
            </a:pPr>
            <a:r>
              <a:rPr lang="en-US" altLang="zh-CN" dirty="0"/>
              <a:t>2.4.1 </a:t>
            </a:r>
            <a:r>
              <a:rPr lang="zh-CN" altLang="en-US" dirty="0"/>
              <a:t>引入多线程的动机</a:t>
            </a:r>
          </a:p>
          <a:p>
            <a:pPr algn="just">
              <a:buFontTx/>
              <a:buNone/>
            </a:pPr>
            <a:r>
              <a:rPr lang="en-US" altLang="zh-CN" dirty="0"/>
              <a:t>2.4.2 </a:t>
            </a:r>
            <a:r>
              <a:rPr lang="zh-CN" altLang="en-US" dirty="0"/>
              <a:t>多线程环境中的进程和线程</a:t>
            </a:r>
          </a:p>
          <a:p>
            <a:pPr algn="just">
              <a:buFontTx/>
              <a:buNone/>
            </a:pPr>
            <a:r>
              <a:rPr lang="en-US" altLang="zh-CN" dirty="0"/>
              <a:t>2.4.3 </a:t>
            </a:r>
            <a:r>
              <a:rPr lang="zh-CN" altLang="en-US" dirty="0"/>
              <a:t>线程的实现</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69</a:t>
            </a:fld>
            <a:endParaRPr lang="zh-CN" altLang="en-US"/>
          </a:p>
        </p:txBody>
      </p:sp>
    </p:spTree>
    <p:extLst>
      <p:ext uri="{BB962C8B-B14F-4D97-AF65-F5344CB8AC3E}">
        <p14:creationId xmlns:p14="http://schemas.microsoft.com/office/powerpoint/2010/main" val="74446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特权指令与非特权指令</a:t>
            </a:r>
            <a:endParaRPr lang="zh-CN" altLang="en-US" dirty="0"/>
          </a:p>
        </p:txBody>
      </p:sp>
      <p:sp>
        <p:nvSpPr>
          <p:cNvPr id="3" name="内容占位符 2"/>
          <p:cNvSpPr>
            <a:spLocks noGrp="1"/>
          </p:cNvSpPr>
          <p:nvPr>
            <p:ph idx="1"/>
          </p:nvPr>
        </p:nvSpPr>
        <p:spPr/>
        <p:txBody>
          <a:bodyPr/>
          <a:lstStyle/>
          <a:p>
            <a:r>
              <a:rPr lang="zh-CN" altLang="en-US" dirty="0" smtClean="0"/>
              <a:t>指令系统：机器指令集合</a:t>
            </a:r>
            <a:endParaRPr lang="en-US" altLang="zh-CN" dirty="0" smtClean="0"/>
          </a:p>
          <a:p>
            <a:pPr lvl="1"/>
            <a:r>
              <a:rPr lang="en-US" altLang="zh-CN" dirty="0" smtClean="0"/>
              <a:t>X86</a:t>
            </a:r>
          </a:p>
          <a:p>
            <a:r>
              <a:rPr lang="zh-CN" altLang="en-US" dirty="0" smtClean="0"/>
              <a:t>指令分类：</a:t>
            </a:r>
            <a:endParaRPr lang="en-US" altLang="zh-CN" dirty="0"/>
          </a:p>
          <a:p>
            <a:pPr lvl="1"/>
            <a:r>
              <a:rPr lang="zh-CN" altLang="en-US" dirty="0" smtClean="0"/>
              <a:t>数据处理</a:t>
            </a:r>
            <a:r>
              <a:rPr lang="zh-CN" altLang="en-US" dirty="0"/>
              <a:t>类指令</a:t>
            </a:r>
            <a:r>
              <a:rPr lang="zh-CN" altLang="en-US" dirty="0" smtClean="0"/>
              <a:t>；</a:t>
            </a:r>
            <a:endParaRPr lang="en-US" altLang="zh-CN" dirty="0" smtClean="0"/>
          </a:p>
          <a:p>
            <a:pPr lvl="1"/>
            <a:r>
              <a:rPr lang="zh-CN" altLang="en-US" dirty="0" smtClean="0"/>
              <a:t>转移</a:t>
            </a:r>
            <a:r>
              <a:rPr lang="zh-CN" altLang="en-US" dirty="0"/>
              <a:t>类指令</a:t>
            </a:r>
            <a:r>
              <a:rPr lang="zh-CN" altLang="en-US" dirty="0" smtClean="0"/>
              <a:t>；</a:t>
            </a:r>
            <a:endParaRPr lang="en-US" altLang="zh-CN" dirty="0" smtClean="0"/>
          </a:p>
          <a:p>
            <a:pPr lvl="1"/>
            <a:r>
              <a:rPr lang="zh-CN" altLang="en-US" dirty="0" smtClean="0"/>
              <a:t>数据</a:t>
            </a:r>
            <a:r>
              <a:rPr lang="zh-CN" altLang="en-US" dirty="0"/>
              <a:t>传送类指令</a:t>
            </a:r>
            <a:r>
              <a:rPr lang="zh-CN" altLang="en-US" dirty="0" smtClean="0"/>
              <a:t>；</a:t>
            </a:r>
            <a:endParaRPr lang="en-US" altLang="zh-CN" dirty="0" smtClean="0"/>
          </a:p>
          <a:p>
            <a:pPr lvl="1"/>
            <a:r>
              <a:rPr lang="zh-CN" altLang="en-US" dirty="0" smtClean="0"/>
              <a:t>移位</a:t>
            </a:r>
            <a:r>
              <a:rPr lang="zh-CN" altLang="en-US" dirty="0"/>
              <a:t>与字符串指令</a:t>
            </a:r>
            <a:r>
              <a:rPr lang="zh-CN" altLang="en-US" dirty="0" smtClean="0"/>
              <a:t>；</a:t>
            </a:r>
            <a:endParaRPr lang="en-US" altLang="zh-CN" dirty="0" smtClean="0"/>
          </a:p>
          <a:p>
            <a:pPr lvl="1"/>
            <a:r>
              <a:rPr lang="en-US" altLang="zh-CN" dirty="0" smtClean="0"/>
              <a:t>I/O</a:t>
            </a:r>
            <a:r>
              <a:rPr lang="zh-CN" altLang="en-US" dirty="0"/>
              <a:t>类指令。</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31240366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引入线程的动机 </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单线程进程的问题</a:t>
            </a:r>
            <a:endParaRPr lang="en-US" altLang="zh-CN" dirty="0" smtClean="0"/>
          </a:p>
          <a:p>
            <a:pPr lvl="1" algn="just"/>
            <a:r>
              <a:rPr lang="zh-CN" altLang="en-US" dirty="0"/>
              <a:t>进程切换开销大</a:t>
            </a:r>
          </a:p>
          <a:p>
            <a:pPr lvl="1" algn="just"/>
            <a:r>
              <a:rPr lang="zh-CN" altLang="en-US" dirty="0" smtClean="0"/>
              <a:t>进程</a:t>
            </a:r>
            <a:r>
              <a:rPr lang="zh-CN" altLang="en-US" dirty="0"/>
              <a:t>通信代价大</a:t>
            </a:r>
          </a:p>
          <a:p>
            <a:pPr lvl="1" algn="just"/>
            <a:r>
              <a:rPr lang="zh-CN" altLang="en-US" dirty="0" smtClean="0"/>
              <a:t>进程</a:t>
            </a:r>
            <a:r>
              <a:rPr lang="zh-CN" altLang="en-US" dirty="0"/>
              <a:t>间的并发性粒度较粗，并发度不高</a:t>
            </a:r>
          </a:p>
          <a:p>
            <a:pPr lvl="1" algn="just"/>
            <a:r>
              <a:rPr lang="zh-CN" altLang="en-US" dirty="0" smtClean="0"/>
              <a:t>不</a:t>
            </a:r>
            <a:r>
              <a:rPr lang="zh-CN" altLang="en-US" dirty="0"/>
              <a:t>适应并行计算和分布并行计算的要求</a:t>
            </a:r>
          </a:p>
          <a:p>
            <a:pPr lvl="1" algn="just"/>
            <a:r>
              <a:rPr lang="zh-CN" altLang="en-US" dirty="0" smtClean="0"/>
              <a:t>不</a:t>
            </a:r>
            <a:r>
              <a:rPr lang="zh-CN" altLang="en-US" dirty="0"/>
              <a:t>适合客户</a:t>
            </a:r>
            <a:r>
              <a:rPr lang="en-US" altLang="zh-CN" dirty="0"/>
              <a:t>/</a:t>
            </a:r>
            <a:r>
              <a:rPr lang="zh-CN" altLang="en-US" dirty="0"/>
              <a:t>服务器计算的</a:t>
            </a:r>
            <a:r>
              <a:rPr lang="zh-CN" altLang="en-US" dirty="0" smtClean="0"/>
              <a:t>要求</a:t>
            </a:r>
            <a:endParaRPr lang="en-US" altLang="zh-CN" dirty="0" smtClean="0"/>
          </a:p>
          <a:p>
            <a:pPr marL="0" indent="0" algn="just">
              <a:buNone/>
            </a:pPr>
            <a:endParaRPr lang="en-US" altLang="zh-CN" dirty="0" smtClean="0"/>
          </a:p>
          <a:p>
            <a:pPr algn="just"/>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70</a:t>
            </a:fld>
            <a:endParaRPr lang="zh-CN" altLang="en-US"/>
          </a:p>
        </p:txBody>
      </p:sp>
    </p:spTree>
    <p:extLst>
      <p:ext uri="{BB962C8B-B14F-4D97-AF65-F5344CB8AC3E}">
        <p14:creationId xmlns:p14="http://schemas.microsoft.com/office/powerpoint/2010/main" val="567293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引入线程的动机</a:t>
            </a:r>
            <a:r>
              <a:rPr lang="en-US" altLang="zh-CN" dirty="0" smtClean="0"/>
              <a:t>(2)</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引入进程的动机</a:t>
            </a:r>
            <a:endParaRPr lang="en-US" altLang="zh-CN" dirty="0" smtClean="0"/>
          </a:p>
          <a:p>
            <a:pPr lvl="1"/>
            <a:r>
              <a:rPr lang="zh-CN" altLang="en-US" dirty="0"/>
              <a:t>使多个</a:t>
            </a:r>
            <a:r>
              <a:rPr lang="zh-CN" altLang="en-US" dirty="0" smtClean="0"/>
              <a:t>程序可以并发</a:t>
            </a:r>
            <a:r>
              <a:rPr lang="zh-CN" altLang="en-US" dirty="0"/>
              <a:t>执行，以改善资源使用率和提高系统</a:t>
            </a:r>
            <a:r>
              <a:rPr lang="zh-CN" altLang="en-US" dirty="0" smtClean="0"/>
              <a:t>效率</a:t>
            </a:r>
            <a:endParaRPr lang="en-US" altLang="zh-CN" dirty="0" smtClean="0"/>
          </a:p>
          <a:p>
            <a:r>
              <a:rPr lang="zh-CN" altLang="en-US" dirty="0" smtClean="0"/>
              <a:t>引入线程的动机</a:t>
            </a:r>
            <a:endParaRPr lang="en-US" altLang="zh-CN" dirty="0" smtClean="0"/>
          </a:p>
          <a:p>
            <a:pPr lvl="1"/>
            <a:r>
              <a:rPr lang="zh-CN" altLang="en-US" dirty="0" smtClean="0"/>
              <a:t>减少</a:t>
            </a:r>
            <a:r>
              <a:rPr lang="zh-CN" altLang="en-US" dirty="0"/>
              <a:t>进程</a:t>
            </a:r>
            <a:r>
              <a:rPr lang="zh-CN" altLang="en-US" dirty="0" smtClean="0"/>
              <a:t>并发</a:t>
            </a:r>
            <a:r>
              <a:rPr lang="zh-CN" altLang="en-US" dirty="0"/>
              <a:t>执行时所付出的时空开销，使得并发粒度更细、并发性</a:t>
            </a:r>
            <a:r>
              <a:rPr lang="zh-CN" altLang="en-US" dirty="0" smtClean="0"/>
              <a:t>更好</a:t>
            </a:r>
            <a:endParaRPr lang="en-US" altLang="zh-CN" dirty="0"/>
          </a:p>
          <a:p>
            <a:r>
              <a:rPr lang="zh-CN" altLang="en-US" dirty="0" smtClean="0"/>
              <a:t>解决思路</a:t>
            </a:r>
            <a:endParaRPr lang="zh-CN" altLang="en-US" dirty="0"/>
          </a:p>
          <a:p>
            <a:pPr lvl="1"/>
            <a:r>
              <a:rPr lang="zh-CN" altLang="en-US" dirty="0" smtClean="0"/>
              <a:t>分离进程的两项功能：“独立分配资源</a:t>
            </a:r>
            <a:r>
              <a:rPr lang="zh-CN" altLang="en-US" dirty="0" smtClean="0">
                <a:latin typeface="Times New Roman"/>
              </a:rPr>
              <a:t>”</a:t>
            </a:r>
            <a:r>
              <a:rPr lang="zh-CN" altLang="en-US" dirty="0"/>
              <a:t>与</a:t>
            </a:r>
            <a:r>
              <a:rPr lang="zh-CN" altLang="en-US" dirty="0">
                <a:latin typeface="Times New Roman"/>
              </a:rPr>
              <a:t>“</a:t>
            </a:r>
            <a:r>
              <a:rPr lang="zh-CN" altLang="en-US" dirty="0"/>
              <a:t>被调度分派执行</a:t>
            </a:r>
            <a:r>
              <a:rPr lang="zh-CN" altLang="en-US" dirty="0" smtClean="0">
                <a:latin typeface="Times New Roman"/>
              </a:rPr>
              <a:t>”</a:t>
            </a:r>
            <a:endParaRPr lang="en-US" altLang="zh-CN" dirty="0" smtClean="0">
              <a:latin typeface="Times New Roman"/>
            </a:endParaRPr>
          </a:p>
          <a:p>
            <a:pPr lvl="1"/>
            <a:r>
              <a:rPr lang="zh-CN" altLang="en-US" dirty="0" smtClean="0">
                <a:latin typeface="Times New Roman"/>
              </a:rPr>
              <a:t>进程</a:t>
            </a:r>
            <a:r>
              <a:rPr lang="en-US" altLang="zh-CN" dirty="0" smtClean="0">
                <a:latin typeface="Times New Roman"/>
                <a:sym typeface="Wingdings" panose="05000000000000000000" pitchFamily="2" charset="2"/>
              </a:rPr>
              <a:t>:</a:t>
            </a:r>
            <a:r>
              <a:rPr lang="zh-CN" altLang="en-US" dirty="0" smtClean="0">
                <a:latin typeface="Times New Roman"/>
                <a:sym typeface="Wingdings" panose="05000000000000000000" pitchFamily="2" charset="2"/>
              </a:rPr>
              <a:t>资源分配单位，无需频繁切换</a:t>
            </a:r>
            <a:endParaRPr lang="en-US" altLang="zh-CN" dirty="0" smtClean="0">
              <a:latin typeface="Times New Roman"/>
              <a:sym typeface="Wingdings" panose="05000000000000000000" pitchFamily="2" charset="2"/>
            </a:endParaRPr>
          </a:p>
          <a:p>
            <a:pPr lvl="1"/>
            <a:r>
              <a:rPr lang="zh-CN" altLang="en-US" dirty="0" smtClean="0">
                <a:latin typeface="Times New Roman"/>
                <a:sym typeface="Wingdings" panose="05000000000000000000" pitchFamily="2" charset="2"/>
              </a:rPr>
              <a:t>线程：调度单位，体量小，频繁切换</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71</a:t>
            </a:fld>
            <a:endParaRPr lang="zh-CN" altLang="en-US"/>
          </a:p>
        </p:txBody>
      </p:sp>
    </p:spTree>
    <p:extLst>
      <p:ext uri="{BB962C8B-B14F-4D97-AF65-F5344CB8AC3E}">
        <p14:creationId xmlns:p14="http://schemas.microsoft.com/office/powerpoint/2010/main" val="35352972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a:t>
            </a:r>
            <a:r>
              <a:rPr lang="zh-CN" altLang="en-US" dirty="0" smtClean="0"/>
              <a:t>线程环境中的进程与线程</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72</a:t>
            </a:fld>
            <a:endParaRPr lang="zh-CN" altLang="en-US"/>
          </a:p>
        </p:txBody>
      </p:sp>
      <p:grpSp>
        <p:nvGrpSpPr>
          <p:cNvPr id="6" name="Group 53"/>
          <p:cNvGrpSpPr>
            <a:grpSpLocks/>
          </p:cNvGrpSpPr>
          <p:nvPr/>
        </p:nvGrpSpPr>
        <p:grpSpPr bwMode="auto">
          <a:xfrm>
            <a:off x="965201" y="1562101"/>
            <a:ext cx="6759575" cy="4464050"/>
            <a:chOff x="845" y="1117"/>
            <a:chExt cx="4258" cy="2812"/>
          </a:xfrm>
        </p:grpSpPr>
        <p:sp>
          <p:nvSpPr>
            <p:cNvPr id="7" name="Text Box 25"/>
            <p:cNvSpPr txBox="1">
              <a:spLocks noChangeArrowheads="1"/>
            </p:cNvSpPr>
            <p:nvPr/>
          </p:nvSpPr>
          <p:spPr bwMode="auto">
            <a:xfrm>
              <a:off x="845" y="1117"/>
              <a:ext cx="4258" cy="28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zh-CN" altLang="zh-CN" sz="1800">
                <a:latin typeface="华文新魏" pitchFamily="2" charset="-122"/>
                <a:ea typeface="华文新魏" pitchFamily="2" charset="-122"/>
              </a:endParaRPr>
            </a:p>
          </p:txBody>
        </p:sp>
        <p:sp>
          <p:nvSpPr>
            <p:cNvPr id="8" name="Text Box 27"/>
            <p:cNvSpPr txBox="1">
              <a:spLocks noChangeArrowheads="1"/>
            </p:cNvSpPr>
            <p:nvPr/>
          </p:nvSpPr>
          <p:spPr bwMode="auto">
            <a:xfrm>
              <a:off x="845" y="1117"/>
              <a:ext cx="4258" cy="2812"/>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2800">
                  <a:solidFill>
                    <a:schemeClr val="bg1"/>
                  </a:solidFill>
                  <a:latin typeface="华文新魏" pitchFamily="2" charset="-122"/>
                  <a:ea typeface="华文新魏" pitchFamily="2" charset="-122"/>
                </a:rPr>
                <a:t>进程 </a:t>
              </a:r>
            </a:p>
            <a:p>
              <a:pPr algn="just"/>
              <a:endParaRPr lang="zh-CN" altLang="en-US" sz="2800">
                <a:solidFill>
                  <a:schemeClr val="bg1"/>
                </a:solidFill>
                <a:latin typeface="华文新魏" pitchFamily="2" charset="-122"/>
                <a:ea typeface="华文新魏" pitchFamily="2" charset="-122"/>
              </a:endParaRPr>
            </a:p>
            <a:p>
              <a:pPr algn="just"/>
              <a:endParaRPr lang="zh-CN" altLang="en-US" sz="1800">
                <a:solidFill>
                  <a:schemeClr val="bg1"/>
                </a:solidFill>
                <a:latin typeface="华文新魏" pitchFamily="2" charset="-122"/>
                <a:ea typeface="华文新魏" pitchFamily="2" charset="-122"/>
              </a:endParaRPr>
            </a:p>
            <a:p>
              <a:endParaRPr lang="en-US" altLang="zh-CN" sz="1800">
                <a:solidFill>
                  <a:schemeClr val="bg1"/>
                </a:solidFill>
                <a:latin typeface="华文新魏" pitchFamily="2" charset="-122"/>
                <a:ea typeface="华文新魏" pitchFamily="2" charset="-122"/>
              </a:endParaRPr>
            </a:p>
          </p:txBody>
        </p:sp>
        <p:sp>
          <p:nvSpPr>
            <p:cNvPr id="9" name="Text Box 28"/>
            <p:cNvSpPr txBox="1">
              <a:spLocks noChangeArrowheads="1"/>
            </p:cNvSpPr>
            <p:nvPr/>
          </p:nvSpPr>
          <p:spPr bwMode="auto">
            <a:xfrm>
              <a:off x="975" y="1504"/>
              <a:ext cx="473" cy="53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r>
                <a:rPr lang="zh-CN" altLang="en-US" sz="1800">
                  <a:latin typeface="华文新魏" pitchFamily="2" charset="-122"/>
                  <a:ea typeface="华文新魏" pitchFamily="2" charset="-122"/>
                </a:rPr>
                <a:t>进程</a:t>
              </a:r>
              <a:r>
                <a:rPr lang="en-US" altLang="zh-CN" sz="1800">
                  <a:latin typeface="华文新魏" pitchFamily="2" charset="-122"/>
                  <a:ea typeface="华文新魏" pitchFamily="2" charset="-122"/>
                </a:rPr>
                <a:t>PCB</a:t>
              </a:r>
            </a:p>
          </p:txBody>
        </p:sp>
        <p:sp>
          <p:nvSpPr>
            <p:cNvPr id="10" name="Text Box 29"/>
            <p:cNvSpPr txBox="1">
              <a:spLocks noChangeArrowheads="1"/>
            </p:cNvSpPr>
            <p:nvPr/>
          </p:nvSpPr>
          <p:spPr bwMode="auto">
            <a:xfrm>
              <a:off x="1555" y="1519"/>
              <a:ext cx="473" cy="53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资源</a:t>
              </a:r>
            </a:p>
          </p:txBody>
        </p:sp>
        <p:sp>
          <p:nvSpPr>
            <p:cNvPr id="11" name="Line 31"/>
            <p:cNvSpPr>
              <a:spLocks noChangeShapeType="1"/>
            </p:cNvSpPr>
            <p:nvPr/>
          </p:nvSpPr>
          <p:spPr bwMode="auto">
            <a:xfrm>
              <a:off x="2146" y="3394"/>
              <a:ext cx="591"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12" name="Line 32"/>
            <p:cNvSpPr>
              <a:spLocks noChangeShapeType="1"/>
            </p:cNvSpPr>
            <p:nvPr/>
          </p:nvSpPr>
          <p:spPr bwMode="auto">
            <a:xfrm>
              <a:off x="2856" y="3394"/>
              <a:ext cx="591"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13" name="Line 33"/>
            <p:cNvSpPr>
              <a:spLocks noChangeShapeType="1"/>
            </p:cNvSpPr>
            <p:nvPr/>
          </p:nvSpPr>
          <p:spPr bwMode="auto">
            <a:xfrm>
              <a:off x="2146" y="3394"/>
              <a:ext cx="591"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14" name="Line 34"/>
            <p:cNvSpPr>
              <a:spLocks noChangeShapeType="1"/>
            </p:cNvSpPr>
            <p:nvPr/>
          </p:nvSpPr>
          <p:spPr bwMode="auto">
            <a:xfrm>
              <a:off x="2146" y="1117"/>
              <a:ext cx="260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15" name="Rectangle 35"/>
            <p:cNvSpPr>
              <a:spLocks noChangeArrowheads="1"/>
            </p:cNvSpPr>
            <p:nvPr/>
          </p:nvSpPr>
          <p:spPr bwMode="auto">
            <a:xfrm>
              <a:off x="963" y="2188"/>
              <a:ext cx="4022" cy="1608"/>
            </a:xfrm>
            <a:prstGeom prst="rect">
              <a:avLst/>
            </a:prstGeom>
            <a:solidFill>
              <a:schemeClr val="accent1"/>
            </a:solidFill>
            <a:ln w="9525">
              <a:solidFill>
                <a:srgbClr val="000000"/>
              </a:solidFill>
              <a:prstDash val="dash"/>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16" name="Text Box 36"/>
            <p:cNvSpPr txBox="1">
              <a:spLocks noChangeArrowheads="1"/>
            </p:cNvSpPr>
            <p:nvPr/>
          </p:nvSpPr>
          <p:spPr bwMode="auto">
            <a:xfrm>
              <a:off x="2146" y="1519"/>
              <a:ext cx="591" cy="2143"/>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p>
            <a:p>
              <a:pPr algn="just"/>
              <a:r>
                <a:rPr lang="zh-CN" altLang="en-US" sz="1800">
                  <a:latin typeface="华文新魏" pitchFamily="2" charset="-122"/>
                  <a:ea typeface="华文新魏" pitchFamily="2" charset="-122"/>
                </a:rPr>
                <a:t>控制块</a:t>
              </a: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pPr algn="just"/>
              <a:r>
                <a:rPr lang="zh-CN" altLang="en-US" sz="1800">
                  <a:latin typeface="华文新魏" pitchFamily="2" charset="-122"/>
                  <a:ea typeface="华文新魏" pitchFamily="2" charset="-122"/>
                </a:rPr>
                <a:t>用户栈</a:t>
              </a:r>
            </a:p>
            <a:p>
              <a:pPr algn="just"/>
              <a:endParaRPr lang="zh-CN" altLang="en-US" sz="1800">
                <a:latin typeface="华文新魏" pitchFamily="2" charset="-122"/>
                <a:ea typeface="华文新魏" pitchFamily="2" charset="-122"/>
              </a:endParaRPr>
            </a:p>
            <a:p>
              <a:pPr algn="just"/>
              <a:r>
                <a:rPr lang="zh-CN" altLang="en-US" sz="1800">
                  <a:latin typeface="华文新魏" pitchFamily="2" charset="-122"/>
                  <a:ea typeface="华文新魏" pitchFamily="2" charset="-122"/>
                </a:rPr>
                <a:t>核心栈</a:t>
              </a:r>
            </a:p>
            <a:p>
              <a:pPr algn="just"/>
              <a:endParaRPr lang="zh-CN" altLang="en-US" sz="1800">
                <a:latin typeface="华文新魏" pitchFamily="2" charset="-122"/>
                <a:ea typeface="华文新魏" pitchFamily="2" charset="-122"/>
              </a:endParaRPr>
            </a:p>
            <a:p>
              <a:endParaRPr lang="en-US" altLang="zh-CN" sz="1800">
                <a:latin typeface="华文新魏" pitchFamily="2" charset="-122"/>
                <a:ea typeface="华文新魏" pitchFamily="2" charset="-122"/>
              </a:endParaRPr>
            </a:p>
          </p:txBody>
        </p:sp>
        <p:sp>
          <p:nvSpPr>
            <p:cNvPr id="17" name="Text Box 37"/>
            <p:cNvSpPr txBox="1">
              <a:spLocks noChangeArrowheads="1"/>
            </p:cNvSpPr>
            <p:nvPr/>
          </p:nvSpPr>
          <p:spPr bwMode="auto">
            <a:xfrm>
              <a:off x="2856" y="1519"/>
              <a:ext cx="591" cy="2143"/>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p>
            <a:p>
              <a:pPr algn="just"/>
              <a:r>
                <a:rPr lang="zh-CN" altLang="en-US" sz="1800">
                  <a:latin typeface="华文新魏" pitchFamily="2" charset="-122"/>
                  <a:ea typeface="华文新魏" pitchFamily="2" charset="-122"/>
                </a:rPr>
                <a:t>控制块</a:t>
              </a: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pPr algn="just"/>
              <a:r>
                <a:rPr lang="zh-CN" altLang="en-US" sz="1800">
                  <a:latin typeface="华文新魏" pitchFamily="2" charset="-122"/>
                  <a:ea typeface="华文新魏" pitchFamily="2" charset="-122"/>
                </a:rPr>
                <a:t>用户栈</a:t>
              </a:r>
            </a:p>
            <a:p>
              <a:pPr algn="just"/>
              <a:endParaRPr lang="zh-CN" altLang="en-US" sz="1800">
                <a:latin typeface="华文新魏" pitchFamily="2" charset="-122"/>
                <a:ea typeface="华文新魏" pitchFamily="2" charset="-122"/>
              </a:endParaRPr>
            </a:p>
            <a:p>
              <a:pPr algn="just"/>
              <a:r>
                <a:rPr lang="zh-CN" altLang="en-US" sz="1800">
                  <a:latin typeface="华文新魏" pitchFamily="2" charset="-122"/>
                  <a:ea typeface="华文新魏" pitchFamily="2" charset="-122"/>
                </a:rPr>
                <a:t>核心栈</a:t>
              </a: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endParaRPr lang="en-US" altLang="zh-CN" sz="1800">
                <a:latin typeface="华文新魏" pitchFamily="2" charset="-122"/>
                <a:ea typeface="华文新魏" pitchFamily="2" charset="-122"/>
              </a:endParaRPr>
            </a:p>
          </p:txBody>
        </p:sp>
        <p:sp>
          <p:nvSpPr>
            <p:cNvPr id="18" name="Text Box 38"/>
            <p:cNvSpPr txBox="1">
              <a:spLocks noChangeArrowheads="1"/>
            </p:cNvSpPr>
            <p:nvPr/>
          </p:nvSpPr>
          <p:spPr bwMode="auto">
            <a:xfrm>
              <a:off x="3565" y="1519"/>
              <a:ext cx="592" cy="2143"/>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pPr algn="just"/>
              <a:r>
                <a:rPr lang="en-US" altLang="zh-CN" sz="1800">
                  <a:latin typeface="Times New Roman"/>
                  <a:ea typeface="华文新魏" pitchFamily="2" charset="-122"/>
                </a:rPr>
                <a:t>…</a:t>
              </a:r>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endParaRPr lang="en-US" altLang="zh-CN" sz="1800">
                <a:latin typeface="华文新魏" pitchFamily="2" charset="-122"/>
                <a:ea typeface="华文新魏" pitchFamily="2" charset="-122"/>
              </a:endParaRPr>
            </a:p>
          </p:txBody>
        </p:sp>
        <p:sp>
          <p:nvSpPr>
            <p:cNvPr id="19" name="Text Box 39"/>
            <p:cNvSpPr txBox="1">
              <a:spLocks noChangeArrowheads="1"/>
            </p:cNvSpPr>
            <p:nvPr/>
          </p:nvSpPr>
          <p:spPr bwMode="auto">
            <a:xfrm>
              <a:off x="4275" y="1519"/>
              <a:ext cx="591" cy="2143"/>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r>
                <a:rPr lang="en-US" altLang="zh-CN" sz="1800">
                  <a:latin typeface="华文新魏" pitchFamily="2" charset="-122"/>
                  <a:ea typeface="华文新魏" pitchFamily="2" charset="-122"/>
                </a:rPr>
                <a:t>n</a:t>
              </a:r>
            </a:p>
            <a:p>
              <a:pPr algn="just"/>
              <a:r>
                <a:rPr lang="zh-CN" altLang="en-US" sz="1800">
                  <a:latin typeface="华文新魏" pitchFamily="2" charset="-122"/>
                  <a:ea typeface="华文新魏" pitchFamily="2" charset="-122"/>
                </a:rPr>
                <a:t>控制块</a:t>
              </a:r>
            </a:p>
            <a:p>
              <a:pPr algn="just"/>
              <a:endParaRPr lang="zh-CN" altLang="en-US" sz="1800">
                <a:latin typeface="华文新魏" pitchFamily="2" charset="-122"/>
                <a:ea typeface="华文新魏" pitchFamily="2" charset="-122"/>
              </a:endParaRPr>
            </a:p>
            <a:p>
              <a:pPr algn="just"/>
              <a:r>
                <a:rPr lang="zh-CN" altLang="en-US" sz="1800">
                  <a:latin typeface="华文新魏" pitchFamily="2" charset="-122"/>
                  <a:ea typeface="华文新魏" pitchFamily="2" charset="-122"/>
                </a:rPr>
                <a:t>用户栈</a:t>
              </a:r>
            </a:p>
            <a:p>
              <a:pPr algn="just"/>
              <a:r>
                <a:rPr lang="zh-CN" altLang="en-US" sz="1800">
                  <a:latin typeface="华文新魏" pitchFamily="2" charset="-122"/>
                  <a:ea typeface="华文新魏" pitchFamily="2" charset="-122"/>
                </a:rPr>
                <a:t>核心栈</a:t>
              </a:r>
            </a:p>
            <a:p>
              <a:pPr algn="just"/>
              <a:r>
                <a:rPr lang="zh-CN" altLang="en-US" sz="1800">
                  <a:latin typeface="华文新魏" pitchFamily="2" charset="-122"/>
                  <a:ea typeface="华文新魏" pitchFamily="2" charset="-122"/>
                </a:rPr>
                <a:t>存储区</a:t>
              </a:r>
            </a:p>
            <a:p>
              <a:pPr algn="just"/>
              <a:endParaRPr lang="zh-CN" altLang="en-US" sz="1800">
                <a:latin typeface="华文新魏" pitchFamily="2" charset="-122"/>
                <a:ea typeface="华文新魏" pitchFamily="2" charset="-122"/>
              </a:endParaRPr>
            </a:p>
            <a:p>
              <a:endParaRPr lang="en-US" altLang="zh-CN" sz="1800">
                <a:latin typeface="华文新魏" pitchFamily="2" charset="-122"/>
                <a:ea typeface="华文新魏" pitchFamily="2" charset="-122"/>
              </a:endParaRPr>
            </a:p>
          </p:txBody>
        </p:sp>
        <p:sp>
          <p:nvSpPr>
            <p:cNvPr id="20" name="Text Box 40"/>
            <p:cNvSpPr txBox="1">
              <a:spLocks noChangeArrowheads="1"/>
            </p:cNvSpPr>
            <p:nvPr/>
          </p:nvSpPr>
          <p:spPr bwMode="auto">
            <a:xfrm>
              <a:off x="1200" y="2322"/>
              <a:ext cx="710" cy="40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dirty="0">
                  <a:solidFill>
                    <a:schemeClr val="bg1"/>
                  </a:solidFill>
                  <a:latin typeface="华文新魏" pitchFamily="2" charset="-122"/>
                  <a:ea typeface="华文新魏" pitchFamily="2" charset="-122"/>
                </a:rPr>
                <a:t>存储空间</a:t>
              </a:r>
            </a:p>
          </p:txBody>
        </p:sp>
        <p:sp>
          <p:nvSpPr>
            <p:cNvPr id="21" name="Text Box 41"/>
            <p:cNvSpPr txBox="1">
              <a:spLocks noChangeArrowheads="1"/>
            </p:cNvSpPr>
            <p:nvPr/>
          </p:nvSpPr>
          <p:spPr bwMode="auto">
            <a:xfrm>
              <a:off x="1200" y="2724"/>
              <a:ext cx="710"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r>
                <a:rPr lang="zh-CN" altLang="en-US" sz="1800">
                  <a:latin typeface="华文新魏" pitchFamily="2" charset="-122"/>
                  <a:ea typeface="华文新魏" pitchFamily="2" charset="-122"/>
                </a:rPr>
                <a:t>全局数据</a:t>
              </a:r>
            </a:p>
          </p:txBody>
        </p:sp>
        <p:sp>
          <p:nvSpPr>
            <p:cNvPr id="22" name="Text Box 42"/>
            <p:cNvSpPr txBox="1">
              <a:spLocks noChangeArrowheads="1"/>
            </p:cNvSpPr>
            <p:nvPr/>
          </p:nvSpPr>
          <p:spPr bwMode="auto">
            <a:xfrm>
              <a:off x="1200" y="3260"/>
              <a:ext cx="710"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程序代码</a:t>
              </a:r>
            </a:p>
          </p:txBody>
        </p:sp>
        <p:sp>
          <p:nvSpPr>
            <p:cNvPr id="23" name="Text Box 43"/>
            <p:cNvSpPr txBox="1">
              <a:spLocks noChangeArrowheads="1"/>
            </p:cNvSpPr>
            <p:nvPr/>
          </p:nvSpPr>
          <p:spPr bwMode="auto">
            <a:xfrm>
              <a:off x="2146" y="3260"/>
              <a:ext cx="591"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r>
                <a:rPr lang="en-US" altLang="zh-CN" sz="1800">
                  <a:latin typeface="华文新魏" pitchFamily="2" charset="-122"/>
                  <a:ea typeface="华文新魏" pitchFamily="2" charset="-122"/>
                </a:rPr>
                <a:t>1</a:t>
              </a:r>
            </a:p>
            <a:p>
              <a:endParaRPr lang="en-US" altLang="zh-CN" sz="1800">
                <a:latin typeface="华文新魏" pitchFamily="2" charset="-122"/>
                <a:ea typeface="华文新魏" pitchFamily="2" charset="-122"/>
              </a:endParaRPr>
            </a:p>
          </p:txBody>
        </p:sp>
        <p:sp>
          <p:nvSpPr>
            <p:cNvPr id="24" name="Text Box 44"/>
            <p:cNvSpPr txBox="1">
              <a:spLocks noChangeArrowheads="1"/>
            </p:cNvSpPr>
            <p:nvPr/>
          </p:nvSpPr>
          <p:spPr bwMode="auto">
            <a:xfrm>
              <a:off x="2856" y="3260"/>
              <a:ext cx="591" cy="40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r>
                <a:rPr lang="en-US" altLang="zh-CN" sz="1800">
                  <a:latin typeface="华文新魏" pitchFamily="2" charset="-122"/>
                  <a:ea typeface="华文新魏" pitchFamily="2" charset="-122"/>
                </a:rPr>
                <a:t>1</a:t>
              </a:r>
            </a:p>
            <a:p>
              <a:endParaRPr lang="en-US" altLang="zh-CN" sz="1800">
                <a:latin typeface="华文新魏" pitchFamily="2" charset="-122"/>
                <a:ea typeface="华文新魏" pitchFamily="2" charset="-122"/>
              </a:endParaRPr>
            </a:p>
          </p:txBody>
        </p:sp>
        <p:sp>
          <p:nvSpPr>
            <p:cNvPr id="25" name="Text Box 45"/>
            <p:cNvSpPr txBox="1">
              <a:spLocks noChangeArrowheads="1"/>
            </p:cNvSpPr>
            <p:nvPr/>
          </p:nvSpPr>
          <p:spPr bwMode="auto">
            <a:xfrm>
              <a:off x="3565" y="1519"/>
              <a:ext cx="592" cy="2143"/>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p>
            <a:p>
              <a:pPr algn="just"/>
              <a:r>
                <a:rPr lang="zh-CN" altLang="en-US" sz="1800">
                  <a:latin typeface="华文新魏" pitchFamily="2" charset="-122"/>
                  <a:ea typeface="华文新魏" pitchFamily="2" charset="-122"/>
                </a:rPr>
                <a:t>控制块</a:t>
              </a: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pPr algn="just"/>
              <a:r>
                <a:rPr lang="en-US" altLang="zh-CN" sz="1800">
                  <a:latin typeface="Times New Roman"/>
                  <a:ea typeface="华文新魏" pitchFamily="2" charset="-122"/>
                </a:rPr>
                <a:t>…</a:t>
              </a:r>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pPr algn="just"/>
              <a:endParaRPr lang="en-US" altLang="zh-CN" sz="1800">
                <a:latin typeface="华文新魏" pitchFamily="2" charset="-122"/>
                <a:ea typeface="华文新魏" pitchFamily="2" charset="-122"/>
              </a:endParaRPr>
            </a:p>
            <a:p>
              <a:endParaRPr lang="en-US" altLang="zh-CN" sz="1800">
                <a:latin typeface="华文新魏" pitchFamily="2" charset="-122"/>
                <a:ea typeface="华文新魏" pitchFamily="2" charset="-122"/>
              </a:endParaRPr>
            </a:p>
          </p:txBody>
        </p:sp>
        <p:sp>
          <p:nvSpPr>
            <p:cNvPr id="26" name="Text Box 46"/>
            <p:cNvSpPr txBox="1">
              <a:spLocks noChangeArrowheads="1"/>
            </p:cNvSpPr>
            <p:nvPr/>
          </p:nvSpPr>
          <p:spPr bwMode="auto">
            <a:xfrm>
              <a:off x="2856" y="3260"/>
              <a:ext cx="591"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r>
                <a:rPr lang="en-US" altLang="zh-CN" sz="1800">
                  <a:latin typeface="华文新魏" pitchFamily="2" charset="-122"/>
                  <a:ea typeface="华文新魏" pitchFamily="2" charset="-122"/>
                </a:rPr>
                <a:t>2</a:t>
              </a:r>
            </a:p>
            <a:p>
              <a:endParaRPr lang="en-US" altLang="zh-CN" sz="1800">
                <a:latin typeface="华文新魏" pitchFamily="2" charset="-122"/>
                <a:ea typeface="华文新魏" pitchFamily="2" charset="-122"/>
              </a:endParaRPr>
            </a:p>
          </p:txBody>
        </p:sp>
        <p:sp>
          <p:nvSpPr>
            <p:cNvPr id="27" name="Text Box 47"/>
            <p:cNvSpPr txBox="1">
              <a:spLocks noChangeArrowheads="1"/>
            </p:cNvSpPr>
            <p:nvPr/>
          </p:nvSpPr>
          <p:spPr bwMode="auto">
            <a:xfrm>
              <a:off x="3565" y="3260"/>
              <a:ext cx="592" cy="40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r>
                <a:rPr lang="en-US" altLang="zh-CN" sz="1800">
                  <a:latin typeface="华文新魏" pitchFamily="2" charset="-122"/>
                  <a:ea typeface="华文新魏" pitchFamily="2" charset="-122"/>
                </a:rPr>
                <a:t>1</a:t>
              </a:r>
            </a:p>
            <a:p>
              <a:endParaRPr lang="en-US" altLang="zh-CN" sz="1800">
                <a:latin typeface="华文新魏" pitchFamily="2" charset="-122"/>
                <a:ea typeface="华文新魏" pitchFamily="2" charset="-122"/>
              </a:endParaRPr>
            </a:p>
          </p:txBody>
        </p:sp>
        <p:sp>
          <p:nvSpPr>
            <p:cNvPr id="28" name="Text Box 48"/>
            <p:cNvSpPr txBox="1">
              <a:spLocks noChangeArrowheads="1"/>
            </p:cNvSpPr>
            <p:nvPr/>
          </p:nvSpPr>
          <p:spPr bwMode="auto">
            <a:xfrm>
              <a:off x="4275" y="1519"/>
              <a:ext cx="591" cy="2143"/>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p>
            <a:p>
              <a:pPr algn="just"/>
              <a:r>
                <a:rPr lang="zh-CN" altLang="en-US" sz="1800">
                  <a:latin typeface="华文新魏" pitchFamily="2" charset="-122"/>
                  <a:ea typeface="华文新魏" pitchFamily="2" charset="-122"/>
                </a:rPr>
                <a:t>控制块</a:t>
              </a: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pPr algn="just"/>
              <a:r>
                <a:rPr lang="zh-CN" altLang="en-US" sz="1800">
                  <a:latin typeface="华文新魏" pitchFamily="2" charset="-122"/>
                  <a:ea typeface="华文新魏" pitchFamily="2" charset="-122"/>
                </a:rPr>
                <a:t>用户栈</a:t>
              </a:r>
            </a:p>
            <a:p>
              <a:pPr algn="just"/>
              <a:endParaRPr lang="zh-CN" altLang="en-US" sz="1800">
                <a:latin typeface="华文新魏" pitchFamily="2" charset="-122"/>
                <a:ea typeface="华文新魏" pitchFamily="2" charset="-122"/>
              </a:endParaRPr>
            </a:p>
            <a:p>
              <a:pPr algn="just"/>
              <a:r>
                <a:rPr lang="zh-CN" altLang="en-US" sz="1800">
                  <a:latin typeface="华文新魏" pitchFamily="2" charset="-122"/>
                  <a:ea typeface="华文新魏" pitchFamily="2" charset="-122"/>
                </a:rPr>
                <a:t>核心栈</a:t>
              </a:r>
            </a:p>
            <a:p>
              <a:pPr algn="just"/>
              <a:endParaRPr lang="zh-CN" altLang="en-US" sz="1800">
                <a:latin typeface="华文新魏" pitchFamily="2" charset="-122"/>
                <a:ea typeface="华文新魏" pitchFamily="2" charset="-122"/>
              </a:endParaRPr>
            </a:p>
            <a:p>
              <a:pPr algn="just"/>
              <a:endParaRPr lang="zh-CN" altLang="en-US" sz="1800">
                <a:latin typeface="华文新魏" pitchFamily="2" charset="-122"/>
                <a:ea typeface="华文新魏" pitchFamily="2" charset="-122"/>
              </a:endParaRPr>
            </a:p>
            <a:p>
              <a:endParaRPr lang="en-US" altLang="zh-CN" sz="1800">
                <a:latin typeface="华文新魏" pitchFamily="2" charset="-122"/>
                <a:ea typeface="华文新魏" pitchFamily="2" charset="-122"/>
              </a:endParaRPr>
            </a:p>
          </p:txBody>
        </p:sp>
        <p:sp>
          <p:nvSpPr>
            <p:cNvPr id="29" name="Text Box 49"/>
            <p:cNvSpPr txBox="1">
              <a:spLocks noChangeArrowheads="1"/>
            </p:cNvSpPr>
            <p:nvPr/>
          </p:nvSpPr>
          <p:spPr bwMode="auto">
            <a:xfrm>
              <a:off x="3565" y="3260"/>
              <a:ext cx="592"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r>
                <a:rPr lang="en-US" altLang="zh-CN" sz="1800">
                  <a:latin typeface="华文新魏" pitchFamily="2" charset="-122"/>
                  <a:ea typeface="华文新魏" pitchFamily="2" charset="-122"/>
                </a:rPr>
                <a:t>i</a:t>
              </a:r>
            </a:p>
            <a:p>
              <a:endParaRPr lang="en-US" altLang="zh-CN" sz="1800">
                <a:latin typeface="华文新魏" pitchFamily="2" charset="-122"/>
                <a:ea typeface="华文新魏" pitchFamily="2" charset="-122"/>
              </a:endParaRPr>
            </a:p>
          </p:txBody>
        </p:sp>
        <p:sp>
          <p:nvSpPr>
            <p:cNvPr id="30" name="Text Box 50"/>
            <p:cNvSpPr txBox="1">
              <a:spLocks noChangeArrowheads="1"/>
            </p:cNvSpPr>
            <p:nvPr/>
          </p:nvSpPr>
          <p:spPr bwMode="auto">
            <a:xfrm>
              <a:off x="4275" y="3260"/>
              <a:ext cx="591"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lang="zh-CN" altLang="en-US" sz="1800">
                  <a:latin typeface="华文新魏" pitchFamily="2" charset="-122"/>
                  <a:ea typeface="华文新魏" pitchFamily="2" charset="-122"/>
                </a:rPr>
                <a:t>线程</a:t>
              </a:r>
              <a:r>
                <a:rPr lang="en-US" altLang="zh-CN" sz="1800">
                  <a:latin typeface="华文新魏" pitchFamily="2" charset="-122"/>
                  <a:ea typeface="华文新魏" pitchFamily="2" charset="-122"/>
                </a:rPr>
                <a:t>n</a:t>
              </a:r>
            </a:p>
            <a:p>
              <a:endParaRPr lang="en-US" altLang="zh-CN" sz="1800">
                <a:latin typeface="华文新魏" pitchFamily="2" charset="-122"/>
                <a:ea typeface="华文新魏" pitchFamily="2" charset="-122"/>
              </a:endParaRPr>
            </a:p>
          </p:txBody>
        </p:sp>
        <p:sp>
          <p:nvSpPr>
            <p:cNvPr id="31" name="Line 51"/>
            <p:cNvSpPr>
              <a:spLocks noChangeShapeType="1"/>
            </p:cNvSpPr>
            <p:nvPr/>
          </p:nvSpPr>
          <p:spPr bwMode="auto">
            <a:xfrm>
              <a:off x="2146" y="2188"/>
              <a:ext cx="2720"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grpSp>
    </p:spTree>
    <p:extLst>
      <p:ext uri="{BB962C8B-B14F-4D97-AF65-F5344CB8AC3E}">
        <p14:creationId xmlns:p14="http://schemas.microsoft.com/office/powerpoint/2010/main" val="21117076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多线程环境中进程的定义</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73</a:t>
            </a:fld>
            <a:endParaRPr lang="zh-CN" altLang="en-US"/>
          </a:p>
        </p:txBody>
      </p:sp>
      <p:sp>
        <p:nvSpPr>
          <p:cNvPr id="6" name="Rectangle 3"/>
          <p:cNvSpPr txBox="1">
            <a:spLocks noChangeArrowheads="1"/>
          </p:cNvSpPr>
          <p:nvPr/>
        </p:nvSpPr>
        <p:spPr>
          <a:xfrm>
            <a:off x="1066800" y="1371600"/>
            <a:ext cx="74676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CN" dirty="0" smtClean="0"/>
              <a:t>    </a:t>
            </a:r>
            <a:r>
              <a:rPr lang="zh-CN" altLang="en-US" sz="3600" dirty="0" smtClean="0"/>
              <a:t>进程是操作系统中</a:t>
            </a:r>
            <a:r>
              <a:rPr lang="zh-CN" altLang="en-US" sz="3600" u="sng" dirty="0" smtClean="0">
                <a:solidFill>
                  <a:srgbClr val="FF0000"/>
                </a:solidFill>
              </a:rPr>
              <a:t>除处理器外</a:t>
            </a:r>
            <a:r>
              <a:rPr lang="zh-CN" altLang="en-US" sz="3600" dirty="0" smtClean="0"/>
              <a:t>进行的资源分配和保护的基本单位，它有一个独立的虚拟地址空间，用来容纳进程映像</a:t>
            </a:r>
            <a:r>
              <a:rPr lang="en-US" altLang="zh-CN" sz="3600" dirty="0" smtClean="0"/>
              <a:t>(</a:t>
            </a:r>
            <a:r>
              <a:rPr lang="zh-CN" altLang="en-US" sz="3600" dirty="0" smtClean="0"/>
              <a:t>如与进程关联的程序与数据</a:t>
            </a:r>
            <a:r>
              <a:rPr lang="en-US" altLang="zh-CN" sz="3600" dirty="0" smtClean="0"/>
              <a:t>)</a:t>
            </a:r>
            <a:r>
              <a:rPr lang="zh-CN" altLang="en-US" sz="3600" dirty="0" smtClean="0"/>
              <a:t>，并</a:t>
            </a:r>
            <a:r>
              <a:rPr lang="zh-CN" altLang="en-US" sz="3600" u="sng" dirty="0" smtClean="0">
                <a:solidFill>
                  <a:srgbClr val="FF0000"/>
                </a:solidFill>
              </a:rPr>
              <a:t>以进程为单位对各种资源实施保护</a:t>
            </a:r>
            <a:r>
              <a:rPr lang="zh-CN" altLang="en-US" sz="3600" dirty="0" smtClean="0"/>
              <a:t>，如受保护地访问处理器、文件、外部设备及其他进程</a:t>
            </a:r>
            <a:r>
              <a:rPr lang="en-US" altLang="zh-CN" sz="3600" dirty="0" smtClean="0"/>
              <a:t>(</a:t>
            </a:r>
            <a:r>
              <a:rPr lang="zh-CN" altLang="en-US" sz="3600" dirty="0" smtClean="0"/>
              <a:t>进程间通信</a:t>
            </a:r>
            <a:r>
              <a:rPr lang="en-US" altLang="zh-CN" sz="3600" dirty="0" smtClean="0"/>
              <a:t>)</a:t>
            </a:r>
            <a:r>
              <a:rPr lang="zh-CN" altLang="en-US" sz="3600" dirty="0" smtClean="0"/>
              <a:t>。</a:t>
            </a:r>
            <a:endParaRPr lang="zh-CN" altLang="en-US" sz="3600" dirty="0"/>
          </a:p>
        </p:txBody>
      </p:sp>
    </p:spTree>
    <p:extLst>
      <p:ext uri="{BB962C8B-B14F-4D97-AF65-F5344CB8AC3E}">
        <p14:creationId xmlns:p14="http://schemas.microsoft.com/office/powerpoint/2010/main" val="8650999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多线程环境中进程的定义</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74</a:t>
            </a:fld>
            <a:endParaRPr lang="zh-CN" altLang="en-US"/>
          </a:p>
        </p:txBody>
      </p:sp>
      <p:sp>
        <p:nvSpPr>
          <p:cNvPr id="7" name="Rectangle 3"/>
          <p:cNvSpPr txBox="1">
            <a:spLocks noChangeArrowheads="1"/>
          </p:cNvSpPr>
          <p:nvPr/>
        </p:nvSpPr>
        <p:spPr>
          <a:xfrm>
            <a:off x="990600" y="1371600"/>
            <a:ext cx="73152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华文新魏" pitchFamily="2" charset="-122"/>
                <a:ea typeface="华文新魏"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新魏" pitchFamily="2" charset="-122"/>
                <a:ea typeface="华文新魏"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华文新魏" pitchFamily="2" charset="-122"/>
                <a:ea typeface="华文新魏"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华文新魏" pitchFamily="2" charset="-122"/>
                <a:ea typeface="华文新魏"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Tx/>
              <a:buNone/>
            </a:pPr>
            <a:r>
              <a:rPr lang="en-US" altLang="zh-CN" dirty="0" smtClean="0">
                <a:latin typeface="仿宋_GB2312" pitchFamily="49" charset="-122"/>
                <a:ea typeface="仿宋_GB2312" pitchFamily="49" charset="-122"/>
              </a:rPr>
              <a:t>  </a:t>
            </a:r>
            <a:r>
              <a:rPr lang="zh-CN" altLang="en-US" sz="4000" b="1" dirty="0" smtClean="0"/>
              <a:t>线程</a:t>
            </a:r>
            <a:r>
              <a:rPr lang="zh-CN" altLang="en-US" sz="4000" dirty="0" smtClean="0"/>
              <a:t>是操作系统</a:t>
            </a:r>
            <a:r>
              <a:rPr lang="zh-CN" altLang="en-US" sz="4000" u="sng" dirty="0" smtClean="0">
                <a:solidFill>
                  <a:srgbClr val="FF0000"/>
                </a:solidFill>
              </a:rPr>
              <a:t>进程中</a:t>
            </a:r>
            <a:r>
              <a:rPr lang="zh-CN" altLang="en-US" sz="4000" dirty="0" smtClean="0"/>
              <a:t>能够独立执行的实体（控制流），是</a:t>
            </a:r>
            <a:r>
              <a:rPr lang="zh-CN" altLang="en-US" sz="4000" u="sng" dirty="0" smtClean="0">
                <a:solidFill>
                  <a:srgbClr val="FF0000"/>
                </a:solidFill>
              </a:rPr>
              <a:t>处理器调度和分派的基本单位</a:t>
            </a:r>
            <a:r>
              <a:rPr lang="zh-CN" altLang="en-US" sz="4000" dirty="0" smtClean="0"/>
              <a:t>。线程是进程的组成部分，每个进程内允许包含多个并发执行的实体（控制流），这就是多线程。</a:t>
            </a:r>
            <a:endParaRPr lang="zh-CN" altLang="en-US" sz="4000" dirty="0"/>
          </a:p>
        </p:txBody>
      </p:sp>
    </p:spTree>
    <p:extLst>
      <p:ext uri="{BB962C8B-B14F-4D97-AF65-F5344CB8AC3E}">
        <p14:creationId xmlns:p14="http://schemas.microsoft.com/office/powerpoint/2010/main" val="26075175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线程组成与状态</a:t>
            </a:r>
            <a:endParaRPr lang="zh-CN" altLang="en-US" dirty="0"/>
          </a:p>
        </p:txBody>
      </p:sp>
      <p:sp>
        <p:nvSpPr>
          <p:cNvPr id="3" name="内容占位符 2"/>
          <p:cNvSpPr>
            <a:spLocks noGrp="1"/>
          </p:cNvSpPr>
          <p:nvPr>
            <p:ph idx="1"/>
          </p:nvPr>
        </p:nvSpPr>
        <p:spPr/>
        <p:txBody>
          <a:bodyPr>
            <a:normAutofit/>
          </a:bodyPr>
          <a:lstStyle/>
          <a:p>
            <a:r>
              <a:rPr lang="zh-CN" altLang="en-US" dirty="0" smtClean="0"/>
              <a:t>组成</a:t>
            </a:r>
            <a:endParaRPr lang="en-US" altLang="zh-CN" dirty="0" smtClean="0"/>
          </a:p>
          <a:p>
            <a:pPr lvl="1"/>
            <a:r>
              <a:rPr lang="zh-CN" altLang="zh-CN" dirty="0" smtClean="0"/>
              <a:t>线程</a:t>
            </a:r>
            <a:r>
              <a:rPr lang="zh-CN" altLang="zh-CN" dirty="0"/>
              <a:t>惟一标识符及线程状态信息</a:t>
            </a:r>
            <a:r>
              <a:rPr lang="zh-CN" altLang="zh-CN" dirty="0" smtClean="0"/>
              <a:t>；</a:t>
            </a:r>
            <a:endParaRPr lang="en-US" altLang="zh-CN" dirty="0" smtClean="0"/>
          </a:p>
          <a:p>
            <a:pPr lvl="1"/>
            <a:r>
              <a:rPr lang="zh-CN" altLang="zh-CN" dirty="0" smtClean="0"/>
              <a:t>未</a:t>
            </a:r>
            <a:r>
              <a:rPr lang="zh-CN" altLang="zh-CN" dirty="0"/>
              <a:t>运行时保存的线程</a:t>
            </a:r>
            <a:r>
              <a:rPr lang="zh-CN" altLang="zh-CN" dirty="0" smtClean="0"/>
              <a:t>上下文</a:t>
            </a:r>
            <a:endParaRPr lang="en-US" altLang="zh-CN" dirty="0"/>
          </a:p>
          <a:p>
            <a:pPr lvl="1"/>
            <a:r>
              <a:rPr lang="zh-CN" altLang="zh-CN" dirty="0" smtClean="0"/>
              <a:t>核心栈</a:t>
            </a:r>
            <a:r>
              <a:rPr lang="zh-CN" altLang="en-US" dirty="0" smtClean="0"/>
              <a:t>：</a:t>
            </a:r>
            <a:r>
              <a:rPr lang="zh-CN" altLang="zh-CN" dirty="0" smtClean="0"/>
              <a:t>核心</a:t>
            </a:r>
            <a:r>
              <a:rPr lang="zh-CN" altLang="zh-CN" dirty="0"/>
              <a:t>态下工作时，保存参数，函数调用时的返回地址等</a:t>
            </a:r>
            <a:r>
              <a:rPr lang="zh-CN" altLang="zh-CN" dirty="0" smtClean="0"/>
              <a:t>；</a:t>
            </a:r>
            <a:endParaRPr lang="en-US" altLang="zh-CN" dirty="0" smtClean="0"/>
          </a:p>
          <a:p>
            <a:pPr lvl="1"/>
            <a:r>
              <a:rPr lang="zh-CN" altLang="en-US" dirty="0" smtClean="0"/>
              <a:t>私有存储区：</a:t>
            </a:r>
            <a:r>
              <a:rPr lang="zh-CN" altLang="zh-CN" dirty="0" smtClean="0"/>
              <a:t>用于</a:t>
            </a:r>
            <a:r>
              <a:rPr lang="zh-CN" altLang="zh-CN" dirty="0"/>
              <a:t>存放线程局部变量及用户</a:t>
            </a:r>
            <a:r>
              <a:rPr lang="zh-CN" altLang="zh-CN" dirty="0" smtClean="0"/>
              <a:t>栈。</a:t>
            </a:r>
            <a:endParaRPr lang="zh-CN" altLang="en-US" dirty="0">
              <a:latin typeface="仿宋_GB2312" pitchFamily="49" charset="-122"/>
            </a:endParaRPr>
          </a:p>
          <a:p>
            <a:r>
              <a:rPr lang="zh-CN" altLang="en-US" dirty="0" smtClean="0"/>
              <a:t>状态</a:t>
            </a:r>
            <a:endParaRPr lang="en-US" altLang="zh-CN" dirty="0" smtClean="0"/>
          </a:p>
          <a:p>
            <a:pPr lvl="1"/>
            <a:r>
              <a:rPr lang="zh-CN" altLang="en-US" dirty="0"/>
              <a:t>运行、就绪和阻塞</a:t>
            </a:r>
            <a:endParaRPr lang="en-US" altLang="zh-CN" dirty="0"/>
          </a:p>
          <a:p>
            <a:pPr lvl="1"/>
            <a:r>
              <a:rPr lang="zh-CN" altLang="en-US" dirty="0"/>
              <a:t>线程没有挂起状态</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75</a:t>
            </a:fld>
            <a:endParaRPr lang="zh-CN" altLang="en-US"/>
          </a:p>
        </p:txBody>
      </p:sp>
    </p:spTree>
    <p:extLst>
      <p:ext uri="{BB962C8B-B14F-4D97-AF65-F5344CB8AC3E}">
        <p14:creationId xmlns:p14="http://schemas.microsoft.com/office/powerpoint/2010/main" val="3027831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多线程</a:t>
            </a:r>
            <a:r>
              <a:rPr lang="zh-CN" altLang="en-US" dirty="0" smtClean="0"/>
              <a:t>程序设计优点</a:t>
            </a:r>
            <a:endParaRPr lang="zh-CN" altLang="en-US" dirty="0"/>
          </a:p>
        </p:txBody>
      </p:sp>
      <p:sp>
        <p:nvSpPr>
          <p:cNvPr id="3" name="内容占位符 2"/>
          <p:cNvSpPr>
            <a:spLocks noGrp="1"/>
          </p:cNvSpPr>
          <p:nvPr>
            <p:ph idx="1"/>
          </p:nvPr>
        </p:nvSpPr>
        <p:spPr/>
        <p:txBody>
          <a:bodyPr/>
          <a:lstStyle/>
          <a:p>
            <a:r>
              <a:rPr lang="zh-CN" altLang="en-US" dirty="0"/>
              <a:t>减少（系统）管理</a:t>
            </a:r>
            <a:r>
              <a:rPr lang="zh-CN" altLang="en-US" dirty="0" smtClean="0"/>
              <a:t>开销</a:t>
            </a:r>
            <a:endParaRPr lang="en-US" altLang="zh-CN" dirty="0" smtClean="0"/>
          </a:p>
          <a:p>
            <a:r>
              <a:rPr lang="en-US" altLang="zh-CN" dirty="0" smtClean="0"/>
              <a:t>(</a:t>
            </a:r>
            <a:r>
              <a:rPr lang="zh-CN" altLang="en-US" dirty="0"/>
              <a:t>线程）通信易于</a:t>
            </a:r>
            <a:r>
              <a:rPr lang="zh-CN" altLang="en-US" dirty="0" smtClean="0"/>
              <a:t>实现</a:t>
            </a:r>
            <a:endParaRPr lang="en-US" altLang="zh-CN" dirty="0" smtClean="0"/>
          </a:p>
          <a:p>
            <a:pPr lvl="1"/>
            <a:r>
              <a:rPr lang="zh-CN" altLang="en-US" dirty="0" smtClean="0"/>
              <a:t>无需通过内核</a:t>
            </a:r>
            <a:endParaRPr lang="en-US" altLang="zh-CN" dirty="0" smtClean="0"/>
          </a:p>
          <a:p>
            <a:r>
              <a:rPr lang="zh-CN" altLang="en-US" dirty="0"/>
              <a:t>并行程度</a:t>
            </a:r>
            <a:r>
              <a:rPr lang="zh-CN" altLang="en-US" dirty="0" smtClean="0"/>
              <a:t>提高</a:t>
            </a:r>
            <a:endParaRPr lang="en-US" altLang="zh-CN" dirty="0" smtClean="0"/>
          </a:p>
          <a:p>
            <a:pPr lvl="1"/>
            <a:r>
              <a:rPr lang="zh-CN" altLang="en-US" dirty="0"/>
              <a:t>一</a:t>
            </a:r>
            <a:r>
              <a:rPr lang="zh-CN" altLang="en-US" dirty="0" smtClean="0"/>
              <a:t>个进程多个线程可以同时运行</a:t>
            </a:r>
            <a:endParaRPr lang="en-US" altLang="zh-CN" dirty="0" smtClean="0"/>
          </a:p>
          <a:p>
            <a:r>
              <a:rPr lang="zh-CN" altLang="en-US" dirty="0"/>
              <a:t>节省主存</a:t>
            </a:r>
            <a:r>
              <a:rPr lang="zh-CN" altLang="en-US" dirty="0" smtClean="0"/>
              <a:t>空间</a:t>
            </a:r>
            <a:endParaRPr lang="en-US" altLang="zh-CN" dirty="0" smtClean="0"/>
          </a:p>
          <a:p>
            <a:pPr lvl="1"/>
            <a:r>
              <a:rPr lang="zh-CN" altLang="en-US" dirty="0"/>
              <a:t>多</a:t>
            </a:r>
            <a:r>
              <a:rPr lang="zh-CN" altLang="en-US" dirty="0" smtClean="0"/>
              <a:t>个线程共享进程空间</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76</a:t>
            </a:fld>
            <a:endParaRPr lang="zh-CN" altLang="en-US"/>
          </a:p>
        </p:txBody>
      </p:sp>
    </p:spTree>
    <p:extLst>
      <p:ext uri="{BB962C8B-B14F-4D97-AF65-F5344CB8AC3E}">
        <p14:creationId xmlns:p14="http://schemas.microsoft.com/office/powerpoint/2010/main" val="21629482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线程的实现</a:t>
            </a:r>
            <a:endParaRPr lang="zh-CN" altLang="en-US" dirty="0"/>
          </a:p>
        </p:txBody>
      </p:sp>
      <p:sp>
        <p:nvSpPr>
          <p:cNvPr id="3" name="内容占位符 2"/>
          <p:cNvSpPr>
            <a:spLocks noGrp="1"/>
          </p:cNvSpPr>
          <p:nvPr>
            <p:ph idx="1"/>
          </p:nvPr>
        </p:nvSpPr>
        <p:spPr/>
        <p:txBody>
          <a:bodyPr/>
          <a:lstStyle/>
          <a:p>
            <a:r>
              <a:rPr lang="zh-CN" altLang="en-US" dirty="0" smtClean="0"/>
              <a:t>用户级线程</a:t>
            </a:r>
            <a:endParaRPr lang="en-US" altLang="zh-CN" dirty="0" smtClean="0"/>
          </a:p>
          <a:p>
            <a:pPr lvl="1"/>
            <a:r>
              <a:rPr lang="zh-CN" altLang="en-US" dirty="0" smtClean="0"/>
              <a:t>线程的管理由用户程序完成</a:t>
            </a:r>
            <a:endParaRPr lang="en-US" altLang="zh-CN" dirty="0" smtClean="0"/>
          </a:p>
          <a:p>
            <a:pPr lvl="1"/>
            <a:r>
              <a:rPr lang="zh-CN" altLang="en-US" dirty="0" smtClean="0"/>
              <a:t>优点：切换更快，无需操作系统支持</a:t>
            </a:r>
            <a:endParaRPr lang="en-US" altLang="zh-CN" dirty="0" smtClean="0"/>
          </a:p>
          <a:p>
            <a:pPr lvl="1"/>
            <a:r>
              <a:rPr lang="zh-CN" altLang="en-US" dirty="0" smtClean="0"/>
              <a:t>一个堵塞，整个进程堵塞；无法利用</a:t>
            </a:r>
            <a:r>
              <a:rPr lang="en-US" altLang="zh-CN" dirty="0" smtClean="0"/>
              <a:t>SMP</a:t>
            </a:r>
          </a:p>
          <a:p>
            <a:r>
              <a:rPr lang="zh-CN" altLang="en-US" dirty="0" smtClean="0"/>
              <a:t>内核级线程</a:t>
            </a:r>
            <a:endParaRPr lang="en-US" altLang="zh-CN" dirty="0" smtClean="0"/>
          </a:p>
          <a:p>
            <a:pPr lvl="1"/>
            <a:r>
              <a:rPr lang="zh-CN" altLang="en-US" dirty="0" smtClean="0"/>
              <a:t>线程的管理工作由内核完成</a:t>
            </a:r>
            <a:endParaRPr lang="en-US" altLang="zh-CN" dirty="0" smtClean="0"/>
          </a:p>
          <a:p>
            <a:pPr lvl="1"/>
            <a:r>
              <a:rPr lang="zh-CN" altLang="en-US" dirty="0" smtClean="0"/>
              <a:t>优点：避免了用户级线程的缺点</a:t>
            </a:r>
            <a:endParaRPr lang="en-US" altLang="zh-CN" dirty="0" smtClean="0"/>
          </a:p>
          <a:p>
            <a:pPr lvl="1"/>
            <a:r>
              <a:rPr lang="zh-CN" altLang="en-US" dirty="0" smtClean="0"/>
              <a:t>缺点：线程切换开销大</a:t>
            </a:r>
            <a:endParaRPr lang="en-US" altLang="zh-CN" dirty="0" smtClean="0"/>
          </a:p>
          <a:p>
            <a:r>
              <a:rPr lang="zh-CN" altLang="en-US" dirty="0" smtClean="0"/>
              <a:t>混合线程</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77</a:t>
            </a:fld>
            <a:endParaRPr lang="zh-CN" altLang="en-US"/>
          </a:p>
        </p:txBody>
      </p:sp>
    </p:spTree>
    <p:extLst>
      <p:ext uri="{BB962C8B-B14F-4D97-AF65-F5344CB8AC3E}">
        <p14:creationId xmlns:p14="http://schemas.microsoft.com/office/powerpoint/2010/main" val="36227621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 </a:t>
            </a:r>
            <a:r>
              <a:rPr lang="zh-CN" altLang="en-US" dirty="0" smtClean="0"/>
              <a:t>处理器调度</a:t>
            </a:r>
            <a:endParaRPr lang="zh-CN" altLang="en-US" dirty="0"/>
          </a:p>
        </p:txBody>
      </p:sp>
      <p:sp>
        <p:nvSpPr>
          <p:cNvPr id="3" name="内容占位符 2"/>
          <p:cNvSpPr>
            <a:spLocks noGrp="1"/>
          </p:cNvSpPr>
          <p:nvPr>
            <p:ph idx="1"/>
          </p:nvPr>
        </p:nvSpPr>
        <p:spPr/>
        <p:txBody>
          <a:bodyPr/>
          <a:lstStyle/>
          <a:p>
            <a:pPr marL="457200" indent="-457200" algn="just">
              <a:buFontTx/>
              <a:buNone/>
            </a:pPr>
            <a:r>
              <a:rPr lang="en-US" altLang="zh-CN" dirty="0" smtClean="0"/>
              <a:t>2.7.1 </a:t>
            </a:r>
            <a:r>
              <a:rPr lang="zh-CN" altLang="en-US" dirty="0" smtClean="0"/>
              <a:t>处理机</a:t>
            </a:r>
            <a:r>
              <a:rPr lang="zh-CN" altLang="en-US" dirty="0"/>
              <a:t>调度的层次</a:t>
            </a:r>
          </a:p>
          <a:p>
            <a:pPr marL="457200" indent="-457200">
              <a:buFontTx/>
              <a:buNone/>
            </a:pPr>
            <a:r>
              <a:rPr lang="en-US" altLang="zh-CN" dirty="0"/>
              <a:t>2.7.2 </a:t>
            </a:r>
            <a:r>
              <a:rPr lang="zh-CN" altLang="en-US" dirty="0"/>
              <a:t>选择调度算法的原则</a:t>
            </a:r>
          </a:p>
          <a:p>
            <a:pPr marL="457200" indent="-457200">
              <a:buFontTx/>
              <a:buNone/>
            </a:pPr>
            <a:r>
              <a:rPr lang="en-US" altLang="zh-CN" dirty="0"/>
              <a:t>2.7.3 </a:t>
            </a:r>
            <a:r>
              <a:rPr lang="zh-CN" altLang="en-US" dirty="0"/>
              <a:t>作业和进程的关系</a:t>
            </a:r>
          </a:p>
          <a:p>
            <a:pPr marL="457200" indent="-457200">
              <a:buFontTx/>
              <a:buNone/>
            </a:pPr>
            <a:r>
              <a:rPr lang="en-US" altLang="zh-CN" dirty="0"/>
              <a:t>2.7.4 </a:t>
            </a:r>
            <a:r>
              <a:rPr lang="zh-CN" altLang="en-US" dirty="0"/>
              <a:t>作业的管理与调度</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78</a:t>
            </a:fld>
            <a:endParaRPr lang="zh-CN" altLang="en-US"/>
          </a:p>
        </p:txBody>
      </p:sp>
    </p:spTree>
    <p:extLst>
      <p:ext uri="{BB962C8B-B14F-4D97-AF65-F5344CB8AC3E}">
        <p14:creationId xmlns:p14="http://schemas.microsoft.com/office/powerpoint/2010/main" val="19560349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处理其调度的层次</a:t>
            </a:r>
            <a:endParaRPr lang="zh-CN" altLang="en-US" dirty="0"/>
          </a:p>
        </p:txBody>
      </p:sp>
      <p:sp>
        <p:nvSpPr>
          <p:cNvPr id="3" name="内容占位符 2"/>
          <p:cNvSpPr>
            <a:spLocks noGrp="1"/>
          </p:cNvSpPr>
          <p:nvPr>
            <p:ph idx="1"/>
          </p:nvPr>
        </p:nvSpPr>
        <p:spPr/>
        <p:txBody>
          <a:bodyPr/>
          <a:lstStyle/>
          <a:p>
            <a:r>
              <a:rPr lang="zh-CN" altLang="en-US" dirty="0" smtClean="0"/>
              <a:t>高级调度</a:t>
            </a:r>
            <a:endParaRPr lang="en-US" altLang="zh-CN" dirty="0" smtClean="0"/>
          </a:p>
          <a:p>
            <a:pPr lvl="1"/>
            <a:r>
              <a:rPr lang="zh-CN" altLang="en-US" dirty="0"/>
              <a:t>多</a:t>
            </a:r>
            <a:r>
              <a:rPr lang="zh-CN" altLang="en-US" dirty="0" smtClean="0"/>
              <a:t>道批处理系统，选择作业进入主存</a:t>
            </a:r>
            <a:endParaRPr lang="en-US" altLang="zh-CN" dirty="0"/>
          </a:p>
          <a:p>
            <a:pPr lvl="1"/>
            <a:r>
              <a:rPr lang="zh-CN" altLang="en-US" dirty="0" smtClean="0"/>
              <a:t>分时系统通常不需要</a:t>
            </a:r>
            <a:endParaRPr lang="en-US" altLang="zh-CN" dirty="0" smtClean="0"/>
          </a:p>
          <a:p>
            <a:r>
              <a:rPr lang="zh-CN" altLang="en-US" dirty="0"/>
              <a:t>中级</a:t>
            </a:r>
            <a:r>
              <a:rPr lang="zh-CN" altLang="en-US" dirty="0" smtClean="0"/>
              <a:t>调度</a:t>
            </a:r>
            <a:endParaRPr lang="en-US" altLang="zh-CN" dirty="0" smtClean="0"/>
          </a:p>
          <a:p>
            <a:pPr lvl="1"/>
            <a:r>
              <a:rPr lang="zh-CN" altLang="en-US" dirty="0" smtClean="0"/>
              <a:t>外存与内存中的进程对换</a:t>
            </a:r>
            <a:endParaRPr lang="en-US" altLang="zh-CN" dirty="0" smtClean="0"/>
          </a:p>
          <a:p>
            <a:pPr lvl="1"/>
            <a:r>
              <a:rPr lang="zh-CN" altLang="en-US" dirty="0" smtClean="0"/>
              <a:t>提高主存的利用率</a:t>
            </a:r>
            <a:endParaRPr lang="en-US" altLang="zh-CN" dirty="0" smtClean="0"/>
          </a:p>
          <a:p>
            <a:r>
              <a:rPr lang="zh-CN" altLang="en-US" dirty="0"/>
              <a:t>低级</a:t>
            </a:r>
            <a:r>
              <a:rPr lang="zh-CN" altLang="en-US" dirty="0" smtClean="0"/>
              <a:t>调度</a:t>
            </a:r>
            <a:endParaRPr lang="en-US" altLang="zh-CN" dirty="0" smtClean="0"/>
          </a:p>
          <a:p>
            <a:pPr lvl="1"/>
            <a:r>
              <a:rPr lang="zh-CN" altLang="en-US" dirty="0" smtClean="0"/>
              <a:t>就绪</a:t>
            </a:r>
            <a:r>
              <a:rPr lang="en-US" altLang="zh-CN" dirty="0" smtClean="0">
                <a:sym typeface="Wingdings" panose="05000000000000000000" pitchFamily="2" charset="2"/>
              </a:rPr>
              <a:t></a:t>
            </a:r>
            <a:r>
              <a:rPr lang="zh-CN" altLang="en-US" dirty="0" smtClean="0">
                <a:sym typeface="Wingdings" panose="05000000000000000000" pitchFamily="2" charset="2"/>
              </a:rPr>
              <a:t>运行</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操作系统必备</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79</a:t>
            </a:fld>
            <a:endParaRPr lang="zh-CN" altLang="en-US"/>
          </a:p>
        </p:txBody>
      </p:sp>
    </p:spTree>
    <p:extLst>
      <p:ext uri="{BB962C8B-B14F-4D97-AF65-F5344CB8AC3E}">
        <p14:creationId xmlns:p14="http://schemas.microsoft.com/office/powerpoint/2010/main" val="238461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特权指令与非特权指令</a:t>
            </a:r>
          </a:p>
        </p:txBody>
      </p:sp>
      <p:sp>
        <p:nvSpPr>
          <p:cNvPr id="3" name="内容占位符 2"/>
          <p:cNvSpPr>
            <a:spLocks noGrp="1"/>
          </p:cNvSpPr>
          <p:nvPr>
            <p:ph idx="1"/>
          </p:nvPr>
        </p:nvSpPr>
        <p:spPr/>
        <p:txBody>
          <a:bodyPr/>
          <a:lstStyle/>
          <a:p>
            <a:r>
              <a:rPr lang="zh-CN" altLang="en-US" dirty="0" smtClean="0"/>
              <a:t>操作系统将指令划分成：特权指令和非特权指令</a:t>
            </a:r>
            <a:endParaRPr lang="en-US" altLang="zh-CN" dirty="0" smtClean="0"/>
          </a:p>
          <a:p>
            <a:r>
              <a:rPr lang="zh-CN" altLang="en-US" dirty="0" smtClean="0"/>
              <a:t>特权指令</a:t>
            </a:r>
            <a:endParaRPr lang="en-US" altLang="zh-CN" dirty="0" smtClean="0"/>
          </a:p>
          <a:p>
            <a:pPr lvl="1"/>
            <a:r>
              <a:rPr lang="zh-CN" altLang="en-US" dirty="0" smtClean="0"/>
              <a:t>有关资源管理的指令</a:t>
            </a:r>
            <a:endParaRPr lang="en-US" altLang="zh-CN" dirty="0" smtClean="0"/>
          </a:p>
          <a:p>
            <a:pPr lvl="1"/>
            <a:r>
              <a:rPr lang="zh-CN" altLang="en-US" dirty="0" smtClean="0"/>
              <a:t>只能由操作系统执行</a:t>
            </a:r>
            <a:endParaRPr lang="en-US" altLang="zh-CN" dirty="0" smtClean="0"/>
          </a:p>
          <a:p>
            <a:pPr lvl="1"/>
            <a:r>
              <a:rPr lang="zh-CN" altLang="en-US" dirty="0" smtClean="0"/>
              <a:t>如</a:t>
            </a:r>
            <a:r>
              <a:rPr lang="zh-CN" altLang="en-US" dirty="0"/>
              <a:t>启动</a:t>
            </a:r>
            <a:r>
              <a:rPr lang="en-US" altLang="zh-CN" dirty="0"/>
              <a:t>I/O</a:t>
            </a:r>
            <a:r>
              <a:rPr lang="zh-CN" altLang="en-US" dirty="0"/>
              <a:t>设备、设置时钟、控制中断屏蔽位、清主存、建立存储键，加载</a:t>
            </a:r>
            <a:r>
              <a:rPr lang="en-US" altLang="zh-CN" dirty="0"/>
              <a:t>PSW</a:t>
            </a:r>
            <a:r>
              <a:rPr lang="zh-CN" altLang="en-US" dirty="0" smtClean="0"/>
              <a:t>等</a:t>
            </a:r>
            <a:endParaRPr lang="en-US" altLang="zh-CN" dirty="0" smtClean="0"/>
          </a:p>
          <a:p>
            <a:r>
              <a:rPr lang="zh-CN" altLang="en-US" dirty="0"/>
              <a:t>用户</a:t>
            </a:r>
            <a:r>
              <a:rPr lang="zh-CN" altLang="en-US" dirty="0" smtClean="0"/>
              <a:t>程序执行特权指令：保护中断</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10911810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处理器的三级调度模型</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80</a:t>
            </a:fld>
            <a:endParaRPr lang="zh-CN" altLang="en-US"/>
          </a:p>
        </p:txBody>
      </p:sp>
      <p:grpSp>
        <p:nvGrpSpPr>
          <p:cNvPr id="6" name="Group 126"/>
          <p:cNvGrpSpPr>
            <a:grpSpLocks/>
          </p:cNvGrpSpPr>
          <p:nvPr/>
        </p:nvGrpSpPr>
        <p:grpSpPr bwMode="auto">
          <a:xfrm>
            <a:off x="494225" y="1248071"/>
            <a:ext cx="8353300" cy="5473972"/>
            <a:chOff x="385" y="618"/>
            <a:chExt cx="5035" cy="3221"/>
          </a:xfrm>
        </p:grpSpPr>
        <p:grpSp>
          <p:nvGrpSpPr>
            <p:cNvPr id="7" name="Group 5"/>
            <p:cNvGrpSpPr>
              <a:grpSpLocks/>
            </p:cNvGrpSpPr>
            <p:nvPr/>
          </p:nvGrpSpPr>
          <p:grpSpPr bwMode="auto">
            <a:xfrm>
              <a:off x="2300" y="1159"/>
              <a:ext cx="1064" cy="233"/>
              <a:chOff x="3780" y="5028"/>
              <a:chExt cx="1800" cy="312"/>
            </a:xfrm>
          </p:grpSpPr>
          <p:sp>
            <p:nvSpPr>
              <p:cNvPr id="114" name="Line 6"/>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15" name="Line 7"/>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16" name="Line 8"/>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17" name="Line 9"/>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18" name="Line 10"/>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19" name="Line 11"/>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20" name="Line 12"/>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21" name="Line 13"/>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22" name="Line 14"/>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23" name="Line 15"/>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24" name="Line 16"/>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25" name="Line 17"/>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grpSp>
        <p:grpSp>
          <p:nvGrpSpPr>
            <p:cNvPr id="8" name="Group 18"/>
            <p:cNvGrpSpPr>
              <a:grpSpLocks/>
            </p:cNvGrpSpPr>
            <p:nvPr/>
          </p:nvGrpSpPr>
          <p:grpSpPr bwMode="auto">
            <a:xfrm>
              <a:off x="2300" y="1958"/>
              <a:ext cx="1064" cy="234"/>
              <a:chOff x="3780" y="5808"/>
              <a:chExt cx="1800" cy="312"/>
            </a:xfrm>
          </p:grpSpPr>
          <p:sp>
            <p:nvSpPr>
              <p:cNvPr id="102" name="Line 19"/>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03" name="Line 20"/>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04" name="Line 21"/>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05" name="Line 22"/>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06" name="Line 23"/>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07" name="Line 24"/>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08" name="Line 25"/>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09" name="Line 26"/>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10" name="Line 27"/>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11" name="Line 28"/>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12" name="Line 29"/>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13" name="Line 30"/>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grpSp>
        <p:grpSp>
          <p:nvGrpSpPr>
            <p:cNvPr id="9" name="Group 31"/>
            <p:cNvGrpSpPr>
              <a:grpSpLocks/>
            </p:cNvGrpSpPr>
            <p:nvPr/>
          </p:nvGrpSpPr>
          <p:grpSpPr bwMode="auto">
            <a:xfrm>
              <a:off x="2300" y="3474"/>
              <a:ext cx="1064" cy="233"/>
              <a:chOff x="3780" y="5808"/>
              <a:chExt cx="1800" cy="312"/>
            </a:xfrm>
          </p:grpSpPr>
          <p:sp>
            <p:nvSpPr>
              <p:cNvPr id="90" name="Line 32"/>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91" name="Line 33"/>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92" name="Line 34"/>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93" name="Line 35"/>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94" name="Line 36"/>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95" name="Line 37"/>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96" name="Line 38"/>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97" name="Line 39"/>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98" name="Line 40"/>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99" name="Line 41"/>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00" name="Line 42"/>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01" name="Line 43"/>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grpSp>
        <p:grpSp>
          <p:nvGrpSpPr>
            <p:cNvPr id="10" name="Group 44"/>
            <p:cNvGrpSpPr>
              <a:grpSpLocks/>
            </p:cNvGrpSpPr>
            <p:nvPr/>
          </p:nvGrpSpPr>
          <p:grpSpPr bwMode="auto">
            <a:xfrm>
              <a:off x="2300" y="2674"/>
              <a:ext cx="1064" cy="233"/>
              <a:chOff x="3780" y="5808"/>
              <a:chExt cx="1800" cy="312"/>
            </a:xfrm>
          </p:grpSpPr>
          <p:sp>
            <p:nvSpPr>
              <p:cNvPr id="78" name="Line 45"/>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79" name="Line 46"/>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0" name="Line 47"/>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1" name="Line 48"/>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2" name="Line 49"/>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3" name="Line 50"/>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4" name="Line 51"/>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5" name="Line 52"/>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6" name="Line 53"/>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7" name="Line 54"/>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8" name="Line 55"/>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89" name="Line 56"/>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grpSp>
        <p:sp>
          <p:nvSpPr>
            <p:cNvPr id="11" name="Text Box 57"/>
            <p:cNvSpPr txBox="1">
              <a:spLocks noChangeArrowheads="1"/>
            </p:cNvSpPr>
            <p:nvPr/>
          </p:nvSpPr>
          <p:spPr bwMode="auto">
            <a:xfrm>
              <a:off x="4109" y="1042"/>
              <a:ext cx="531" cy="583"/>
            </a:xfrm>
            <a:prstGeom prst="rect">
              <a:avLst/>
            </a:prstGeom>
            <a:solidFill>
              <a:srgbClr val="FFCC66"/>
            </a:solidFill>
            <a:ln w="19050">
              <a:miter lim="800000"/>
              <a:headEnd/>
              <a:tailEnd/>
            </a:ln>
            <a:effectLst/>
            <a:scene3d>
              <a:camera prst="legacyObliqueTopRight"/>
              <a:lightRig rig="legacyFlat3" dir="b"/>
            </a:scene3d>
            <a:sp3d extrusionH="176200" prstMaterial="legacyMetal">
              <a:bevelT w="13500" h="13500" prst="angle"/>
              <a:bevelB w="13500" h="13500" prst="angle"/>
              <a:extrusionClr>
                <a:srgbClr val="FFCC66"/>
              </a:extrusion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118800" rIns="0">
              <a:flatTx/>
            </a:bodyPr>
            <a:lstStyle/>
            <a:p>
              <a:r>
                <a:rPr lang="zh-CN" altLang="en-US" sz="2000">
                  <a:solidFill>
                    <a:schemeClr val="tx2"/>
                  </a:solidFill>
                  <a:latin typeface="华文新魏" pitchFamily="2" charset="-122"/>
                  <a:ea typeface="华文新魏" pitchFamily="2" charset="-122"/>
                </a:rPr>
                <a:t>处理器</a:t>
              </a:r>
            </a:p>
          </p:txBody>
        </p:sp>
        <p:sp>
          <p:nvSpPr>
            <p:cNvPr id="12" name="Line 58"/>
            <p:cNvSpPr>
              <a:spLocks noChangeShapeType="1"/>
            </p:cNvSpPr>
            <p:nvPr/>
          </p:nvSpPr>
          <p:spPr bwMode="auto">
            <a:xfrm>
              <a:off x="3364" y="1220"/>
              <a:ext cx="745" cy="0"/>
            </a:xfrm>
            <a:prstGeom prst="line">
              <a:avLst/>
            </a:prstGeom>
            <a:noFill/>
            <a:ln w="19050">
              <a:solidFill>
                <a:srgbClr val="000000"/>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3" name="Text Box 59"/>
            <p:cNvSpPr txBox="1">
              <a:spLocks noChangeArrowheads="1"/>
            </p:cNvSpPr>
            <p:nvPr/>
          </p:nvSpPr>
          <p:spPr bwMode="auto">
            <a:xfrm>
              <a:off x="3410" y="987"/>
              <a:ext cx="6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dirty="0">
                  <a:solidFill>
                    <a:srgbClr val="FF0000"/>
                  </a:solidFill>
                  <a:latin typeface="华文新魏" pitchFamily="2" charset="-122"/>
                  <a:ea typeface="华文新魏" pitchFamily="2" charset="-122"/>
                </a:rPr>
                <a:t>低级调度</a:t>
              </a:r>
            </a:p>
          </p:txBody>
        </p:sp>
        <p:sp>
          <p:nvSpPr>
            <p:cNvPr id="14" name="Line 60"/>
            <p:cNvSpPr>
              <a:spLocks noChangeShapeType="1"/>
            </p:cNvSpPr>
            <p:nvPr/>
          </p:nvSpPr>
          <p:spPr bwMode="auto">
            <a:xfrm>
              <a:off x="1439" y="1327"/>
              <a:ext cx="861"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5" name="Text Box 61"/>
            <p:cNvSpPr txBox="1">
              <a:spLocks noChangeArrowheads="1"/>
            </p:cNvSpPr>
            <p:nvPr/>
          </p:nvSpPr>
          <p:spPr bwMode="auto">
            <a:xfrm>
              <a:off x="1292" y="718"/>
              <a:ext cx="61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dirty="0">
                  <a:solidFill>
                    <a:srgbClr val="FF0000"/>
                  </a:solidFill>
                  <a:latin typeface="华文新魏" pitchFamily="2" charset="-122"/>
                  <a:ea typeface="华文新魏" pitchFamily="2" charset="-122"/>
                </a:rPr>
                <a:t>高级调度</a:t>
              </a:r>
            </a:p>
          </p:txBody>
        </p:sp>
        <p:sp>
          <p:nvSpPr>
            <p:cNvPr id="16" name="Line 62"/>
            <p:cNvSpPr>
              <a:spLocks noChangeShapeType="1"/>
            </p:cNvSpPr>
            <p:nvPr/>
          </p:nvSpPr>
          <p:spPr bwMode="auto">
            <a:xfrm>
              <a:off x="4676" y="1327"/>
              <a:ext cx="74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7" name="Text Box 63"/>
            <p:cNvSpPr txBox="1">
              <a:spLocks noChangeArrowheads="1"/>
            </p:cNvSpPr>
            <p:nvPr/>
          </p:nvSpPr>
          <p:spPr bwMode="auto">
            <a:xfrm>
              <a:off x="5030" y="1039"/>
              <a:ext cx="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solidFill>
                    <a:schemeClr val="tx2"/>
                  </a:solidFill>
                  <a:latin typeface="华文新魏" pitchFamily="2" charset="-122"/>
                  <a:ea typeface="华文新魏" pitchFamily="2" charset="-122"/>
                </a:rPr>
                <a:t>完成</a:t>
              </a:r>
            </a:p>
          </p:txBody>
        </p:sp>
        <p:sp>
          <p:nvSpPr>
            <p:cNvPr id="18" name="Line 64"/>
            <p:cNvSpPr>
              <a:spLocks noChangeShapeType="1"/>
            </p:cNvSpPr>
            <p:nvPr/>
          </p:nvSpPr>
          <p:spPr bwMode="auto">
            <a:xfrm>
              <a:off x="4684" y="1482"/>
              <a:ext cx="2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19" name="Line 65"/>
            <p:cNvSpPr>
              <a:spLocks noChangeShapeType="1"/>
            </p:cNvSpPr>
            <p:nvPr/>
          </p:nvSpPr>
          <p:spPr bwMode="auto">
            <a:xfrm>
              <a:off x="4959" y="1468"/>
              <a:ext cx="0" cy="21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grpSp>
          <p:nvGrpSpPr>
            <p:cNvPr id="20" name="Group 66"/>
            <p:cNvGrpSpPr>
              <a:grpSpLocks/>
            </p:cNvGrpSpPr>
            <p:nvPr/>
          </p:nvGrpSpPr>
          <p:grpSpPr bwMode="auto">
            <a:xfrm>
              <a:off x="1974" y="618"/>
              <a:ext cx="2978" cy="233"/>
              <a:chOff x="5580" y="4872"/>
              <a:chExt cx="900" cy="312"/>
            </a:xfrm>
          </p:grpSpPr>
          <p:sp>
            <p:nvSpPr>
              <p:cNvPr id="76" name="Line 67"/>
              <p:cNvSpPr>
                <a:spLocks noChangeShapeType="1"/>
              </p:cNvSpPr>
              <p:nvPr/>
            </p:nvSpPr>
            <p:spPr bwMode="auto">
              <a:xfrm>
                <a:off x="5580" y="5184"/>
                <a:ext cx="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77" name="Text Box 68"/>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dirty="0">
                    <a:solidFill>
                      <a:schemeClr val="tx2"/>
                    </a:solidFill>
                    <a:latin typeface="华文新魏" pitchFamily="2" charset="-122"/>
                    <a:ea typeface="华文新魏" pitchFamily="2" charset="-122"/>
                  </a:rPr>
                  <a:t>超时</a:t>
                </a:r>
              </a:p>
            </p:txBody>
          </p:sp>
        </p:grpSp>
        <p:sp>
          <p:nvSpPr>
            <p:cNvPr id="21" name="Text Box 69"/>
            <p:cNvSpPr txBox="1">
              <a:spLocks noChangeArrowheads="1"/>
            </p:cNvSpPr>
            <p:nvPr/>
          </p:nvSpPr>
          <p:spPr bwMode="auto">
            <a:xfrm>
              <a:off x="2300" y="1725"/>
              <a:ext cx="10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solidFill>
                    <a:schemeClr val="tx2"/>
                  </a:solidFill>
                  <a:latin typeface="华文新魏" pitchFamily="2" charset="-122"/>
                  <a:ea typeface="华文新魏" pitchFamily="2" charset="-122"/>
                </a:rPr>
                <a:t>挂起就绪队列</a:t>
              </a:r>
            </a:p>
          </p:txBody>
        </p:sp>
        <p:sp>
          <p:nvSpPr>
            <p:cNvPr id="22" name="Text Box 70"/>
            <p:cNvSpPr txBox="1">
              <a:spLocks noChangeArrowheads="1"/>
            </p:cNvSpPr>
            <p:nvPr/>
          </p:nvSpPr>
          <p:spPr bwMode="auto">
            <a:xfrm>
              <a:off x="2300" y="2441"/>
              <a:ext cx="10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solidFill>
                    <a:schemeClr val="tx2"/>
                  </a:solidFill>
                  <a:latin typeface="华文新魏" pitchFamily="2" charset="-122"/>
                  <a:ea typeface="华文新魏" pitchFamily="2" charset="-122"/>
                </a:rPr>
                <a:t>挂起等待队列</a:t>
              </a:r>
            </a:p>
          </p:txBody>
        </p:sp>
        <p:sp>
          <p:nvSpPr>
            <p:cNvPr id="23" name="Text Box 71"/>
            <p:cNvSpPr txBox="1">
              <a:spLocks noChangeArrowheads="1"/>
            </p:cNvSpPr>
            <p:nvPr/>
          </p:nvSpPr>
          <p:spPr bwMode="auto">
            <a:xfrm>
              <a:off x="2300" y="3212"/>
              <a:ext cx="10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solidFill>
                    <a:schemeClr val="tx2"/>
                  </a:solidFill>
                  <a:latin typeface="华文新魏" pitchFamily="2" charset="-122"/>
                  <a:ea typeface="华文新魏" pitchFamily="2" charset="-122"/>
                </a:rPr>
                <a:t>等待队列</a:t>
              </a:r>
            </a:p>
          </p:txBody>
        </p:sp>
        <p:sp>
          <p:nvSpPr>
            <p:cNvPr id="24" name="Text Box 72"/>
            <p:cNvSpPr txBox="1">
              <a:spLocks noChangeArrowheads="1"/>
            </p:cNvSpPr>
            <p:nvPr/>
          </p:nvSpPr>
          <p:spPr bwMode="auto">
            <a:xfrm>
              <a:off x="2300" y="925"/>
              <a:ext cx="106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solidFill>
                    <a:schemeClr val="tx2"/>
                  </a:solidFill>
                  <a:latin typeface="华文新魏" pitchFamily="2" charset="-122"/>
                  <a:ea typeface="华文新魏" pitchFamily="2" charset="-122"/>
                </a:rPr>
                <a:t>就绪队列</a:t>
              </a:r>
            </a:p>
          </p:txBody>
        </p:sp>
        <p:grpSp>
          <p:nvGrpSpPr>
            <p:cNvPr id="25" name="Group 73"/>
            <p:cNvGrpSpPr>
              <a:grpSpLocks/>
            </p:cNvGrpSpPr>
            <p:nvPr/>
          </p:nvGrpSpPr>
          <p:grpSpPr bwMode="auto">
            <a:xfrm>
              <a:off x="3371" y="1713"/>
              <a:ext cx="243" cy="295"/>
              <a:chOff x="5580" y="4872"/>
              <a:chExt cx="900" cy="312"/>
            </a:xfrm>
          </p:grpSpPr>
          <p:sp>
            <p:nvSpPr>
              <p:cNvPr id="74" name="Line 74"/>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75" name="Text Box 75"/>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sz="2000">
                  <a:solidFill>
                    <a:schemeClr val="tx2"/>
                  </a:solidFill>
                  <a:latin typeface="华文新魏" pitchFamily="2" charset="-122"/>
                  <a:ea typeface="华文新魏" pitchFamily="2" charset="-122"/>
                </a:endParaRPr>
              </a:p>
            </p:txBody>
          </p:sp>
        </p:grpSp>
        <p:grpSp>
          <p:nvGrpSpPr>
            <p:cNvPr id="26" name="Group 76"/>
            <p:cNvGrpSpPr>
              <a:grpSpLocks/>
            </p:cNvGrpSpPr>
            <p:nvPr/>
          </p:nvGrpSpPr>
          <p:grpSpPr bwMode="auto">
            <a:xfrm>
              <a:off x="3364" y="3351"/>
              <a:ext cx="1595" cy="233"/>
              <a:chOff x="5580" y="4872"/>
              <a:chExt cx="900" cy="312"/>
            </a:xfrm>
          </p:grpSpPr>
          <p:sp>
            <p:nvSpPr>
              <p:cNvPr id="72" name="Line 77"/>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73" name="Text Box 78"/>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solidFill>
                      <a:schemeClr val="tx2"/>
                    </a:solidFill>
                    <a:latin typeface="华文新魏" pitchFamily="2" charset="-122"/>
                    <a:ea typeface="华文新魏" pitchFamily="2" charset="-122"/>
                  </a:rPr>
                  <a:t>等待事件</a:t>
                </a:r>
              </a:p>
            </p:txBody>
          </p:sp>
        </p:grpSp>
        <p:sp>
          <p:nvSpPr>
            <p:cNvPr id="27" name="Line 79"/>
            <p:cNvSpPr>
              <a:spLocks noChangeShapeType="1"/>
            </p:cNvSpPr>
            <p:nvPr/>
          </p:nvSpPr>
          <p:spPr bwMode="auto">
            <a:xfrm flipV="1">
              <a:off x="1981" y="1333"/>
              <a:ext cx="0" cy="2331"/>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28" name="Line 80"/>
            <p:cNvSpPr>
              <a:spLocks noChangeShapeType="1"/>
            </p:cNvSpPr>
            <p:nvPr/>
          </p:nvSpPr>
          <p:spPr bwMode="auto">
            <a:xfrm flipH="1">
              <a:off x="1981" y="3651"/>
              <a:ext cx="31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29" name="Line 81"/>
            <p:cNvSpPr>
              <a:spLocks noChangeShapeType="1"/>
            </p:cNvSpPr>
            <p:nvPr/>
          </p:nvSpPr>
          <p:spPr bwMode="auto">
            <a:xfrm flipH="1">
              <a:off x="2141" y="2798"/>
              <a:ext cx="1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30" name="Line 82"/>
            <p:cNvSpPr>
              <a:spLocks noChangeShapeType="1"/>
            </p:cNvSpPr>
            <p:nvPr/>
          </p:nvSpPr>
          <p:spPr bwMode="auto">
            <a:xfrm flipH="1">
              <a:off x="1981" y="2077"/>
              <a:ext cx="319"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31" name="Text Box 83"/>
            <p:cNvSpPr txBox="1">
              <a:spLocks noChangeArrowheads="1"/>
            </p:cNvSpPr>
            <p:nvPr/>
          </p:nvSpPr>
          <p:spPr bwMode="auto">
            <a:xfrm>
              <a:off x="612" y="1790"/>
              <a:ext cx="7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dirty="0">
                  <a:solidFill>
                    <a:schemeClr val="tx2"/>
                  </a:solidFill>
                  <a:latin typeface="华文新魏" pitchFamily="2" charset="-122"/>
                  <a:ea typeface="华文新魏" pitchFamily="2" charset="-122"/>
                </a:rPr>
                <a:t>交互式用户</a:t>
              </a:r>
            </a:p>
          </p:txBody>
        </p:sp>
        <p:sp>
          <p:nvSpPr>
            <p:cNvPr id="32" name="Text Box 84"/>
            <p:cNvSpPr txBox="1">
              <a:spLocks noChangeArrowheads="1"/>
            </p:cNvSpPr>
            <p:nvPr/>
          </p:nvSpPr>
          <p:spPr bwMode="auto">
            <a:xfrm>
              <a:off x="1556" y="3373"/>
              <a:ext cx="425"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solidFill>
                    <a:schemeClr val="tx2"/>
                  </a:solidFill>
                  <a:latin typeface="华文新魏" pitchFamily="2" charset="-122"/>
                  <a:ea typeface="华文新魏" pitchFamily="2" charset="-122"/>
                </a:rPr>
                <a:t>事件</a:t>
              </a:r>
            </a:p>
            <a:p>
              <a:r>
                <a:rPr lang="zh-CN" altLang="en-US" sz="2000">
                  <a:solidFill>
                    <a:schemeClr val="tx2"/>
                  </a:solidFill>
                  <a:latin typeface="华文新魏" pitchFamily="2" charset="-122"/>
                  <a:ea typeface="华文新魏" pitchFamily="2" charset="-122"/>
                </a:rPr>
                <a:t>出现</a:t>
              </a:r>
            </a:p>
          </p:txBody>
        </p:sp>
        <p:grpSp>
          <p:nvGrpSpPr>
            <p:cNvPr id="33" name="Group 85"/>
            <p:cNvGrpSpPr>
              <a:grpSpLocks/>
            </p:cNvGrpSpPr>
            <p:nvPr/>
          </p:nvGrpSpPr>
          <p:grpSpPr bwMode="auto">
            <a:xfrm>
              <a:off x="385" y="1160"/>
              <a:ext cx="1064" cy="233"/>
              <a:chOff x="3780" y="5028"/>
              <a:chExt cx="1800" cy="312"/>
            </a:xfrm>
          </p:grpSpPr>
          <p:sp>
            <p:nvSpPr>
              <p:cNvPr id="60" name="Line 86"/>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61" name="Line 87"/>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62" name="Line 88"/>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63" name="Line 89"/>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64" name="Line 90"/>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65" name="Line 91"/>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66" name="Line 92"/>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67" name="Line 93"/>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68" name="Line 94"/>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69" name="Line 95"/>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70" name="Line 96"/>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71" name="Line 97"/>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grpSp>
        <p:sp>
          <p:nvSpPr>
            <p:cNvPr id="34" name="Text Box 98"/>
            <p:cNvSpPr txBox="1">
              <a:spLocks noChangeArrowheads="1"/>
            </p:cNvSpPr>
            <p:nvPr/>
          </p:nvSpPr>
          <p:spPr bwMode="auto">
            <a:xfrm>
              <a:off x="424" y="917"/>
              <a:ext cx="101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dirty="0">
                  <a:solidFill>
                    <a:schemeClr val="tx2"/>
                  </a:solidFill>
                  <a:latin typeface="华文新魏" pitchFamily="2" charset="-122"/>
                  <a:ea typeface="华文新魏" pitchFamily="2" charset="-122"/>
                </a:rPr>
                <a:t>后备作业队列</a:t>
              </a:r>
            </a:p>
          </p:txBody>
        </p:sp>
        <p:sp>
          <p:nvSpPr>
            <p:cNvPr id="35" name="Line 99"/>
            <p:cNvSpPr>
              <a:spLocks noChangeShapeType="1"/>
            </p:cNvSpPr>
            <p:nvPr/>
          </p:nvSpPr>
          <p:spPr bwMode="auto">
            <a:xfrm flipV="1">
              <a:off x="1590" y="917"/>
              <a:ext cx="0" cy="365"/>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36" name="Line 100"/>
            <p:cNvSpPr>
              <a:spLocks noChangeShapeType="1"/>
            </p:cNvSpPr>
            <p:nvPr/>
          </p:nvSpPr>
          <p:spPr bwMode="auto">
            <a:xfrm flipH="1">
              <a:off x="814" y="1747"/>
              <a:ext cx="7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37" name="Line 101"/>
            <p:cNvSpPr>
              <a:spLocks noChangeShapeType="1"/>
            </p:cNvSpPr>
            <p:nvPr/>
          </p:nvSpPr>
          <p:spPr bwMode="auto">
            <a:xfrm flipV="1">
              <a:off x="1593" y="1316"/>
              <a:ext cx="0" cy="444"/>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38" name="Line 102"/>
            <p:cNvSpPr>
              <a:spLocks noChangeShapeType="1"/>
            </p:cNvSpPr>
            <p:nvPr/>
          </p:nvSpPr>
          <p:spPr bwMode="auto">
            <a:xfrm>
              <a:off x="4678" y="1150"/>
              <a:ext cx="2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39" name="Line 103"/>
            <p:cNvSpPr>
              <a:spLocks noChangeShapeType="1"/>
            </p:cNvSpPr>
            <p:nvPr/>
          </p:nvSpPr>
          <p:spPr bwMode="auto">
            <a:xfrm>
              <a:off x="4950" y="838"/>
              <a:ext cx="0" cy="3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40" name="Line 104"/>
            <p:cNvSpPr>
              <a:spLocks noChangeShapeType="1"/>
            </p:cNvSpPr>
            <p:nvPr/>
          </p:nvSpPr>
          <p:spPr bwMode="auto">
            <a:xfrm>
              <a:off x="1985" y="840"/>
              <a:ext cx="0" cy="3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41" name="Line 105"/>
            <p:cNvSpPr>
              <a:spLocks noChangeShapeType="1"/>
            </p:cNvSpPr>
            <p:nvPr/>
          </p:nvSpPr>
          <p:spPr bwMode="auto">
            <a:xfrm>
              <a:off x="1985" y="1216"/>
              <a:ext cx="315"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42" name="Line 106"/>
            <p:cNvSpPr>
              <a:spLocks noChangeShapeType="1"/>
            </p:cNvSpPr>
            <p:nvPr/>
          </p:nvSpPr>
          <p:spPr bwMode="auto">
            <a:xfrm>
              <a:off x="3625" y="1316"/>
              <a:ext cx="0" cy="7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43" name="Line 107"/>
            <p:cNvSpPr>
              <a:spLocks noChangeShapeType="1"/>
            </p:cNvSpPr>
            <p:nvPr/>
          </p:nvSpPr>
          <p:spPr bwMode="auto">
            <a:xfrm>
              <a:off x="3381" y="1327"/>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grpSp>
          <p:nvGrpSpPr>
            <p:cNvPr id="44" name="Group 108"/>
            <p:cNvGrpSpPr>
              <a:grpSpLocks/>
            </p:cNvGrpSpPr>
            <p:nvPr/>
          </p:nvGrpSpPr>
          <p:grpSpPr bwMode="auto">
            <a:xfrm>
              <a:off x="3371" y="1846"/>
              <a:ext cx="243" cy="294"/>
              <a:chOff x="5580" y="4872"/>
              <a:chExt cx="900" cy="312"/>
            </a:xfrm>
          </p:grpSpPr>
          <p:sp>
            <p:nvSpPr>
              <p:cNvPr id="58" name="Line 109"/>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59" name="Text Box 110"/>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sz="2000">
                  <a:solidFill>
                    <a:schemeClr val="tx2"/>
                  </a:solidFill>
                  <a:latin typeface="华文新魏" pitchFamily="2" charset="-122"/>
                  <a:ea typeface="华文新魏" pitchFamily="2" charset="-122"/>
                </a:endParaRPr>
              </a:p>
            </p:txBody>
          </p:sp>
        </p:grpSp>
        <p:sp>
          <p:nvSpPr>
            <p:cNvPr id="45" name="Line 111"/>
            <p:cNvSpPr>
              <a:spLocks noChangeShapeType="1"/>
            </p:cNvSpPr>
            <p:nvPr/>
          </p:nvSpPr>
          <p:spPr bwMode="auto">
            <a:xfrm flipH="1">
              <a:off x="2141" y="2378"/>
              <a:ext cx="14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46" name="Line 112"/>
            <p:cNvSpPr>
              <a:spLocks noChangeShapeType="1"/>
            </p:cNvSpPr>
            <p:nvPr/>
          </p:nvSpPr>
          <p:spPr bwMode="auto">
            <a:xfrm>
              <a:off x="3625" y="2128"/>
              <a:ext cx="0" cy="2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47" name="Line 113"/>
            <p:cNvSpPr>
              <a:spLocks noChangeShapeType="1"/>
            </p:cNvSpPr>
            <p:nvPr/>
          </p:nvSpPr>
          <p:spPr bwMode="auto">
            <a:xfrm>
              <a:off x="2141" y="2378"/>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grpSp>
          <p:nvGrpSpPr>
            <p:cNvPr id="48" name="Group 114"/>
            <p:cNvGrpSpPr>
              <a:grpSpLocks/>
            </p:cNvGrpSpPr>
            <p:nvPr/>
          </p:nvGrpSpPr>
          <p:grpSpPr bwMode="auto">
            <a:xfrm>
              <a:off x="3381" y="2477"/>
              <a:ext cx="243" cy="295"/>
              <a:chOff x="5580" y="4872"/>
              <a:chExt cx="900" cy="312"/>
            </a:xfrm>
          </p:grpSpPr>
          <p:sp>
            <p:nvSpPr>
              <p:cNvPr id="56" name="Line 115"/>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57" name="Text Box 116"/>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zh-CN" altLang="zh-CN" sz="2000">
                  <a:solidFill>
                    <a:schemeClr val="tx2"/>
                  </a:solidFill>
                  <a:latin typeface="华文新魏" pitchFamily="2" charset="-122"/>
                  <a:ea typeface="华文新魏" pitchFamily="2" charset="-122"/>
                </a:endParaRPr>
              </a:p>
            </p:txBody>
          </p:sp>
        </p:grpSp>
        <p:sp>
          <p:nvSpPr>
            <p:cNvPr id="49" name="Line 117"/>
            <p:cNvSpPr>
              <a:spLocks noChangeShapeType="1"/>
            </p:cNvSpPr>
            <p:nvPr/>
          </p:nvSpPr>
          <p:spPr bwMode="auto">
            <a:xfrm>
              <a:off x="3625" y="2766"/>
              <a:ext cx="0" cy="3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50" name="Line 118"/>
            <p:cNvSpPr>
              <a:spLocks noChangeShapeType="1"/>
            </p:cNvSpPr>
            <p:nvPr/>
          </p:nvSpPr>
          <p:spPr bwMode="auto">
            <a:xfrm flipH="1">
              <a:off x="2141" y="3097"/>
              <a:ext cx="14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51" name="Line 119"/>
            <p:cNvSpPr>
              <a:spLocks noChangeShapeType="1"/>
            </p:cNvSpPr>
            <p:nvPr/>
          </p:nvSpPr>
          <p:spPr bwMode="auto">
            <a:xfrm>
              <a:off x="2141" y="3087"/>
              <a:ext cx="0" cy="4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52" name="Line 120"/>
            <p:cNvSpPr>
              <a:spLocks noChangeShapeType="1"/>
            </p:cNvSpPr>
            <p:nvPr/>
          </p:nvSpPr>
          <p:spPr bwMode="auto">
            <a:xfrm flipH="1">
              <a:off x="2141" y="3528"/>
              <a:ext cx="1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53" name="Text Box 121"/>
            <p:cNvSpPr txBox="1">
              <a:spLocks noChangeArrowheads="1"/>
            </p:cNvSpPr>
            <p:nvPr/>
          </p:nvSpPr>
          <p:spPr bwMode="auto">
            <a:xfrm>
              <a:off x="4093" y="2378"/>
              <a:ext cx="62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dirty="0">
                  <a:solidFill>
                    <a:srgbClr val="FF0000"/>
                  </a:solidFill>
                  <a:latin typeface="华文新魏" pitchFamily="2" charset="-122"/>
                  <a:ea typeface="华文新魏" pitchFamily="2" charset="-122"/>
                </a:rPr>
                <a:t>中级调度</a:t>
              </a:r>
            </a:p>
          </p:txBody>
        </p:sp>
        <p:sp>
          <p:nvSpPr>
            <p:cNvPr id="54" name="Line 122"/>
            <p:cNvSpPr>
              <a:spLocks noChangeShapeType="1"/>
            </p:cNvSpPr>
            <p:nvPr/>
          </p:nvSpPr>
          <p:spPr bwMode="auto">
            <a:xfrm>
              <a:off x="3703" y="2135"/>
              <a:ext cx="468" cy="243"/>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sp>
          <p:nvSpPr>
            <p:cNvPr id="55" name="Line 123"/>
            <p:cNvSpPr>
              <a:spLocks noChangeShapeType="1"/>
            </p:cNvSpPr>
            <p:nvPr/>
          </p:nvSpPr>
          <p:spPr bwMode="auto">
            <a:xfrm flipV="1">
              <a:off x="3703" y="2567"/>
              <a:ext cx="468" cy="299"/>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zh-CN" altLang="en-US" sz="2000">
                <a:solidFill>
                  <a:schemeClr val="tx2"/>
                </a:solidFill>
              </a:endParaRPr>
            </a:p>
          </p:txBody>
        </p:sp>
      </p:grpSp>
    </p:spTree>
    <p:extLst>
      <p:ext uri="{BB962C8B-B14F-4D97-AF65-F5344CB8AC3E}">
        <p14:creationId xmlns:p14="http://schemas.microsoft.com/office/powerpoint/2010/main" val="2462084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处理器两级调度模型</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81</a:t>
            </a:fld>
            <a:endParaRPr lang="zh-CN" altLang="en-US"/>
          </a:p>
        </p:txBody>
      </p:sp>
      <p:grpSp>
        <p:nvGrpSpPr>
          <p:cNvPr id="6" name="Group 37"/>
          <p:cNvGrpSpPr>
            <a:grpSpLocks/>
          </p:cNvGrpSpPr>
          <p:nvPr/>
        </p:nvGrpSpPr>
        <p:grpSpPr bwMode="auto">
          <a:xfrm>
            <a:off x="755650" y="1412875"/>
            <a:ext cx="7316788" cy="4105275"/>
            <a:chOff x="476" y="890"/>
            <a:chExt cx="4609" cy="2586"/>
          </a:xfrm>
        </p:grpSpPr>
        <p:sp>
          <p:nvSpPr>
            <p:cNvPr id="7" name="Text Box 21"/>
            <p:cNvSpPr txBox="1">
              <a:spLocks noChangeArrowheads="1"/>
            </p:cNvSpPr>
            <p:nvPr/>
          </p:nvSpPr>
          <p:spPr bwMode="auto">
            <a:xfrm>
              <a:off x="3464" y="3104"/>
              <a:ext cx="763" cy="28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bg1"/>
                  </a:solidFill>
                  <a:latin typeface="华文新魏" pitchFamily="2" charset="-122"/>
                  <a:ea typeface="华文新魏" pitchFamily="2" charset="-122"/>
                </a:rPr>
                <a:t>等待事件</a:t>
              </a:r>
            </a:p>
          </p:txBody>
        </p:sp>
        <p:sp>
          <p:nvSpPr>
            <p:cNvPr id="8" name="Text Box 23"/>
            <p:cNvSpPr txBox="1">
              <a:spLocks noChangeArrowheads="1"/>
            </p:cNvSpPr>
            <p:nvPr/>
          </p:nvSpPr>
          <p:spPr bwMode="auto">
            <a:xfrm>
              <a:off x="1156" y="3103"/>
              <a:ext cx="817" cy="23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bg1"/>
                  </a:solidFill>
                  <a:latin typeface="华文新魏" pitchFamily="2" charset="-122"/>
                  <a:ea typeface="华文新魏" pitchFamily="2" charset="-122"/>
                </a:rPr>
                <a:t>事件发生</a:t>
              </a:r>
            </a:p>
          </p:txBody>
        </p:sp>
        <p:sp>
          <p:nvSpPr>
            <p:cNvPr id="9" name="Text Box 6"/>
            <p:cNvSpPr txBox="1">
              <a:spLocks noChangeArrowheads="1"/>
            </p:cNvSpPr>
            <p:nvPr/>
          </p:nvSpPr>
          <p:spPr bwMode="auto">
            <a:xfrm>
              <a:off x="4324" y="1227"/>
              <a:ext cx="761" cy="29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bg1"/>
                  </a:solidFill>
                  <a:latin typeface="华文新魏" pitchFamily="2" charset="-122"/>
                  <a:ea typeface="华文新魏" pitchFamily="2" charset="-122"/>
                </a:rPr>
                <a:t>进程完成</a:t>
              </a:r>
            </a:p>
          </p:txBody>
        </p:sp>
        <p:sp>
          <p:nvSpPr>
            <p:cNvPr id="10" name="Text Box 7"/>
            <p:cNvSpPr txBox="1">
              <a:spLocks noChangeArrowheads="1"/>
            </p:cNvSpPr>
            <p:nvPr/>
          </p:nvSpPr>
          <p:spPr bwMode="auto">
            <a:xfrm>
              <a:off x="476" y="1832"/>
              <a:ext cx="508" cy="1277"/>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endParaRPr lang="en-US" altLang="zh-CN" sz="2000">
                <a:solidFill>
                  <a:schemeClr val="bg1"/>
                </a:solidFill>
                <a:latin typeface="华文新魏" pitchFamily="2" charset="-122"/>
                <a:ea typeface="华文新魏" pitchFamily="2" charset="-122"/>
              </a:endParaRPr>
            </a:p>
            <a:p>
              <a:pPr algn="just"/>
              <a:r>
                <a:rPr lang="zh-CN" altLang="en-US" sz="2000">
                  <a:solidFill>
                    <a:schemeClr val="bg1"/>
                  </a:solidFill>
                  <a:latin typeface="华文新魏" pitchFamily="2" charset="-122"/>
                  <a:ea typeface="华文新魏" pitchFamily="2" charset="-122"/>
                </a:rPr>
                <a:t>后备</a:t>
              </a:r>
            </a:p>
            <a:p>
              <a:pPr algn="just"/>
              <a:r>
                <a:rPr lang="zh-CN" altLang="en-US" sz="2000">
                  <a:solidFill>
                    <a:schemeClr val="bg1"/>
                  </a:solidFill>
                  <a:latin typeface="华文新魏" pitchFamily="2" charset="-122"/>
                  <a:ea typeface="华文新魏" pitchFamily="2" charset="-122"/>
                </a:rPr>
                <a:t>作业</a:t>
              </a:r>
            </a:p>
            <a:p>
              <a:pPr algn="just"/>
              <a:r>
                <a:rPr lang="zh-CN" altLang="en-US" sz="2000">
                  <a:solidFill>
                    <a:schemeClr val="bg1"/>
                  </a:solidFill>
                  <a:latin typeface="华文新魏" pitchFamily="2" charset="-122"/>
                  <a:ea typeface="华文新魏" pitchFamily="2" charset="-122"/>
                </a:rPr>
                <a:t>队列</a:t>
              </a:r>
            </a:p>
          </p:txBody>
        </p:sp>
        <p:sp>
          <p:nvSpPr>
            <p:cNvPr id="11" name="Text Box 8"/>
            <p:cNvSpPr txBox="1">
              <a:spLocks noChangeArrowheads="1"/>
            </p:cNvSpPr>
            <p:nvPr/>
          </p:nvSpPr>
          <p:spPr bwMode="auto">
            <a:xfrm>
              <a:off x="2036" y="1630"/>
              <a:ext cx="760" cy="859"/>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lang="en-US" altLang="zh-CN" sz="2000">
                  <a:solidFill>
                    <a:schemeClr val="bg1"/>
                  </a:solidFill>
                  <a:latin typeface="华文新魏" pitchFamily="2" charset="-122"/>
                  <a:ea typeface="华文新魏" pitchFamily="2" charset="-122"/>
                </a:rPr>
                <a:t>  </a:t>
              </a:r>
            </a:p>
            <a:p>
              <a:pPr algn="just"/>
              <a:r>
                <a:rPr lang="en-US" altLang="zh-CN" sz="2000">
                  <a:solidFill>
                    <a:schemeClr val="bg1"/>
                  </a:solidFill>
                  <a:latin typeface="华文新魏" pitchFamily="2" charset="-122"/>
                  <a:ea typeface="华文新魏" pitchFamily="2" charset="-122"/>
                </a:rPr>
                <a:t>  </a:t>
              </a:r>
              <a:r>
                <a:rPr lang="zh-CN" altLang="en-US" sz="2000">
                  <a:solidFill>
                    <a:schemeClr val="bg1"/>
                  </a:solidFill>
                  <a:latin typeface="华文新魏" pitchFamily="2" charset="-122"/>
                  <a:ea typeface="华文新魏" pitchFamily="2" charset="-122"/>
                </a:rPr>
                <a:t>就绪</a:t>
              </a:r>
            </a:p>
            <a:p>
              <a:pPr algn="just"/>
              <a:r>
                <a:rPr lang="zh-CN" altLang="en-US" sz="2000">
                  <a:solidFill>
                    <a:schemeClr val="bg1"/>
                  </a:solidFill>
                  <a:latin typeface="华文新魏" pitchFamily="2" charset="-122"/>
                  <a:ea typeface="华文新魏" pitchFamily="2" charset="-122"/>
                </a:rPr>
                <a:t>  队列</a:t>
              </a:r>
            </a:p>
          </p:txBody>
        </p:sp>
        <p:sp>
          <p:nvSpPr>
            <p:cNvPr id="12" name="Text Box 9"/>
            <p:cNvSpPr txBox="1">
              <a:spLocks noChangeArrowheads="1"/>
            </p:cNvSpPr>
            <p:nvPr/>
          </p:nvSpPr>
          <p:spPr bwMode="auto">
            <a:xfrm>
              <a:off x="866" y="1344"/>
              <a:ext cx="761" cy="28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FF0000"/>
                  </a:solidFill>
                  <a:latin typeface="华文新魏" pitchFamily="2" charset="-122"/>
                  <a:ea typeface="华文新魏" pitchFamily="2" charset="-122"/>
                </a:rPr>
                <a:t>高级调度</a:t>
              </a:r>
            </a:p>
          </p:txBody>
        </p:sp>
        <p:sp>
          <p:nvSpPr>
            <p:cNvPr id="13" name="Text Box 10"/>
            <p:cNvSpPr txBox="1">
              <a:spLocks noChangeArrowheads="1"/>
            </p:cNvSpPr>
            <p:nvPr/>
          </p:nvSpPr>
          <p:spPr bwMode="auto">
            <a:xfrm>
              <a:off x="2945" y="1344"/>
              <a:ext cx="761" cy="2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FF0000"/>
                  </a:solidFill>
                  <a:latin typeface="华文新魏" pitchFamily="2" charset="-122"/>
                  <a:ea typeface="华文新魏" pitchFamily="2" charset="-122"/>
                </a:rPr>
                <a:t>低级调度</a:t>
              </a:r>
            </a:p>
          </p:txBody>
        </p:sp>
        <p:sp>
          <p:nvSpPr>
            <p:cNvPr id="14" name="Line 11"/>
            <p:cNvSpPr>
              <a:spLocks noChangeShapeType="1"/>
            </p:cNvSpPr>
            <p:nvPr/>
          </p:nvSpPr>
          <p:spPr bwMode="auto">
            <a:xfrm>
              <a:off x="996" y="2076"/>
              <a:ext cx="101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15" name="Line 12"/>
            <p:cNvSpPr>
              <a:spLocks noChangeShapeType="1"/>
            </p:cNvSpPr>
            <p:nvPr/>
          </p:nvSpPr>
          <p:spPr bwMode="auto">
            <a:xfrm>
              <a:off x="1255" y="1585"/>
              <a:ext cx="0" cy="4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16" name="Line 13"/>
            <p:cNvSpPr>
              <a:spLocks noChangeShapeType="1"/>
            </p:cNvSpPr>
            <p:nvPr/>
          </p:nvSpPr>
          <p:spPr bwMode="auto">
            <a:xfrm>
              <a:off x="2814" y="2076"/>
              <a:ext cx="88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17" name="Line 14"/>
            <p:cNvSpPr>
              <a:spLocks noChangeShapeType="1"/>
            </p:cNvSpPr>
            <p:nvPr/>
          </p:nvSpPr>
          <p:spPr bwMode="auto">
            <a:xfrm>
              <a:off x="3204" y="1585"/>
              <a:ext cx="0" cy="4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18" name="Text Box 15"/>
            <p:cNvSpPr txBox="1">
              <a:spLocks noChangeArrowheads="1"/>
            </p:cNvSpPr>
            <p:nvPr/>
          </p:nvSpPr>
          <p:spPr bwMode="auto">
            <a:xfrm>
              <a:off x="2036" y="2740"/>
              <a:ext cx="760" cy="736"/>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endParaRPr lang="en-US" altLang="zh-CN" sz="2000">
                <a:solidFill>
                  <a:schemeClr val="bg1"/>
                </a:solidFill>
                <a:latin typeface="华文新魏" pitchFamily="2" charset="-122"/>
                <a:ea typeface="华文新魏" pitchFamily="2" charset="-122"/>
              </a:endParaRPr>
            </a:p>
            <a:p>
              <a:pPr algn="just"/>
              <a:r>
                <a:rPr lang="en-US" altLang="zh-CN" sz="2000">
                  <a:solidFill>
                    <a:schemeClr val="bg1"/>
                  </a:solidFill>
                  <a:latin typeface="华文新魏" pitchFamily="2" charset="-122"/>
                  <a:ea typeface="华文新魏" pitchFamily="2" charset="-122"/>
                </a:rPr>
                <a:t>  </a:t>
              </a:r>
              <a:r>
                <a:rPr lang="zh-CN" altLang="en-US" sz="2000">
                  <a:solidFill>
                    <a:schemeClr val="bg1"/>
                  </a:solidFill>
                  <a:latin typeface="华文新魏" pitchFamily="2" charset="-122"/>
                  <a:ea typeface="华文新魏" pitchFamily="2" charset="-122"/>
                </a:rPr>
                <a:t>等待</a:t>
              </a:r>
            </a:p>
            <a:p>
              <a:pPr algn="just"/>
              <a:r>
                <a:rPr lang="zh-CN" altLang="en-US" sz="2000">
                  <a:solidFill>
                    <a:schemeClr val="bg1"/>
                  </a:solidFill>
                  <a:latin typeface="华文新魏" pitchFamily="2" charset="-122"/>
                  <a:ea typeface="华文新魏" pitchFamily="2" charset="-122"/>
                </a:rPr>
                <a:t>  队列</a:t>
              </a:r>
            </a:p>
          </p:txBody>
        </p:sp>
        <p:sp>
          <p:nvSpPr>
            <p:cNvPr id="19" name="Oval 16"/>
            <p:cNvSpPr>
              <a:spLocks noChangeArrowheads="1"/>
            </p:cNvSpPr>
            <p:nvPr/>
          </p:nvSpPr>
          <p:spPr bwMode="auto">
            <a:xfrm>
              <a:off x="3724" y="1340"/>
              <a:ext cx="634" cy="1471"/>
            </a:xfrm>
            <a:prstGeom prst="ellipse">
              <a:avLst/>
            </a:prstGeom>
            <a:solidFill>
              <a:schemeClr val="accent1"/>
            </a:solidFill>
            <a:ln w="9525">
              <a:solidFill>
                <a:srgbClr val="000000"/>
              </a:solidFill>
              <a:round/>
              <a:headEnd/>
              <a:tailEnd/>
            </a:ln>
            <a:effectLst>
              <a:outerShdw dist="107763" dir="18900000" algn="ctr" rotWithShape="0">
                <a:srgbClr val="808080"/>
              </a:outerShdw>
            </a:effectLst>
          </p:spPr>
          <p:txBody>
            <a:bodyPr/>
            <a:lstStyle/>
            <a:p>
              <a:endParaRPr lang="zh-CN" altLang="en-US">
                <a:solidFill>
                  <a:schemeClr val="bg1"/>
                </a:solidFill>
              </a:endParaRPr>
            </a:p>
          </p:txBody>
        </p:sp>
        <p:sp>
          <p:nvSpPr>
            <p:cNvPr id="20" name="Text Box 17"/>
            <p:cNvSpPr txBox="1">
              <a:spLocks noChangeArrowheads="1"/>
            </p:cNvSpPr>
            <p:nvPr/>
          </p:nvSpPr>
          <p:spPr bwMode="auto">
            <a:xfrm>
              <a:off x="3855" y="1832"/>
              <a:ext cx="458" cy="4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chemeClr val="bg1"/>
                  </a:solidFill>
                  <a:latin typeface="华文新魏" pitchFamily="2" charset="-122"/>
                  <a:ea typeface="华文新魏" pitchFamily="2" charset="-122"/>
                </a:rPr>
                <a:t>CPU</a:t>
              </a:r>
            </a:p>
          </p:txBody>
        </p:sp>
        <p:sp>
          <p:nvSpPr>
            <p:cNvPr id="21" name="Line 18"/>
            <p:cNvSpPr>
              <a:spLocks noChangeShapeType="1"/>
            </p:cNvSpPr>
            <p:nvPr/>
          </p:nvSpPr>
          <p:spPr bwMode="auto">
            <a:xfrm flipV="1">
              <a:off x="4373" y="2076"/>
              <a:ext cx="50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22" name="Line 19"/>
            <p:cNvSpPr>
              <a:spLocks noChangeShapeType="1"/>
            </p:cNvSpPr>
            <p:nvPr/>
          </p:nvSpPr>
          <p:spPr bwMode="auto">
            <a:xfrm>
              <a:off x="4373" y="2321"/>
              <a:ext cx="25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23" name="Line 20"/>
            <p:cNvSpPr>
              <a:spLocks noChangeShapeType="1"/>
            </p:cNvSpPr>
            <p:nvPr/>
          </p:nvSpPr>
          <p:spPr bwMode="auto">
            <a:xfrm>
              <a:off x="4633" y="2321"/>
              <a:ext cx="0" cy="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24" name="Line 22"/>
            <p:cNvSpPr>
              <a:spLocks noChangeShapeType="1"/>
            </p:cNvSpPr>
            <p:nvPr/>
          </p:nvSpPr>
          <p:spPr bwMode="auto">
            <a:xfrm flipH="1" flipV="1">
              <a:off x="2814" y="3059"/>
              <a:ext cx="1835"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25" name="Line 24"/>
            <p:cNvSpPr>
              <a:spLocks noChangeShapeType="1"/>
            </p:cNvSpPr>
            <p:nvPr/>
          </p:nvSpPr>
          <p:spPr bwMode="auto">
            <a:xfrm flipH="1">
              <a:off x="1255" y="3058"/>
              <a:ext cx="76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26" name="Line 25"/>
            <p:cNvSpPr>
              <a:spLocks noChangeShapeType="1"/>
            </p:cNvSpPr>
            <p:nvPr/>
          </p:nvSpPr>
          <p:spPr bwMode="auto">
            <a:xfrm>
              <a:off x="1255" y="2321"/>
              <a:ext cx="76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27" name="Line 26"/>
            <p:cNvSpPr>
              <a:spLocks noChangeShapeType="1"/>
            </p:cNvSpPr>
            <p:nvPr/>
          </p:nvSpPr>
          <p:spPr bwMode="auto">
            <a:xfrm>
              <a:off x="1255" y="2321"/>
              <a:ext cx="0" cy="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28" name="Line 27"/>
            <p:cNvSpPr>
              <a:spLocks noChangeShapeType="1"/>
            </p:cNvSpPr>
            <p:nvPr/>
          </p:nvSpPr>
          <p:spPr bwMode="auto">
            <a:xfrm>
              <a:off x="4633" y="1585"/>
              <a:ext cx="0" cy="4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29" name="Line 28"/>
            <p:cNvSpPr>
              <a:spLocks noChangeShapeType="1"/>
            </p:cNvSpPr>
            <p:nvPr/>
          </p:nvSpPr>
          <p:spPr bwMode="auto">
            <a:xfrm flipV="1">
              <a:off x="4114" y="890"/>
              <a:ext cx="0" cy="4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30" name="Line 29"/>
            <p:cNvSpPr>
              <a:spLocks noChangeShapeType="1"/>
            </p:cNvSpPr>
            <p:nvPr/>
          </p:nvSpPr>
          <p:spPr bwMode="auto">
            <a:xfrm>
              <a:off x="1645" y="1708"/>
              <a:ext cx="38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31" name="Line 30"/>
            <p:cNvSpPr>
              <a:spLocks noChangeShapeType="1"/>
            </p:cNvSpPr>
            <p:nvPr/>
          </p:nvSpPr>
          <p:spPr bwMode="auto">
            <a:xfrm flipV="1">
              <a:off x="1645" y="890"/>
              <a:ext cx="0" cy="8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32" name="Text Box 31"/>
            <p:cNvSpPr txBox="1">
              <a:spLocks noChangeArrowheads="1"/>
            </p:cNvSpPr>
            <p:nvPr/>
          </p:nvSpPr>
          <p:spPr bwMode="auto">
            <a:xfrm>
              <a:off x="2036" y="890"/>
              <a:ext cx="760" cy="5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bg1"/>
                  </a:solidFill>
                  <a:latin typeface="华文新魏" pitchFamily="2" charset="-122"/>
                  <a:ea typeface="华文新魏" pitchFamily="2" charset="-122"/>
                </a:rPr>
                <a:t>时间片完</a:t>
              </a:r>
            </a:p>
          </p:txBody>
        </p:sp>
        <p:sp>
          <p:nvSpPr>
            <p:cNvPr id="33" name="Line 32"/>
            <p:cNvSpPr>
              <a:spLocks noChangeShapeType="1"/>
            </p:cNvSpPr>
            <p:nvPr/>
          </p:nvSpPr>
          <p:spPr bwMode="auto">
            <a:xfrm flipH="1">
              <a:off x="1645" y="890"/>
              <a:ext cx="24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spTree>
    <p:extLst>
      <p:ext uri="{BB962C8B-B14F-4D97-AF65-F5344CB8AC3E}">
        <p14:creationId xmlns:p14="http://schemas.microsoft.com/office/powerpoint/2010/main" val="153187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选择调度算法的原则 </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资源</a:t>
            </a:r>
            <a:r>
              <a:rPr lang="en-US" altLang="zh-CN" dirty="0" smtClean="0"/>
              <a:t>(CPU)</a:t>
            </a:r>
            <a:r>
              <a:rPr lang="zh-CN" altLang="en-US" dirty="0" smtClean="0"/>
              <a:t>利用率</a:t>
            </a:r>
            <a:endParaRPr lang="en-US" altLang="zh-CN" dirty="0" smtClean="0"/>
          </a:p>
          <a:p>
            <a:pPr lvl="1" algn="just"/>
            <a:r>
              <a:rPr lang="en-US" altLang="zh-CN" dirty="0"/>
              <a:t>CPU</a:t>
            </a:r>
            <a:r>
              <a:rPr lang="zh-CN" altLang="en-US" dirty="0"/>
              <a:t>利用率</a:t>
            </a:r>
            <a:r>
              <a:rPr lang="en-US" altLang="zh-CN" dirty="0"/>
              <a:t>=CPU</a:t>
            </a:r>
            <a:r>
              <a:rPr lang="zh-CN" altLang="en-US" dirty="0"/>
              <a:t>有效工作时间</a:t>
            </a:r>
            <a:r>
              <a:rPr lang="en-US" altLang="zh-CN" dirty="0"/>
              <a:t>/CPU</a:t>
            </a:r>
            <a:r>
              <a:rPr lang="zh-CN" altLang="en-US" dirty="0"/>
              <a:t>总的</a:t>
            </a:r>
            <a:r>
              <a:rPr lang="zh-CN" altLang="en-US" dirty="0" smtClean="0"/>
              <a:t>运行时间</a:t>
            </a:r>
            <a:endParaRPr lang="en-US" altLang="zh-CN" dirty="0" smtClean="0"/>
          </a:p>
          <a:p>
            <a:pPr lvl="1" algn="just"/>
            <a:r>
              <a:rPr lang="en-US" altLang="zh-CN" dirty="0" smtClean="0"/>
              <a:t>CPU</a:t>
            </a:r>
            <a:r>
              <a:rPr lang="zh-CN" altLang="en-US" dirty="0"/>
              <a:t>总的运行时间</a:t>
            </a:r>
            <a:r>
              <a:rPr lang="en-US" altLang="zh-CN" dirty="0"/>
              <a:t>=CPU</a:t>
            </a:r>
            <a:r>
              <a:rPr lang="zh-CN" altLang="en-US" dirty="0"/>
              <a:t>有效工作时间</a:t>
            </a:r>
            <a:r>
              <a:rPr lang="en-US" altLang="zh-CN" dirty="0"/>
              <a:t>+CPU</a:t>
            </a:r>
            <a:r>
              <a:rPr lang="zh-CN" altLang="en-US" dirty="0"/>
              <a:t>空闲</a:t>
            </a:r>
            <a:r>
              <a:rPr lang="zh-CN" altLang="en-US" dirty="0" smtClean="0"/>
              <a:t>等待时间</a:t>
            </a:r>
            <a:endParaRPr lang="en-US" altLang="zh-CN" dirty="0" smtClean="0"/>
          </a:p>
          <a:p>
            <a:pPr algn="just"/>
            <a:r>
              <a:rPr lang="zh-CN" altLang="en-US" dirty="0" smtClean="0"/>
              <a:t>吞吐率</a:t>
            </a:r>
            <a:endParaRPr lang="en-US" altLang="zh-CN" dirty="0" smtClean="0"/>
          </a:p>
          <a:p>
            <a:pPr lvl="1" algn="just"/>
            <a:r>
              <a:rPr lang="zh-CN" altLang="en-US" dirty="0" smtClean="0"/>
              <a:t>单位时间内</a:t>
            </a:r>
            <a:r>
              <a:rPr lang="en-US" altLang="zh-CN" dirty="0" smtClean="0"/>
              <a:t>CPU</a:t>
            </a:r>
            <a:r>
              <a:rPr lang="zh-CN" altLang="en-US" dirty="0" smtClean="0"/>
              <a:t>处理作业的数目</a:t>
            </a:r>
            <a:endParaRPr lang="en-US" altLang="zh-CN" dirty="0" smtClean="0"/>
          </a:p>
          <a:p>
            <a:pPr algn="just"/>
            <a:r>
              <a:rPr lang="zh-CN" altLang="en-US" dirty="0" smtClean="0"/>
              <a:t>公平性</a:t>
            </a:r>
            <a:endParaRPr lang="en-US" altLang="zh-CN" dirty="0" smtClean="0"/>
          </a:p>
          <a:p>
            <a:pPr lvl="1" algn="just"/>
            <a:r>
              <a:rPr lang="zh-CN" altLang="en-US" dirty="0" smtClean="0"/>
              <a:t>避免饥饿</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82</a:t>
            </a:fld>
            <a:endParaRPr lang="zh-CN" altLang="en-US"/>
          </a:p>
        </p:txBody>
      </p:sp>
    </p:spTree>
    <p:extLst>
      <p:ext uri="{BB962C8B-B14F-4D97-AF65-F5344CB8AC3E}">
        <p14:creationId xmlns:p14="http://schemas.microsoft.com/office/powerpoint/2010/main" val="27998875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选择调度算法的原则 </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响应时间</a:t>
            </a:r>
            <a:endParaRPr lang="en-US" altLang="zh-CN" dirty="0" smtClean="0"/>
          </a:p>
          <a:p>
            <a:pPr lvl="1"/>
            <a:r>
              <a:rPr lang="zh-CN" altLang="en-US" dirty="0"/>
              <a:t>交互式进程从提交一个请求</a:t>
            </a:r>
            <a:r>
              <a:rPr lang="en-US" altLang="zh-CN" dirty="0"/>
              <a:t>(</a:t>
            </a:r>
            <a:r>
              <a:rPr lang="zh-CN" altLang="en-US" dirty="0"/>
              <a:t>命令</a:t>
            </a:r>
            <a:r>
              <a:rPr lang="en-US" altLang="zh-CN" dirty="0"/>
              <a:t>)</a:t>
            </a:r>
            <a:r>
              <a:rPr lang="zh-CN" altLang="en-US" dirty="0"/>
              <a:t>到接收到响应之间的时间间隔称</a:t>
            </a:r>
            <a:r>
              <a:rPr lang="zh-CN" altLang="en-US" dirty="0" smtClean="0"/>
              <a:t>响应时间</a:t>
            </a:r>
            <a:endParaRPr lang="en-US" altLang="zh-CN" dirty="0" smtClean="0"/>
          </a:p>
          <a:p>
            <a:pPr lvl="1"/>
            <a:r>
              <a:rPr lang="zh-CN" altLang="en-US" dirty="0" smtClean="0">
                <a:solidFill>
                  <a:srgbClr val="FF0000"/>
                </a:solidFill>
              </a:rPr>
              <a:t>实时系统、分时系统的重要指标</a:t>
            </a:r>
            <a:endParaRPr lang="en-US" altLang="zh-CN" dirty="0" smtClean="0">
              <a:solidFill>
                <a:srgbClr val="FF0000"/>
              </a:solidFill>
            </a:endParaRPr>
          </a:p>
          <a:p>
            <a:r>
              <a:rPr lang="zh-CN" altLang="en-US" dirty="0" smtClean="0"/>
              <a:t>周转时间</a:t>
            </a:r>
            <a:endParaRPr lang="en-US" altLang="zh-CN" dirty="0" smtClean="0"/>
          </a:p>
          <a:p>
            <a:pPr lvl="1"/>
            <a:r>
              <a:rPr lang="zh-CN" altLang="en-US" dirty="0"/>
              <a:t>批处理用户从作业提交给系统开始，到作业完成为止的时间间隔称作业</a:t>
            </a:r>
            <a:r>
              <a:rPr lang="zh-CN" altLang="en-US" dirty="0" smtClean="0"/>
              <a:t>周转时间</a:t>
            </a:r>
            <a:endParaRPr lang="en-US" altLang="zh-CN" dirty="0" smtClean="0">
              <a:solidFill>
                <a:srgbClr val="FF0000"/>
              </a:solidFill>
            </a:endParaRPr>
          </a:p>
          <a:p>
            <a:pPr lvl="1"/>
            <a:r>
              <a:rPr lang="zh-CN" altLang="en-US" dirty="0" smtClean="0">
                <a:solidFill>
                  <a:srgbClr val="FF0000"/>
                </a:solidFill>
              </a:rPr>
              <a:t>批处理系统的重要指标</a:t>
            </a:r>
            <a:endParaRPr lang="zh-CN" altLang="en-US" dirty="0">
              <a:solidFill>
                <a:srgbClr val="FF0000"/>
              </a:solidFill>
            </a:endParaRP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83</a:t>
            </a:fld>
            <a:endParaRPr lang="zh-CN" altLang="en-US"/>
          </a:p>
        </p:txBody>
      </p:sp>
    </p:spTree>
    <p:extLst>
      <p:ext uri="{BB962C8B-B14F-4D97-AF65-F5344CB8AC3E}">
        <p14:creationId xmlns:p14="http://schemas.microsoft.com/office/powerpoint/2010/main" val="4028142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平均</a:t>
            </a:r>
            <a:r>
              <a:rPr lang="zh-CN" altLang="en-US" dirty="0" smtClean="0"/>
              <a:t>作业周转时间</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作业周转时间</a:t>
            </a:r>
            <a:endParaRPr lang="en-US" altLang="zh-CN" dirty="0" smtClean="0"/>
          </a:p>
          <a:p>
            <a:pPr lvl="1" algn="just">
              <a:buFontTx/>
              <a:buChar char="•"/>
            </a:pPr>
            <a:r>
              <a:rPr lang="zh-CN" altLang="en-US" dirty="0"/>
              <a:t>如果作业</a:t>
            </a:r>
            <a:r>
              <a:rPr lang="en-US" altLang="zh-CN" dirty="0" err="1"/>
              <a:t>i</a:t>
            </a:r>
            <a:r>
              <a:rPr lang="zh-CN" altLang="en-US" dirty="0"/>
              <a:t>提交给系统的时刻是</a:t>
            </a:r>
            <a:r>
              <a:rPr lang="en-US" altLang="zh-CN" dirty="0" err="1"/>
              <a:t>t</a:t>
            </a:r>
            <a:r>
              <a:rPr lang="en-US" altLang="zh-CN" baseline="-30000" dirty="0" err="1"/>
              <a:t>s</a:t>
            </a:r>
            <a:r>
              <a:rPr lang="zh-CN" altLang="en-US" dirty="0"/>
              <a:t>，完成时刻是</a:t>
            </a:r>
            <a:r>
              <a:rPr lang="en-US" altLang="zh-CN" dirty="0" err="1"/>
              <a:t>t</a:t>
            </a:r>
            <a:r>
              <a:rPr lang="en-US" altLang="zh-CN" baseline="-30000" dirty="0" err="1"/>
              <a:t>f</a:t>
            </a:r>
            <a:r>
              <a:rPr lang="zh-CN" altLang="en-US" dirty="0"/>
              <a:t>，该作业的周转时间</a:t>
            </a:r>
            <a:r>
              <a:rPr lang="en-US" altLang="zh-CN" dirty="0" err="1" smtClean="0"/>
              <a:t>t</a:t>
            </a:r>
            <a:r>
              <a:rPr lang="en-US" altLang="zh-CN" baseline="-30000" dirty="0" err="1" smtClean="0"/>
              <a:t>i</a:t>
            </a:r>
            <a:r>
              <a:rPr lang="zh-CN" altLang="en-US" dirty="0" smtClean="0"/>
              <a:t>为：</a:t>
            </a:r>
            <a:r>
              <a:rPr lang="en-US" altLang="zh-CN" dirty="0" err="1" smtClean="0"/>
              <a:t>t</a:t>
            </a:r>
            <a:r>
              <a:rPr lang="en-US" altLang="zh-CN" baseline="-30000" dirty="0" err="1" smtClean="0"/>
              <a:t>i</a:t>
            </a:r>
            <a:r>
              <a:rPr lang="en-US" altLang="zh-CN" dirty="0" smtClean="0"/>
              <a:t> = </a:t>
            </a:r>
            <a:r>
              <a:rPr lang="en-US" altLang="zh-CN" dirty="0" err="1" smtClean="0"/>
              <a:t>t</a:t>
            </a:r>
            <a:r>
              <a:rPr lang="en-US" altLang="zh-CN" baseline="-30000" dirty="0" err="1" smtClean="0"/>
              <a:t>f</a:t>
            </a:r>
            <a:r>
              <a:rPr lang="en-US" altLang="zh-CN" dirty="0" smtClean="0"/>
              <a:t> – </a:t>
            </a:r>
            <a:r>
              <a:rPr lang="en-US" altLang="zh-CN" dirty="0" err="1" smtClean="0"/>
              <a:t>t</a:t>
            </a:r>
            <a:r>
              <a:rPr lang="en-US" altLang="zh-CN" baseline="-30000" dirty="0" err="1" smtClean="0"/>
              <a:t>s</a:t>
            </a:r>
            <a:endParaRPr lang="en-US" altLang="zh-CN" baseline="-30000" dirty="0" smtClean="0"/>
          </a:p>
          <a:p>
            <a:pPr algn="just">
              <a:buFontTx/>
              <a:buChar char="•"/>
            </a:pPr>
            <a:endParaRPr lang="en-US" altLang="zh-CN" dirty="0" smtClean="0"/>
          </a:p>
          <a:p>
            <a:pPr algn="just">
              <a:buFontTx/>
              <a:buChar char="•"/>
            </a:pPr>
            <a:r>
              <a:rPr lang="zh-CN" altLang="en-US" dirty="0" smtClean="0"/>
              <a:t>平均作业周转时间：</a:t>
            </a:r>
            <a:r>
              <a:rPr lang="en-US" altLang="zh-CN" dirty="0"/>
              <a:t>T = (</a:t>
            </a:r>
            <a:r>
              <a:rPr lang="en-US" altLang="zh-CN" dirty="0" err="1"/>
              <a:t>Σt</a:t>
            </a:r>
            <a:r>
              <a:rPr lang="en-US" altLang="zh-CN" baseline="-30000" dirty="0" err="1"/>
              <a:t>i</a:t>
            </a:r>
            <a:r>
              <a:rPr lang="en-US" altLang="zh-CN" dirty="0"/>
              <a:t>) / n</a:t>
            </a:r>
          </a:p>
          <a:p>
            <a:pPr algn="just">
              <a:buFontTx/>
              <a:buChar char="•"/>
            </a:pPr>
            <a:endParaRPr lang="en-US" altLang="zh-CN" dirty="0" smtClean="0"/>
          </a:p>
          <a:p>
            <a:pPr algn="just">
              <a:buFontTx/>
              <a:buChar char="•"/>
            </a:pPr>
            <a:r>
              <a:rPr lang="zh-CN" altLang="en-US" dirty="0" smtClean="0"/>
              <a:t>如果</a:t>
            </a:r>
            <a:r>
              <a:rPr lang="zh-CN" altLang="en-US" dirty="0"/>
              <a:t>作业</a:t>
            </a:r>
            <a:r>
              <a:rPr lang="en-US" altLang="zh-CN" dirty="0" err="1"/>
              <a:t>i</a:t>
            </a:r>
            <a:r>
              <a:rPr lang="zh-CN" altLang="en-US" dirty="0"/>
              <a:t>的周转时间为</a:t>
            </a:r>
            <a:r>
              <a:rPr lang="en-US" altLang="zh-CN" dirty="0" err="1"/>
              <a:t>t</a:t>
            </a:r>
            <a:r>
              <a:rPr lang="en-US" altLang="zh-CN" baseline="-30000" dirty="0" err="1"/>
              <a:t>i</a:t>
            </a:r>
            <a:r>
              <a:rPr lang="zh-CN" altLang="en-US" dirty="0"/>
              <a:t>，所需运行时间为</a:t>
            </a:r>
            <a:r>
              <a:rPr lang="en-US" altLang="zh-CN" dirty="0" err="1"/>
              <a:t>t</a:t>
            </a:r>
            <a:r>
              <a:rPr lang="en-US" altLang="zh-CN" baseline="-30000" dirty="0" err="1"/>
              <a:t>k</a:t>
            </a:r>
            <a:r>
              <a:rPr lang="zh-CN" altLang="en-US" dirty="0"/>
              <a:t>，则称</a:t>
            </a:r>
            <a:r>
              <a:rPr lang="en-US" altLang="zh-CN" dirty="0" err="1"/>
              <a:t>w</a:t>
            </a:r>
            <a:r>
              <a:rPr lang="en-US" altLang="zh-CN" baseline="-30000" dirty="0" err="1"/>
              <a:t>i</a:t>
            </a:r>
            <a:r>
              <a:rPr lang="en-US" altLang="zh-CN" dirty="0"/>
              <a:t>=</a:t>
            </a:r>
            <a:r>
              <a:rPr lang="en-US" altLang="zh-CN" dirty="0" err="1"/>
              <a:t>t</a:t>
            </a:r>
            <a:r>
              <a:rPr lang="en-US" altLang="zh-CN" baseline="-30000" dirty="0" err="1"/>
              <a:t>i</a:t>
            </a:r>
            <a:r>
              <a:rPr lang="en-US" altLang="zh-CN" dirty="0"/>
              <a:t> /</a:t>
            </a:r>
            <a:r>
              <a:rPr lang="en-US" altLang="zh-CN" dirty="0" err="1"/>
              <a:t>t</a:t>
            </a:r>
            <a:r>
              <a:rPr lang="en-US" altLang="zh-CN" baseline="-30000" dirty="0" err="1"/>
              <a:t>k</a:t>
            </a:r>
            <a:r>
              <a:rPr lang="zh-CN" altLang="en-US" dirty="0"/>
              <a:t>为该作业的带权</a:t>
            </a:r>
            <a:r>
              <a:rPr lang="zh-CN" altLang="en-US" dirty="0" smtClean="0"/>
              <a:t>周转时间</a:t>
            </a:r>
            <a:endParaRPr lang="en-US" altLang="zh-CN" dirty="0" smtClean="0"/>
          </a:p>
          <a:p>
            <a:pPr algn="just">
              <a:buFontTx/>
              <a:buChar char="•"/>
            </a:pPr>
            <a:endParaRPr lang="en-US" altLang="zh-CN" dirty="0" smtClean="0"/>
          </a:p>
          <a:p>
            <a:pPr algn="just">
              <a:buFontTx/>
              <a:buChar char="•"/>
            </a:pPr>
            <a:r>
              <a:rPr lang="zh-CN" altLang="en-US" dirty="0" smtClean="0"/>
              <a:t>平均</a:t>
            </a:r>
            <a:r>
              <a:rPr lang="zh-CN" altLang="en-US" dirty="0"/>
              <a:t>作业带权周转时间</a:t>
            </a:r>
            <a:r>
              <a:rPr lang="en-US" altLang="zh-CN" dirty="0"/>
              <a:t>W = (</a:t>
            </a:r>
            <a:r>
              <a:rPr lang="en-US" altLang="zh-CN" dirty="0" err="1"/>
              <a:t>Σwi</a:t>
            </a:r>
            <a:r>
              <a:rPr lang="en-US" altLang="zh-CN" dirty="0"/>
              <a:t>) / n</a:t>
            </a:r>
          </a:p>
          <a:p>
            <a:pPr algn="just">
              <a:buFontTx/>
              <a:buChar char="•"/>
            </a:pPr>
            <a:endParaRPr lang="en-US" altLang="zh-CN" dirty="0" smtClean="0"/>
          </a:p>
          <a:p>
            <a:pPr algn="just">
              <a:buFontTx/>
              <a:buChar char="•"/>
            </a:pPr>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84</a:t>
            </a:fld>
            <a:endParaRPr lang="zh-CN" altLang="en-US"/>
          </a:p>
        </p:txBody>
      </p:sp>
    </p:spTree>
    <p:extLst>
      <p:ext uri="{BB962C8B-B14F-4D97-AF65-F5344CB8AC3E}">
        <p14:creationId xmlns:p14="http://schemas.microsoft.com/office/powerpoint/2010/main" val="6981842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进程调度 </a:t>
            </a:r>
            <a:r>
              <a:rPr lang="en-US" altLang="zh-CN" dirty="0" err="1" smtClean="0"/>
              <a:t>vs</a:t>
            </a:r>
            <a:r>
              <a:rPr lang="en-US" altLang="zh-CN" dirty="0" smtClean="0"/>
              <a:t> </a:t>
            </a:r>
            <a:r>
              <a:rPr lang="zh-CN" altLang="en-US" dirty="0" smtClean="0"/>
              <a:t>作业调度</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85</a:t>
            </a:fld>
            <a:endParaRPr lang="zh-CN" altLang="en-US"/>
          </a:p>
        </p:txBody>
      </p:sp>
      <p:grpSp>
        <p:nvGrpSpPr>
          <p:cNvPr id="6" name="Group 75"/>
          <p:cNvGrpSpPr>
            <a:grpSpLocks/>
          </p:cNvGrpSpPr>
          <p:nvPr/>
        </p:nvGrpSpPr>
        <p:grpSpPr bwMode="auto">
          <a:xfrm>
            <a:off x="251520" y="1409700"/>
            <a:ext cx="8282880" cy="4971628"/>
            <a:chOff x="557" y="888"/>
            <a:chExt cx="4819" cy="2451"/>
          </a:xfrm>
        </p:grpSpPr>
        <p:grpSp>
          <p:nvGrpSpPr>
            <p:cNvPr id="7" name="Group 38"/>
            <p:cNvGrpSpPr>
              <a:grpSpLocks/>
            </p:cNvGrpSpPr>
            <p:nvPr/>
          </p:nvGrpSpPr>
          <p:grpSpPr bwMode="auto">
            <a:xfrm>
              <a:off x="2602" y="928"/>
              <a:ext cx="1436" cy="1843"/>
              <a:chOff x="5320" y="4872"/>
              <a:chExt cx="2628" cy="2618"/>
            </a:xfrm>
          </p:grpSpPr>
          <p:sp>
            <p:nvSpPr>
              <p:cNvPr id="25" name="Text Box 39"/>
              <p:cNvSpPr txBox="1">
                <a:spLocks noChangeArrowheads="1"/>
              </p:cNvSpPr>
              <p:nvPr/>
            </p:nvSpPr>
            <p:spPr bwMode="auto">
              <a:xfrm>
                <a:off x="5320" y="4872"/>
                <a:ext cx="2625" cy="261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36000" tIns="36000" rIns="0" bIns="0"/>
              <a:lstStyle/>
              <a:p>
                <a:pPr algn="just"/>
                <a:r>
                  <a:rPr lang="zh-CN" altLang="en-US" sz="2000">
                    <a:solidFill>
                      <a:schemeClr val="bg1"/>
                    </a:solidFill>
                    <a:latin typeface="华文新魏" pitchFamily="2" charset="-122"/>
                    <a:ea typeface="华文新魏" pitchFamily="2" charset="-122"/>
                  </a:rPr>
                  <a:t>进程调度</a:t>
                </a:r>
              </a:p>
            </p:txBody>
          </p:sp>
          <p:grpSp>
            <p:nvGrpSpPr>
              <p:cNvPr id="26" name="Group 40"/>
              <p:cNvGrpSpPr>
                <a:grpSpLocks/>
              </p:cNvGrpSpPr>
              <p:nvPr/>
            </p:nvGrpSpPr>
            <p:grpSpPr bwMode="auto">
              <a:xfrm>
                <a:off x="5428" y="5308"/>
                <a:ext cx="2520" cy="1964"/>
                <a:chOff x="2541" y="5502"/>
                <a:chExt cx="7455" cy="3432"/>
              </a:xfrm>
            </p:grpSpPr>
            <p:sp>
              <p:nvSpPr>
                <p:cNvPr id="27" name="Oval 41"/>
                <p:cNvSpPr>
                  <a:spLocks noChangeArrowheads="1"/>
                </p:cNvSpPr>
                <p:nvPr/>
              </p:nvSpPr>
              <p:spPr bwMode="auto">
                <a:xfrm>
                  <a:off x="4746" y="5502"/>
                  <a:ext cx="2100" cy="936"/>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p>
                  <a:endParaRPr lang="zh-CN" altLang="en-US" sz="2000"/>
                </a:p>
              </p:txBody>
            </p:sp>
            <p:sp>
              <p:nvSpPr>
                <p:cNvPr id="28" name="Oval 42"/>
                <p:cNvSpPr>
                  <a:spLocks noChangeArrowheads="1"/>
                </p:cNvSpPr>
                <p:nvPr/>
              </p:nvSpPr>
              <p:spPr bwMode="auto">
                <a:xfrm>
                  <a:off x="2541" y="7686"/>
                  <a:ext cx="2100" cy="936"/>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p>
                  <a:endParaRPr lang="zh-CN" altLang="en-US" sz="2000"/>
                </a:p>
              </p:txBody>
            </p:sp>
            <p:sp>
              <p:nvSpPr>
                <p:cNvPr id="29" name="Oval 43"/>
                <p:cNvSpPr>
                  <a:spLocks noChangeArrowheads="1"/>
                </p:cNvSpPr>
                <p:nvPr/>
              </p:nvSpPr>
              <p:spPr bwMode="auto">
                <a:xfrm>
                  <a:off x="7476" y="7686"/>
                  <a:ext cx="2100" cy="936"/>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p>
                  <a:endParaRPr lang="zh-CN" altLang="en-US" sz="2000"/>
                </a:p>
              </p:txBody>
            </p:sp>
            <p:sp>
              <p:nvSpPr>
                <p:cNvPr id="30" name="Line 44"/>
                <p:cNvSpPr>
                  <a:spLocks noChangeShapeType="1"/>
                </p:cNvSpPr>
                <p:nvPr/>
              </p:nvSpPr>
              <p:spPr bwMode="auto">
                <a:xfrm flipV="1">
                  <a:off x="3696" y="6126"/>
                  <a:ext cx="1155" cy="156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sz="2000"/>
                </a:p>
              </p:txBody>
            </p:sp>
            <p:sp>
              <p:nvSpPr>
                <p:cNvPr id="31" name="Line 45"/>
                <p:cNvSpPr>
                  <a:spLocks noChangeShapeType="1"/>
                </p:cNvSpPr>
                <p:nvPr/>
              </p:nvSpPr>
              <p:spPr bwMode="auto">
                <a:xfrm flipH="1">
                  <a:off x="4221" y="6438"/>
                  <a:ext cx="1050" cy="1404"/>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sz="2000"/>
                </a:p>
              </p:txBody>
            </p:sp>
            <p:sp>
              <p:nvSpPr>
                <p:cNvPr id="32" name="Line 46"/>
                <p:cNvSpPr>
                  <a:spLocks noChangeShapeType="1"/>
                </p:cNvSpPr>
                <p:nvPr/>
              </p:nvSpPr>
              <p:spPr bwMode="auto">
                <a:xfrm>
                  <a:off x="6636" y="6282"/>
                  <a:ext cx="1470" cy="1404"/>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sz="2000"/>
                </a:p>
              </p:txBody>
            </p:sp>
            <p:sp>
              <p:nvSpPr>
                <p:cNvPr id="33" name="Line 47"/>
                <p:cNvSpPr>
                  <a:spLocks noChangeShapeType="1"/>
                </p:cNvSpPr>
                <p:nvPr/>
              </p:nvSpPr>
              <p:spPr bwMode="auto">
                <a:xfrm flipH="1">
                  <a:off x="4641" y="8154"/>
                  <a:ext cx="2835"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sz="2000"/>
                </a:p>
              </p:txBody>
            </p:sp>
            <p:sp>
              <p:nvSpPr>
                <p:cNvPr id="34" name="Text Box 48"/>
                <p:cNvSpPr txBox="1">
                  <a:spLocks noChangeArrowheads="1"/>
                </p:cNvSpPr>
                <p:nvPr/>
              </p:nvSpPr>
              <p:spPr bwMode="auto">
                <a:xfrm>
                  <a:off x="5271" y="5661"/>
                  <a:ext cx="126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solidFill>
                        <a:schemeClr val="bg1"/>
                      </a:solidFill>
                      <a:latin typeface="华文新魏" pitchFamily="2" charset="-122"/>
                      <a:ea typeface="华文新魏" pitchFamily="2" charset="-122"/>
                    </a:rPr>
                    <a:t>运行</a:t>
                  </a:r>
                </a:p>
              </p:txBody>
            </p:sp>
            <p:sp>
              <p:nvSpPr>
                <p:cNvPr id="35" name="Text Box 49"/>
                <p:cNvSpPr txBox="1">
                  <a:spLocks noChangeArrowheads="1"/>
                </p:cNvSpPr>
                <p:nvPr/>
              </p:nvSpPr>
              <p:spPr bwMode="auto">
                <a:xfrm>
                  <a:off x="3066" y="7842"/>
                  <a:ext cx="126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solidFill>
                        <a:schemeClr val="bg1"/>
                      </a:solidFill>
                      <a:latin typeface="华文新魏" pitchFamily="2" charset="-122"/>
                      <a:ea typeface="华文新魏" pitchFamily="2" charset="-122"/>
                    </a:rPr>
                    <a:t>就绪</a:t>
                  </a:r>
                </a:p>
              </p:txBody>
            </p:sp>
            <p:sp>
              <p:nvSpPr>
                <p:cNvPr id="36" name="Text Box 50"/>
                <p:cNvSpPr txBox="1">
                  <a:spLocks noChangeArrowheads="1"/>
                </p:cNvSpPr>
                <p:nvPr/>
              </p:nvSpPr>
              <p:spPr bwMode="auto">
                <a:xfrm>
                  <a:off x="8001" y="7842"/>
                  <a:ext cx="126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solidFill>
                        <a:schemeClr val="bg1"/>
                      </a:solidFill>
                      <a:latin typeface="华文新魏" pitchFamily="2" charset="-122"/>
                      <a:ea typeface="华文新魏" pitchFamily="2" charset="-122"/>
                    </a:rPr>
                    <a:t>等待</a:t>
                  </a:r>
                </a:p>
              </p:txBody>
            </p:sp>
            <p:sp>
              <p:nvSpPr>
                <p:cNvPr id="37" name="Text Box 51"/>
                <p:cNvSpPr txBox="1">
                  <a:spLocks noChangeArrowheads="1"/>
                </p:cNvSpPr>
                <p:nvPr/>
              </p:nvSpPr>
              <p:spPr bwMode="auto">
                <a:xfrm>
                  <a:off x="3276" y="6594"/>
                  <a:ext cx="735"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zh-CN" sz="2000">
                    <a:latin typeface="华文新魏" pitchFamily="2" charset="-122"/>
                    <a:ea typeface="华文新魏" pitchFamily="2" charset="-122"/>
                  </a:endParaRPr>
                </a:p>
              </p:txBody>
            </p:sp>
            <p:sp>
              <p:nvSpPr>
                <p:cNvPr id="38" name="Text Box 52"/>
                <p:cNvSpPr txBox="1">
                  <a:spLocks noChangeArrowheads="1"/>
                </p:cNvSpPr>
                <p:nvPr/>
              </p:nvSpPr>
              <p:spPr bwMode="auto">
                <a:xfrm>
                  <a:off x="5061" y="6906"/>
                  <a:ext cx="735"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zh-CN" sz="2000">
                    <a:latin typeface="华文新魏" pitchFamily="2" charset="-122"/>
                    <a:ea typeface="华文新魏" pitchFamily="2" charset="-122"/>
                  </a:endParaRPr>
                </a:p>
              </p:txBody>
            </p:sp>
            <p:sp>
              <p:nvSpPr>
                <p:cNvPr id="39" name="Text Box 53"/>
                <p:cNvSpPr txBox="1">
                  <a:spLocks noChangeArrowheads="1"/>
                </p:cNvSpPr>
                <p:nvPr/>
              </p:nvSpPr>
              <p:spPr bwMode="auto">
                <a:xfrm>
                  <a:off x="7686" y="6594"/>
                  <a:ext cx="231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zh-CN" sz="2000">
                    <a:latin typeface="华文新魏" pitchFamily="2" charset="-122"/>
                    <a:ea typeface="华文新魏" pitchFamily="2" charset="-122"/>
                  </a:endParaRPr>
                </a:p>
              </p:txBody>
            </p:sp>
            <p:sp>
              <p:nvSpPr>
                <p:cNvPr id="40" name="Text Box 54"/>
                <p:cNvSpPr txBox="1">
                  <a:spLocks noChangeArrowheads="1"/>
                </p:cNvSpPr>
                <p:nvPr/>
              </p:nvSpPr>
              <p:spPr bwMode="auto">
                <a:xfrm>
                  <a:off x="5061" y="8310"/>
                  <a:ext cx="231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zh-CN" sz="2000">
                    <a:latin typeface="华文新魏" pitchFamily="2" charset="-122"/>
                    <a:ea typeface="华文新魏" pitchFamily="2" charset="-122"/>
                  </a:endParaRPr>
                </a:p>
              </p:txBody>
            </p:sp>
          </p:grpSp>
        </p:grpSp>
        <p:sp>
          <p:nvSpPr>
            <p:cNvPr id="8" name="Text Box 55"/>
            <p:cNvSpPr txBox="1">
              <a:spLocks noChangeArrowheads="1"/>
            </p:cNvSpPr>
            <p:nvPr/>
          </p:nvSpPr>
          <p:spPr bwMode="auto">
            <a:xfrm>
              <a:off x="1299" y="888"/>
              <a:ext cx="232" cy="1701"/>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endParaRPr lang="en-US" altLang="zh-CN"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输</a:t>
              </a:r>
            </a:p>
            <a:p>
              <a:endParaRPr lang="zh-CN" altLang="en-US"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入</a:t>
              </a:r>
            </a:p>
            <a:p>
              <a:endParaRPr lang="zh-CN" altLang="en-US"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状</a:t>
              </a:r>
            </a:p>
            <a:p>
              <a:endParaRPr lang="zh-CN" altLang="en-US"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态</a:t>
              </a:r>
            </a:p>
          </p:txBody>
        </p:sp>
        <p:sp>
          <p:nvSpPr>
            <p:cNvPr id="9" name="Text Box 56"/>
            <p:cNvSpPr txBox="1">
              <a:spLocks noChangeArrowheads="1"/>
            </p:cNvSpPr>
            <p:nvPr/>
          </p:nvSpPr>
          <p:spPr bwMode="auto">
            <a:xfrm>
              <a:off x="1980" y="928"/>
              <a:ext cx="233" cy="1701"/>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endParaRPr lang="en-US" altLang="zh-CN"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后</a:t>
              </a:r>
            </a:p>
            <a:p>
              <a:endParaRPr lang="zh-CN" altLang="en-US"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备</a:t>
              </a:r>
            </a:p>
            <a:p>
              <a:endParaRPr lang="zh-CN" altLang="en-US"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状</a:t>
              </a:r>
            </a:p>
            <a:p>
              <a:endParaRPr lang="zh-CN" altLang="en-US"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态</a:t>
              </a:r>
            </a:p>
          </p:txBody>
        </p:sp>
        <p:sp>
          <p:nvSpPr>
            <p:cNvPr id="10" name="Text Box 57"/>
            <p:cNvSpPr txBox="1">
              <a:spLocks noChangeArrowheads="1"/>
            </p:cNvSpPr>
            <p:nvPr/>
          </p:nvSpPr>
          <p:spPr bwMode="auto">
            <a:xfrm>
              <a:off x="4355" y="983"/>
              <a:ext cx="232" cy="1559"/>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endParaRPr lang="en-US" altLang="zh-CN"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完</a:t>
              </a:r>
            </a:p>
            <a:p>
              <a:endParaRPr lang="zh-CN" altLang="en-US"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成</a:t>
              </a:r>
            </a:p>
            <a:p>
              <a:endParaRPr lang="zh-CN" altLang="en-US"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状</a:t>
              </a:r>
            </a:p>
            <a:p>
              <a:endParaRPr lang="zh-CN" altLang="en-US" sz="2000">
                <a:solidFill>
                  <a:schemeClr val="bg1"/>
                </a:solidFill>
                <a:latin typeface="华文新魏" pitchFamily="2" charset="-122"/>
                <a:ea typeface="华文新魏" pitchFamily="2" charset="-122"/>
              </a:endParaRPr>
            </a:p>
            <a:p>
              <a:r>
                <a:rPr lang="zh-CN" altLang="en-US" sz="2000">
                  <a:solidFill>
                    <a:schemeClr val="bg1"/>
                  </a:solidFill>
                  <a:latin typeface="华文新魏" pitchFamily="2" charset="-122"/>
                  <a:ea typeface="华文新魏" pitchFamily="2" charset="-122"/>
                </a:rPr>
                <a:t>态</a:t>
              </a:r>
            </a:p>
          </p:txBody>
        </p:sp>
        <p:sp>
          <p:nvSpPr>
            <p:cNvPr id="11" name="Line 58"/>
            <p:cNvSpPr>
              <a:spLocks noChangeShapeType="1"/>
            </p:cNvSpPr>
            <p:nvPr/>
          </p:nvSpPr>
          <p:spPr bwMode="auto">
            <a:xfrm>
              <a:off x="1497" y="1975"/>
              <a:ext cx="521" cy="19"/>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p>
          </p:txBody>
        </p:sp>
        <p:sp>
          <p:nvSpPr>
            <p:cNvPr id="12" name="Line 59"/>
            <p:cNvSpPr>
              <a:spLocks noChangeShapeType="1"/>
            </p:cNvSpPr>
            <p:nvPr/>
          </p:nvSpPr>
          <p:spPr bwMode="auto">
            <a:xfrm flipV="1">
              <a:off x="2213" y="1975"/>
              <a:ext cx="389"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p>
          </p:txBody>
        </p:sp>
        <p:sp>
          <p:nvSpPr>
            <p:cNvPr id="13" name="Line 60"/>
            <p:cNvSpPr>
              <a:spLocks noChangeShapeType="1"/>
            </p:cNvSpPr>
            <p:nvPr/>
          </p:nvSpPr>
          <p:spPr bwMode="auto">
            <a:xfrm>
              <a:off x="4063" y="1967"/>
              <a:ext cx="292" cy="8"/>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p>
          </p:txBody>
        </p:sp>
        <p:sp>
          <p:nvSpPr>
            <p:cNvPr id="14" name="Line 61"/>
            <p:cNvSpPr>
              <a:spLocks noChangeShapeType="1"/>
            </p:cNvSpPr>
            <p:nvPr/>
          </p:nvSpPr>
          <p:spPr bwMode="auto">
            <a:xfrm>
              <a:off x="1104" y="1994"/>
              <a:ext cx="23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p>
          </p:txBody>
        </p:sp>
        <p:sp>
          <p:nvSpPr>
            <p:cNvPr id="15" name="Text Box 63"/>
            <p:cNvSpPr txBox="1">
              <a:spLocks noChangeArrowheads="1"/>
            </p:cNvSpPr>
            <p:nvPr/>
          </p:nvSpPr>
          <p:spPr bwMode="auto">
            <a:xfrm>
              <a:off x="1610" y="2144"/>
              <a:ext cx="345" cy="56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sz="2000">
                  <a:latin typeface="华文新魏" pitchFamily="2" charset="-122"/>
                  <a:ea typeface="华文新魏" pitchFamily="2" charset="-122"/>
                </a:rPr>
                <a:t>预输入完成</a:t>
              </a:r>
            </a:p>
          </p:txBody>
        </p:sp>
        <p:sp>
          <p:nvSpPr>
            <p:cNvPr id="16" name="Text Box 65"/>
            <p:cNvSpPr txBox="1">
              <a:spLocks noChangeArrowheads="1"/>
            </p:cNvSpPr>
            <p:nvPr/>
          </p:nvSpPr>
          <p:spPr bwMode="auto">
            <a:xfrm>
              <a:off x="2894" y="3055"/>
              <a:ext cx="795" cy="239"/>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r>
                <a:rPr lang="zh-CN" altLang="en-US" sz="2000">
                  <a:latin typeface="华文新魏" pitchFamily="2" charset="-122"/>
                  <a:ea typeface="华文新魏" pitchFamily="2" charset="-122"/>
                </a:rPr>
                <a:t>作业控制</a:t>
              </a:r>
            </a:p>
          </p:txBody>
        </p:sp>
        <p:sp>
          <p:nvSpPr>
            <p:cNvPr id="17" name="Line 66"/>
            <p:cNvSpPr>
              <a:spLocks noChangeShapeType="1"/>
            </p:cNvSpPr>
            <p:nvPr/>
          </p:nvSpPr>
          <p:spPr bwMode="auto">
            <a:xfrm flipV="1">
              <a:off x="3284" y="2771"/>
              <a:ext cx="0"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8" name="Text Box 67"/>
            <p:cNvSpPr txBox="1">
              <a:spLocks noChangeArrowheads="1"/>
            </p:cNvSpPr>
            <p:nvPr/>
          </p:nvSpPr>
          <p:spPr bwMode="auto">
            <a:xfrm>
              <a:off x="1688" y="2913"/>
              <a:ext cx="1012" cy="426"/>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r>
                <a:rPr lang="zh-CN" altLang="en-US" sz="2000">
                  <a:latin typeface="华文新魏" pitchFamily="2" charset="-122"/>
                  <a:ea typeface="华文新魏" pitchFamily="2" charset="-122"/>
                </a:rPr>
                <a:t>作业调度</a:t>
              </a:r>
              <a:r>
                <a:rPr lang="en-US" altLang="zh-CN" sz="2000">
                  <a:latin typeface="华文新魏" pitchFamily="2" charset="-122"/>
                  <a:ea typeface="华文新魏" pitchFamily="2" charset="-122"/>
                </a:rPr>
                <a:t>(</a:t>
              </a:r>
              <a:r>
                <a:rPr lang="zh-CN" altLang="en-US" sz="2000">
                  <a:latin typeface="华文新魏" pitchFamily="2" charset="-122"/>
                  <a:ea typeface="华文新魏" pitchFamily="2" charset="-122"/>
                </a:rPr>
                <a:t>选中并创建进程</a:t>
              </a:r>
              <a:r>
                <a:rPr lang="en-US" altLang="zh-CN" sz="2000">
                  <a:latin typeface="华文新魏" pitchFamily="2" charset="-122"/>
                  <a:ea typeface="华文新魏" pitchFamily="2" charset="-122"/>
                </a:rPr>
                <a:t>)</a:t>
              </a:r>
            </a:p>
          </p:txBody>
        </p:sp>
        <p:sp>
          <p:nvSpPr>
            <p:cNvPr id="19" name="Text Box 68"/>
            <p:cNvSpPr txBox="1">
              <a:spLocks noChangeArrowheads="1"/>
            </p:cNvSpPr>
            <p:nvPr/>
          </p:nvSpPr>
          <p:spPr bwMode="auto">
            <a:xfrm>
              <a:off x="3868" y="2913"/>
              <a:ext cx="1046" cy="381"/>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r>
                <a:rPr lang="zh-CN" altLang="en-US" sz="2000">
                  <a:latin typeface="华文新魏" pitchFamily="2" charset="-122"/>
                  <a:ea typeface="华文新魏" pitchFamily="2" charset="-122"/>
                </a:rPr>
                <a:t>作业调度</a:t>
              </a:r>
              <a:r>
                <a:rPr lang="en-US" altLang="zh-CN" sz="2000">
                  <a:latin typeface="华文新魏" pitchFamily="2" charset="-122"/>
                  <a:ea typeface="华文新魏" pitchFamily="2" charset="-122"/>
                </a:rPr>
                <a:t>(</a:t>
              </a:r>
              <a:r>
                <a:rPr lang="zh-CN" altLang="en-US" sz="2000">
                  <a:latin typeface="华文新魏" pitchFamily="2" charset="-122"/>
                  <a:ea typeface="华文新魏" pitchFamily="2" charset="-122"/>
                </a:rPr>
                <a:t>作业终止并撤离</a:t>
              </a:r>
              <a:r>
                <a:rPr lang="en-US" altLang="zh-CN" sz="2000">
                  <a:latin typeface="华文新魏" pitchFamily="2" charset="-122"/>
                  <a:ea typeface="华文新魏" pitchFamily="2" charset="-122"/>
                </a:rPr>
                <a:t>)</a:t>
              </a:r>
            </a:p>
          </p:txBody>
        </p:sp>
        <p:sp>
          <p:nvSpPr>
            <p:cNvPr id="20" name="Line 69"/>
            <p:cNvSpPr>
              <a:spLocks noChangeShapeType="1"/>
            </p:cNvSpPr>
            <p:nvPr/>
          </p:nvSpPr>
          <p:spPr bwMode="auto">
            <a:xfrm flipV="1">
              <a:off x="2407" y="2062"/>
              <a:ext cx="0" cy="8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1" name="Line 70"/>
            <p:cNvSpPr>
              <a:spLocks noChangeShapeType="1"/>
            </p:cNvSpPr>
            <p:nvPr/>
          </p:nvSpPr>
          <p:spPr bwMode="auto">
            <a:xfrm flipV="1">
              <a:off x="4258" y="1975"/>
              <a:ext cx="0" cy="9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2" name="AutoShape 71"/>
            <p:cNvSpPr>
              <a:spLocks noChangeArrowheads="1"/>
            </p:cNvSpPr>
            <p:nvPr/>
          </p:nvSpPr>
          <p:spPr bwMode="auto">
            <a:xfrm>
              <a:off x="557" y="1094"/>
              <a:ext cx="682" cy="567"/>
            </a:xfrm>
            <a:prstGeom prst="wedgeRectCallout">
              <a:avLst>
                <a:gd name="adj1" fmla="val 40157"/>
                <a:gd name="adj2" fmla="val 107694"/>
              </a:avLst>
            </a:prstGeom>
            <a:solidFill>
              <a:srgbClr val="FFCC66"/>
            </a:solidFill>
            <a:ln w="9525">
              <a:solidFill>
                <a:srgbClr val="000000"/>
              </a:solidFill>
              <a:miter lim="800000"/>
              <a:headEnd/>
              <a:tailEnd/>
            </a:ln>
          </p:spPr>
          <p:txBody>
            <a:bodyPr/>
            <a:lstStyle/>
            <a:p>
              <a:r>
                <a:rPr lang="en-US" altLang="zh-CN" sz="2000">
                  <a:latin typeface="华文新魏" pitchFamily="2" charset="-122"/>
                  <a:ea typeface="华文新魏" pitchFamily="2" charset="-122"/>
                </a:rPr>
                <a:t>SPOOLing</a:t>
              </a:r>
              <a:r>
                <a:rPr lang="zh-CN" altLang="en-US" sz="2000">
                  <a:latin typeface="华文新魏" pitchFamily="2" charset="-122"/>
                  <a:ea typeface="华文新魏" pitchFamily="2" charset="-122"/>
                </a:rPr>
                <a:t>作业预输入</a:t>
              </a:r>
            </a:p>
            <a:p>
              <a:endParaRPr lang="en-US" altLang="zh-CN" sz="2000">
                <a:latin typeface="华文新魏" pitchFamily="2" charset="-122"/>
                <a:ea typeface="华文新魏" pitchFamily="2" charset="-122"/>
              </a:endParaRPr>
            </a:p>
          </p:txBody>
        </p:sp>
        <p:sp>
          <p:nvSpPr>
            <p:cNvPr id="23" name="AutoShape 72"/>
            <p:cNvSpPr>
              <a:spLocks noChangeArrowheads="1"/>
            </p:cNvSpPr>
            <p:nvPr/>
          </p:nvSpPr>
          <p:spPr bwMode="auto">
            <a:xfrm>
              <a:off x="4694" y="1207"/>
              <a:ext cx="682" cy="545"/>
            </a:xfrm>
            <a:prstGeom prst="wedgeRectCallout">
              <a:avLst>
                <a:gd name="adj1" fmla="val -53810"/>
                <a:gd name="adj2" fmla="val 95319"/>
              </a:avLst>
            </a:prstGeom>
            <a:solidFill>
              <a:srgbClr val="FFCC66"/>
            </a:solidFill>
            <a:ln w="9525">
              <a:solidFill>
                <a:srgbClr val="000000"/>
              </a:solidFill>
              <a:miter lim="800000"/>
              <a:headEnd/>
              <a:tailEnd/>
            </a:ln>
          </p:spPr>
          <p:txBody>
            <a:bodyPr/>
            <a:lstStyle/>
            <a:p>
              <a:r>
                <a:rPr lang="en-US" altLang="zh-CN" sz="2000">
                  <a:latin typeface="华文新魏" pitchFamily="2" charset="-122"/>
                  <a:ea typeface="华文新魏" pitchFamily="2" charset="-122"/>
                </a:rPr>
                <a:t>SPOOLing</a:t>
              </a:r>
              <a:r>
                <a:rPr lang="zh-CN" altLang="en-US" sz="2000">
                  <a:latin typeface="华文新魏" pitchFamily="2" charset="-122"/>
                  <a:ea typeface="华文新魏" pitchFamily="2" charset="-122"/>
                </a:rPr>
                <a:t>作业缓输出</a:t>
              </a:r>
            </a:p>
            <a:p>
              <a:endParaRPr lang="en-US" altLang="zh-CN" sz="2000">
                <a:latin typeface="华文新魏" pitchFamily="2" charset="-122"/>
                <a:ea typeface="华文新魏" pitchFamily="2" charset="-122"/>
              </a:endParaRPr>
            </a:p>
          </p:txBody>
        </p:sp>
        <p:sp>
          <p:nvSpPr>
            <p:cNvPr id="24" name="Line 73"/>
            <p:cNvSpPr>
              <a:spLocks noChangeShapeType="1"/>
            </p:cNvSpPr>
            <p:nvPr/>
          </p:nvSpPr>
          <p:spPr bwMode="auto">
            <a:xfrm>
              <a:off x="4604" y="1979"/>
              <a:ext cx="23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a:p>
          </p:txBody>
        </p:sp>
      </p:grpSp>
    </p:spTree>
    <p:extLst>
      <p:ext uri="{BB962C8B-B14F-4D97-AF65-F5344CB8AC3E}">
        <p14:creationId xmlns:p14="http://schemas.microsoft.com/office/powerpoint/2010/main" val="30630821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处理器调度算法</a:t>
            </a:r>
            <a:endParaRPr lang="zh-CN" altLang="en-US" dirty="0"/>
          </a:p>
        </p:txBody>
      </p:sp>
      <p:sp>
        <p:nvSpPr>
          <p:cNvPr id="3" name="内容占位符 2"/>
          <p:cNvSpPr>
            <a:spLocks noGrp="1"/>
          </p:cNvSpPr>
          <p:nvPr>
            <p:ph idx="1"/>
          </p:nvPr>
        </p:nvSpPr>
        <p:spPr/>
        <p:txBody>
          <a:bodyPr/>
          <a:lstStyle/>
          <a:p>
            <a:r>
              <a:rPr lang="en-US" altLang="zh-CN" dirty="0"/>
              <a:t>2.8.1 </a:t>
            </a:r>
            <a:r>
              <a:rPr lang="zh-CN" altLang="en-US" dirty="0"/>
              <a:t>低级调度的功能和类型</a:t>
            </a:r>
          </a:p>
          <a:p>
            <a:r>
              <a:rPr lang="en-US" altLang="zh-CN" dirty="0"/>
              <a:t>2.8.2 </a:t>
            </a:r>
            <a:r>
              <a:rPr lang="zh-CN" altLang="en-US" dirty="0"/>
              <a:t>作业调度和低级调度算法</a:t>
            </a:r>
          </a:p>
          <a:p>
            <a:r>
              <a:rPr lang="en-US" altLang="zh-CN" dirty="0"/>
              <a:t>2.8.3 </a:t>
            </a:r>
            <a:r>
              <a:rPr lang="zh-CN" altLang="en-US" dirty="0"/>
              <a:t>实时调度算法</a:t>
            </a:r>
          </a:p>
          <a:p>
            <a:r>
              <a:rPr lang="en-US" altLang="zh-CN" dirty="0"/>
              <a:t>2.8.4 </a:t>
            </a:r>
            <a:r>
              <a:rPr lang="zh-CN" altLang="en-US" dirty="0"/>
              <a:t>多处理机调度算法</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86</a:t>
            </a:fld>
            <a:endParaRPr lang="zh-CN" altLang="en-US"/>
          </a:p>
        </p:txBody>
      </p:sp>
    </p:spTree>
    <p:extLst>
      <p:ext uri="{BB962C8B-B14F-4D97-AF65-F5344CB8AC3E}">
        <p14:creationId xmlns:p14="http://schemas.microsoft.com/office/powerpoint/2010/main" val="23054013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低级调度的功能</a:t>
            </a:r>
            <a:endParaRPr lang="zh-CN" altLang="en-US" dirty="0"/>
          </a:p>
        </p:txBody>
      </p:sp>
      <p:sp>
        <p:nvSpPr>
          <p:cNvPr id="3" name="内容占位符 2"/>
          <p:cNvSpPr>
            <a:spLocks noGrp="1"/>
          </p:cNvSpPr>
          <p:nvPr>
            <p:ph idx="1"/>
          </p:nvPr>
        </p:nvSpPr>
        <p:spPr/>
        <p:txBody>
          <a:bodyPr/>
          <a:lstStyle/>
          <a:p>
            <a:r>
              <a:rPr lang="zh-CN" altLang="en-US" dirty="0" smtClean="0"/>
              <a:t>调度程序两项任务：调度、分派</a:t>
            </a:r>
            <a:endParaRPr lang="en-US" altLang="zh-CN" dirty="0" smtClean="0"/>
          </a:p>
          <a:p>
            <a:r>
              <a:rPr lang="zh-CN" altLang="en-US" dirty="0" smtClean="0"/>
              <a:t>调度：实现调度策略</a:t>
            </a:r>
            <a:endParaRPr lang="en-US" altLang="zh-CN" dirty="0" smtClean="0"/>
          </a:p>
          <a:p>
            <a:pPr lvl="1"/>
            <a:r>
              <a:rPr lang="zh-CN" altLang="en-US" dirty="0"/>
              <a:t>组织和维护就绪进程</a:t>
            </a:r>
            <a:r>
              <a:rPr lang="zh-CN" altLang="en-US" dirty="0" smtClean="0"/>
              <a:t>队列</a:t>
            </a:r>
            <a:endParaRPr lang="en-US" altLang="zh-CN" dirty="0" smtClean="0"/>
          </a:p>
          <a:p>
            <a:pPr lvl="1"/>
            <a:r>
              <a:rPr lang="zh-CN" altLang="en-US" dirty="0" smtClean="0"/>
              <a:t>包括</a:t>
            </a:r>
            <a:r>
              <a:rPr lang="zh-CN" altLang="en-US" dirty="0"/>
              <a:t>确定调度算法、按调度算法组织和维护就绪进程</a:t>
            </a:r>
            <a:r>
              <a:rPr lang="zh-CN" altLang="en-US" dirty="0" smtClean="0"/>
              <a:t>队列</a:t>
            </a:r>
            <a:endParaRPr lang="en-US" altLang="zh-CN" dirty="0"/>
          </a:p>
          <a:p>
            <a:r>
              <a:rPr lang="zh-CN" altLang="en-US" dirty="0" smtClean="0"/>
              <a:t>分派：实现调度机制</a:t>
            </a:r>
            <a:endParaRPr lang="en-US" altLang="zh-CN" dirty="0" smtClean="0"/>
          </a:p>
          <a:p>
            <a:pPr lvl="1"/>
            <a:r>
              <a:rPr lang="zh-CN" altLang="en-US" dirty="0" smtClean="0"/>
              <a:t>当</a:t>
            </a:r>
            <a:r>
              <a:rPr lang="zh-CN" altLang="en-US" dirty="0"/>
              <a:t>处理机空闲时，从就绪队列队首中移一个</a:t>
            </a:r>
            <a:r>
              <a:rPr lang="en-US" altLang="zh-CN" dirty="0"/>
              <a:t>PCB</a:t>
            </a:r>
            <a:r>
              <a:rPr lang="zh-CN" altLang="en-US" dirty="0"/>
              <a:t>，并将该进程投入</a:t>
            </a:r>
            <a:r>
              <a:rPr lang="zh-CN" altLang="en-US" dirty="0" smtClean="0"/>
              <a:t>运行</a:t>
            </a:r>
            <a:endParaRPr lang="en-US" altLang="zh-CN" dirty="0" smtClean="0"/>
          </a:p>
          <a:p>
            <a:pPr lvl="1"/>
            <a:r>
              <a:rPr lang="zh-CN" altLang="en-US" dirty="0" smtClean="0"/>
              <a:t>负责上下文切换等</a:t>
            </a:r>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87</a:t>
            </a:fld>
            <a:endParaRPr lang="zh-CN" altLang="en-US"/>
          </a:p>
        </p:txBody>
      </p:sp>
    </p:spTree>
    <p:extLst>
      <p:ext uri="{BB962C8B-B14F-4D97-AF65-F5344CB8AC3E}">
        <p14:creationId xmlns:p14="http://schemas.microsoft.com/office/powerpoint/2010/main" val="42575054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低级调度的类型</a:t>
            </a:r>
            <a:endParaRPr lang="zh-CN" altLang="en-US" dirty="0"/>
          </a:p>
        </p:txBody>
      </p:sp>
      <p:sp>
        <p:nvSpPr>
          <p:cNvPr id="3" name="内容占位符 2"/>
          <p:cNvSpPr>
            <a:spLocks noGrp="1"/>
          </p:cNvSpPr>
          <p:nvPr>
            <p:ph idx="1"/>
          </p:nvPr>
        </p:nvSpPr>
        <p:spPr/>
        <p:txBody>
          <a:bodyPr/>
          <a:lstStyle/>
          <a:p>
            <a:r>
              <a:rPr lang="zh-CN" altLang="en-US" dirty="0"/>
              <a:t>剥夺</a:t>
            </a:r>
            <a:r>
              <a:rPr lang="zh-CN" altLang="en-US" dirty="0" smtClean="0"/>
              <a:t>式（抢占式）</a:t>
            </a:r>
            <a:endParaRPr lang="en-US" altLang="zh-CN" dirty="0"/>
          </a:p>
          <a:p>
            <a:pPr lvl="1"/>
            <a:r>
              <a:rPr lang="zh-CN" altLang="en-US" dirty="0" smtClean="0"/>
              <a:t>高</a:t>
            </a:r>
            <a:r>
              <a:rPr lang="zh-CN" altLang="en-US" dirty="0"/>
              <a:t>优先级进程</a:t>
            </a:r>
            <a:r>
              <a:rPr lang="en-US" altLang="zh-CN" dirty="0"/>
              <a:t>/</a:t>
            </a:r>
            <a:r>
              <a:rPr lang="zh-CN" altLang="en-US" dirty="0"/>
              <a:t>线程可剥夺低优先级进程</a:t>
            </a:r>
            <a:r>
              <a:rPr lang="en-US" altLang="zh-CN" dirty="0"/>
              <a:t>/</a:t>
            </a:r>
            <a:r>
              <a:rPr lang="zh-CN" altLang="en-US" dirty="0" smtClean="0"/>
              <a:t>线</a:t>
            </a:r>
            <a:endParaRPr lang="en-US" altLang="zh-CN" dirty="0" smtClean="0"/>
          </a:p>
          <a:p>
            <a:pPr lvl="1"/>
            <a:r>
              <a:rPr lang="zh-CN" altLang="en-US" dirty="0" smtClean="0"/>
              <a:t>当</a:t>
            </a:r>
            <a:r>
              <a:rPr lang="zh-CN" altLang="en-US" dirty="0"/>
              <a:t>运行进程</a:t>
            </a:r>
            <a:r>
              <a:rPr lang="en-US" altLang="zh-CN" dirty="0"/>
              <a:t>/</a:t>
            </a:r>
            <a:r>
              <a:rPr lang="zh-CN" altLang="en-US" dirty="0"/>
              <a:t>线程时间片用完后被</a:t>
            </a:r>
            <a:r>
              <a:rPr lang="zh-CN" altLang="en-US" dirty="0" smtClean="0"/>
              <a:t>剥夺</a:t>
            </a:r>
            <a:endParaRPr lang="en-US" altLang="zh-CN" dirty="0" smtClean="0"/>
          </a:p>
          <a:p>
            <a:pPr lvl="1"/>
            <a:r>
              <a:rPr lang="zh-CN" altLang="en-US" dirty="0" smtClean="0"/>
              <a:t>用户程序</a:t>
            </a:r>
            <a:endParaRPr lang="en-US" altLang="zh-CN" dirty="0" smtClean="0"/>
          </a:p>
          <a:p>
            <a:r>
              <a:rPr lang="zh-CN" altLang="en-US" dirty="0" smtClean="0"/>
              <a:t>非剥夺式 </a:t>
            </a:r>
            <a:endParaRPr lang="en-US" altLang="zh-CN" dirty="0" smtClean="0"/>
          </a:p>
          <a:p>
            <a:pPr lvl="1"/>
            <a:r>
              <a:rPr lang="zh-CN" altLang="en-US" dirty="0"/>
              <a:t>一直</a:t>
            </a:r>
            <a:r>
              <a:rPr lang="zh-CN" altLang="en-US" dirty="0" smtClean="0"/>
              <a:t>运行，直到完成或自我放弃</a:t>
            </a:r>
            <a:endParaRPr lang="en-US" altLang="zh-CN" dirty="0" smtClean="0"/>
          </a:p>
          <a:p>
            <a:pPr lvl="1"/>
            <a:r>
              <a:rPr lang="zh-CN" altLang="en-US" dirty="0" smtClean="0"/>
              <a:t>内核关键程序</a:t>
            </a:r>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88</a:t>
            </a:fld>
            <a:endParaRPr lang="zh-CN" altLang="en-US"/>
          </a:p>
        </p:txBody>
      </p:sp>
    </p:spTree>
    <p:extLst>
      <p:ext uri="{BB962C8B-B14F-4D97-AF65-F5344CB8AC3E}">
        <p14:creationId xmlns:p14="http://schemas.microsoft.com/office/powerpoint/2010/main" val="40015436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90000"/>
              </a:lnSpc>
            </a:pPr>
            <a:r>
              <a:rPr lang="zh-CN" altLang="en-US" dirty="0">
                <a:solidFill>
                  <a:schemeClr val="tx2"/>
                </a:solidFill>
              </a:rPr>
              <a:t>先来先服务算法（</a:t>
            </a:r>
            <a:r>
              <a:rPr lang="en-US" altLang="zh-CN" dirty="0">
                <a:solidFill>
                  <a:schemeClr val="tx2"/>
                </a:solidFill>
              </a:rPr>
              <a:t>FCFS</a:t>
            </a:r>
            <a:r>
              <a:rPr lang="zh-CN" altLang="en-US" dirty="0">
                <a:solidFill>
                  <a:schemeClr val="tx2"/>
                </a:solidFill>
              </a:rPr>
              <a:t>）</a:t>
            </a:r>
            <a:endParaRPr lang="en-US" altLang="zh-CN" dirty="0">
              <a:solidFill>
                <a:schemeClr val="tx2"/>
              </a:solidFill>
            </a:endParaRPr>
          </a:p>
          <a:p>
            <a:pPr lvl="1"/>
            <a:r>
              <a:rPr lang="en-US" altLang="zh-CN" dirty="0"/>
              <a:t>FCFS</a:t>
            </a:r>
            <a:r>
              <a:rPr lang="zh-CN" altLang="en-US" dirty="0"/>
              <a:t>调度算法的平均作业周转时间与作业提交的顺序有关</a:t>
            </a:r>
            <a:endParaRPr lang="en-US" altLang="zh-CN" dirty="0" smtClean="0"/>
          </a:p>
          <a:p>
            <a:r>
              <a:rPr lang="zh-CN" altLang="en-US" dirty="0" smtClean="0"/>
              <a:t>例子</a:t>
            </a:r>
            <a:endParaRPr lang="en-US" altLang="zh-CN" dirty="0" smtClean="0"/>
          </a:p>
          <a:p>
            <a:pPr lvl="1"/>
            <a:r>
              <a:rPr lang="zh-CN" altLang="en-US" dirty="0" smtClean="0"/>
              <a:t>作业</a:t>
            </a:r>
            <a:r>
              <a:rPr lang="en-US" altLang="zh-CN" dirty="0" smtClean="0"/>
              <a:t>1</a:t>
            </a:r>
            <a:r>
              <a:rPr lang="zh-CN" altLang="en-US" dirty="0" smtClean="0"/>
              <a:t>：</a:t>
            </a:r>
            <a:r>
              <a:rPr lang="en-US" altLang="zh-CN" dirty="0" smtClean="0"/>
              <a:t>28</a:t>
            </a:r>
            <a:r>
              <a:rPr lang="zh-CN" altLang="en-US" dirty="0"/>
              <a:t>；</a:t>
            </a:r>
            <a:r>
              <a:rPr lang="zh-CN" altLang="en-US" dirty="0" smtClean="0"/>
              <a:t>作业</a:t>
            </a:r>
            <a:r>
              <a:rPr lang="en-US" altLang="zh-CN" dirty="0" smtClean="0"/>
              <a:t>2: 9</a:t>
            </a:r>
            <a:r>
              <a:rPr lang="zh-CN" altLang="en-US" dirty="0" smtClean="0"/>
              <a:t>；作业</a:t>
            </a:r>
            <a:r>
              <a:rPr lang="en-US" altLang="zh-CN" dirty="0" smtClean="0"/>
              <a:t>3</a:t>
            </a:r>
            <a:r>
              <a:rPr lang="zh-CN" altLang="en-US" dirty="0" smtClean="0"/>
              <a:t>： </a:t>
            </a:r>
            <a:r>
              <a:rPr lang="en-US" altLang="zh-CN" dirty="0" smtClean="0"/>
              <a:t>3</a:t>
            </a:r>
          </a:p>
          <a:p>
            <a:pPr lvl="1"/>
            <a:r>
              <a:rPr lang="zh-CN" altLang="en-US" dirty="0" smtClean="0"/>
              <a:t>提交顺序：</a:t>
            </a:r>
            <a:r>
              <a:rPr lang="en-US" altLang="zh-CN" dirty="0" smtClean="0"/>
              <a:t>1</a:t>
            </a:r>
            <a:r>
              <a:rPr lang="zh-CN" altLang="en-US" dirty="0" smtClean="0"/>
              <a:t>、</a:t>
            </a:r>
            <a:r>
              <a:rPr lang="en-US" altLang="zh-CN" dirty="0" smtClean="0"/>
              <a:t>2</a:t>
            </a:r>
            <a:r>
              <a:rPr lang="zh-CN" altLang="en-US" dirty="0" smtClean="0"/>
              <a:t>、</a:t>
            </a:r>
            <a:r>
              <a:rPr lang="en-US" altLang="zh-CN" dirty="0" smtClean="0"/>
              <a:t>3 </a:t>
            </a:r>
            <a:r>
              <a:rPr lang="en-US" altLang="zh-CN" dirty="0" smtClean="0">
                <a:sym typeface="Wingdings" panose="05000000000000000000" pitchFamily="2" charset="2"/>
              </a:rPr>
              <a:t> </a:t>
            </a:r>
            <a:r>
              <a:rPr lang="zh-CN" altLang="en-US" dirty="0" smtClean="0">
                <a:sym typeface="Wingdings" panose="05000000000000000000" pitchFamily="2" charset="2"/>
              </a:rPr>
              <a:t>平均周转时间：</a:t>
            </a:r>
            <a:r>
              <a:rPr lang="en-US" altLang="zh-CN" dirty="0" smtClean="0">
                <a:sym typeface="Wingdings" panose="05000000000000000000" pitchFamily="2" charset="2"/>
              </a:rPr>
              <a:t>35</a:t>
            </a:r>
          </a:p>
          <a:p>
            <a:pPr lvl="1"/>
            <a:r>
              <a:rPr lang="zh-CN" altLang="en-US" dirty="0" smtClean="0"/>
              <a:t>提交顺序：</a:t>
            </a:r>
            <a:r>
              <a:rPr lang="en-US" altLang="zh-CN" dirty="0" smtClean="0"/>
              <a:t>2</a:t>
            </a:r>
            <a:r>
              <a:rPr lang="zh-CN" altLang="en-US" dirty="0" smtClean="0"/>
              <a:t>、</a:t>
            </a:r>
            <a:r>
              <a:rPr lang="en-US" altLang="zh-CN" dirty="0" smtClean="0"/>
              <a:t>1</a:t>
            </a:r>
            <a:r>
              <a:rPr lang="zh-CN" altLang="en-US" dirty="0" smtClean="0"/>
              <a:t>、</a:t>
            </a:r>
            <a:r>
              <a:rPr lang="en-US" altLang="zh-CN" dirty="0" smtClean="0"/>
              <a:t>3 </a:t>
            </a:r>
            <a:r>
              <a:rPr lang="en-US" altLang="zh-CN" dirty="0">
                <a:sym typeface="Wingdings" panose="05000000000000000000" pitchFamily="2" charset="2"/>
              </a:rPr>
              <a:t> </a:t>
            </a:r>
            <a:r>
              <a:rPr lang="zh-CN" altLang="en-US" dirty="0">
                <a:sym typeface="Wingdings" panose="05000000000000000000" pitchFamily="2" charset="2"/>
              </a:rPr>
              <a:t>平均周转时间</a:t>
            </a:r>
            <a:r>
              <a:rPr lang="zh-CN" altLang="en-US" dirty="0" smtClean="0">
                <a:sym typeface="Wingdings" panose="05000000000000000000" pitchFamily="2" charset="2"/>
              </a:rPr>
              <a:t>：</a:t>
            </a:r>
            <a:r>
              <a:rPr lang="en-US" altLang="zh-CN" dirty="0" smtClean="0">
                <a:sym typeface="Wingdings" panose="05000000000000000000" pitchFamily="2" charset="2"/>
              </a:rPr>
              <a:t>28</a:t>
            </a:r>
          </a:p>
          <a:p>
            <a:pPr lvl="1"/>
            <a:r>
              <a:rPr lang="zh-CN" altLang="en-US" dirty="0"/>
              <a:t>提交顺序</a:t>
            </a:r>
            <a:r>
              <a:rPr lang="zh-CN" altLang="en-US" dirty="0" smtClean="0"/>
              <a:t>：</a:t>
            </a:r>
            <a:r>
              <a:rPr lang="en-US" altLang="zh-CN" dirty="0" smtClean="0"/>
              <a:t>3</a:t>
            </a:r>
            <a:r>
              <a:rPr lang="zh-CN" altLang="en-US" dirty="0" smtClean="0"/>
              <a:t>、</a:t>
            </a:r>
            <a:r>
              <a:rPr lang="en-US" altLang="zh-CN" dirty="0" smtClean="0"/>
              <a:t>2</a:t>
            </a:r>
            <a:r>
              <a:rPr lang="zh-CN" altLang="en-US" dirty="0" smtClean="0"/>
              <a:t>、</a:t>
            </a:r>
            <a:r>
              <a:rPr lang="en-US" altLang="zh-CN" dirty="0"/>
              <a:t>1</a:t>
            </a:r>
            <a:r>
              <a:rPr lang="en-US" altLang="zh-CN" dirty="0" smtClean="0"/>
              <a:t> </a:t>
            </a:r>
            <a:r>
              <a:rPr lang="en-US" altLang="zh-CN" dirty="0">
                <a:sym typeface="Wingdings" panose="05000000000000000000" pitchFamily="2" charset="2"/>
              </a:rPr>
              <a:t> </a:t>
            </a:r>
            <a:r>
              <a:rPr lang="zh-CN" altLang="en-US" dirty="0">
                <a:sym typeface="Wingdings" panose="05000000000000000000" pitchFamily="2" charset="2"/>
              </a:rPr>
              <a:t>平均周转时间</a:t>
            </a:r>
            <a:r>
              <a:rPr lang="zh-CN" altLang="en-US" dirty="0" smtClean="0">
                <a:sym typeface="Wingdings" panose="05000000000000000000" pitchFamily="2" charset="2"/>
              </a:rPr>
              <a:t>：</a:t>
            </a:r>
            <a:r>
              <a:rPr lang="en-US" altLang="zh-CN" dirty="0" smtClean="0">
                <a:sym typeface="Wingdings" panose="05000000000000000000" pitchFamily="2" charset="2"/>
              </a:rPr>
              <a:t>18</a:t>
            </a:r>
            <a:endParaRPr lang="en-US" altLang="zh-CN" dirty="0">
              <a:sym typeface="Wingdings" panose="05000000000000000000" pitchFamily="2" charset="2"/>
            </a:endParaRPr>
          </a:p>
          <a:p>
            <a:endParaRPr lang="zh-CN" altLang="en-US" dirty="0"/>
          </a:p>
        </p:txBody>
      </p:sp>
      <p:sp>
        <p:nvSpPr>
          <p:cNvPr id="2" name="标题 1"/>
          <p:cNvSpPr>
            <a:spLocks noGrp="1"/>
          </p:cNvSpPr>
          <p:nvPr>
            <p:ph type="title"/>
          </p:nvPr>
        </p:nvSpPr>
        <p:spPr/>
        <p:txBody>
          <a:bodyPr/>
          <a:lstStyle/>
          <a:p>
            <a:r>
              <a:rPr lang="zh-CN" altLang="en-US" dirty="0" smtClean="0"/>
              <a:t>作业调度和低级调度算法 </a:t>
            </a:r>
            <a:r>
              <a:rPr lang="en-US" altLang="zh-CN" dirty="0" smtClean="0"/>
              <a:t>(1)</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89</a:t>
            </a:fld>
            <a:endParaRPr lang="zh-CN" altLang="en-US"/>
          </a:p>
        </p:txBody>
      </p:sp>
    </p:spTree>
    <p:extLst>
      <p:ext uri="{BB962C8B-B14F-4D97-AF65-F5344CB8AC3E}">
        <p14:creationId xmlns:p14="http://schemas.microsoft.com/office/powerpoint/2010/main" val="222301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处理器状态</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处理器怎么知道当前是操作系统还是一般用户程序在运行呢</a:t>
            </a:r>
            <a:r>
              <a:rPr lang="en-US" altLang="zh-CN" dirty="0" smtClean="0"/>
              <a:t>?</a:t>
            </a:r>
          </a:p>
          <a:p>
            <a:pPr lvl="1"/>
            <a:r>
              <a:rPr lang="zh-CN" altLang="en-US" dirty="0" smtClean="0"/>
              <a:t>程序状态字寄存器</a:t>
            </a:r>
            <a:endParaRPr lang="en-US" altLang="zh-CN" dirty="0" smtClean="0"/>
          </a:p>
          <a:p>
            <a:r>
              <a:rPr lang="zh-CN" altLang="en-US" dirty="0" smtClean="0"/>
              <a:t>处理器状态</a:t>
            </a:r>
            <a:endParaRPr lang="en-US" altLang="zh-CN" dirty="0" smtClean="0"/>
          </a:p>
          <a:p>
            <a:r>
              <a:rPr lang="zh-CN" altLang="en-US" dirty="0" smtClean="0"/>
              <a:t>核心态</a:t>
            </a:r>
            <a:r>
              <a:rPr lang="en-US" altLang="zh-CN" dirty="0" smtClean="0"/>
              <a:t>(Ring 0)</a:t>
            </a:r>
          </a:p>
          <a:p>
            <a:pPr lvl="1"/>
            <a:r>
              <a:rPr lang="zh-CN" altLang="en-US" dirty="0" smtClean="0"/>
              <a:t>运行内核代码</a:t>
            </a:r>
            <a:endParaRPr lang="en-US" altLang="zh-CN" dirty="0" smtClean="0"/>
          </a:p>
          <a:p>
            <a:pPr lvl="1"/>
            <a:r>
              <a:rPr lang="zh-CN" altLang="en-US" dirty="0"/>
              <a:t>可</a:t>
            </a:r>
            <a:r>
              <a:rPr lang="zh-CN" altLang="en-US" dirty="0" smtClean="0"/>
              <a:t>执行特权指令</a:t>
            </a:r>
            <a:endParaRPr lang="en-US" altLang="zh-CN" dirty="0" smtClean="0"/>
          </a:p>
          <a:p>
            <a:r>
              <a:rPr lang="zh-CN" altLang="en-US" dirty="0"/>
              <a:t>用户</a:t>
            </a:r>
            <a:r>
              <a:rPr lang="zh-CN" altLang="en-US" dirty="0" smtClean="0"/>
              <a:t>态</a:t>
            </a:r>
            <a:r>
              <a:rPr lang="en-US" altLang="zh-CN" dirty="0" smtClean="0">
                <a:sym typeface="Wingdings" pitchFamily="2" charset="2"/>
              </a:rPr>
              <a:t></a:t>
            </a:r>
            <a:r>
              <a:rPr lang="zh-CN" altLang="en-US" dirty="0" smtClean="0">
                <a:sym typeface="Wingdings" pitchFamily="2" charset="2"/>
              </a:rPr>
              <a:t>核心态</a:t>
            </a:r>
            <a:endParaRPr lang="en-US" altLang="zh-CN" dirty="0" smtClean="0">
              <a:sym typeface="Wingdings" pitchFamily="2" charset="2"/>
            </a:endParaRPr>
          </a:p>
          <a:p>
            <a:pPr lvl="1"/>
            <a:r>
              <a:rPr lang="zh-CN" altLang="en-US" dirty="0">
                <a:sym typeface="Wingdings" pitchFamily="2" charset="2"/>
              </a:rPr>
              <a:t>系统</a:t>
            </a:r>
            <a:r>
              <a:rPr lang="zh-CN" altLang="en-US" dirty="0" smtClean="0">
                <a:sym typeface="Wingdings" pitchFamily="2" charset="2"/>
              </a:rPr>
              <a:t>调用</a:t>
            </a:r>
            <a:endParaRPr lang="en-US" altLang="zh-CN" dirty="0" smtClean="0">
              <a:sym typeface="Wingdings" pitchFamily="2" charset="2"/>
            </a:endParaRPr>
          </a:p>
          <a:p>
            <a:pPr lvl="1"/>
            <a:r>
              <a:rPr lang="zh-CN" altLang="en-US" dirty="0">
                <a:sym typeface="Wingdings" pitchFamily="2" charset="2"/>
              </a:rPr>
              <a:t>中断</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065" y="2348880"/>
            <a:ext cx="4197055" cy="3387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51385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作业调度和低级调度算法 </a:t>
            </a:r>
            <a:r>
              <a:rPr lang="en-US" altLang="zh-CN" dirty="0" smtClean="0"/>
              <a:t>(2)</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solidFill>
                  <a:schemeClr val="tx2"/>
                </a:solidFill>
              </a:rPr>
              <a:t>最短作业优先算法</a:t>
            </a:r>
            <a:r>
              <a:rPr lang="en-US" altLang="zh-CN" dirty="0">
                <a:solidFill>
                  <a:schemeClr val="tx2"/>
                </a:solidFill>
              </a:rPr>
              <a:t>(SJF)</a:t>
            </a:r>
          </a:p>
          <a:p>
            <a:pPr lvl="1"/>
            <a:r>
              <a:rPr lang="zh-CN" altLang="en-US" dirty="0"/>
              <a:t>以进入系统的作业所要求的</a:t>
            </a:r>
            <a:r>
              <a:rPr lang="en-US" altLang="zh-CN" dirty="0"/>
              <a:t>CPU</a:t>
            </a:r>
            <a:r>
              <a:rPr lang="zh-CN" altLang="en-US" dirty="0"/>
              <a:t>时间为标准，总选取估计计算时间最短的作业投入</a:t>
            </a:r>
            <a:r>
              <a:rPr lang="zh-CN" altLang="en-US" dirty="0" smtClean="0"/>
              <a:t>运行</a:t>
            </a:r>
            <a:endParaRPr lang="en-US" altLang="zh-CN" dirty="0" smtClean="0"/>
          </a:p>
          <a:p>
            <a:pPr lvl="1"/>
            <a:r>
              <a:rPr lang="zh-CN" altLang="en-US" dirty="0" smtClean="0"/>
              <a:t>缺点：</a:t>
            </a:r>
            <a:endParaRPr lang="en-US" altLang="zh-CN" dirty="0" smtClean="0"/>
          </a:p>
          <a:p>
            <a:pPr lvl="2"/>
            <a:r>
              <a:rPr lang="zh-CN" altLang="en-US" dirty="0" smtClean="0"/>
              <a:t>很难估计作业运行时间</a:t>
            </a:r>
            <a:endParaRPr lang="en-US" altLang="zh-CN" dirty="0" smtClean="0"/>
          </a:p>
          <a:p>
            <a:pPr lvl="2"/>
            <a:r>
              <a:rPr lang="zh-CN" altLang="en-US" dirty="0" smtClean="0"/>
              <a:t>容易出现饥饿</a:t>
            </a:r>
            <a:r>
              <a:rPr lang="en-US" altLang="zh-CN" dirty="0" smtClean="0"/>
              <a:t>(</a:t>
            </a:r>
            <a:r>
              <a:rPr lang="zh-CN" altLang="en-US" dirty="0" smtClean="0"/>
              <a:t>长运行时间作业</a:t>
            </a:r>
            <a:r>
              <a:rPr lang="en-US" altLang="zh-CN" dirty="0" smtClean="0"/>
              <a:t>)</a:t>
            </a:r>
          </a:p>
          <a:p>
            <a:pPr lvl="2"/>
            <a:r>
              <a:rPr lang="zh-CN" altLang="en-US" dirty="0" smtClean="0"/>
              <a:t>非抢占</a:t>
            </a:r>
            <a:r>
              <a:rPr lang="zh-CN" altLang="en-US" dirty="0"/>
              <a:t>式</a:t>
            </a:r>
            <a:endParaRPr lang="en-US" altLang="zh-CN" dirty="0" smtClean="0"/>
          </a:p>
          <a:p>
            <a:pPr lvl="1"/>
            <a:r>
              <a:rPr lang="zh-CN" altLang="en-US" dirty="0" smtClean="0"/>
              <a:t>优点：</a:t>
            </a:r>
            <a:endParaRPr lang="en-US" altLang="zh-CN" dirty="0" smtClean="0"/>
          </a:p>
          <a:p>
            <a:pPr lvl="2"/>
            <a:r>
              <a:rPr lang="en-US" altLang="zh-CN" dirty="0"/>
              <a:t>SJF</a:t>
            </a:r>
            <a:r>
              <a:rPr lang="zh-CN" altLang="en-US" dirty="0"/>
              <a:t>的平均作业周转时间比</a:t>
            </a:r>
            <a:r>
              <a:rPr lang="en-US" altLang="zh-CN" dirty="0"/>
              <a:t>FCFS</a:t>
            </a:r>
            <a:r>
              <a:rPr lang="zh-CN" altLang="en-US" dirty="0"/>
              <a:t>要小，故它的调度性能比</a:t>
            </a:r>
            <a:r>
              <a:rPr lang="en-US" altLang="zh-CN" dirty="0"/>
              <a:t>FCFS</a:t>
            </a:r>
            <a:r>
              <a:rPr lang="zh-CN" altLang="en-US" dirty="0"/>
              <a:t>好。</a:t>
            </a:r>
          </a:p>
          <a:p>
            <a:pPr lvl="1"/>
            <a:endParaRPr lang="en-US" altLang="zh-CN" dirty="0" smtClean="0"/>
          </a:p>
          <a:p>
            <a:pPr lvl="2"/>
            <a:endParaRPr lang="en-US" altLang="zh-CN" dirty="0" smtClean="0"/>
          </a:p>
          <a:p>
            <a:pPr lvl="2"/>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90</a:t>
            </a:fld>
            <a:endParaRPr lang="zh-CN" altLang="en-US"/>
          </a:p>
        </p:txBody>
      </p:sp>
    </p:spTree>
    <p:extLst>
      <p:ext uri="{BB962C8B-B14F-4D97-AF65-F5344CB8AC3E}">
        <p14:creationId xmlns:p14="http://schemas.microsoft.com/office/powerpoint/2010/main" val="32081174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作业调度和低级调度算法 </a:t>
            </a:r>
            <a:r>
              <a:rPr lang="en-US" altLang="zh-CN" dirty="0"/>
              <a:t>(2)</a:t>
            </a:r>
            <a:endParaRPr lang="zh-CN" altLang="en-US" dirty="0"/>
          </a:p>
        </p:txBody>
      </p:sp>
      <p:sp>
        <p:nvSpPr>
          <p:cNvPr id="3" name="内容占位符 2"/>
          <p:cNvSpPr>
            <a:spLocks noGrp="1"/>
          </p:cNvSpPr>
          <p:nvPr>
            <p:ph idx="1"/>
          </p:nvPr>
        </p:nvSpPr>
        <p:spPr/>
        <p:txBody>
          <a:bodyPr>
            <a:normAutofit/>
          </a:bodyPr>
          <a:lstStyle/>
          <a:p>
            <a:r>
              <a:rPr lang="en-US" altLang="zh-CN" dirty="0" smtClean="0"/>
              <a:t>SJF</a:t>
            </a:r>
            <a:r>
              <a:rPr lang="zh-CN" altLang="en-US" dirty="0" smtClean="0"/>
              <a:t>例子</a:t>
            </a:r>
            <a:endParaRPr lang="en-US" altLang="zh-CN" dirty="0" smtClean="0"/>
          </a:p>
          <a:p>
            <a:pPr lvl="1" algn="just"/>
            <a:r>
              <a:rPr lang="zh-CN" altLang="en-US" dirty="0"/>
              <a:t>四个作业同时到达系统并进入调度： 作业名</a:t>
            </a:r>
            <a:r>
              <a:rPr lang="en-US" altLang="zh-CN" dirty="0"/>
              <a:t>/</a:t>
            </a:r>
            <a:r>
              <a:rPr lang="zh-CN" altLang="en-US" dirty="0"/>
              <a:t>所需</a:t>
            </a:r>
            <a:r>
              <a:rPr lang="en-US" altLang="zh-CN" dirty="0"/>
              <a:t>CPU</a:t>
            </a:r>
            <a:r>
              <a:rPr lang="zh-CN" altLang="en-US" dirty="0"/>
              <a:t>时间</a:t>
            </a:r>
            <a:r>
              <a:rPr lang="en-US" altLang="zh-CN" dirty="0"/>
              <a:t>:</a:t>
            </a:r>
            <a:r>
              <a:rPr lang="zh-CN" altLang="en-US" dirty="0"/>
              <a:t>作业</a:t>
            </a:r>
            <a:r>
              <a:rPr lang="en-US" altLang="zh-CN" dirty="0"/>
              <a:t>1/9</a:t>
            </a:r>
            <a:r>
              <a:rPr lang="zh-CN" altLang="en-US" dirty="0"/>
              <a:t>，作业</a:t>
            </a:r>
            <a:r>
              <a:rPr lang="en-US" altLang="zh-CN" dirty="0"/>
              <a:t>2 </a:t>
            </a:r>
            <a:r>
              <a:rPr lang="zh-CN" altLang="en-US" dirty="0"/>
              <a:t>，作业</a:t>
            </a:r>
            <a:r>
              <a:rPr lang="en-US" altLang="zh-CN" dirty="0"/>
              <a:t>3/10</a:t>
            </a:r>
            <a:r>
              <a:rPr lang="zh-CN" altLang="en-US" dirty="0"/>
              <a:t>，作业</a:t>
            </a:r>
            <a:r>
              <a:rPr lang="en-US" altLang="zh-CN" dirty="0"/>
              <a:t>4/8</a:t>
            </a:r>
            <a:r>
              <a:rPr lang="zh-CN" altLang="en-US" dirty="0"/>
              <a:t>。</a:t>
            </a:r>
          </a:p>
          <a:p>
            <a:pPr lvl="1" algn="just"/>
            <a:r>
              <a:rPr lang="en-US" altLang="zh-CN" dirty="0"/>
              <a:t>SJF</a:t>
            </a:r>
            <a:r>
              <a:rPr lang="zh-CN" altLang="en-US" dirty="0"/>
              <a:t>作业调度顺序为作业</a:t>
            </a:r>
            <a:r>
              <a:rPr lang="en-US" altLang="zh-CN" dirty="0"/>
              <a:t>2</a:t>
            </a:r>
            <a:r>
              <a:rPr lang="zh-CN" altLang="en-US" dirty="0"/>
              <a:t>、</a:t>
            </a:r>
            <a:r>
              <a:rPr lang="en-US" altLang="zh-CN" dirty="0"/>
              <a:t>4</a:t>
            </a:r>
            <a:r>
              <a:rPr lang="zh-CN" altLang="en-US" dirty="0"/>
              <a:t>、</a:t>
            </a:r>
            <a:r>
              <a:rPr lang="en-US" altLang="zh-CN" dirty="0"/>
              <a:t>1</a:t>
            </a:r>
            <a:r>
              <a:rPr lang="zh-CN" altLang="en-US" dirty="0"/>
              <a:t>、</a:t>
            </a:r>
            <a:r>
              <a:rPr lang="en-US" altLang="zh-CN" dirty="0"/>
              <a:t>3</a:t>
            </a:r>
            <a:r>
              <a:rPr lang="zh-CN" altLang="en-US" dirty="0" smtClean="0"/>
              <a:t>，</a:t>
            </a:r>
            <a:endParaRPr lang="en-US" altLang="zh-CN" dirty="0" smtClean="0"/>
          </a:p>
          <a:p>
            <a:pPr lvl="1" algn="just"/>
            <a:r>
              <a:rPr lang="zh-CN" altLang="en-US" dirty="0" smtClean="0"/>
              <a:t>平均</a:t>
            </a:r>
            <a:r>
              <a:rPr lang="zh-CN" altLang="en-US" dirty="0"/>
              <a:t>作业周转时间</a:t>
            </a:r>
            <a:r>
              <a:rPr lang="en-US" altLang="zh-CN" dirty="0"/>
              <a:t>T = 17</a:t>
            </a:r>
            <a:r>
              <a:rPr lang="zh-CN" altLang="en-US" dirty="0"/>
              <a:t>，平均带权作业周转时间</a:t>
            </a:r>
            <a:r>
              <a:rPr lang="en-US" altLang="zh-CN" dirty="0"/>
              <a:t>W= 1.98</a:t>
            </a:r>
            <a:r>
              <a:rPr lang="zh-CN" altLang="en-US" dirty="0"/>
              <a:t>。</a:t>
            </a:r>
          </a:p>
          <a:p>
            <a:pPr lvl="1" algn="just"/>
            <a:r>
              <a:rPr lang="zh-CN" altLang="en-US" dirty="0"/>
              <a:t>如果施行</a:t>
            </a:r>
            <a:r>
              <a:rPr lang="en-US" altLang="zh-CN" dirty="0"/>
              <a:t>FCFS</a:t>
            </a:r>
            <a:r>
              <a:rPr lang="zh-CN" altLang="en-US" dirty="0"/>
              <a:t>调度算法，平均作业周转时间</a:t>
            </a:r>
            <a:r>
              <a:rPr lang="en-US" altLang="zh-CN" dirty="0"/>
              <a:t>T =19</a:t>
            </a:r>
            <a:r>
              <a:rPr lang="zh-CN" altLang="en-US" dirty="0"/>
              <a:t>，平均带权作业</a:t>
            </a:r>
            <a:r>
              <a:rPr lang="zh-CN" altLang="en-US" dirty="0" smtClean="0"/>
              <a:t>周转时间</a:t>
            </a:r>
            <a:r>
              <a:rPr lang="en-US" altLang="zh-CN" dirty="0" smtClean="0"/>
              <a:t>W </a:t>
            </a:r>
            <a:r>
              <a:rPr lang="en-US" altLang="zh-CN" dirty="0"/>
              <a:t>= 2.61</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91</a:t>
            </a:fld>
            <a:endParaRPr lang="zh-CN" altLang="en-US"/>
          </a:p>
        </p:txBody>
      </p:sp>
    </p:spTree>
    <p:extLst>
      <p:ext uri="{BB962C8B-B14F-4D97-AF65-F5344CB8AC3E}">
        <p14:creationId xmlns:p14="http://schemas.microsoft.com/office/powerpoint/2010/main" val="24349157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作业调度和低级调度算法 </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a:solidFill>
                  <a:schemeClr val="tx2"/>
                </a:solidFill>
              </a:rPr>
              <a:t>最短剩余时间优先算法</a:t>
            </a:r>
            <a:r>
              <a:rPr lang="en-US" altLang="zh-CN" dirty="0">
                <a:solidFill>
                  <a:schemeClr val="tx2"/>
                </a:solidFill>
              </a:rPr>
              <a:t>(SRTF)</a:t>
            </a:r>
          </a:p>
          <a:p>
            <a:pPr lvl="1"/>
            <a:r>
              <a:rPr lang="en-US" altLang="zh-CN" dirty="0"/>
              <a:t>SRTF</a:t>
            </a:r>
            <a:r>
              <a:rPr lang="zh-CN" altLang="en-US" dirty="0"/>
              <a:t>把</a:t>
            </a:r>
            <a:r>
              <a:rPr lang="en-US" altLang="zh-CN" dirty="0"/>
              <a:t>SJF</a:t>
            </a:r>
            <a:r>
              <a:rPr lang="zh-CN" altLang="en-US" dirty="0"/>
              <a:t>算法改为抢占式</a:t>
            </a:r>
            <a:r>
              <a:rPr lang="zh-CN" altLang="en-US" dirty="0" smtClean="0"/>
              <a:t>的</a:t>
            </a:r>
            <a:endParaRPr lang="en-US" altLang="zh-CN" dirty="0" smtClean="0"/>
          </a:p>
          <a:p>
            <a:pPr lvl="1"/>
            <a:r>
              <a:rPr lang="zh-CN" altLang="en-US" dirty="0" smtClean="0"/>
              <a:t>此</a:t>
            </a:r>
            <a:r>
              <a:rPr lang="zh-CN" altLang="en-US" dirty="0"/>
              <a:t>算法不但适用于</a:t>
            </a:r>
            <a:r>
              <a:rPr lang="en-US" altLang="zh-CN" dirty="0"/>
              <a:t>JOB</a:t>
            </a:r>
            <a:r>
              <a:rPr lang="zh-CN" altLang="en-US" dirty="0"/>
              <a:t>调度，同样也适用于</a:t>
            </a:r>
            <a:r>
              <a:rPr lang="zh-CN" altLang="en-US" dirty="0" smtClean="0"/>
              <a:t>进程调度</a:t>
            </a:r>
            <a:endParaRPr lang="en-US" altLang="zh-CN" dirty="0"/>
          </a:p>
          <a:p>
            <a:r>
              <a:rPr lang="zh-CN" altLang="en-US" dirty="0" smtClean="0"/>
              <a:t>例子</a:t>
            </a:r>
            <a:endParaRPr lang="en-US" altLang="zh-CN" dirty="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92</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98" y="3717032"/>
            <a:ext cx="3816424" cy="2947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41623" y="3861048"/>
            <a:ext cx="4206842" cy="1815882"/>
          </a:xfrm>
          <a:prstGeom prst="rect">
            <a:avLst/>
          </a:prstGeom>
          <a:noFill/>
        </p:spPr>
        <p:txBody>
          <a:bodyPr wrap="square" rtlCol="0">
            <a:spAutoFit/>
          </a:bodyPr>
          <a:lstStyle/>
          <a:p>
            <a:r>
              <a:rPr lang="en-US" altLang="zh-CN" sz="2800" dirty="0" smtClean="0">
                <a:latin typeface="华文新魏" pitchFamily="2" charset="-122"/>
                <a:ea typeface="华文新魏" pitchFamily="2" charset="-122"/>
              </a:rPr>
              <a:t>SRTF</a:t>
            </a:r>
            <a:r>
              <a:rPr lang="zh-CN" altLang="en-US" sz="2800" dirty="0" smtClean="0">
                <a:latin typeface="华文新魏" pitchFamily="2" charset="-122"/>
                <a:ea typeface="华文新魏" pitchFamily="2" charset="-122"/>
              </a:rPr>
              <a:t>平均</a:t>
            </a:r>
            <a:r>
              <a:rPr lang="zh-CN" altLang="en-US" sz="2800" dirty="0">
                <a:latin typeface="华文新魏" pitchFamily="2" charset="-122"/>
                <a:ea typeface="华文新魏" pitchFamily="2" charset="-122"/>
              </a:rPr>
              <a:t>等待时间</a:t>
            </a:r>
            <a:r>
              <a:rPr lang="en-US" altLang="zh-CN" sz="2800" dirty="0">
                <a:latin typeface="华文新魏" pitchFamily="2" charset="-122"/>
                <a:ea typeface="华文新魏" pitchFamily="2" charset="-122"/>
              </a:rPr>
              <a:t>=6.5</a:t>
            </a:r>
            <a:r>
              <a:rPr lang="zh-CN" altLang="en-US" sz="2800" dirty="0" smtClean="0">
                <a:latin typeface="华文新魏" pitchFamily="2" charset="-122"/>
                <a:ea typeface="华文新魏" pitchFamily="2" charset="-122"/>
              </a:rPr>
              <a:t>毫秒</a:t>
            </a:r>
            <a:endParaRPr lang="en-US" altLang="zh-CN" sz="2800" dirty="0" smtClean="0">
              <a:latin typeface="华文新魏" pitchFamily="2" charset="-122"/>
              <a:ea typeface="华文新魏" pitchFamily="2" charset="-122"/>
            </a:endParaRPr>
          </a:p>
          <a:p>
            <a:r>
              <a:rPr lang="en-US" altLang="zh-CN" sz="2800" dirty="0">
                <a:latin typeface="华文新魏" pitchFamily="2" charset="-122"/>
                <a:ea typeface="华文新魏" pitchFamily="2" charset="-122"/>
              </a:rPr>
              <a:t>SJF</a:t>
            </a:r>
            <a:r>
              <a:rPr lang="zh-CN" altLang="en-US" sz="2800" dirty="0">
                <a:latin typeface="华文新魏" pitchFamily="2" charset="-122"/>
                <a:ea typeface="华文新魏" pitchFamily="2" charset="-122"/>
              </a:rPr>
              <a:t>调度平均等待时间</a:t>
            </a:r>
            <a:r>
              <a:rPr lang="en-US" altLang="zh-CN" sz="2800" dirty="0">
                <a:latin typeface="华文新魏" pitchFamily="2" charset="-122"/>
                <a:ea typeface="华文新魏" pitchFamily="2" charset="-122"/>
              </a:rPr>
              <a:t>=7.75</a:t>
            </a:r>
            <a:r>
              <a:rPr lang="zh-CN" altLang="en-US" sz="2800" dirty="0">
                <a:latin typeface="华文新魏" pitchFamily="2" charset="-122"/>
                <a:ea typeface="华文新魏" pitchFamily="2" charset="-122"/>
              </a:rPr>
              <a:t>毫秒</a:t>
            </a:r>
            <a:endParaRPr lang="zh-CN" altLang="en-US" sz="2800" dirty="0"/>
          </a:p>
        </p:txBody>
      </p:sp>
    </p:spTree>
    <p:extLst>
      <p:ext uri="{BB962C8B-B14F-4D97-AF65-F5344CB8AC3E}">
        <p14:creationId xmlns:p14="http://schemas.microsoft.com/office/powerpoint/2010/main" val="40334215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作业调度和低级调度算法 </a:t>
            </a:r>
            <a:r>
              <a:rPr lang="en-US" altLang="zh-CN" dirty="0" smtClean="0"/>
              <a:t>(4)</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3500" dirty="0">
                <a:solidFill>
                  <a:schemeClr val="tx2"/>
                </a:solidFill>
              </a:rPr>
              <a:t>响应比最高者优先算法</a:t>
            </a:r>
            <a:r>
              <a:rPr lang="en-US" altLang="zh-CN" sz="3500" dirty="0">
                <a:solidFill>
                  <a:schemeClr val="tx2"/>
                </a:solidFill>
              </a:rPr>
              <a:t>(HRRF)</a:t>
            </a:r>
          </a:p>
          <a:p>
            <a:r>
              <a:rPr lang="en-US" altLang="zh-CN" dirty="0" smtClean="0"/>
              <a:t>FCFS:</a:t>
            </a:r>
            <a:r>
              <a:rPr lang="zh-CN" altLang="en-US" dirty="0" smtClean="0"/>
              <a:t>只考虑等待时间，忽略运行时间</a:t>
            </a:r>
            <a:endParaRPr lang="en-US" altLang="zh-CN" dirty="0" smtClean="0"/>
          </a:p>
          <a:p>
            <a:r>
              <a:rPr lang="en-US" altLang="zh-CN" dirty="0" smtClean="0"/>
              <a:t>SJF:</a:t>
            </a:r>
            <a:r>
              <a:rPr lang="zh-CN" altLang="en-US" dirty="0" smtClean="0"/>
              <a:t>只考虑运行时间，忽略等待时间</a:t>
            </a:r>
            <a:endParaRPr lang="en-US" altLang="zh-CN" dirty="0" smtClean="0"/>
          </a:p>
          <a:p>
            <a:r>
              <a:rPr lang="en-US" altLang="zh-CN" dirty="0" smtClean="0"/>
              <a:t>HRRF</a:t>
            </a:r>
            <a:r>
              <a:rPr lang="zh-CN" altLang="en-US" dirty="0" smtClean="0"/>
              <a:t>：折中方案</a:t>
            </a:r>
            <a:endParaRPr lang="en-US" altLang="zh-CN" dirty="0" smtClean="0"/>
          </a:p>
          <a:p>
            <a:pPr lvl="1"/>
            <a:r>
              <a:rPr lang="zh-CN" altLang="en-US" dirty="0"/>
              <a:t>响应比 ＝</a:t>
            </a:r>
            <a:r>
              <a:rPr lang="en-US" altLang="zh-CN" dirty="0"/>
              <a:t>1+</a:t>
            </a:r>
            <a:r>
              <a:rPr lang="zh-CN" altLang="en-US" dirty="0"/>
              <a:t>已等待时间</a:t>
            </a:r>
            <a:r>
              <a:rPr lang="en-US" altLang="zh-CN" dirty="0"/>
              <a:t>/</a:t>
            </a:r>
            <a:r>
              <a:rPr lang="zh-CN" altLang="en-US" dirty="0"/>
              <a:t>估计</a:t>
            </a:r>
            <a:r>
              <a:rPr lang="zh-CN" altLang="en-US" dirty="0" smtClean="0"/>
              <a:t>运行时间</a:t>
            </a:r>
            <a:endParaRPr lang="en-US" altLang="zh-CN" dirty="0" smtClean="0"/>
          </a:p>
          <a:p>
            <a:pPr lvl="1"/>
            <a:r>
              <a:rPr lang="zh-CN" altLang="en-US" dirty="0"/>
              <a:t>响应</a:t>
            </a:r>
            <a:r>
              <a:rPr lang="zh-CN" altLang="en-US" dirty="0" smtClean="0"/>
              <a:t>比最大的最先运行</a:t>
            </a:r>
            <a:endParaRPr lang="en-US" altLang="zh-CN" dirty="0" smtClean="0"/>
          </a:p>
          <a:p>
            <a:r>
              <a:rPr lang="zh-CN" altLang="en-US" dirty="0" smtClean="0"/>
              <a:t>优点：</a:t>
            </a:r>
            <a:endParaRPr lang="en-US" altLang="zh-CN" dirty="0"/>
          </a:p>
          <a:p>
            <a:pPr lvl="1"/>
            <a:r>
              <a:rPr lang="zh-CN" altLang="en-US" dirty="0" smtClean="0"/>
              <a:t>短</a:t>
            </a:r>
            <a:r>
              <a:rPr lang="zh-CN" altLang="en-US" dirty="0"/>
              <a:t>作业容易得到较高响应比，   </a:t>
            </a:r>
            <a:endParaRPr lang="en-US" altLang="zh-CN" dirty="0" smtClean="0"/>
          </a:p>
          <a:p>
            <a:pPr lvl="1"/>
            <a:r>
              <a:rPr lang="zh-CN" altLang="en-US" dirty="0" smtClean="0"/>
              <a:t>长</a:t>
            </a:r>
            <a:r>
              <a:rPr lang="zh-CN" altLang="en-US" dirty="0"/>
              <a:t>作业等待时间足够长后，也将获得足够高的</a:t>
            </a:r>
            <a:r>
              <a:rPr lang="zh-CN" altLang="en-US" dirty="0" smtClean="0"/>
              <a:t>响应比</a:t>
            </a:r>
            <a:r>
              <a:rPr lang="en-US" altLang="zh-CN" dirty="0" smtClean="0">
                <a:sym typeface="Wingdings" panose="05000000000000000000" pitchFamily="2" charset="2"/>
              </a:rPr>
              <a:t></a:t>
            </a:r>
            <a:r>
              <a:rPr lang="zh-CN" altLang="en-US" dirty="0" smtClean="0"/>
              <a:t>饥饿</a:t>
            </a:r>
            <a:r>
              <a:rPr lang="zh-CN" altLang="en-US" dirty="0"/>
              <a:t>现象不会发生。</a:t>
            </a:r>
          </a:p>
          <a:p>
            <a:endParaRPr lang="en-US" altLang="zh-CN" dirty="0" smtClean="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93</a:t>
            </a:fld>
            <a:endParaRPr lang="zh-CN" altLang="en-US"/>
          </a:p>
        </p:txBody>
      </p:sp>
    </p:spTree>
    <p:extLst>
      <p:ext uri="{BB962C8B-B14F-4D97-AF65-F5344CB8AC3E}">
        <p14:creationId xmlns:p14="http://schemas.microsoft.com/office/powerpoint/2010/main" val="9892767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作业调度和低级调度算法 </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a:t>优先级调度</a:t>
            </a:r>
            <a:r>
              <a:rPr lang="zh-CN" altLang="en-US" dirty="0" smtClean="0"/>
              <a:t>算法</a:t>
            </a:r>
            <a:r>
              <a:rPr lang="en-US" altLang="zh-CN" dirty="0" smtClean="0"/>
              <a:t>-</a:t>
            </a:r>
            <a:r>
              <a:rPr lang="zh-CN" altLang="en-US" dirty="0">
                <a:solidFill>
                  <a:schemeClr val="tx2"/>
                </a:solidFill>
              </a:rPr>
              <a:t>静态优先数法</a:t>
            </a:r>
            <a:endParaRPr lang="en-US" altLang="zh-CN" dirty="0">
              <a:solidFill>
                <a:schemeClr val="tx2"/>
              </a:solidFill>
            </a:endParaRPr>
          </a:p>
          <a:p>
            <a:pPr lvl="1"/>
            <a:r>
              <a:rPr lang="zh-CN" altLang="en-US" dirty="0" smtClean="0"/>
              <a:t>使用</a:t>
            </a:r>
            <a:r>
              <a:rPr lang="zh-CN" altLang="en-US" dirty="0"/>
              <a:t>外围设备频繁者优先数大，这样有利于提高效率</a:t>
            </a:r>
            <a:r>
              <a:rPr lang="zh-CN" altLang="en-US" dirty="0" smtClean="0"/>
              <a:t>；</a:t>
            </a:r>
            <a:endParaRPr lang="en-US" altLang="zh-CN" dirty="0" smtClean="0"/>
          </a:p>
          <a:p>
            <a:pPr lvl="1"/>
            <a:r>
              <a:rPr lang="zh-CN" altLang="en-US" dirty="0" smtClean="0"/>
              <a:t>重要</a:t>
            </a:r>
            <a:r>
              <a:rPr lang="zh-CN" altLang="en-US" dirty="0"/>
              <a:t>算题程序的进程优先数大，这样有利于用户</a:t>
            </a:r>
            <a:r>
              <a:rPr lang="zh-CN" altLang="en-US" dirty="0" smtClean="0"/>
              <a:t>；</a:t>
            </a:r>
            <a:endParaRPr lang="en-US" altLang="zh-CN" dirty="0" smtClean="0"/>
          </a:p>
          <a:p>
            <a:pPr lvl="1"/>
            <a:r>
              <a:rPr lang="zh-CN" altLang="en-US" dirty="0" smtClean="0"/>
              <a:t>进入</a:t>
            </a:r>
            <a:r>
              <a:rPr lang="zh-CN" altLang="en-US" dirty="0"/>
              <a:t>计算机时间长的进程优先数大，这样有利于缩短作业完成的时间</a:t>
            </a:r>
            <a:r>
              <a:rPr lang="zh-CN" altLang="en-US" dirty="0" smtClean="0"/>
              <a:t>；</a:t>
            </a:r>
            <a:endParaRPr lang="en-US" altLang="zh-CN" dirty="0" smtClean="0"/>
          </a:p>
          <a:p>
            <a:pPr lvl="1"/>
            <a:r>
              <a:rPr lang="zh-CN" altLang="en-US" dirty="0" smtClean="0"/>
              <a:t>交互式</a:t>
            </a:r>
            <a:r>
              <a:rPr lang="zh-CN" altLang="en-US" dirty="0"/>
              <a:t>用户的进程优先数大，这样有利于终端用户的响应时间等等</a:t>
            </a:r>
            <a:r>
              <a:rPr lang="en-US" altLang="zh-CN" dirty="0"/>
              <a:t>,</a:t>
            </a:r>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94</a:t>
            </a:fld>
            <a:endParaRPr lang="zh-CN" altLang="en-US"/>
          </a:p>
        </p:txBody>
      </p:sp>
    </p:spTree>
    <p:extLst>
      <p:ext uri="{BB962C8B-B14F-4D97-AF65-F5344CB8AC3E}">
        <p14:creationId xmlns:p14="http://schemas.microsoft.com/office/powerpoint/2010/main" val="42461746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作业调度和低级调度算法 </a:t>
            </a:r>
            <a:r>
              <a:rPr lang="en-US" altLang="zh-CN" dirty="0" smtClean="0"/>
              <a:t>(6)</a:t>
            </a:r>
            <a:endParaRPr lang="zh-CN" altLang="en-US" dirty="0"/>
          </a:p>
        </p:txBody>
      </p:sp>
      <p:sp>
        <p:nvSpPr>
          <p:cNvPr id="3" name="内容占位符 2"/>
          <p:cNvSpPr>
            <a:spLocks noGrp="1"/>
          </p:cNvSpPr>
          <p:nvPr>
            <p:ph idx="1"/>
          </p:nvPr>
        </p:nvSpPr>
        <p:spPr/>
        <p:txBody>
          <a:bodyPr/>
          <a:lstStyle/>
          <a:p>
            <a:r>
              <a:rPr lang="zh-CN" altLang="en-US" dirty="0" smtClean="0"/>
              <a:t>优先级调度算法</a:t>
            </a:r>
            <a:r>
              <a:rPr lang="en-US" altLang="zh-CN" dirty="0" smtClean="0"/>
              <a:t>-</a:t>
            </a:r>
            <a:r>
              <a:rPr lang="zh-CN" altLang="en-US" dirty="0" smtClean="0">
                <a:solidFill>
                  <a:schemeClr val="tx2"/>
                </a:solidFill>
              </a:rPr>
              <a:t>动态优先数法</a:t>
            </a:r>
            <a:endParaRPr lang="en-US" altLang="zh-CN" dirty="0" smtClean="0">
              <a:solidFill>
                <a:schemeClr val="tx2"/>
              </a:solidFill>
            </a:endParaRPr>
          </a:p>
          <a:p>
            <a:pPr lvl="1" algn="just"/>
            <a:r>
              <a:rPr lang="zh-CN" altLang="en-US" dirty="0"/>
              <a:t>根据进程占有</a:t>
            </a:r>
            <a:r>
              <a:rPr lang="en-US" altLang="zh-CN" dirty="0"/>
              <a:t>CPU</a:t>
            </a:r>
            <a:r>
              <a:rPr lang="zh-CN" altLang="en-US" dirty="0"/>
              <a:t>时间多少来</a:t>
            </a:r>
            <a:r>
              <a:rPr lang="zh-CN" altLang="en-US" dirty="0" smtClean="0"/>
              <a:t>决定</a:t>
            </a:r>
            <a:r>
              <a:rPr lang="en-US" altLang="zh-CN" dirty="0" smtClean="0"/>
              <a:t>:</a:t>
            </a:r>
            <a:r>
              <a:rPr lang="zh-CN" altLang="en-US" dirty="0" smtClean="0"/>
              <a:t>当</a:t>
            </a:r>
            <a:r>
              <a:rPr lang="zh-CN" altLang="en-US" dirty="0"/>
              <a:t>进程占有</a:t>
            </a:r>
            <a:r>
              <a:rPr lang="en-US" altLang="zh-CN" dirty="0"/>
              <a:t>CPU</a:t>
            </a:r>
            <a:r>
              <a:rPr lang="zh-CN" altLang="en-US" dirty="0"/>
              <a:t>时间愈长</a:t>
            </a:r>
            <a:r>
              <a:rPr lang="en-US" altLang="zh-CN" dirty="0"/>
              <a:t>,</a:t>
            </a:r>
            <a:r>
              <a:rPr lang="zh-CN" altLang="en-US" dirty="0"/>
              <a:t>那么，在它被阻塞之后再次获得调度的优先级就越低，反之</a:t>
            </a:r>
            <a:r>
              <a:rPr lang="en-US" altLang="zh-CN" dirty="0"/>
              <a:t>,</a:t>
            </a:r>
            <a:r>
              <a:rPr lang="zh-CN" altLang="en-US" dirty="0"/>
              <a:t>进程获得调度的可能性越大</a:t>
            </a:r>
            <a:r>
              <a:rPr lang="en-US" altLang="zh-CN" dirty="0"/>
              <a:t>;</a:t>
            </a:r>
          </a:p>
          <a:p>
            <a:pPr lvl="1" algn="just"/>
            <a:r>
              <a:rPr lang="zh-CN" altLang="en-US" dirty="0" smtClean="0"/>
              <a:t>根据</a:t>
            </a:r>
            <a:r>
              <a:rPr lang="zh-CN" altLang="en-US" dirty="0"/>
              <a:t>进程等待</a:t>
            </a:r>
            <a:r>
              <a:rPr lang="en-US" altLang="zh-CN" dirty="0"/>
              <a:t>CPU</a:t>
            </a:r>
            <a:r>
              <a:rPr lang="zh-CN" altLang="en-US" dirty="0"/>
              <a:t>时间多少来</a:t>
            </a:r>
            <a:r>
              <a:rPr lang="zh-CN" altLang="en-US" dirty="0" smtClean="0"/>
              <a:t>决定</a:t>
            </a:r>
            <a:r>
              <a:rPr lang="en-US" altLang="zh-CN" dirty="0" smtClean="0"/>
              <a:t>:</a:t>
            </a:r>
            <a:r>
              <a:rPr lang="zh-CN" altLang="en-US" dirty="0" smtClean="0"/>
              <a:t>当</a:t>
            </a:r>
            <a:r>
              <a:rPr lang="zh-CN" altLang="en-US" dirty="0"/>
              <a:t>进程在就绪队列中等待时间愈长</a:t>
            </a:r>
            <a:r>
              <a:rPr lang="en-US" altLang="zh-CN" dirty="0"/>
              <a:t>,</a:t>
            </a:r>
            <a:r>
              <a:rPr lang="zh-CN" altLang="en-US" dirty="0"/>
              <a:t>那么，在它被阻塞之后再次获得调度的优先级就越高，反之</a:t>
            </a:r>
            <a:r>
              <a:rPr lang="en-US" altLang="zh-CN" dirty="0"/>
              <a:t>,</a:t>
            </a:r>
            <a:r>
              <a:rPr lang="zh-CN" altLang="en-US" dirty="0"/>
              <a:t>进程获得调度的可能性越小</a:t>
            </a: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95</a:t>
            </a:fld>
            <a:endParaRPr lang="zh-CN" altLang="en-US"/>
          </a:p>
        </p:txBody>
      </p:sp>
    </p:spTree>
    <p:extLst>
      <p:ext uri="{BB962C8B-B14F-4D97-AF65-F5344CB8AC3E}">
        <p14:creationId xmlns:p14="http://schemas.microsoft.com/office/powerpoint/2010/main" val="23389663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作业调度和低级调度算法 </a:t>
            </a:r>
            <a:r>
              <a:rPr lang="en-US" altLang="zh-CN" dirty="0" smtClean="0"/>
              <a:t>(7)</a:t>
            </a:r>
            <a:endParaRPr lang="zh-CN" altLang="en-US" dirty="0"/>
          </a:p>
        </p:txBody>
      </p:sp>
      <p:sp>
        <p:nvSpPr>
          <p:cNvPr id="3" name="内容占位符 2"/>
          <p:cNvSpPr>
            <a:spLocks noGrp="1"/>
          </p:cNvSpPr>
          <p:nvPr>
            <p:ph idx="1"/>
          </p:nvPr>
        </p:nvSpPr>
        <p:spPr/>
        <p:txBody>
          <a:bodyPr/>
          <a:lstStyle/>
          <a:p>
            <a:r>
              <a:rPr lang="zh-CN" altLang="en-US" dirty="0">
                <a:solidFill>
                  <a:schemeClr val="tx2"/>
                </a:solidFill>
              </a:rPr>
              <a:t>时间片轮转调度算法</a:t>
            </a:r>
            <a:endParaRPr lang="en-US" altLang="zh-CN" dirty="0">
              <a:solidFill>
                <a:schemeClr val="tx2"/>
              </a:solidFill>
            </a:endParaRPr>
          </a:p>
          <a:p>
            <a:pPr lvl="1"/>
            <a:r>
              <a:rPr lang="zh-CN" altLang="en-US" dirty="0"/>
              <a:t>调度程序每次把</a:t>
            </a:r>
            <a:r>
              <a:rPr lang="en-US" altLang="zh-CN" dirty="0"/>
              <a:t>CPU</a:t>
            </a:r>
            <a:r>
              <a:rPr lang="zh-CN" altLang="en-US" dirty="0"/>
              <a:t>分配给就绪队列首进程使用一个</a:t>
            </a:r>
            <a:r>
              <a:rPr lang="zh-CN" altLang="en-US" dirty="0" smtClean="0"/>
              <a:t>时间片。</a:t>
            </a:r>
            <a:r>
              <a:rPr lang="zh-CN" altLang="en-US" dirty="0"/>
              <a:t>当这个时间片结束时，强迫一个进程让出处理器，让它排列到就绪队列的尾部，等候下一轮</a:t>
            </a:r>
            <a:r>
              <a:rPr lang="zh-CN" altLang="en-US" dirty="0" smtClean="0"/>
              <a:t>调度</a:t>
            </a:r>
            <a:endParaRPr lang="en-US" altLang="zh-CN" dirty="0" smtClean="0"/>
          </a:p>
          <a:p>
            <a:pPr>
              <a:buFontTx/>
              <a:buChar char="•"/>
            </a:pPr>
            <a:r>
              <a:rPr lang="zh-CN" altLang="en-US" sz="2800" dirty="0"/>
              <a:t>轮转策略可防止那些很少使用外围设备的进程过长的占用处理器而使得要使用外围设备的那些进程没有机会去启动外围设备</a:t>
            </a:r>
          </a:p>
          <a:p>
            <a:pPr>
              <a:buFontTx/>
              <a:buChar char="•"/>
            </a:pPr>
            <a:r>
              <a:rPr lang="zh-CN" altLang="en-US" sz="2800" dirty="0"/>
              <a:t>轮转策略与间隔时钟 </a:t>
            </a:r>
          </a:p>
          <a:p>
            <a:pPr lvl="1"/>
            <a:endParaRPr lang="zh-CN" altLang="en-US" dirty="0"/>
          </a:p>
          <a:p>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96</a:t>
            </a:fld>
            <a:endParaRPr lang="zh-CN" altLang="en-US"/>
          </a:p>
        </p:txBody>
      </p:sp>
    </p:spTree>
    <p:extLst>
      <p:ext uri="{BB962C8B-B14F-4D97-AF65-F5344CB8AC3E}">
        <p14:creationId xmlns:p14="http://schemas.microsoft.com/office/powerpoint/2010/main" val="35417859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作业调度和低级调度算法 </a:t>
            </a:r>
            <a:r>
              <a:rPr lang="en-US" altLang="zh-CN" dirty="0" smtClean="0"/>
              <a:t>(8)</a:t>
            </a:r>
            <a:endParaRPr lang="zh-CN" altLang="en-US" dirty="0"/>
          </a:p>
        </p:txBody>
      </p:sp>
      <p:sp>
        <p:nvSpPr>
          <p:cNvPr id="3" name="内容占位符 2"/>
          <p:cNvSpPr>
            <a:spLocks noGrp="1"/>
          </p:cNvSpPr>
          <p:nvPr>
            <p:ph idx="1"/>
          </p:nvPr>
        </p:nvSpPr>
        <p:spPr/>
        <p:txBody>
          <a:bodyPr/>
          <a:lstStyle/>
          <a:p>
            <a:r>
              <a:rPr lang="zh-CN" altLang="en-US" dirty="0">
                <a:solidFill>
                  <a:schemeClr val="tx2"/>
                </a:solidFill>
              </a:rPr>
              <a:t>多级反馈队列</a:t>
            </a:r>
            <a:r>
              <a:rPr lang="zh-CN" altLang="en-US" dirty="0" smtClean="0">
                <a:solidFill>
                  <a:schemeClr val="tx2"/>
                </a:solidFill>
              </a:rPr>
              <a:t>调度 </a:t>
            </a:r>
            <a:r>
              <a:rPr lang="en-US" altLang="zh-CN" dirty="0" smtClean="0">
                <a:solidFill>
                  <a:schemeClr val="tx2"/>
                </a:solidFill>
              </a:rPr>
              <a:t>(MLFQ)</a:t>
            </a:r>
          </a:p>
          <a:p>
            <a:pPr lvl="1"/>
            <a:r>
              <a:rPr lang="zh-CN" altLang="en-US" dirty="0"/>
              <a:t>将就绪进程分为两级或</a:t>
            </a:r>
            <a:r>
              <a:rPr lang="zh-CN" altLang="en-US" dirty="0" smtClean="0"/>
              <a:t>多级</a:t>
            </a:r>
            <a:r>
              <a:rPr lang="en-US" altLang="zh-CN" dirty="0" smtClean="0"/>
              <a:t>,</a:t>
            </a:r>
            <a:r>
              <a:rPr lang="zh-CN" altLang="en-US" dirty="0"/>
              <a:t>系统相应建立两个或多个就绪进程</a:t>
            </a:r>
            <a:r>
              <a:rPr lang="zh-CN" altLang="en-US" dirty="0" smtClean="0"/>
              <a:t>队列</a:t>
            </a:r>
            <a:endParaRPr lang="en-US" altLang="zh-CN" dirty="0" smtClean="0"/>
          </a:p>
          <a:p>
            <a:pPr lvl="1"/>
            <a:r>
              <a:rPr lang="zh-CN" altLang="en-US" dirty="0"/>
              <a:t>较高优先级的队列一般分配给较短的</a:t>
            </a:r>
            <a:r>
              <a:rPr lang="zh-CN" altLang="en-US" dirty="0" smtClean="0"/>
              <a:t>时间片</a:t>
            </a:r>
            <a:endParaRPr lang="en-US" altLang="zh-CN" dirty="0" smtClean="0"/>
          </a:p>
          <a:p>
            <a:pPr lvl="1"/>
            <a:r>
              <a:rPr lang="zh-CN" altLang="en-US" dirty="0" smtClean="0"/>
              <a:t>根据优先级从高到低调度</a:t>
            </a:r>
            <a:endParaRPr lang="en-US" altLang="zh-CN" dirty="0" smtClean="0"/>
          </a:p>
          <a:p>
            <a:pPr lvl="1"/>
            <a:r>
              <a:rPr lang="zh-CN" altLang="en-US" dirty="0" smtClean="0"/>
              <a:t>进程会从高优先级向低优先级队列迁移</a:t>
            </a:r>
            <a:endParaRPr lang="en-US" altLang="zh-CN" dirty="0" smtClean="0"/>
          </a:p>
          <a:p>
            <a:pPr lvl="1"/>
            <a:r>
              <a:rPr lang="zh-CN" altLang="en-US" dirty="0" smtClean="0"/>
              <a:t>具有较好的效率，但可能引起饥饿</a:t>
            </a:r>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97</a:t>
            </a:fld>
            <a:endParaRPr lang="zh-CN" altLang="en-US"/>
          </a:p>
        </p:txBody>
      </p:sp>
      <p:grpSp>
        <p:nvGrpSpPr>
          <p:cNvPr id="6" name="Group 26"/>
          <p:cNvGrpSpPr>
            <a:grpSpLocks/>
          </p:cNvGrpSpPr>
          <p:nvPr/>
        </p:nvGrpSpPr>
        <p:grpSpPr bwMode="auto">
          <a:xfrm>
            <a:off x="1408907" y="1379539"/>
            <a:ext cx="6096000" cy="4876800"/>
            <a:chOff x="912" y="768"/>
            <a:chExt cx="3840" cy="3072"/>
          </a:xfrm>
        </p:grpSpPr>
        <p:sp>
          <p:nvSpPr>
            <p:cNvPr id="7" name="Text Box 5"/>
            <p:cNvSpPr txBox="1">
              <a:spLocks noChangeArrowheads="1"/>
            </p:cNvSpPr>
            <p:nvPr/>
          </p:nvSpPr>
          <p:spPr bwMode="auto">
            <a:xfrm>
              <a:off x="2132" y="768"/>
              <a:ext cx="1355" cy="396"/>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r>
                <a:rPr kumimoji="0" lang="zh-CN" altLang="en-US" sz="1800" dirty="0">
                  <a:solidFill>
                    <a:srgbClr val="0033CC"/>
                  </a:solidFill>
                  <a:latin typeface="华文新魏" pitchFamily="2" charset="-122"/>
                  <a:ea typeface="华文新魏" pitchFamily="2" charset="-122"/>
                </a:rPr>
                <a:t>低级就绪队列</a:t>
              </a:r>
            </a:p>
          </p:txBody>
        </p:sp>
        <p:sp>
          <p:nvSpPr>
            <p:cNvPr id="8" name="Line 6"/>
            <p:cNvSpPr>
              <a:spLocks noChangeShapeType="1"/>
            </p:cNvSpPr>
            <p:nvPr/>
          </p:nvSpPr>
          <p:spPr bwMode="auto">
            <a:xfrm>
              <a:off x="2900" y="1164"/>
              <a:ext cx="0" cy="892"/>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9" name="Text Box 7"/>
            <p:cNvSpPr txBox="1">
              <a:spLocks noChangeArrowheads="1"/>
            </p:cNvSpPr>
            <p:nvPr/>
          </p:nvSpPr>
          <p:spPr bwMode="auto">
            <a:xfrm>
              <a:off x="1183" y="3444"/>
              <a:ext cx="1401" cy="396"/>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r>
                <a:rPr kumimoji="0" lang="zh-CN" altLang="en-US" sz="1800">
                  <a:solidFill>
                    <a:srgbClr val="0033CC"/>
                  </a:solidFill>
                  <a:latin typeface="华文新魏" pitchFamily="2" charset="-122"/>
                  <a:ea typeface="华文新魏" pitchFamily="2" charset="-122"/>
                </a:rPr>
                <a:t>高级就绪队列</a:t>
              </a:r>
            </a:p>
          </p:txBody>
        </p:sp>
        <p:sp>
          <p:nvSpPr>
            <p:cNvPr id="10" name="Text Box 8"/>
            <p:cNvSpPr txBox="1">
              <a:spLocks noChangeArrowheads="1"/>
            </p:cNvSpPr>
            <p:nvPr/>
          </p:nvSpPr>
          <p:spPr bwMode="auto">
            <a:xfrm>
              <a:off x="3080" y="3444"/>
              <a:ext cx="1401" cy="396"/>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r>
                <a:rPr kumimoji="0" lang="zh-CN" altLang="en-US" sz="1800">
                  <a:solidFill>
                    <a:srgbClr val="0033CC"/>
                  </a:solidFill>
                  <a:latin typeface="华文新魏" pitchFamily="2" charset="-122"/>
                  <a:ea typeface="华文新魏" pitchFamily="2" charset="-122"/>
                </a:rPr>
                <a:t>中级就绪队列</a:t>
              </a:r>
            </a:p>
          </p:txBody>
        </p:sp>
        <p:sp>
          <p:nvSpPr>
            <p:cNvPr id="11" name="Text Box 9"/>
            <p:cNvSpPr txBox="1">
              <a:spLocks noChangeArrowheads="1"/>
            </p:cNvSpPr>
            <p:nvPr/>
          </p:nvSpPr>
          <p:spPr bwMode="auto">
            <a:xfrm>
              <a:off x="4120" y="1957"/>
              <a:ext cx="632" cy="79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endParaRPr kumimoji="0" lang="en-US" altLang="zh-CN" sz="1800">
                <a:solidFill>
                  <a:srgbClr val="0033CC"/>
                </a:solidFill>
                <a:latin typeface="华文新魏" pitchFamily="2" charset="-122"/>
                <a:ea typeface="华文新魏" pitchFamily="2" charset="-122"/>
              </a:endParaRPr>
            </a:p>
            <a:p>
              <a:pPr algn="ctr" eaLnBrk="0" hangingPunct="0"/>
              <a:r>
                <a:rPr kumimoji="0" lang="zh-CN" altLang="en-US" sz="1800">
                  <a:solidFill>
                    <a:srgbClr val="0033CC"/>
                  </a:solidFill>
                  <a:latin typeface="华文新魏" pitchFamily="2" charset="-122"/>
                  <a:ea typeface="华文新魏" pitchFamily="2" charset="-122"/>
                </a:rPr>
                <a:t>等待磁</a:t>
              </a:r>
            </a:p>
            <a:p>
              <a:pPr algn="ctr" eaLnBrk="0" hangingPunct="0"/>
              <a:r>
                <a:rPr kumimoji="0" lang="zh-CN" altLang="en-US" sz="1800">
                  <a:solidFill>
                    <a:srgbClr val="0033CC"/>
                  </a:solidFill>
                  <a:latin typeface="华文新魏" pitchFamily="2" charset="-122"/>
                  <a:ea typeface="华文新魏" pitchFamily="2" charset="-122"/>
                </a:rPr>
                <a:t>盘磁带</a:t>
              </a:r>
            </a:p>
          </p:txBody>
        </p:sp>
        <p:sp>
          <p:nvSpPr>
            <p:cNvPr id="12" name="Text Box 10"/>
            <p:cNvSpPr txBox="1">
              <a:spLocks noChangeArrowheads="1"/>
            </p:cNvSpPr>
            <p:nvPr/>
          </p:nvSpPr>
          <p:spPr bwMode="auto">
            <a:xfrm>
              <a:off x="912" y="1957"/>
              <a:ext cx="632" cy="79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endParaRPr kumimoji="0" lang="en-US" altLang="zh-CN" sz="1800">
                <a:solidFill>
                  <a:srgbClr val="0033CC"/>
                </a:solidFill>
                <a:latin typeface="华文新魏" pitchFamily="2" charset="-122"/>
                <a:ea typeface="华文新魏" pitchFamily="2" charset="-122"/>
              </a:endParaRPr>
            </a:p>
            <a:p>
              <a:pPr algn="ctr" eaLnBrk="0" hangingPunct="0"/>
              <a:r>
                <a:rPr kumimoji="0" lang="zh-CN" altLang="en-US" sz="1800">
                  <a:solidFill>
                    <a:srgbClr val="0033CC"/>
                  </a:solidFill>
                  <a:latin typeface="华文新魏" pitchFamily="2" charset="-122"/>
                  <a:ea typeface="华文新魏" pitchFamily="2" charset="-122"/>
                </a:rPr>
                <a:t>等待其</a:t>
              </a:r>
            </a:p>
            <a:p>
              <a:pPr algn="ctr" eaLnBrk="0" hangingPunct="0"/>
              <a:r>
                <a:rPr kumimoji="0" lang="zh-CN" altLang="en-US" sz="1800">
                  <a:solidFill>
                    <a:srgbClr val="0033CC"/>
                  </a:solidFill>
                  <a:latin typeface="华文新魏" pitchFamily="2" charset="-122"/>
                  <a:ea typeface="华文新魏" pitchFamily="2" charset="-122"/>
                </a:rPr>
                <a:t>他外设</a:t>
              </a:r>
            </a:p>
          </p:txBody>
        </p:sp>
        <p:sp>
          <p:nvSpPr>
            <p:cNvPr id="13" name="Oval 11"/>
            <p:cNvSpPr>
              <a:spLocks noChangeArrowheads="1"/>
            </p:cNvSpPr>
            <p:nvPr/>
          </p:nvSpPr>
          <p:spPr bwMode="auto">
            <a:xfrm>
              <a:off x="2448" y="2056"/>
              <a:ext cx="723" cy="595"/>
            </a:xfrm>
            <a:prstGeom prst="ellipse">
              <a:avLst/>
            </a:prstGeom>
            <a:solidFill>
              <a:schemeClr val="accent1"/>
            </a:solidFill>
            <a:ln w="9525">
              <a:solidFill>
                <a:srgbClr val="000000"/>
              </a:solidFill>
              <a:round/>
              <a:headEnd/>
              <a:tailEnd/>
            </a:ln>
            <a:effectLst>
              <a:outerShdw dist="107763" dir="2700000" algn="ctr" rotWithShape="0">
                <a:srgbClr val="808080"/>
              </a:outerShdw>
            </a:effectLst>
          </p:spPr>
          <p:txBody>
            <a:bodyPr tIns="36000" bIns="36000"/>
            <a:lstStyle/>
            <a:p>
              <a:endParaRPr lang="zh-CN" altLang="en-US"/>
            </a:p>
          </p:txBody>
        </p:sp>
        <p:sp>
          <p:nvSpPr>
            <p:cNvPr id="14" name="Text Box 12"/>
            <p:cNvSpPr txBox="1">
              <a:spLocks noChangeArrowheads="1"/>
            </p:cNvSpPr>
            <p:nvPr/>
          </p:nvSpPr>
          <p:spPr bwMode="auto">
            <a:xfrm>
              <a:off x="2629" y="2200"/>
              <a:ext cx="387" cy="323"/>
            </a:xfrm>
            <a:prstGeom prst="rect">
              <a:avLst/>
            </a:prstGeom>
            <a:solidFill>
              <a:schemeClr val="accent1"/>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kumimoji="0" lang="zh-CN" altLang="en-US" sz="1800">
                  <a:solidFill>
                    <a:srgbClr val="0033CC"/>
                  </a:solidFill>
                  <a:latin typeface="华文新魏" pitchFamily="2" charset="-122"/>
                  <a:ea typeface="华文新魏" pitchFamily="2" charset="-122"/>
                </a:rPr>
                <a:t>运行</a:t>
              </a:r>
            </a:p>
          </p:txBody>
        </p:sp>
        <p:sp>
          <p:nvSpPr>
            <p:cNvPr id="15" name="Line 13"/>
            <p:cNvSpPr>
              <a:spLocks noChangeShapeType="1"/>
            </p:cNvSpPr>
            <p:nvPr/>
          </p:nvSpPr>
          <p:spPr bwMode="auto">
            <a:xfrm>
              <a:off x="2719" y="1164"/>
              <a:ext cx="0" cy="892"/>
            </a:xfrm>
            <a:prstGeom prst="line">
              <a:avLst/>
            </a:prstGeom>
            <a:noFill/>
            <a:ln w="19050">
              <a:solidFill>
                <a:srgbClr val="000000"/>
              </a:solidFill>
              <a:round/>
              <a:headEnd type="triangle" w="med" len="me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16" name="Line 14"/>
            <p:cNvSpPr>
              <a:spLocks noChangeShapeType="1"/>
            </p:cNvSpPr>
            <p:nvPr/>
          </p:nvSpPr>
          <p:spPr bwMode="auto">
            <a:xfrm>
              <a:off x="3171" y="2354"/>
              <a:ext cx="949" cy="0"/>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17" name="Line 15"/>
            <p:cNvSpPr>
              <a:spLocks noChangeShapeType="1"/>
            </p:cNvSpPr>
            <p:nvPr/>
          </p:nvSpPr>
          <p:spPr bwMode="auto">
            <a:xfrm flipH="1">
              <a:off x="1544" y="2354"/>
              <a:ext cx="904" cy="0"/>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18" name="Line 16"/>
            <p:cNvSpPr>
              <a:spLocks noChangeShapeType="1"/>
            </p:cNvSpPr>
            <p:nvPr/>
          </p:nvSpPr>
          <p:spPr bwMode="auto">
            <a:xfrm>
              <a:off x="4436" y="2750"/>
              <a:ext cx="0" cy="694"/>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19" name="Line 17"/>
            <p:cNvSpPr>
              <a:spLocks noChangeShapeType="1"/>
            </p:cNvSpPr>
            <p:nvPr/>
          </p:nvSpPr>
          <p:spPr bwMode="auto">
            <a:xfrm>
              <a:off x="1228" y="2750"/>
              <a:ext cx="0" cy="694"/>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20" name="Line 18"/>
            <p:cNvSpPr>
              <a:spLocks noChangeShapeType="1"/>
            </p:cNvSpPr>
            <p:nvPr/>
          </p:nvSpPr>
          <p:spPr bwMode="auto">
            <a:xfrm flipH="1">
              <a:off x="2538" y="2651"/>
              <a:ext cx="181" cy="793"/>
            </a:xfrm>
            <a:prstGeom prst="line">
              <a:avLst/>
            </a:prstGeom>
            <a:noFill/>
            <a:ln w="19050">
              <a:solidFill>
                <a:srgbClr val="000000"/>
              </a:solidFill>
              <a:round/>
              <a:headEnd type="triangle" w="med" len="me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21" name="Line 19"/>
            <p:cNvSpPr>
              <a:spLocks noChangeShapeType="1"/>
            </p:cNvSpPr>
            <p:nvPr/>
          </p:nvSpPr>
          <p:spPr bwMode="auto">
            <a:xfrm>
              <a:off x="2945" y="2651"/>
              <a:ext cx="181" cy="793"/>
            </a:xfrm>
            <a:prstGeom prst="line">
              <a:avLst/>
            </a:prstGeom>
            <a:noFill/>
            <a:ln w="19050">
              <a:solidFill>
                <a:srgbClr val="000000"/>
              </a:solidFill>
              <a:round/>
              <a:headEnd type="triangle" w="med" len="me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22" name="Text Box 20"/>
            <p:cNvSpPr txBox="1">
              <a:spLocks noChangeArrowheads="1"/>
            </p:cNvSpPr>
            <p:nvPr/>
          </p:nvSpPr>
          <p:spPr bwMode="auto">
            <a:xfrm>
              <a:off x="2990" y="1263"/>
              <a:ext cx="1175" cy="397"/>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algn="ctr" eaLnBrk="0" hangingPunct="0"/>
              <a:r>
                <a:rPr kumimoji="0" lang="zh-CN" altLang="en-US" sz="1800">
                  <a:solidFill>
                    <a:srgbClr val="0033CC"/>
                  </a:solidFill>
                  <a:latin typeface="华文新魏" pitchFamily="2" charset="-122"/>
                  <a:ea typeface="华文新魏" pitchFamily="2" charset="-122"/>
                </a:rPr>
                <a:t>选中</a:t>
              </a:r>
              <a:r>
                <a:rPr kumimoji="0" lang="en-US" altLang="zh-CN" sz="1800">
                  <a:solidFill>
                    <a:srgbClr val="0033CC"/>
                  </a:solidFill>
                  <a:latin typeface="华文新魏" pitchFamily="2" charset="-122"/>
                  <a:ea typeface="华文新魏" pitchFamily="2" charset="-122"/>
                </a:rPr>
                <a:t>,</a:t>
              </a:r>
              <a:r>
                <a:rPr kumimoji="0" lang="zh-CN" altLang="en-US" sz="1800">
                  <a:solidFill>
                    <a:srgbClr val="0033CC"/>
                  </a:solidFill>
                  <a:latin typeface="华文新魏" pitchFamily="2" charset="-122"/>
                  <a:ea typeface="华文新魏" pitchFamily="2" charset="-122"/>
                </a:rPr>
                <a:t>时间片</a:t>
              </a:r>
              <a:r>
                <a:rPr kumimoji="0" lang="en-US" altLang="zh-CN" sz="1800">
                  <a:solidFill>
                    <a:srgbClr val="0033CC"/>
                  </a:solidFill>
                  <a:latin typeface="华文新魏" pitchFamily="2" charset="-122"/>
                  <a:ea typeface="华文新魏" pitchFamily="2" charset="-122"/>
                </a:rPr>
                <a:t>500ms</a:t>
              </a:r>
            </a:p>
          </p:txBody>
        </p:sp>
        <p:sp>
          <p:nvSpPr>
            <p:cNvPr id="23" name="Text Box 21"/>
            <p:cNvSpPr txBox="1">
              <a:spLocks noChangeArrowheads="1"/>
            </p:cNvSpPr>
            <p:nvPr/>
          </p:nvSpPr>
          <p:spPr bwMode="auto">
            <a:xfrm>
              <a:off x="1861" y="1263"/>
              <a:ext cx="768" cy="262"/>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algn="ctr" eaLnBrk="0" hangingPunct="0"/>
              <a:r>
                <a:rPr kumimoji="0" lang="zh-CN" altLang="en-US" sz="1800">
                  <a:solidFill>
                    <a:srgbClr val="0033CC"/>
                  </a:solidFill>
                  <a:latin typeface="华文新魏" pitchFamily="2" charset="-122"/>
                  <a:ea typeface="华文新魏" pitchFamily="2" charset="-122"/>
                </a:rPr>
                <a:t>超过时间片</a:t>
              </a:r>
            </a:p>
          </p:txBody>
        </p:sp>
        <p:sp>
          <p:nvSpPr>
            <p:cNvPr id="24" name="Text Box 22"/>
            <p:cNvSpPr txBox="1">
              <a:spLocks noChangeArrowheads="1"/>
            </p:cNvSpPr>
            <p:nvPr/>
          </p:nvSpPr>
          <p:spPr bwMode="auto">
            <a:xfrm>
              <a:off x="3243" y="1858"/>
              <a:ext cx="726" cy="396"/>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algn="ctr" eaLnBrk="0" hangingPunct="0"/>
              <a:r>
                <a:rPr kumimoji="0" lang="zh-CN" altLang="en-US" sz="1800">
                  <a:solidFill>
                    <a:srgbClr val="0033CC"/>
                  </a:solidFill>
                  <a:latin typeface="华文新魏" pitchFamily="2" charset="-122"/>
                  <a:ea typeface="华文新魏" pitchFamily="2" charset="-122"/>
                </a:rPr>
                <a:t>启动磁盘</a:t>
              </a:r>
            </a:p>
            <a:p>
              <a:pPr algn="ctr" eaLnBrk="0" hangingPunct="0"/>
              <a:r>
                <a:rPr kumimoji="0" lang="zh-CN" altLang="en-US" sz="1800">
                  <a:solidFill>
                    <a:srgbClr val="0033CC"/>
                  </a:solidFill>
                  <a:latin typeface="华文新魏" pitchFamily="2" charset="-122"/>
                  <a:ea typeface="华文新魏" pitchFamily="2" charset="-122"/>
                </a:rPr>
                <a:t>磁带</a:t>
              </a:r>
            </a:p>
          </p:txBody>
        </p:sp>
        <p:sp>
          <p:nvSpPr>
            <p:cNvPr id="25" name="Text Box 23"/>
            <p:cNvSpPr txBox="1">
              <a:spLocks noChangeArrowheads="1"/>
            </p:cNvSpPr>
            <p:nvPr/>
          </p:nvSpPr>
          <p:spPr bwMode="auto">
            <a:xfrm>
              <a:off x="1655" y="1858"/>
              <a:ext cx="726" cy="396"/>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algn="ctr" eaLnBrk="0" hangingPunct="0"/>
              <a:r>
                <a:rPr kumimoji="0" lang="zh-CN" altLang="en-US" sz="1800" dirty="0">
                  <a:solidFill>
                    <a:srgbClr val="0033CC"/>
                  </a:solidFill>
                  <a:latin typeface="华文新魏" pitchFamily="2" charset="-122"/>
                  <a:ea typeface="华文新魏" pitchFamily="2" charset="-122"/>
                </a:rPr>
                <a:t>启动其他</a:t>
              </a:r>
            </a:p>
            <a:p>
              <a:pPr algn="ctr" eaLnBrk="0" hangingPunct="0"/>
              <a:r>
                <a:rPr kumimoji="0" lang="zh-CN" altLang="en-US" sz="1800" dirty="0">
                  <a:solidFill>
                    <a:srgbClr val="0033CC"/>
                  </a:solidFill>
                  <a:latin typeface="华文新魏" pitchFamily="2" charset="-122"/>
                  <a:ea typeface="华文新魏" pitchFamily="2" charset="-122"/>
                </a:rPr>
                <a:t>外设</a:t>
              </a:r>
            </a:p>
          </p:txBody>
        </p:sp>
        <p:sp>
          <p:nvSpPr>
            <p:cNvPr id="26" name="Text Box 24"/>
            <p:cNvSpPr txBox="1">
              <a:spLocks noChangeArrowheads="1"/>
            </p:cNvSpPr>
            <p:nvPr/>
          </p:nvSpPr>
          <p:spPr bwMode="auto">
            <a:xfrm>
              <a:off x="3288" y="2976"/>
              <a:ext cx="907" cy="369"/>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algn="ctr" eaLnBrk="0" hangingPunct="0"/>
              <a:r>
                <a:rPr kumimoji="0" lang="zh-CN" altLang="en-US" sz="1800">
                  <a:solidFill>
                    <a:srgbClr val="0033CC"/>
                  </a:solidFill>
                  <a:latin typeface="华文新魏" pitchFamily="2" charset="-122"/>
                  <a:ea typeface="华文新魏" pitchFamily="2" charset="-122"/>
                </a:rPr>
                <a:t>选中</a:t>
              </a:r>
              <a:r>
                <a:rPr kumimoji="0" lang="en-US" altLang="zh-CN" sz="1800">
                  <a:solidFill>
                    <a:srgbClr val="0033CC"/>
                  </a:solidFill>
                  <a:latin typeface="华文新魏" pitchFamily="2" charset="-122"/>
                  <a:ea typeface="华文新魏" pitchFamily="2" charset="-122"/>
                </a:rPr>
                <a:t>,</a:t>
              </a:r>
              <a:r>
                <a:rPr kumimoji="0" lang="zh-CN" altLang="en-US" sz="1800">
                  <a:solidFill>
                    <a:srgbClr val="0033CC"/>
                  </a:solidFill>
                  <a:latin typeface="华文新魏" pitchFamily="2" charset="-122"/>
                  <a:ea typeface="华文新魏" pitchFamily="2" charset="-122"/>
                </a:rPr>
                <a:t>时间片</a:t>
              </a:r>
              <a:r>
                <a:rPr kumimoji="0" lang="en-US" altLang="zh-CN" sz="1800">
                  <a:solidFill>
                    <a:srgbClr val="0033CC"/>
                  </a:solidFill>
                  <a:latin typeface="华文新魏" pitchFamily="2" charset="-122"/>
                  <a:ea typeface="华文新魏" pitchFamily="2" charset="-122"/>
                </a:rPr>
                <a:t>200ms</a:t>
              </a:r>
            </a:p>
          </p:txBody>
        </p:sp>
        <p:sp>
          <p:nvSpPr>
            <p:cNvPr id="27" name="Text Box 25"/>
            <p:cNvSpPr txBox="1">
              <a:spLocks noChangeArrowheads="1"/>
            </p:cNvSpPr>
            <p:nvPr/>
          </p:nvSpPr>
          <p:spPr bwMode="auto">
            <a:xfrm>
              <a:off x="1273" y="2948"/>
              <a:ext cx="1175" cy="397"/>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algn="ctr" eaLnBrk="0" hangingPunct="0"/>
              <a:r>
                <a:rPr kumimoji="0" lang="zh-CN" altLang="en-US" sz="1800">
                  <a:solidFill>
                    <a:srgbClr val="0033CC"/>
                  </a:solidFill>
                  <a:latin typeface="华文新魏" pitchFamily="2" charset="-122"/>
                  <a:ea typeface="华文新魏" pitchFamily="2" charset="-122"/>
                </a:rPr>
                <a:t>选中</a:t>
              </a:r>
              <a:r>
                <a:rPr kumimoji="0" lang="en-US" altLang="zh-CN" sz="1800">
                  <a:solidFill>
                    <a:srgbClr val="0033CC"/>
                  </a:solidFill>
                  <a:latin typeface="华文新魏" pitchFamily="2" charset="-122"/>
                  <a:ea typeface="华文新魏" pitchFamily="2" charset="-122"/>
                </a:rPr>
                <a:t>,</a:t>
              </a:r>
              <a:r>
                <a:rPr kumimoji="0" lang="zh-CN" altLang="en-US" sz="1800">
                  <a:solidFill>
                    <a:srgbClr val="0033CC"/>
                  </a:solidFill>
                  <a:latin typeface="华文新魏" pitchFamily="2" charset="-122"/>
                  <a:ea typeface="华文新魏" pitchFamily="2" charset="-122"/>
                </a:rPr>
                <a:t>时间片</a:t>
              </a:r>
              <a:r>
                <a:rPr kumimoji="0" lang="en-US" altLang="zh-CN" sz="1800">
                  <a:solidFill>
                    <a:srgbClr val="0033CC"/>
                  </a:solidFill>
                  <a:latin typeface="华文新魏" pitchFamily="2" charset="-122"/>
                  <a:ea typeface="华文新魏" pitchFamily="2" charset="-122"/>
                </a:rPr>
                <a:t>100ms</a:t>
              </a:r>
            </a:p>
          </p:txBody>
        </p:sp>
      </p:grpSp>
    </p:spTree>
    <p:extLst>
      <p:ext uri="{BB962C8B-B14F-4D97-AF65-F5344CB8AC3E}">
        <p14:creationId xmlns:p14="http://schemas.microsoft.com/office/powerpoint/2010/main" val="84177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作业调度和低级调度算法 </a:t>
            </a:r>
            <a:r>
              <a:rPr lang="en-US" altLang="zh-CN" dirty="0" smtClean="0"/>
              <a:t>(9)</a:t>
            </a:r>
            <a:endParaRPr lang="zh-CN" altLang="en-US" dirty="0"/>
          </a:p>
        </p:txBody>
      </p:sp>
      <p:sp>
        <p:nvSpPr>
          <p:cNvPr id="3" name="内容占位符 2"/>
          <p:cNvSpPr>
            <a:spLocks noGrp="1"/>
          </p:cNvSpPr>
          <p:nvPr>
            <p:ph idx="1"/>
          </p:nvPr>
        </p:nvSpPr>
        <p:spPr/>
        <p:txBody>
          <a:bodyPr/>
          <a:lstStyle/>
          <a:p>
            <a:r>
              <a:rPr lang="zh-CN" altLang="en-US" dirty="0">
                <a:solidFill>
                  <a:schemeClr val="tx2"/>
                </a:solidFill>
              </a:rPr>
              <a:t>彩票调度</a:t>
            </a:r>
            <a:r>
              <a:rPr lang="zh-CN" altLang="en-US" dirty="0" smtClean="0">
                <a:solidFill>
                  <a:schemeClr val="tx2"/>
                </a:solidFill>
              </a:rPr>
              <a:t>算法</a:t>
            </a:r>
            <a:endParaRPr lang="en-US" altLang="zh-CN" dirty="0" smtClean="0">
              <a:solidFill>
                <a:schemeClr val="tx2"/>
              </a:solidFill>
            </a:endParaRPr>
          </a:p>
          <a:p>
            <a:pPr lvl="1"/>
            <a:r>
              <a:rPr lang="zh-CN" altLang="en-US" dirty="0"/>
              <a:t>为进程发放针对各种资源（如</a:t>
            </a:r>
            <a:r>
              <a:rPr lang="en-US" altLang="zh-CN" dirty="0"/>
              <a:t>CPU</a:t>
            </a:r>
            <a:r>
              <a:rPr lang="zh-CN" altLang="en-US" dirty="0"/>
              <a:t>时间）的彩票。调度程序随机选择一张彩票，持有该彩票的进程获得系统</a:t>
            </a:r>
            <a:r>
              <a:rPr lang="zh-CN" altLang="en-US" dirty="0" smtClean="0"/>
              <a:t>资源</a:t>
            </a:r>
            <a:endParaRPr lang="en-US" altLang="zh-CN" dirty="0" smtClean="0"/>
          </a:p>
          <a:p>
            <a:pPr lvl="1"/>
            <a:r>
              <a:rPr lang="zh-CN" altLang="en-US" dirty="0"/>
              <a:t>进程都是平等的，有相同的运行机会。如果某些进程需要更多的机会，可被给予更多彩票，增加其中奖</a:t>
            </a:r>
            <a:r>
              <a:rPr lang="zh-CN" altLang="en-US" dirty="0" smtClean="0"/>
              <a:t>机会</a:t>
            </a:r>
            <a:endParaRPr lang="zh-CN" altLang="en-US" dirty="0"/>
          </a:p>
          <a:p>
            <a:pPr lvl="1"/>
            <a:endParaRPr lang="zh-CN" altLang="en-US" dirty="0"/>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98</a:t>
            </a:fld>
            <a:endParaRPr lang="zh-CN" altLang="en-US"/>
          </a:p>
        </p:txBody>
      </p:sp>
    </p:spTree>
    <p:extLst>
      <p:ext uri="{BB962C8B-B14F-4D97-AF65-F5344CB8AC3E}">
        <p14:creationId xmlns:p14="http://schemas.microsoft.com/office/powerpoint/2010/main" val="24044076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实时调度算法</a:t>
            </a:r>
            <a:endParaRPr lang="zh-CN" altLang="en-US" dirty="0"/>
          </a:p>
        </p:txBody>
      </p:sp>
      <p:sp>
        <p:nvSpPr>
          <p:cNvPr id="3" name="内容占位符 2"/>
          <p:cNvSpPr>
            <a:spLocks noGrp="1"/>
          </p:cNvSpPr>
          <p:nvPr>
            <p:ph idx="1"/>
          </p:nvPr>
        </p:nvSpPr>
        <p:spPr/>
        <p:txBody>
          <a:bodyPr>
            <a:normAutofit/>
          </a:bodyPr>
          <a:lstStyle/>
          <a:p>
            <a:r>
              <a:rPr lang="zh-CN" altLang="en-US" dirty="0" smtClean="0"/>
              <a:t>实时系统</a:t>
            </a:r>
            <a:endParaRPr lang="en-US" altLang="zh-CN" dirty="0" smtClean="0"/>
          </a:p>
          <a:p>
            <a:pPr lvl="1"/>
            <a:r>
              <a:rPr lang="zh-CN" altLang="en-US" dirty="0" smtClean="0"/>
              <a:t>硬实施系统：必须满足时间限制</a:t>
            </a:r>
            <a:endParaRPr lang="en-US" altLang="zh-CN" dirty="0" smtClean="0"/>
          </a:p>
          <a:p>
            <a:pPr lvl="1"/>
            <a:r>
              <a:rPr lang="zh-CN" altLang="en-US" dirty="0" smtClean="0"/>
              <a:t>软实施系统：允许偶尔超时</a:t>
            </a:r>
            <a:endParaRPr lang="en-US" altLang="zh-CN" dirty="0" smtClean="0"/>
          </a:p>
          <a:p>
            <a:r>
              <a:rPr lang="zh-CN" altLang="en-US" dirty="0" smtClean="0"/>
              <a:t>实时系统响应事件</a:t>
            </a:r>
            <a:endParaRPr lang="en-US" altLang="zh-CN" dirty="0" smtClean="0"/>
          </a:p>
          <a:p>
            <a:pPr lvl="1"/>
            <a:r>
              <a:rPr lang="zh-CN" altLang="en-US" dirty="0" smtClean="0"/>
              <a:t>周期性事件</a:t>
            </a:r>
            <a:endParaRPr lang="en-US" altLang="zh-CN" dirty="0" smtClean="0"/>
          </a:p>
          <a:p>
            <a:pPr lvl="1"/>
            <a:r>
              <a:rPr lang="zh-CN" altLang="en-US" dirty="0" smtClean="0"/>
              <a:t>非周期性事件</a:t>
            </a:r>
            <a:endParaRPr lang="en-US" altLang="zh-CN" dirty="0" smtClean="0"/>
          </a:p>
          <a:p>
            <a:r>
              <a:rPr lang="zh-CN" altLang="en-US" dirty="0" smtClean="0"/>
              <a:t>可调度条件</a:t>
            </a:r>
            <a:endParaRPr lang="en-US" altLang="zh-CN" dirty="0" smtClean="0"/>
          </a:p>
          <a:p>
            <a:pPr lvl="1"/>
            <a:r>
              <a:rPr lang="en-US" altLang="zh-CN" dirty="0"/>
              <a:t>m</a:t>
            </a:r>
            <a:r>
              <a:rPr lang="zh-CN" altLang="en-US" dirty="0"/>
              <a:t>个周期性事件，事件</a:t>
            </a:r>
            <a:r>
              <a:rPr lang="en-US" altLang="zh-CN" dirty="0" err="1"/>
              <a:t>i</a:t>
            </a:r>
            <a:r>
              <a:rPr lang="zh-CN" altLang="en-US" dirty="0"/>
              <a:t>的周期为</a:t>
            </a:r>
            <a:r>
              <a:rPr lang="en-US" altLang="zh-CN" dirty="0"/>
              <a:t>P</a:t>
            </a:r>
            <a:r>
              <a:rPr lang="en-US" altLang="zh-CN" baseline="-30000" dirty="0"/>
              <a:t>i</a:t>
            </a:r>
            <a:r>
              <a:rPr lang="zh-CN" altLang="en-US" dirty="0"/>
              <a:t>，每个事件需要</a:t>
            </a:r>
            <a:r>
              <a:rPr lang="en-US" altLang="zh-CN" dirty="0" err="1"/>
              <a:t>C</a:t>
            </a:r>
            <a:r>
              <a:rPr lang="en-US" altLang="zh-CN" baseline="-30000" dirty="0" err="1"/>
              <a:t>i</a:t>
            </a:r>
            <a:r>
              <a:rPr lang="zh-CN" altLang="en-US" dirty="0"/>
              <a:t>秒的</a:t>
            </a:r>
            <a:r>
              <a:rPr lang="en-US" altLang="zh-CN" dirty="0"/>
              <a:t>CPU</a:t>
            </a:r>
            <a:r>
              <a:rPr lang="zh-CN" altLang="en-US" dirty="0"/>
              <a:t>时间来处理</a:t>
            </a:r>
          </a:p>
          <a:p>
            <a:pPr lvl="1"/>
            <a:endParaRPr lang="zh-CN" altLang="en-US" dirty="0">
              <a:solidFill>
                <a:schemeClr val="tx2"/>
              </a:solidFill>
            </a:endParaRPr>
          </a:p>
        </p:txBody>
      </p:sp>
      <p:sp>
        <p:nvSpPr>
          <p:cNvPr id="4" name="日期占位符 3"/>
          <p:cNvSpPr>
            <a:spLocks noGrp="1"/>
          </p:cNvSpPr>
          <p:nvPr>
            <p:ph type="dt" sz="half" idx="10"/>
          </p:nvPr>
        </p:nvSpPr>
        <p:spPr/>
        <p:txBody>
          <a:bodyPr/>
          <a:lstStyle/>
          <a:p>
            <a:fld id="{5AC8EB17-5290-4DBE-B95A-78F7652B1597}" type="datetime1">
              <a:rPr lang="zh-CN" altLang="en-US" smtClean="0"/>
              <a:pPr/>
              <a:t>2021/3/12</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99</a:t>
            </a:fld>
            <a:endParaRPr lang="zh-CN" altLang="en-US"/>
          </a:p>
        </p:txBody>
      </p:sp>
      <p:sp>
        <p:nvSpPr>
          <p:cNvPr id="6" name="矩形 5"/>
          <p:cNvSpPr/>
          <p:nvPr/>
        </p:nvSpPr>
        <p:spPr>
          <a:xfrm>
            <a:off x="1949001" y="5877272"/>
            <a:ext cx="3711273" cy="400110"/>
          </a:xfrm>
          <a:prstGeom prst="rect">
            <a:avLst/>
          </a:prstGeom>
        </p:spPr>
        <p:txBody>
          <a:bodyPr wrap="none">
            <a:spAutoFit/>
          </a:bodyPr>
          <a:lstStyle/>
          <a:p>
            <a:pPr algn="ctr">
              <a:spcBef>
                <a:spcPct val="20000"/>
              </a:spcBef>
            </a:pPr>
            <a:r>
              <a:rPr lang="zh-CN" altLang="en-US" sz="2000" dirty="0">
                <a:latin typeface="华文新魏" pitchFamily="2" charset="-122"/>
                <a:ea typeface="华文新魏" pitchFamily="2" charset="-122"/>
              </a:rPr>
              <a:t> </a:t>
            </a:r>
            <a:r>
              <a:rPr lang="en-US" altLang="zh-CN" sz="2000" dirty="0">
                <a:latin typeface="华文新魏" pitchFamily="2" charset="-122"/>
                <a:ea typeface="华文新魏" pitchFamily="2" charset="-122"/>
              </a:rPr>
              <a:t>C</a:t>
            </a:r>
            <a:r>
              <a:rPr lang="en-US" altLang="zh-CN" sz="2000" baseline="-30000" dirty="0">
                <a:latin typeface="华文新魏" pitchFamily="2" charset="-122"/>
                <a:ea typeface="华文新魏" pitchFamily="2" charset="-122"/>
              </a:rPr>
              <a:t>1</a:t>
            </a:r>
            <a:r>
              <a:rPr lang="en-US" altLang="zh-CN" sz="2000" dirty="0">
                <a:latin typeface="华文新魏" pitchFamily="2" charset="-122"/>
                <a:ea typeface="华文新魏" pitchFamily="2" charset="-122"/>
              </a:rPr>
              <a:t>/P</a:t>
            </a:r>
            <a:r>
              <a:rPr lang="en-US" altLang="zh-CN" sz="2000" baseline="-30000" dirty="0">
                <a:latin typeface="华文新魏" pitchFamily="2" charset="-122"/>
                <a:ea typeface="华文新魏" pitchFamily="2" charset="-122"/>
              </a:rPr>
              <a:t>1</a:t>
            </a:r>
            <a:r>
              <a:rPr lang="en-US" altLang="zh-CN" sz="2000" dirty="0">
                <a:latin typeface="华文新魏" pitchFamily="2" charset="-122"/>
                <a:ea typeface="华文新魏" pitchFamily="2" charset="-122"/>
              </a:rPr>
              <a:t> + C</a:t>
            </a:r>
            <a:r>
              <a:rPr lang="en-US" altLang="zh-CN" sz="2000" baseline="-30000" dirty="0">
                <a:latin typeface="华文新魏" pitchFamily="2" charset="-122"/>
                <a:ea typeface="华文新魏" pitchFamily="2" charset="-122"/>
              </a:rPr>
              <a:t>2</a:t>
            </a:r>
            <a:r>
              <a:rPr lang="en-US" altLang="zh-CN" sz="2000" dirty="0">
                <a:latin typeface="华文新魏" pitchFamily="2" charset="-122"/>
                <a:ea typeface="华文新魏" pitchFamily="2" charset="-122"/>
              </a:rPr>
              <a:t>/P</a:t>
            </a:r>
            <a:r>
              <a:rPr lang="en-US" altLang="zh-CN" sz="2000" baseline="-30000" dirty="0">
                <a:latin typeface="华文新魏" pitchFamily="2" charset="-122"/>
                <a:ea typeface="华文新魏" pitchFamily="2" charset="-122"/>
              </a:rPr>
              <a:t>2</a:t>
            </a:r>
            <a:r>
              <a:rPr lang="en-US" altLang="zh-CN" sz="2000" dirty="0">
                <a:latin typeface="华文新魏" pitchFamily="2" charset="-122"/>
                <a:ea typeface="华文新魏" pitchFamily="2" charset="-122"/>
              </a:rPr>
              <a:t> + </a:t>
            </a:r>
            <a:r>
              <a:rPr lang="en-US" altLang="zh-CN" sz="2000" dirty="0">
                <a:latin typeface="Times New Roman"/>
                <a:ea typeface="华文新魏" pitchFamily="2" charset="-122"/>
              </a:rPr>
              <a:t>…</a:t>
            </a:r>
            <a:r>
              <a:rPr lang="en-US" altLang="zh-CN" sz="2000" dirty="0">
                <a:latin typeface="华文新魏" pitchFamily="2" charset="-122"/>
                <a:ea typeface="华文新魏" pitchFamily="2" charset="-122"/>
              </a:rPr>
              <a:t> + C</a:t>
            </a:r>
            <a:r>
              <a:rPr lang="en-US" altLang="zh-CN" sz="2000" baseline="-30000" dirty="0">
                <a:latin typeface="华文新魏" pitchFamily="2" charset="-122"/>
                <a:ea typeface="华文新魏" pitchFamily="2" charset="-122"/>
              </a:rPr>
              <a:t>m</a:t>
            </a:r>
            <a:r>
              <a:rPr lang="en-US" altLang="zh-CN" sz="2000" dirty="0">
                <a:latin typeface="华文新魏" pitchFamily="2" charset="-122"/>
                <a:ea typeface="华文新魏" pitchFamily="2" charset="-122"/>
              </a:rPr>
              <a:t>/P</a:t>
            </a:r>
            <a:r>
              <a:rPr lang="en-US" altLang="zh-CN" sz="2000" baseline="-30000" dirty="0">
                <a:latin typeface="华文新魏" pitchFamily="2" charset="-122"/>
                <a:ea typeface="华文新魏" pitchFamily="2" charset="-122"/>
              </a:rPr>
              <a:t>m</a:t>
            </a:r>
            <a:r>
              <a:rPr lang="en-US" altLang="zh-CN" sz="2000" dirty="0">
                <a:latin typeface="华文新魏" pitchFamily="2" charset="-122"/>
                <a:ea typeface="华文新魏" pitchFamily="2" charset="-122"/>
              </a:rPr>
              <a:t> ≤ 1</a:t>
            </a:r>
          </a:p>
        </p:txBody>
      </p:sp>
    </p:spTree>
    <p:extLst>
      <p:ext uri="{BB962C8B-B14F-4D97-AF65-F5344CB8AC3E}">
        <p14:creationId xmlns:p14="http://schemas.microsoft.com/office/powerpoint/2010/main" val="3405389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3302</TotalTime>
  <Words>9639</Words>
  <Application>Microsoft Office PowerPoint</Application>
  <PresentationFormat>全屏显示(4:3)</PresentationFormat>
  <Paragraphs>1356</Paragraphs>
  <Slides>104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104</vt:i4>
      </vt:variant>
    </vt:vector>
  </HeadingPairs>
  <TitlesOfParts>
    <vt:vector size="113" baseType="lpstr">
      <vt:lpstr>仿宋_GB2312</vt:lpstr>
      <vt:lpstr>华文楷体</vt:lpstr>
      <vt:lpstr>华文新魏</vt:lpstr>
      <vt:lpstr>宋体</vt:lpstr>
      <vt:lpstr>Arial</vt:lpstr>
      <vt:lpstr>Calibri</vt:lpstr>
      <vt:lpstr>Times New Roman</vt:lpstr>
      <vt:lpstr>Wingdings</vt:lpstr>
      <vt:lpstr>Office 主题</vt:lpstr>
      <vt:lpstr>操作系统 </vt:lpstr>
      <vt:lpstr>第二章 处理器管理</vt:lpstr>
      <vt:lpstr>2.1 中央处理器 (CPU)</vt:lpstr>
      <vt:lpstr>紧耦合多处理器</vt:lpstr>
      <vt:lpstr>寄存器</vt:lpstr>
      <vt:lpstr>寄存器分类</vt:lpstr>
      <vt:lpstr>特权指令与非特权指令</vt:lpstr>
      <vt:lpstr>特权指令与非特权指令</vt:lpstr>
      <vt:lpstr>处理器状态</vt:lpstr>
      <vt:lpstr>程序状态字寄存器 (PSW)</vt:lpstr>
      <vt:lpstr>2.2 处理器中断技术</vt:lpstr>
      <vt:lpstr>为什么要中断</vt:lpstr>
      <vt:lpstr>中断分类 (1)</vt:lpstr>
      <vt:lpstr>中断分类 (2)</vt:lpstr>
      <vt:lpstr>中断 vs异常</vt:lpstr>
      <vt:lpstr>中断的通常用途</vt:lpstr>
      <vt:lpstr>中断机制 vs 信号机制</vt:lpstr>
      <vt:lpstr>中断/异常响应要做四件事</vt:lpstr>
      <vt:lpstr>中断处理流程 (1)</vt:lpstr>
      <vt:lpstr>中断处理流程 (2)</vt:lpstr>
      <vt:lpstr>中断处理流程 (3)</vt:lpstr>
      <vt:lpstr>异常处理流程</vt:lpstr>
      <vt:lpstr>时钟中断 (1)</vt:lpstr>
      <vt:lpstr>时钟中断 (2)</vt:lpstr>
      <vt:lpstr>时钟中断 (3)</vt:lpstr>
      <vt:lpstr>基于绝对时间的定时器队列</vt:lpstr>
      <vt:lpstr>基于相对时间的定时器队列</vt:lpstr>
      <vt:lpstr>中断优先级和多重中断</vt:lpstr>
      <vt:lpstr>中断屏蔽</vt:lpstr>
      <vt:lpstr>多层中断的处理</vt:lpstr>
      <vt:lpstr>Linux中断处理</vt:lpstr>
      <vt:lpstr>快中断 vs 慢中断</vt:lpstr>
      <vt:lpstr>下半部处理</vt:lpstr>
      <vt:lpstr>下半部分(bottom half)</vt:lpstr>
      <vt:lpstr>任务队列</vt:lpstr>
      <vt:lpstr>小任务(tasklet)</vt:lpstr>
      <vt:lpstr>工作队列(work queue)</vt:lpstr>
      <vt:lpstr>软中断(softirq)</vt:lpstr>
      <vt:lpstr>Win2000/xp中断处理机制</vt:lpstr>
      <vt:lpstr>Win2000/xp中断屏蔽机制</vt:lpstr>
      <vt:lpstr>Win2000/xp中断处理流程</vt:lpstr>
      <vt:lpstr>Win2000/xp 软件中断 (1)</vt:lpstr>
      <vt:lpstr>Win2000/xp 软件中断 (2)</vt:lpstr>
      <vt:lpstr>2.3 进程及其实现</vt:lpstr>
      <vt:lpstr>进程的定义和性质</vt:lpstr>
      <vt:lpstr>为什么引入进程？</vt:lpstr>
      <vt:lpstr>进程属性</vt:lpstr>
      <vt:lpstr>进程与程序的区别</vt:lpstr>
      <vt:lpstr>进程的状态和转换 (1)</vt:lpstr>
      <vt:lpstr>进程的状态和转换 (2)</vt:lpstr>
      <vt:lpstr>进程的挂起</vt:lpstr>
      <vt:lpstr>挂起进程性质</vt:lpstr>
      <vt:lpstr>进程的描述和组成</vt:lpstr>
      <vt:lpstr>进程上下文</vt:lpstr>
      <vt:lpstr>进程控制块（PCB）</vt:lpstr>
      <vt:lpstr>进程队列 (1)</vt:lpstr>
      <vt:lpstr>进程队列 (2)</vt:lpstr>
      <vt:lpstr>Linux 进程链表</vt:lpstr>
      <vt:lpstr>队列管理和状态转换</vt:lpstr>
      <vt:lpstr>进程切换</vt:lpstr>
      <vt:lpstr>调度和上下文切换时机</vt:lpstr>
      <vt:lpstr>CPU模式切换</vt:lpstr>
      <vt:lpstr>进程切换与CPU模式切换</vt:lpstr>
      <vt:lpstr>进程的管理和控制</vt:lpstr>
      <vt:lpstr>Linux2.4进程的核心栈、PCB        和虚存映象</vt:lpstr>
      <vt:lpstr>Linux 2.4 进程的核心栈</vt:lpstr>
      <vt:lpstr>Linux 进程状态</vt:lpstr>
      <vt:lpstr>Linux进程状态转换</vt:lpstr>
      <vt:lpstr>2.4 线程及其实现</vt:lpstr>
      <vt:lpstr>引入线程的动机 (1)</vt:lpstr>
      <vt:lpstr>引入线程的动机(2)</vt:lpstr>
      <vt:lpstr>多线程环境中的进程与线程</vt:lpstr>
      <vt:lpstr>多线程环境中进程的定义</vt:lpstr>
      <vt:lpstr>多线程环境中进程的定义</vt:lpstr>
      <vt:lpstr>线程组成与状态</vt:lpstr>
      <vt:lpstr>多线程程序设计优点</vt:lpstr>
      <vt:lpstr>线程的实现</vt:lpstr>
      <vt:lpstr>2.7 处理器调度</vt:lpstr>
      <vt:lpstr>处理其调度的层次</vt:lpstr>
      <vt:lpstr>处理器的三级调度模型</vt:lpstr>
      <vt:lpstr>处理器两级调度模型</vt:lpstr>
      <vt:lpstr>选择调度算法的原则 (1)</vt:lpstr>
      <vt:lpstr>选择调度算法的原则 (2)</vt:lpstr>
      <vt:lpstr>平均作业周转时间</vt:lpstr>
      <vt:lpstr>进程调度 vs 作业调度</vt:lpstr>
      <vt:lpstr>处理器调度算法</vt:lpstr>
      <vt:lpstr>低级调度的功能</vt:lpstr>
      <vt:lpstr>低级调度的类型</vt:lpstr>
      <vt:lpstr>作业调度和低级调度算法 (1)</vt:lpstr>
      <vt:lpstr>作业调度和低级调度算法 (2)</vt:lpstr>
      <vt:lpstr>作业调度和低级调度算法 (2)</vt:lpstr>
      <vt:lpstr>作业调度和低级调度算法 (3)</vt:lpstr>
      <vt:lpstr>作业调度和低级调度算法 (4)</vt:lpstr>
      <vt:lpstr>作业调度和低级调度算法 (5)</vt:lpstr>
      <vt:lpstr>作业调度和低级调度算法 (6)</vt:lpstr>
      <vt:lpstr>作业调度和低级调度算法 (7)</vt:lpstr>
      <vt:lpstr>作业调度和低级调度算法 (8)</vt:lpstr>
      <vt:lpstr>作业调度和低级调度算法 (9)</vt:lpstr>
      <vt:lpstr>实时调度算法</vt:lpstr>
      <vt:lpstr>实时调度算法</vt:lpstr>
      <vt:lpstr>多处理器调度算法 (1)</vt:lpstr>
      <vt:lpstr>多处理器调度算法 (2)</vt:lpstr>
      <vt:lpstr>多处理器调度算法 (3)</vt:lpstr>
      <vt:lpstr>多处理器调度算法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dc:title>
  <dc:creator>huajingyu</dc:creator>
  <cp:lastModifiedBy>hua</cp:lastModifiedBy>
  <cp:revision>225</cp:revision>
  <dcterms:created xsi:type="dcterms:W3CDTF">2013-07-21T01:03:37Z</dcterms:created>
  <dcterms:modified xsi:type="dcterms:W3CDTF">2021-03-12T05:13:55Z</dcterms:modified>
</cp:coreProperties>
</file>