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314" r:id="rId3"/>
    <p:sldId id="315"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 id="272" r:id="rId18"/>
    <p:sldId id="329" r:id="rId19"/>
    <p:sldId id="330" r:id="rId20"/>
    <p:sldId id="331"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3" r:id="rId37"/>
    <p:sldId id="274" r:id="rId38"/>
    <p:sldId id="275" r:id="rId39"/>
    <p:sldId id="276" r:id="rId40"/>
    <p:sldId id="292" r:id="rId41"/>
    <p:sldId id="293" r:id="rId42"/>
    <p:sldId id="294" r:id="rId43"/>
    <p:sldId id="295" r:id="rId44"/>
    <p:sldId id="296" r:id="rId45"/>
    <p:sldId id="297" r:id="rId46"/>
    <p:sldId id="284" r:id="rId47"/>
    <p:sldId id="285" r:id="rId48"/>
    <p:sldId id="286" r:id="rId49"/>
    <p:sldId id="287" r:id="rId50"/>
    <p:sldId id="288" r:id="rId51"/>
    <p:sldId id="289" r:id="rId52"/>
    <p:sldId id="290"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2" r:id="rId67"/>
    <p:sldId id="311" r:id="rId6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6" autoAdjust="0"/>
    <p:restoredTop sz="86350" autoAdjust="0"/>
  </p:normalViewPr>
  <p:slideViewPr>
    <p:cSldViewPr>
      <p:cViewPr varScale="1">
        <p:scale>
          <a:sx n="165" d="100"/>
          <a:sy n="165" d="100"/>
        </p:scale>
        <p:origin x="172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59E167-617F-40B3-A56B-D7ABBB608AA0}" type="datetimeFigureOut">
              <a:rPr lang="zh-CN" altLang="en-US" smtClean="0"/>
              <a:pPr/>
              <a:t>2021/6/18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CA52B5-50B7-4DFB-9DE0-331E246A7CF3}" type="slidenum">
              <a:rPr lang="zh-CN" altLang="en-US" smtClean="0"/>
              <a:pPr/>
              <a:t>‹#›</a:t>
            </a:fld>
            <a:endParaRPr lang="zh-CN" altLang="en-US"/>
          </a:p>
        </p:txBody>
      </p:sp>
    </p:spTree>
    <p:extLst>
      <p:ext uri="{BB962C8B-B14F-4D97-AF65-F5344CB8AC3E}">
        <p14:creationId xmlns:p14="http://schemas.microsoft.com/office/powerpoint/2010/main" val="1202606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99592" y="2060848"/>
            <a:ext cx="7558608" cy="792088"/>
          </a:xfrm>
          <a:solidFill>
            <a:schemeClr val="accent1"/>
          </a:solidFill>
        </p:spPr>
        <p:txBody>
          <a:bodyPr/>
          <a:lstStyle>
            <a:lvl1pPr algn="ctr">
              <a:defRPr>
                <a:solidFill>
                  <a:schemeClr val="bg1"/>
                </a:solidFill>
                <a:latin typeface="华文新魏" pitchFamily="2" charset="-122"/>
                <a:ea typeface="华文新魏"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1371600" y="3212975"/>
            <a:ext cx="6400800" cy="720080"/>
          </a:xfrm>
        </p:spPr>
        <p:txBody>
          <a:bodyPr/>
          <a:lstStyle>
            <a:lvl1pPr marL="0" indent="0" algn="ctr">
              <a:buNone/>
              <a:defRPr>
                <a:solidFill>
                  <a:schemeClr val="tx1">
                    <a:tint val="75000"/>
                  </a:schemeClr>
                </a:solidFill>
                <a:latin typeface="华文新魏" pitchFamily="2" charset="-122"/>
                <a:ea typeface="华文新魏"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23820D6-E680-4EAF-877E-E87A6F22D50B}" type="datetime1">
              <a:rPr lang="zh-CN" altLang="en-US" smtClean="0"/>
              <a:pPr/>
              <a:t>2021/6/18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F753FD-577B-4CF0-A1D5-4D49844E0614}" type="datetime1">
              <a:rPr lang="zh-CN" altLang="en-US" smtClean="0"/>
              <a:pPr/>
              <a:t>2021/6/18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C8DEC0C-1CC2-40C9-9073-652FFB304DAD}" type="datetime1">
              <a:rPr lang="zh-CN" altLang="en-US" smtClean="0"/>
              <a:pPr/>
              <a:t>2021/6/18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1520" y="188640"/>
            <a:ext cx="648639"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lvl1pPr>
              <a:defRPr>
                <a:latin typeface="华文新魏" pitchFamily="2" charset="-122"/>
                <a:ea typeface="华文新魏"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华文新魏" pitchFamily="2" charset="-122"/>
                <a:ea typeface="华文新魏" pitchFamily="2" charset="-122"/>
              </a:defRPr>
            </a:lvl1pPr>
            <a:lvl2pPr>
              <a:defRPr>
                <a:latin typeface="华文新魏" pitchFamily="2" charset="-122"/>
                <a:ea typeface="华文新魏" pitchFamily="2" charset="-122"/>
              </a:defRPr>
            </a:lvl2pPr>
            <a:lvl3pPr>
              <a:defRPr>
                <a:latin typeface="华文新魏" pitchFamily="2" charset="-122"/>
                <a:ea typeface="华文新魏" pitchFamily="2" charset="-122"/>
              </a:defRPr>
            </a:lvl3pPr>
            <a:lvl4pPr>
              <a:defRPr>
                <a:latin typeface="华文新魏" pitchFamily="2" charset="-122"/>
                <a:ea typeface="华文新魏" pitchFamily="2" charset="-122"/>
              </a:defRPr>
            </a:lvl4pPr>
            <a:lvl5pPr>
              <a:defRPr>
                <a:latin typeface="华文新魏" pitchFamily="2" charset="-122"/>
                <a:ea typeface="华文新魏"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7" name="直接连接符 6"/>
          <p:cNvCxnSpPr/>
          <p:nvPr userDrawn="1"/>
        </p:nvCxnSpPr>
        <p:spPr>
          <a:xfrm>
            <a:off x="467544" y="980728"/>
            <a:ext cx="8208912" cy="0"/>
          </a:xfrm>
          <a:prstGeom prst="line">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8EE5DAA-946F-4F92-A49A-86A47D5DB4A6}" type="datetime1">
              <a:rPr lang="zh-CN" altLang="en-US" smtClean="0"/>
              <a:pPr/>
              <a:t>2021/6/18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E9DD9E3-DF8C-4F6A-94CA-7CA13D61D141}" type="datetime1">
              <a:rPr lang="zh-CN" altLang="en-US" smtClean="0"/>
              <a:pPr/>
              <a:t>2021/6/18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ED530D3-7F84-4F39-B83A-D47F102045E0}" type="datetime1">
              <a:rPr lang="zh-CN" altLang="en-US" smtClean="0"/>
              <a:pPr/>
              <a:t>2021/6/18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1C702AC-9DF8-4635-80F1-140EEC9FA83A}" type="datetime1">
              <a:rPr lang="zh-CN" altLang="en-US" smtClean="0"/>
              <a:pPr/>
              <a:t>2021/6/18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E611F7-D1B4-484F-9C07-E280C0A37BA1}" type="datetime1">
              <a:rPr lang="zh-CN" altLang="en-US" smtClean="0"/>
              <a:pPr/>
              <a:t>2021/6/18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2C6F6E6-55C4-463C-A46A-469E7BA271AE}" type="datetime1">
              <a:rPr lang="zh-CN" altLang="en-US" smtClean="0"/>
              <a:pPr/>
              <a:t>2021/6/18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EE2FEBA-77D4-4C03-BE84-D95A7C235556}" type="datetime1">
              <a:rPr lang="zh-CN" altLang="en-US" smtClean="0"/>
              <a:pPr/>
              <a:t>2021/6/18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384"/>
            <a:ext cx="8229600" cy="100811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124744"/>
            <a:ext cx="8229600" cy="500141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E79878-96FB-4AEA-9B9A-2F4D4747479B}" type="datetime1">
              <a:rPr lang="zh-CN" altLang="en-US" smtClean="0"/>
              <a:pPr/>
              <a:t>2021/6/18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操作系统 </a:t>
            </a:r>
          </a:p>
        </p:txBody>
      </p:sp>
      <p:sp>
        <p:nvSpPr>
          <p:cNvPr id="3" name="副标题 2"/>
          <p:cNvSpPr>
            <a:spLocks noGrp="1"/>
          </p:cNvSpPr>
          <p:nvPr>
            <p:ph type="subTitle" idx="1"/>
          </p:nvPr>
        </p:nvSpPr>
        <p:spPr/>
        <p:txBody>
          <a:bodyPr/>
          <a:lstStyle/>
          <a:p>
            <a:r>
              <a:rPr lang="zh-CN" altLang="en-US" dirty="0">
                <a:solidFill>
                  <a:schemeClr val="tx1"/>
                </a:solidFill>
              </a:rPr>
              <a:t>第五章 设备管理</a:t>
            </a:r>
          </a:p>
        </p:txBody>
      </p:sp>
      <p:sp>
        <p:nvSpPr>
          <p:cNvPr id="6" name="TextBox 5"/>
          <p:cNvSpPr txBox="1"/>
          <p:nvPr/>
        </p:nvSpPr>
        <p:spPr>
          <a:xfrm>
            <a:off x="3107827" y="4182179"/>
            <a:ext cx="2954656" cy="830997"/>
          </a:xfrm>
          <a:prstGeom prst="rect">
            <a:avLst/>
          </a:prstGeom>
          <a:noFill/>
        </p:spPr>
        <p:txBody>
          <a:bodyPr wrap="none" rtlCol="0" anchor="t" anchorCtr="0">
            <a:spAutoFit/>
          </a:bodyPr>
          <a:lstStyle/>
          <a:p>
            <a:pPr algn="ctr"/>
            <a:r>
              <a:rPr lang="zh-CN" altLang="en-US" sz="2400" dirty="0">
                <a:solidFill>
                  <a:schemeClr val="tx1">
                    <a:lumMod val="50000"/>
                    <a:lumOff val="50000"/>
                  </a:schemeClr>
                </a:solidFill>
                <a:latin typeface="华文新魏" pitchFamily="2" charset="-122"/>
                <a:ea typeface="华文新魏" pitchFamily="2" charset="-122"/>
              </a:rPr>
              <a:t>南京大学</a:t>
            </a:r>
            <a:endParaRPr lang="en-US" altLang="zh-CN" sz="2400" dirty="0">
              <a:solidFill>
                <a:schemeClr val="tx1">
                  <a:lumMod val="50000"/>
                  <a:lumOff val="50000"/>
                </a:schemeClr>
              </a:solidFill>
              <a:latin typeface="华文新魏" pitchFamily="2" charset="-122"/>
              <a:ea typeface="华文新魏" pitchFamily="2" charset="-122"/>
            </a:endParaRPr>
          </a:p>
          <a:p>
            <a:pPr algn="ctr"/>
            <a:r>
              <a:rPr lang="zh-CN" altLang="en-US" sz="2400" dirty="0">
                <a:solidFill>
                  <a:schemeClr val="tx1">
                    <a:lumMod val="50000"/>
                    <a:lumOff val="50000"/>
                  </a:schemeClr>
                </a:solidFill>
                <a:latin typeface="华文新魏" pitchFamily="2" charset="-122"/>
                <a:ea typeface="华文新魏" pitchFamily="2" charset="-122"/>
              </a:rPr>
              <a:t>计算机科学与技术系</a:t>
            </a:r>
          </a:p>
        </p:txBody>
      </p:sp>
      <p:sp>
        <p:nvSpPr>
          <p:cNvPr id="4" name="日期占位符 3"/>
          <p:cNvSpPr>
            <a:spLocks noGrp="1"/>
          </p:cNvSpPr>
          <p:nvPr>
            <p:ph type="dt" sz="half" idx="10"/>
          </p:nvPr>
        </p:nvSpPr>
        <p:spPr/>
        <p:txBody>
          <a:bodyPr/>
          <a:lstStyle/>
          <a:p>
            <a:fld id="{4F733F0A-A64C-4BD8-9A07-29ABE7D73DC8}"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a:t>
            </a:fld>
            <a:endParaRPr lang="zh-CN" altLang="en-US"/>
          </a:p>
        </p:txBody>
      </p:sp>
    </p:spTree>
    <p:extLst>
      <p:ext uri="{BB962C8B-B14F-4D97-AF65-F5344CB8AC3E}">
        <p14:creationId xmlns:p14="http://schemas.microsoft.com/office/powerpoint/2010/main" val="2945446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DMA</a:t>
            </a:r>
            <a:r>
              <a:rPr lang="zh-CN" altLang="en-US" dirty="0"/>
              <a:t>方式</a:t>
            </a:r>
          </a:p>
        </p:txBody>
      </p:sp>
      <p:sp>
        <p:nvSpPr>
          <p:cNvPr id="3" name="内容占位符 2"/>
          <p:cNvSpPr>
            <a:spLocks noGrp="1"/>
          </p:cNvSpPr>
          <p:nvPr>
            <p:ph idx="1"/>
          </p:nvPr>
        </p:nvSpPr>
        <p:spPr/>
        <p:txBody>
          <a:bodyPr/>
          <a:lstStyle/>
          <a:p>
            <a:r>
              <a:rPr lang="en-US" altLang="zh-CN" dirty="0"/>
              <a:t>DMA</a:t>
            </a:r>
            <a:r>
              <a:rPr lang="zh-CN" altLang="en-US" dirty="0"/>
              <a:t>方式需以下设施</a:t>
            </a:r>
            <a:endParaRPr lang="en-US" altLang="zh-CN" dirty="0"/>
          </a:p>
          <a:p>
            <a:pPr lvl="1"/>
            <a:r>
              <a:rPr lang="zh-CN" altLang="en-US" dirty="0">
                <a:solidFill>
                  <a:schemeClr val="accent1"/>
                </a:solidFill>
              </a:rPr>
              <a:t>主存地址寄存器 </a:t>
            </a:r>
            <a:r>
              <a:rPr lang="en-US" altLang="zh-CN" dirty="0"/>
              <a:t>:</a:t>
            </a:r>
            <a:r>
              <a:rPr lang="zh-CN" altLang="en-US" dirty="0"/>
              <a:t>存储主存需要交换数据的地址 </a:t>
            </a:r>
            <a:endParaRPr lang="en-US" altLang="zh-CN" dirty="0"/>
          </a:p>
          <a:p>
            <a:pPr lvl="1"/>
            <a:r>
              <a:rPr lang="zh-CN" altLang="en-US" dirty="0">
                <a:solidFill>
                  <a:schemeClr val="accent1"/>
                </a:solidFill>
              </a:rPr>
              <a:t>字计数器</a:t>
            </a:r>
            <a:r>
              <a:rPr lang="zh-CN" altLang="en-US" dirty="0"/>
              <a:t>：记录传送数据的总字数</a:t>
            </a:r>
            <a:endParaRPr lang="en-US" altLang="zh-CN" dirty="0"/>
          </a:p>
          <a:p>
            <a:pPr lvl="1"/>
            <a:r>
              <a:rPr lang="zh-CN" altLang="en-US" dirty="0">
                <a:solidFill>
                  <a:schemeClr val="accent1"/>
                </a:solidFill>
              </a:rPr>
              <a:t>数据缓冲寄存器或数据缓冲区</a:t>
            </a:r>
            <a:r>
              <a:rPr lang="en-US" altLang="zh-CN" dirty="0"/>
              <a:t>:</a:t>
            </a:r>
            <a:r>
              <a:rPr lang="zh-CN" altLang="en-US" dirty="0"/>
              <a:t>暂存每次传送的数据</a:t>
            </a:r>
            <a:endParaRPr lang="en-US" altLang="zh-CN" dirty="0">
              <a:solidFill>
                <a:schemeClr val="accent1"/>
              </a:solidFill>
            </a:endParaRPr>
          </a:p>
          <a:p>
            <a:pPr lvl="1"/>
            <a:r>
              <a:rPr lang="zh-CN" altLang="en-US" dirty="0">
                <a:solidFill>
                  <a:schemeClr val="accent1"/>
                </a:solidFill>
              </a:rPr>
              <a:t>设备地址寄存器</a:t>
            </a:r>
            <a:r>
              <a:rPr lang="zh-CN" altLang="en-US" dirty="0"/>
              <a:t>：存放</a:t>
            </a:r>
            <a:r>
              <a:rPr lang="en-US" altLang="zh-CN" dirty="0"/>
              <a:t>I/O</a:t>
            </a:r>
            <a:r>
              <a:rPr lang="zh-CN" altLang="en-US" dirty="0"/>
              <a:t>信息的地址</a:t>
            </a:r>
            <a:endParaRPr lang="en-US" altLang="zh-CN" dirty="0"/>
          </a:p>
          <a:p>
            <a:pPr lvl="1"/>
            <a:r>
              <a:rPr lang="zh-CN" altLang="en-US" dirty="0">
                <a:solidFill>
                  <a:schemeClr val="accent1"/>
                </a:solidFill>
              </a:rPr>
              <a:t>中断机制和控制逻辑</a:t>
            </a:r>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35267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通道方式</a:t>
            </a:r>
          </a:p>
        </p:txBody>
      </p:sp>
      <p:sp>
        <p:nvSpPr>
          <p:cNvPr id="3" name="内容占位符 2"/>
          <p:cNvSpPr>
            <a:spLocks noGrp="1"/>
          </p:cNvSpPr>
          <p:nvPr>
            <p:ph idx="1"/>
          </p:nvPr>
        </p:nvSpPr>
        <p:spPr/>
        <p:txBody>
          <a:bodyPr/>
          <a:lstStyle/>
          <a:p>
            <a:r>
              <a:rPr lang="en-US" altLang="zh-CN" dirty="0"/>
              <a:t>DMA</a:t>
            </a:r>
            <a:r>
              <a:rPr lang="zh-CN" altLang="en-US" dirty="0"/>
              <a:t>进一步提高了</a:t>
            </a:r>
            <a:r>
              <a:rPr lang="en-US" altLang="zh-CN" dirty="0"/>
              <a:t>I/O</a:t>
            </a:r>
            <a:r>
              <a:rPr lang="zh-CN" altLang="en-US" dirty="0"/>
              <a:t>效率，但每次只能读写一个数据块</a:t>
            </a:r>
            <a:endParaRPr lang="en-US" altLang="zh-CN" dirty="0"/>
          </a:p>
          <a:p>
            <a:r>
              <a:rPr lang="zh-CN" altLang="en-US" dirty="0"/>
              <a:t>通道方式：</a:t>
            </a:r>
            <a:endParaRPr lang="en-US" altLang="zh-CN" dirty="0"/>
          </a:p>
          <a:p>
            <a:pPr lvl="1"/>
            <a:r>
              <a:rPr lang="zh-CN" altLang="en-US" dirty="0"/>
              <a:t>一次</a:t>
            </a:r>
            <a:r>
              <a:rPr lang="en-US" altLang="zh-CN" dirty="0"/>
              <a:t>I/O</a:t>
            </a:r>
            <a:r>
              <a:rPr lang="zh-CN" altLang="en-US" dirty="0"/>
              <a:t>，读写多个离散数据块，传送到不同主存区域</a:t>
            </a:r>
            <a:endParaRPr lang="en-US" altLang="zh-CN" dirty="0"/>
          </a:p>
          <a:p>
            <a:pPr lvl="1"/>
            <a:r>
              <a:rPr lang="zh-CN" altLang="en-US" dirty="0"/>
              <a:t>一次</a:t>
            </a:r>
            <a:r>
              <a:rPr lang="en-US" altLang="zh-CN" dirty="0"/>
              <a:t>I/O</a:t>
            </a:r>
            <a:r>
              <a:rPr lang="zh-CN" altLang="en-US" dirty="0"/>
              <a:t>操作多类不同特性的</a:t>
            </a:r>
            <a:r>
              <a:rPr lang="en-US" altLang="zh-CN" dirty="0"/>
              <a:t>I/O</a:t>
            </a:r>
            <a:r>
              <a:rPr lang="zh-CN" altLang="en-US" dirty="0"/>
              <a:t>设备</a:t>
            </a:r>
            <a:endParaRPr lang="en-US" altLang="zh-CN" dirty="0"/>
          </a:p>
          <a:p>
            <a:r>
              <a:rPr lang="zh-CN" altLang="en-US" dirty="0"/>
              <a:t>四级连接，三层控制</a:t>
            </a:r>
            <a:endParaRPr lang="en-US" altLang="zh-CN" dirty="0"/>
          </a:p>
          <a:p>
            <a:pPr marL="457200" lvl="1" indent="0">
              <a:buNone/>
            </a:pPr>
            <a:endParaRPr lang="en-US" altLang="zh-CN" dirty="0"/>
          </a:p>
        </p:txBody>
      </p:sp>
      <p:sp>
        <p:nvSpPr>
          <p:cNvPr id="4" name="日期占位符 3"/>
          <p:cNvSpPr>
            <a:spLocks noGrp="1"/>
          </p:cNvSpPr>
          <p:nvPr>
            <p:ph type="dt" sz="half" idx="10"/>
          </p:nvPr>
        </p:nvSpPr>
        <p:spPr/>
        <p:txBody>
          <a:bodyPr/>
          <a:lstStyle/>
          <a:p>
            <a:fld id="{5AC8EB17-5290-4DBE-B95A-78F7652B1597}" type="datetime1">
              <a:rPr lang="zh-CN" altLang="en-US" smtClean="0"/>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11</a:t>
            </a:fld>
            <a:endParaRPr lang="zh-CN" altLang="en-US"/>
          </a:p>
        </p:txBody>
      </p:sp>
      <p:sp>
        <p:nvSpPr>
          <p:cNvPr id="6" name="流程图: 过程 5"/>
          <p:cNvSpPr/>
          <p:nvPr/>
        </p:nvSpPr>
        <p:spPr>
          <a:xfrm>
            <a:off x="1110883" y="5640571"/>
            <a:ext cx="864096"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CPU</a:t>
            </a:r>
            <a:endParaRPr lang="zh-CN" altLang="en-US" dirty="0"/>
          </a:p>
        </p:txBody>
      </p:sp>
      <p:sp>
        <p:nvSpPr>
          <p:cNvPr id="7" name="流程图: 过程 6"/>
          <p:cNvSpPr/>
          <p:nvPr/>
        </p:nvSpPr>
        <p:spPr>
          <a:xfrm>
            <a:off x="2483768" y="4984115"/>
            <a:ext cx="864096"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通道</a:t>
            </a:r>
          </a:p>
        </p:txBody>
      </p:sp>
      <p:sp>
        <p:nvSpPr>
          <p:cNvPr id="8" name="流程图: 过程 7"/>
          <p:cNvSpPr/>
          <p:nvPr/>
        </p:nvSpPr>
        <p:spPr>
          <a:xfrm>
            <a:off x="2483768" y="5640571"/>
            <a:ext cx="864096"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通道</a:t>
            </a:r>
          </a:p>
        </p:txBody>
      </p:sp>
      <p:sp>
        <p:nvSpPr>
          <p:cNvPr id="9" name="流程图: 过程 8"/>
          <p:cNvSpPr/>
          <p:nvPr/>
        </p:nvSpPr>
        <p:spPr>
          <a:xfrm>
            <a:off x="2483768" y="6310092"/>
            <a:ext cx="864096"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通道</a:t>
            </a:r>
          </a:p>
        </p:txBody>
      </p:sp>
      <p:sp>
        <p:nvSpPr>
          <p:cNvPr id="10" name="流程图: 过程 9"/>
          <p:cNvSpPr/>
          <p:nvPr/>
        </p:nvSpPr>
        <p:spPr>
          <a:xfrm>
            <a:off x="3995936" y="4984115"/>
            <a:ext cx="864096"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控制器</a:t>
            </a:r>
          </a:p>
        </p:txBody>
      </p:sp>
      <p:sp>
        <p:nvSpPr>
          <p:cNvPr id="11" name="流程图: 过程 10"/>
          <p:cNvSpPr/>
          <p:nvPr/>
        </p:nvSpPr>
        <p:spPr>
          <a:xfrm>
            <a:off x="3995936" y="5640571"/>
            <a:ext cx="864096"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控制器</a:t>
            </a:r>
          </a:p>
        </p:txBody>
      </p:sp>
      <p:sp>
        <p:nvSpPr>
          <p:cNvPr id="12" name="流程图: 过程 11"/>
          <p:cNvSpPr/>
          <p:nvPr/>
        </p:nvSpPr>
        <p:spPr>
          <a:xfrm>
            <a:off x="3995936" y="6297027"/>
            <a:ext cx="864096"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控制器</a:t>
            </a:r>
          </a:p>
        </p:txBody>
      </p:sp>
      <p:sp>
        <p:nvSpPr>
          <p:cNvPr id="13" name="流程图: 过程 12"/>
          <p:cNvSpPr/>
          <p:nvPr/>
        </p:nvSpPr>
        <p:spPr>
          <a:xfrm>
            <a:off x="5724128" y="4984115"/>
            <a:ext cx="864096"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设备</a:t>
            </a:r>
          </a:p>
        </p:txBody>
      </p:sp>
      <p:sp>
        <p:nvSpPr>
          <p:cNvPr id="15" name="流程图: 过程 14"/>
          <p:cNvSpPr/>
          <p:nvPr/>
        </p:nvSpPr>
        <p:spPr>
          <a:xfrm>
            <a:off x="5724505" y="5640571"/>
            <a:ext cx="864096"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设备</a:t>
            </a:r>
          </a:p>
        </p:txBody>
      </p:sp>
      <p:sp>
        <p:nvSpPr>
          <p:cNvPr id="16" name="流程图: 过程 15"/>
          <p:cNvSpPr/>
          <p:nvPr/>
        </p:nvSpPr>
        <p:spPr>
          <a:xfrm>
            <a:off x="5724128" y="6310092"/>
            <a:ext cx="864096"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设备</a:t>
            </a:r>
          </a:p>
        </p:txBody>
      </p:sp>
      <p:cxnSp>
        <p:nvCxnSpPr>
          <p:cNvPr id="18" name="直接箭头连接符 17"/>
          <p:cNvCxnSpPr>
            <a:stCxn id="6" idx="3"/>
            <a:endCxn id="7" idx="1"/>
          </p:cNvCxnSpPr>
          <p:nvPr/>
        </p:nvCxnSpPr>
        <p:spPr>
          <a:xfrm flipV="1">
            <a:off x="1974979" y="5236143"/>
            <a:ext cx="508789" cy="65645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6" idx="3"/>
            <a:endCxn id="8" idx="1"/>
          </p:cNvCxnSpPr>
          <p:nvPr/>
        </p:nvCxnSpPr>
        <p:spPr>
          <a:xfrm>
            <a:off x="1974979" y="5892599"/>
            <a:ext cx="508789"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6" idx="3"/>
            <a:endCxn id="9" idx="1"/>
          </p:cNvCxnSpPr>
          <p:nvPr/>
        </p:nvCxnSpPr>
        <p:spPr>
          <a:xfrm>
            <a:off x="1974979" y="5892599"/>
            <a:ext cx="508789" cy="66952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8" idx="3"/>
            <a:endCxn id="10" idx="1"/>
          </p:cNvCxnSpPr>
          <p:nvPr/>
        </p:nvCxnSpPr>
        <p:spPr>
          <a:xfrm flipV="1">
            <a:off x="3347864" y="5236143"/>
            <a:ext cx="648072" cy="65645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11" idx="1"/>
          </p:cNvCxnSpPr>
          <p:nvPr/>
        </p:nvCxnSpPr>
        <p:spPr>
          <a:xfrm>
            <a:off x="3347864" y="5892599"/>
            <a:ext cx="648072"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8" idx="3"/>
            <a:endCxn id="12" idx="1"/>
          </p:cNvCxnSpPr>
          <p:nvPr/>
        </p:nvCxnSpPr>
        <p:spPr>
          <a:xfrm>
            <a:off x="3347864" y="5892599"/>
            <a:ext cx="648072" cy="65645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1" idx="3"/>
          </p:cNvCxnSpPr>
          <p:nvPr/>
        </p:nvCxnSpPr>
        <p:spPr>
          <a:xfrm flipV="1">
            <a:off x="4860032" y="5236143"/>
            <a:ext cx="864096" cy="65645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15" idx="1"/>
          </p:cNvCxnSpPr>
          <p:nvPr/>
        </p:nvCxnSpPr>
        <p:spPr>
          <a:xfrm>
            <a:off x="4860032" y="5892599"/>
            <a:ext cx="864473"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16" idx="1"/>
          </p:cNvCxnSpPr>
          <p:nvPr/>
        </p:nvCxnSpPr>
        <p:spPr>
          <a:xfrm>
            <a:off x="4860032" y="5892599"/>
            <a:ext cx="864096" cy="66952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9588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设备控制器</a:t>
            </a:r>
          </a:p>
        </p:txBody>
      </p:sp>
      <p:sp>
        <p:nvSpPr>
          <p:cNvPr id="3" name="内容占位符 2"/>
          <p:cNvSpPr>
            <a:spLocks noGrp="1"/>
          </p:cNvSpPr>
          <p:nvPr>
            <p:ph idx="1"/>
          </p:nvPr>
        </p:nvSpPr>
        <p:spPr/>
        <p:txBody>
          <a:bodyPr>
            <a:normAutofit fontScale="92500" lnSpcReduction="10000"/>
          </a:bodyPr>
          <a:lstStyle/>
          <a:p>
            <a:r>
              <a:rPr lang="zh-CN" altLang="en-US" dirty="0"/>
              <a:t>设备控制器：</a:t>
            </a:r>
            <a:r>
              <a:rPr lang="zh-CN" altLang="en-US" dirty="0">
                <a:solidFill>
                  <a:srgbClr val="FF0000"/>
                </a:solidFill>
              </a:rPr>
              <a:t>对</a:t>
            </a:r>
            <a:r>
              <a:rPr lang="en-US" altLang="zh-CN" dirty="0">
                <a:solidFill>
                  <a:srgbClr val="FF0000"/>
                </a:solidFill>
              </a:rPr>
              <a:t>OS</a:t>
            </a:r>
            <a:r>
              <a:rPr lang="zh-CN" altLang="en-US" dirty="0">
                <a:solidFill>
                  <a:srgbClr val="FF0000"/>
                </a:solidFill>
              </a:rPr>
              <a:t>屏蔽复杂的设备操作</a:t>
            </a:r>
            <a:endParaRPr lang="en-US" altLang="zh-CN" dirty="0">
              <a:solidFill>
                <a:srgbClr val="FF0000"/>
              </a:solidFill>
            </a:endParaRPr>
          </a:p>
          <a:p>
            <a:pPr lvl="1"/>
            <a:r>
              <a:rPr lang="en-US" altLang="zh-CN" dirty="0"/>
              <a:t>I/O</a:t>
            </a:r>
            <a:r>
              <a:rPr lang="zh-CN" altLang="en-US" dirty="0"/>
              <a:t>设备的电子部分</a:t>
            </a:r>
            <a:endParaRPr lang="en-US" altLang="zh-CN" dirty="0"/>
          </a:p>
          <a:p>
            <a:pPr lvl="1"/>
            <a:endParaRPr lang="en-US" altLang="zh-CN" dirty="0"/>
          </a:p>
          <a:p>
            <a:pPr lvl="1"/>
            <a:endParaRPr lang="en-US" altLang="zh-CN" dirty="0"/>
          </a:p>
          <a:p>
            <a:pPr lvl="1"/>
            <a:endParaRPr lang="en-US" altLang="zh-CN" dirty="0"/>
          </a:p>
          <a:p>
            <a:r>
              <a:rPr lang="zh-CN" altLang="en-US" dirty="0"/>
              <a:t>主要功能</a:t>
            </a:r>
            <a:endParaRPr lang="en-US" altLang="zh-CN" dirty="0"/>
          </a:p>
          <a:p>
            <a:pPr lvl="1"/>
            <a:r>
              <a:rPr lang="zh-CN" altLang="en-US" dirty="0"/>
              <a:t>接受和识别</a:t>
            </a:r>
            <a:r>
              <a:rPr lang="en-US" altLang="zh-CN" dirty="0"/>
              <a:t>CPU</a:t>
            </a:r>
            <a:r>
              <a:rPr lang="zh-CN" altLang="en-US" dirty="0"/>
              <a:t>或者通道发来的命令</a:t>
            </a:r>
            <a:endParaRPr lang="en-US" altLang="zh-CN" dirty="0"/>
          </a:p>
          <a:p>
            <a:pPr lvl="1"/>
            <a:r>
              <a:rPr lang="zh-CN" altLang="en-US" dirty="0"/>
              <a:t>实现数据交换：设备</a:t>
            </a:r>
            <a:r>
              <a:rPr lang="en-US" altLang="zh-CN" dirty="0">
                <a:sym typeface="Wingdings" panose="05000000000000000000" pitchFamily="2" charset="2"/>
              </a:rPr>
              <a:t></a:t>
            </a:r>
            <a:r>
              <a:rPr lang="zh-CN" altLang="en-US" dirty="0">
                <a:sym typeface="Wingdings" panose="05000000000000000000" pitchFamily="2" charset="2"/>
              </a:rPr>
              <a:t>控制器；控制器</a:t>
            </a:r>
            <a:r>
              <a:rPr lang="en-US" altLang="zh-CN" dirty="0">
                <a:sym typeface="Wingdings" panose="05000000000000000000" pitchFamily="2" charset="2"/>
              </a:rPr>
              <a:t></a:t>
            </a:r>
            <a:r>
              <a:rPr lang="zh-CN" altLang="en-US" dirty="0">
                <a:sym typeface="Wingdings" panose="05000000000000000000" pitchFamily="2" charset="2"/>
              </a:rPr>
              <a:t>通道</a:t>
            </a:r>
            <a:r>
              <a:rPr lang="en-US" altLang="zh-CN" dirty="0">
                <a:sym typeface="Wingdings" panose="05000000000000000000" pitchFamily="2" charset="2"/>
              </a:rPr>
              <a:t>/</a:t>
            </a:r>
            <a:r>
              <a:rPr lang="zh-CN" altLang="en-US" dirty="0">
                <a:sym typeface="Wingdings" panose="05000000000000000000" pitchFamily="2" charset="2"/>
              </a:rPr>
              <a:t>主存</a:t>
            </a:r>
            <a:endParaRPr lang="en-US" altLang="zh-CN" dirty="0">
              <a:sym typeface="Wingdings" panose="05000000000000000000" pitchFamily="2" charset="2"/>
            </a:endParaRPr>
          </a:p>
          <a:p>
            <a:pPr lvl="1"/>
            <a:r>
              <a:rPr lang="zh-CN" altLang="en-US" dirty="0">
                <a:sym typeface="Wingdings" panose="05000000000000000000" pitchFamily="2" charset="2"/>
              </a:rPr>
              <a:t>发现和记录设备和自身的状态</a:t>
            </a:r>
            <a:endParaRPr lang="en-US" altLang="zh-CN" dirty="0">
              <a:sym typeface="Wingdings" panose="05000000000000000000" pitchFamily="2" charset="2"/>
            </a:endParaRPr>
          </a:p>
          <a:p>
            <a:pPr lvl="1"/>
            <a:r>
              <a:rPr lang="zh-CN" altLang="en-US" dirty="0">
                <a:sym typeface="Wingdings" panose="05000000000000000000" pitchFamily="2" charset="2"/>
              </a:rPr>
              <a:t>设备地址识别</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12</a:t>
            </a:fld>
            <a:endParaRPr lang="zh-CN" altLang="en-US"/>
          </a:p>
        </p:txBody>
      </p:sp>
      <p:sp>
        <p:nvSpPr>
          <p:cNvPr id="7" name="流程图: 过程 6"/>
          <p:cNvSpPr/>
          <p:nvPr/>
        </p:nvSpPr>
        <p:spPr>
          <a:xfrm>
            <a:off x="4715639" y="2527808"/>
            <a:ext cx="864096"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控制器</a:t>
            </a:r>
          </a:p>
        </p:txBody>
      </p:sp>
      <p:sp>
        <p:nvSpPr>
          <p:cNvPr id="8" name="流程图: 过程 7"/>
          <p:cNvSpPr/>
          <p:nvPr/>
        </p:nvSpPr>
        <p:spPr>
          <a:xfrm>
            <a:off x="6443831" y="1871352"/>
            <a:ext cx="864096"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设备</a:t>
            </a:r>
          </a:p>
        </p:txBody>
      </p:sp>
      <p:sp>
        <p:nvSpPr>
          <p:cNvPr id="9" name="流程图: 过程 8"/>
          <p:cNvSpPr/>
          <p:nvPr/>
        </p:nvSpPr>
        <p:spPr>
          <a:xfrm>
            <a:off x="6444208" y="2527808"/>
            <a:ext cx="864096"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设备</a:t>
            </a:r>
          </a:p>
        </p:txBody>
      </p:sp>
      <p:sp>
        <p:nvSpPr>
          <p:cNvPr id="10" name="流程图: 过程 9"/>
          <p:cNvSpPr/>
          <p:nvPr/>
        </p:nvSpPr>
        <p:spPr>
          <a:xfrm>
            <a:off x="6443831" y="3197329"/>
            <a:ext cx="864096"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设备</a:t>
            </a:r>
          </a:p>
        </p:txBody>
      </p:sp>
      <p:cxnSp>
        <p:nvCxnSpPr>
          <p:cNvPr id="11" name="直接箭头连接符 10"/>
          <p:cNvCxnSpPr>
            <a:stCxn id="7" idx="3"/>
          </p:cNvCxnSpPr>
          <p:nvPr/>
        </p:nvCxnSpPr>
        <p:spPr>
          <a:xfrm flipV="1">
            <a:off x="5579735" y="2123380"/>
            <a:ext cx="864096" cy="65645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9" idx="1"/>
          </p:cNvCxnSpPr>
          <p:nvPr/>
        </p:nvCxnSpPr>
        <p:spPr>
          <a:xfrm>
            <a:off x="5579735" y="2779836"/>
            <a:ext cx="864473"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10" idx="1"/>
          </p:cNvCxnSpPr>
          <p:nvPr/>
        </p:nvCxnSpPr>
        <p:spPr>
          <a:xfrm>
            <a:off x="5579735" y="2779836"/>
            <a:ext cx="864096" cy="66952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2987447" y="2486442"/>
            <a:ext cx="864096" cy="586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OS</a:t>
            </a:r>
            <a:endParaRPr lang="zh-CN" altLang="en-US" dirty="0"/>
          </a:p>
        </p:txBody>
      </p:sp>
      <p:cxnSp>
        <p:nvCxnSpPr>
          <p:cNvPr id="16" name="直接箭头连接符 15"/>
          <p:cNvCxnSpPr>
            <a:stCxn id="14" idx="6"/>
            <a:endCxn id="7" idx="1"/>
          </p:cNvCxnSpPr>
          <p:nvPr/>
        </p:nvCxnSpPr>
        <p:spPr>
          <a:xfrm>
            <a:off x="3851543" y="2779836"/>
            <a:ext cx="86409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流程图: 过程 16"/>
          <p:cNvSpPr/>
          <p:nvPr/>
        </p:nvSpPr>
        <p:spPr>
          <a:xfrm>
            <a:off x="4715639" y="1844824"/>
            <a:ext cx="864096"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控制器</a:t>
            </a:r>
          </a:p>
        </p:txBody>
      </p:sp>
      <p:sp>
        <p:nvSpPr>
          <p:cNvPr id="18" name="流程图: 过程 17"/>
          <p:cNvSpPr/>
          <p:nvPr/>
        </p:nvSpPr>
        <p:spPr>
          <a:xfrm>
            <a:off x="4707117" y="3219337"/>
            <a:ext cx="864096"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控制器</a:t>
            </a:r>
          </a:p>
        </p:txBody>
      </p:sp>
      <p:cxnSp>
        <p:nvCxnSpPr>
          <p:cNvPr id="19" name="直接箭头连接符 18"/>
          <p:cNvCxnSpPr>
            <a:stCxn id="14" idx="6"/>
            <a:endCxn id="17" idx="1"/>
          </p:cNvCxnSpPr>
          <p:nvPr/>
        </p:nvCxnSpPr>
        <p:spPr>
          <a:xfrm flipV="1">
            <a:off x="3851543" y="2096852"/>
            <a:ext cx="864096" cy="68298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4" idx="6"/>
            <a:endCxn id="18" idx="1"/>
          </p:cNvCxnSpPr>
          <p:nvPr/>
        </p:nvCxnSpPr>
        <p:spPr>
          <a:xfrm>
            <a:off x="3851543" y="2779836"/>
            <a:ext cx="855574" cy="6915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363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I/O</a:t>
            </a:r>
            <a:r>
              <a:rPr lang="zh-CN" altLang="en-US" dirty="0"/>
              <a:t>软件原理</a:t>
            </a:r>
          </a:p>
        </p:txBody>
      </p:sp>
      <p:sp>
        <p:nvSpPr>
          <p:cNvPr id="3" name="内容占位符 2"/>
          <p:cNvSpPr>
            <a:spLocks noGrp="1"/>
          </p:cNvSpPr>
          <p:nvPr>
            <p:ph idx="1"/>
          </p:nvPr>
        </p:nvSpPr>
        <p:spPr/>
        <p:txBody>
          <a:bodyPr>
            <a:normAutofit fontScale="92500" lnSpcReduction="10000"/>
          </a:bodyPr>
          <a:lstStyle/>
          <a:p>
            <a:r>
              <a:rPr lang="en-US" altLang="zh-CN" dirty="0"/>
              <a:t>I/O</a:t>
            </a:r>
            <a:r>
              <a:rPr lang="zh-CN" altLang="en-US" dirty="0"/>
              <a:t>软件设计的总体目标</a:t>
            </a:r>
            <a:endParaRPr lang="en-US" altLang="zh-CN" dirty="0"/>
          </a:p>
          <a:p>
            <a:pPr lvl="1"/>
            <a:r>
              <a:rPr lang="zh-CN" altLang="en-US" dirty="0"/>
              <a:t>高效</a:t>
            </a:r>
            <a:endParaRPr lang="en-US" altLang="zh-CN" dirty="0"/>
          </a:p>
          <a:p>
            <a:pPr lvl="1"/>
            <a:r>
              <a:rPr lang="zh-CN" altLang="en-US" dirty="0"/>
              <a:t>通用</a:t>
            </a:r>
            <a:endParaRPr lang="en-US" altLang="zh-CN" dirty="0"/>
          </a:p>
          <a:p>
            <a:r>
              <a:rPr lang="zh-CN" altLang="en-US" dirty="0"/>
              <a:t>设计思路：层次化</a:t>
            </a:r>
            <a:endParaRPr lang="en-US" altLang="zh-CN" dirty="0"/>
          </a:p>
          <a:p>
            <a:pPr lvl="1"/>
            <a:r>
              <a:rPr lang="zh-CN" altLang="en-US" dirty="0"/>
              <a:t>低层次屏蔽硬件细节</a:t>
            </a:r>
            <a:endParaRPr lang="en-US" altLang="zh-CN" dirty="0"/>
          </a:p>
          <a:p>
            <a:pPr lvl="1"/>
            <a:r>
              <a:rPr lang="zh-CN" altLang="en-US" dirty="0"/>
              <a:t>高层次对用户程序提供简洁接口</a:t>
            </a:r>
            <a:endParaRPr lang="en-US" altLang="zh-CN" dirty="0"/>
          </a:p>
          <a:p>
            <a:r>
              <a:rPr lang="zh-CN" altLang="en-US" dirty="0"/>
              <a:t>具体挑战</a:t>
            </a:r>
            <a:endParaRPr lang="en-US" altLang="zh-CN" dirty="0"/>
          </a:p>
          <a:p>
            <a:pPr lvl="1"/>
            <a:r>
              <a:rPr lang="zh-CN" altLang="en-US" dirty="0"/>
              <a:t>设备无关性 </a:t>
            </a:r>
          </a:p>
          <a:p>
            <a:pPr lvl="1"/>
            <a:r>
              <a:rPr lang="zh-CN" altLang="en-US" dirty="0"/>
              <a:t>出错处理 </a:t>
            </a:r>
          </a:p>
          <a:p>
            <a:pPr lvl="1"/>
            <a:r>
              <a:rPr lang="zh-CN" altLang="en-US" dirty="0"/>
              <a:t>同步（阻塞）</a:t>
            </a:r>
            <a:r>
              <a:rPr lang="en-US" altLang="zh-CN" dirty="0" err="1">
                <a:latin typeface="Times New Roman"/>
              </a:rPr>
              <a:t>vs</a:t>
            </a:r>
            <a:r>
              <a:rPr lang="en-US" altLang="zh-CN" dirty="0">
                <a:latin typeface="Times New Roman"/>
              </a:rPr>
              <a:t> </a:t>
            </a:r>
            <a:r>
              <a:rPr lang="zh-CN" altLang="en-US" dirty="0"/>
              <a:t>异步（中断驱动） </a:t>
            </a:r>
          </a:p>
          <a:p>
            <a:pPr lvl="1"/>
            <a:r>
              <a:rPr lang="zh-CN" altLang="en-US" dirty="0"/>
              <a:t>缓冲技术：平衡数据的到达率和离去率</a:t>
            </a:r>
            <a:endParaRPr lang="en-US" altLang="zh-CN" dirty="0"/>
          </a:p>
        </p:txBody>
      </p:sp>
      <p:sp>
        <p:nvSpPr>
          <p:cNvPr id="4" name="日期占位符 3"/>
          <p:cNvSpPr>
            <a:spLocks noGrp="1"/>
          </p:cNvSpPr>
          <p:nvPr>
            <p:ph type="dt" sz="half" idx="10"/>
          </p:nvPr>
        </p:nvSpPr>
        <p:spPr/>
        <p:txBody>
          <a:bodyPr/>
          <a:lstStyle/>
          <a:p>
            <a:fld id="{5AC8EB17-5290-4DBE-B95A-78F7652B1597}" type="datetime1">
              <a:rPr lang="zh-CN" altLang="en-US" smtClean="0"/>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2074518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软件的四个层次</a:t>
            </a:r>
          </a:p>
        </p:txBody>
      </p:sp>
      <p:sp>
        <p:nvSpPr>
          <p:cNvPr id="4" name="日期占位符 3"/>
          <p:cNvSpPr>
            <a:spLocks noGrp="1"/>
          </p:cNvSpPr>
          <p:nvPr>
            <p:ph type="dt" sz="half" idx="10"/>
          </p:nvPr>
        </p:nvSpPr>
        <p:spPr/>
        <p:txBody>
          <a:bodyPr/>
          <a:lstStyle/>
          <a:p>
            <a:fld id="{5AC8EB17-5290-4DBE-B95A-78F7652B1597}" type="datetime1">
              <a:rPr lang="zh-CN" altLang="en-US" smtClean="0"/>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14</a:t>
            </a:fld>
            <a:endParaRPr lang="zh-CN" altLang="en-US"/>
          </a:p>
        </p:txBody>
      </p:sp>
      <p:sp>
        <p:nvSpPr>
          <p:cNvPr id="6" name="矩形 5"/>
          <p:cNvSpPr/>
          <p:nvPr/>
        </p:nvSpPr>
        <p:spPr>
          <a:xfrm>
            <a:off x="1403648" y="1484784"/>
            <a:ext cx="273630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用户进程</a:t>
            </a:r>
          </a:p>
        </p:txBody>
      </p:sp>
      <p:sp>
        <p:nvSpPr>
          <p:cNvPr id="7" name="矩形 6"/>
          <p:cNvSpPr/>
          <p:nvPr/>
        </p:nvSpPr>
        <p:spPr>
          <a:xfrm>
            <a:off x="1403648" y="2492896"/>
            <a:ext cx="273630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独立于设备的软件</a:t>
            </a:r>
          </a:p>
        </p:txBody>
      </p:sp>
      <p:sp>
        <p:nvSpPr>
          <p:cNvPr id="8" name="矩形 7"/>
          <p:cNvSpPr/>
          <p:nvPr/>
        </p:nvSpPr>
        <p:spPr>
          <a:xfrm>
            <a:off x="1403648" y="3573016"/>
            <a:ext cx="273630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设备驱动程序</a:t>
            </a:r>
          </a:p>
        </p:txBody>
      </p:sp>
      <p:sp>
        <p:nvSpPr>
          <p:cNvPr id="9" name="矩形 8"/>
          <p:cNvSpPr/>
          <p:nvPr/>
        </p:nvSpPr>
        <p:spPr>
          <a:xfrm>
            <a:off x="1403648" y="4581128"/>
            <a:ext cx="273630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中断处理程序</a:t>
            </a:r>
          </a:p>
        </p:txBody>
      </p:sp>
      <p:sp>
        <p:nvSpPr>
          <p:cNvPr id="10" name="矩形 9"/>
          <p:cNvSpPr/>
          <p:nvPr/>
        </p:nvSpPr>
        <p:spPr>
          <a:xfrm>
            <a:off x="1403648" y="5589240"/>
            <a:ext cx="273630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硬件</a:t>
            </a:r>
          </a:p>
        </p:txBody>
      </p:sp>
      <p:cxnSp>
        <p:nvCxnSpPr>
          <p:cNvPr id="12" name="直接箭头连接符 11"/>
          <p:cNvCxnSpPr/>
          <p:nvPr/>
        </p:nvCxnSpPr>
        <p:spPr>
          <a:xfrm>
            <a:off x="1619672" y="1988840"/>
            <a:ext cx="0"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1619672" y="3068960"/>
            <a:ext cx="0"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3707904" y="4005064"/>
            <a:ext cx="0" cy="165618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1619672" y="4077072"/>
            <a:ext cx="0" cy="151216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3712942" y="1988840"/>
            <a:ext cx="0" cy="57606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3707904" y="3068960"/>
            <a:ext cx="0"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矩形标注 27"/>
          <p:cNvSpPr/>
          <p:nvPr/>
        </p:nvSpPr>
        <p:spPr>
          <a:xfrm>
            <a:off x="251520" y="1628800"/>
            <a:ext cx="1008112" cy="432048"/>
          </a:xfrm>
          <a:prstGeom prst="wedgeRectCallout">
            <a:avLst>
              <a:gd name="adj1" fmla="val 82439"/>
              <a:gd name="adj2" fmla="val 9237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I/O</a:t>
            </a:r>
            <a:r>
              <a:rPr lang="zh-CN" altLang="en-US" dirty="0">
                <a:solidFill>
                  <a:schemeClr val="tx1"/>
                </a:solidFill>
              </a:rPr>
              <a:t>请求</a:t>
            </a:r>
          </a:p>
        </p:txBody>
      </p:sp>
      <p:sp>
        <p:nvSpPr>
          <p:cNvPr id="29" name="矩形标注 28"/>
          <p:cNvSpPr/>
          <p:nvPr/>
        </p:nvSpPr>
        <p:spPr>
          <a:xfrm>
            <a:off x="4372642" y="1268760"/>
            <a:ext cx="1008112" cy="432048"/>
          </a:xfrm>
          <a:prstGeom prst="wedgeRectCallout">
            <a:avLst>
              <a:gd name="adj1" fmla="val -116043"/>
              <a:gd name="adj2" fmla="val 1695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I/O</a:t>
            </a:r>
            <a:r>
              <a:rPr lang="zh-CN" altLang="en-US" dirty="0">
                <a:solidFill>
                  <a:schemeClr val="tx1"/>
                </a:solidFill>
              </a:rPr>
              <a:t>应答</a:t>
            </a:r>
          </a:p>
        </p:txBody>
      </p:sp>
      <p:sp>
        <p:nvSpPr>
          <p:cNvPr id="30" name="TextBox 29"/>
          <p:cNvSpPr txBox="1"/>
          <p:nvPr/>
        </p:nvSpPr>
        <p:spPr>
          <a:xfrm>
            <a:off x="4788024" y="1628800"/>
            <a:ext cx="3772186" cy="369332"/>
          </a:xfrm>
          <a:prstGeom prst="rect">
            <a:avLst/>
          </a:prstGeom>
          <a:noFill/>
        </p:spPr>
        <p:txBody>
          <a:bodyPr wrap="none" rtlCol="0">
            <a:spAutoFit/>
          </a:bodyPr>
          <a:lstStyle/>
          <a:p>
            <a:r>
              <a:rPr lang="en-US" altLang="zh-CN" dirty="0"/>
              <a:t>I/O</a:t>
            </a:r>
            <a:r>
              <a:rPr lang="zh-CN" altLang="en-US" dirty="0"/>
              <a:t>系统调用；</a:t>
            </a:r>
            <a:r>
              <a:rPr lang="en-US" altLang="zh-CN" dirty="0"/>
              <a:t>I/O</a:t>
            </a:r>
            <a:r>
              <a:rPr lang="zh-CN" altLang="en-US" dirty="0"/>
              <a:t>格式化；</a:t>
            </a:r>
            <a:r>
              <a:rPr lang="en-US" altLang="zh-CN" dirty="0" err="1"/>
              <a:t>SPOOLing</a:t>
            </a:r>
            <a:endParaRPr lang="zh-CN" altLang="en-US" dirty="0"/>
          </a:p>
        </p:txBody>
      </p:sp>
      <p:sp>
        <p:nvSpPr>
          <p:cNvPr id="31" name="TextBox 30"/>
          <p:cNvSpPr txBox="1"/>
          <p:nvPr/>
        </p:nvSpPr>
        <p:spPr>
          <a:xfrm>
            <a:off x="4788024" y="2564904"/>
            <a:ext cx="4108817" cy="369332"/>
          </a:xfrm>
          <a:prstGeom prst="rect">
            <a:avLst/>
          </a:prstGeom>
          <a:noFill/>
        </p:spPr>
        <p:txBody>
          <a:bodyPr wrap="none" rtlCol="0">
            <a:spAutoFit/>
          </a:bodyPr>
          <a:lstStyle/>
          <a:p>
            <a:r>
              <a:rPr lang="zh-CN" altLang="en-US" dirty="0"/>
              <a:t>命名；保护；阻塞；缓冲；分配；跟踪</a:t>
            </a:r>
          </a:p>
        </p:txBody>
      </p:sp>
      <p:sp>
        <p:nvSpPr>
          <p:cNvPr id="32" name="TextBox 31"/>
          <p:cNvSpPr txBox="1"/>
          <p:nvPr/>
        </p:nvSpPr>
        <p:spPr>
          <a:xfrm>
            <a:off x="4427984" y="3717032"/>
            <a:ext cx="4639412" cy="369332"/>
          </a:xfrm>
          <a:prstGeom prst="rect">
            <a:avLst/>
          </a:prstGeom>
          <a:noFill/>
        </p:spPr>
        <p:txBody>
          <a:bodyPr wrap="none" rtlCol="0">
            <a:spAutoFit/>
          </a:bodyPr>
          <a:lstStyle/>
          <a:p>
            <a:r>
              <a:rPr lang="zh-CN" altLang="en-US" dirty="0"/>
              <a:t>设备寄存器置初值；启动</a:t>
            </a:r>
            <a:r>
              <a:rPr lang="en-US" altLang="zh-CN" dirty="0"/>
              <a:t>I/O</a:t>
            </a:r>
            <a:r>
              <a:rPr lang="zh-CN" altLang="en-US" dirty="0"/>
              <a:t>操作；检查状态</a:t>
            </a:r>
          </a:p>
        </p:txBody>
      </p:sp>
      <p:sp>
        <p:nvSpPr>
          <p:cNvPr id="33" name="TextBox 32"/>
          <p:cNvSpPr txBox="1"/>
          <p:nvPr/>
        </p:nvSpPr>
        <p:spPr>
          <a:xfrm>
            <a:off x="4788024" y="4653136"/>
            <a:ext cx="4177747" cy="369332"/>
          </a:xfrm>
          <a:prstGeom prst="rect">
            <a:avLst/>
          </a:prstGeom>
          <a:noFill/>
        </p:spPr>
        <p:txBody>
          <a:bodyPr wrap="none" rtlCol="0">
            <a:spAutoFit/>
          </a:bodyPr>
          <a:lstStyle/>
          <a:p>
            <a:r>
              <a:rPr lang="zh-CN" altLang="en-US" dirty="0"/>
              <a:t>处理</a:t>
            </a:r>
            <a:r>
              <a:rPr lang="en-US" altLang="zh-CN" dirty="0"/>
              <a:t>I/O</a:t>
            </a:r>
            <a:r>
              <a:rPr lang="zh-CN" altLang="en-US" dirty="0"/>
              <a:t>中断；报告错误；唤醒驱动程序</a:t>
            </a:r>
          </a:p>
        </p:txBody>
      </p:sp>
      <p:sp>
        <p:nvSpPr>
          <p:cNvPr id="34" name="TextBox 33"/>
          <p:cNvSpPr txBox="1"/>
          <p:nvPr/>
        </p:nvSpPr>
        <p:spPr>
          <a:xfrm>
            <a:off x="4788024" y="5651956"/>
            <a:ext cx="1407758" cy="369332"/>
          </a:xfrm>
          <a:prstGeom prst="rect">
            <a:avLst/>
          </a:prstGeom>
          <a:noFill/>
        </p:spPr>
        <p:txBody>
          <a:bodyPr wrap="none" rtlCol="0">
            <a:spAutoFit/>
          </a:bodyPr>
          <a:lstStyle/>
          <a:p>
            <a:r>
              <a:rPr lang="zh-CN" altLang="en-US" dirty="0"/>
              <a:t>执行</a:t>
            </a:r>
            <a:r>
              <a:rPr lang="en-US" altLang="zh-CN" dirty="0"/>
              <a:t>I/O</a:t>
            </a:r>
            <a:r>
              <a:rPr lang="zh-CN" altLang="en-US" dirty="0"/>
              <a:t>操作</a:t>
            </a:r>
          </a:p>
        </p:txBody>
      </p:sp>
    </p:spTree>
    <p:extLst>
      <p:ext uri="{BB962C8B-B14F-4D97-AF65-F5344CB8AC3E}">
        <p14:creationId xmlns:p14="http://schemas.microsoft.com/office/powerpoint/2010/main" val="2851714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中断处理程序</a:t>
            </a:r>
          </a:p>
        </p:txBody>
      </p:sp>
      <p:sp>
        <p:nvSpPr>
          <p:cNvPr id="3" name="内容占位符 2"/>
          <p:cNvSpPr>
            <a:spLocks noGrp="1"/>
          </p:cNvSpPr>
          <p:nvPr>
            <p:ph idx="1"/>
          </p:nvPr>
        </p:nvSpPr>
        <p:spPr/>
        <p:txBody>
          <a:bodyPr>
            <a:normAutofit lnSpcReduction="10000"/>
          </a:bodyPr>
          <a:lstStyle/>
          <a:p>
            <a:r>
              <a:rPr lang="en-US" altLang="zh-CN" dirty="0"/>
              <a:t>I/O</a:t>
            </a:r>
            <a:r>
              <a:rPr lang="zh-CN" altLang="en-US" dirty="0"/>
              <a:t>中断的基本类型和功能</a:t>
            </a:r>
            <a:endParaRPr lang="en-US" altLang="zh-CN" dirty="0"/>
          </a:p>
          <a:p>
            <a:pPr lvl="1"/>
            <a:r>
              <a:rPr lang="zh-CN" altLang="en-US" dirty="0"/>
              <a:t>通知用户程序</a:t>
            </a:r>
            <a:r>
              <a:rPr lang="en-US" altLang="zh-CN" dirty="0"/>
              <a:t>I/O</a:t>
            </a:r>
            <a:r>
              <a:rPr lang="zh-CN" altLang="en-US" dirty="0"/>
              <a:t>操作沿链推进程度</a:t>
            </a:r>
            <a:endParaRPr lang="en-US" altLang="zh-CN" dirty="0"/>
          </a:p>
          <a:p>
            <a:pPr lvl="1"/>
            <a:r>
              <a:rPr lang="zh-CN" altLang="en-US" dirty="0"/>
              <a:t>通知用户程序</a:t>
            </a:r>
            <a:r>
              <a:rPr lang="en-US" altLang="zh-CN" dirty="0"/>
              <a:t>I/O</a:t>
            </a:r>
            <a:r>
              <a:rPr lang="zh-CN" altLang="en-US" dirty="0"/>
              <a:t>操作正常结束</a:t>
            </a:r>
            <a:endParaRPr lang="en-US" altLang="zh-CN" dirty="0"/>
          </a:p>
          <a:p>
            <a:pPr lvl="1"/>
            <a:r>
              <a:rPr lang="zh-CN" altLang="en-US" dirty="0"/>
              <a:t>通知用户程序发现的</a:t>
            </a:r>
            <a:r>
              <a:rPr lang="en-US" altLang="zh-CN" dirty="0"/>
              <a:t>I/O</a:t>
            </a:r>
            <a:r>
              <a:rPr lang="zh-CN" altLang="en-US" dirty="0"/>
              <a:t>操作异常</a:t>
            </a:r>
            <a:endParaRPr lang="en-US" altLang="zh-CN" dirty="0"/>
          </a:p>
          <a:p>
            <a:pPr lvl="1"/>
            <a:r>
              <a:rPr lang="zh-CN" altLang="en-US" dirty="0"/>
              <a:t>通知程序外围设备上重要的异步信号</a:t>
            </a:r>
            <a:endParaRPr lang="en-US" altLang="zh-CN" dirty="0"/>
          </a:p>
          <a:p>
            <a:r>
              <a:rPr lang="en-US" altLang="zh-CN" dirty="0"/>
              <a:t>I/O</a:t>
            </a:r>
            <a:r>
              <a:rPr lang="zh-CN" altLang="en-US" dirty="0"/>
              <a:t>中断处理程序的作用</a:t>
            </a:r>
            <a:endParaRPr lang="en-US" altLang="zh-CN" dirty="0"/>
          </a:p>
          <a:p>
            <a:pPr lvl="1"/>
            <a:r>
              <a:rPr lang="zh-CN" altLang="en-US" dirty="0"/>
              <a:t>检查设备状态寄存器，判断中断产生原因</a:t>
            </a:r>
            <a:endParaRPr lang="en-US" altLang="zh-CN" dirty="0"/>
          </a:p>
          <a:p>
            <a:pPr lvl="1"/>
            <a:r>
              <a:rPr lang="zh-CN" altLang="en-US" dirty="0"/>
              <a:t>根据</a:t>
            </a:r>
            <a:r>
              <a:rPr lang="en-US" altLang="zh-CN" dirty="0"/>
              <a:t>I/O</a:t>
            </a:r>
            <a:r>
              <a:rPr lang="zh-CN" altLang="en-US" dirty="0"/>
              <a:t>操作的完成情况进行相应处理</a:t>
            </a:r>
            <a:endParaRPr lang="en-US" altLang="zh-CN" dirty="0"/>
          </a:p>
          <a:p>
            <a:pPr lvl="1"/>
            <a:r>
              <a:rPr lang="zh-CN" altLang="en-US" dirty="0"/>
              <a:t>若出错，向上层软件报告</a:t>
            </a:r>
            <a:endParaRPr lang="en-US" altLang="zh-CN" dirty="0"/>
          </a:p>
          <a:p>
            <a:pPr lvl="1"/>
            <a:r>
              <a:rPr lang="zh-CN" altLang="en-US" dirty="0"/>
              <a:t>正常结束、唤醒等待进程</a:t>
            </a:r>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1668398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设备驱动程序 </a:t>
            </a:r>
            <a:r>
              <a:rPr lang="en-US" altLang="zh-CN" dirty="0"/>
              <a:t>(1/2)</a:t>
            </a:r>
            <a:endParaRPr lang="zh-CN" altLang="en-US" dirty="0"/>
          </a:p>
        </p:txBody>
      </p:sp>
      <p:sp>
        <p:nvSpPr>
          <p:cNvPr id="3" name="内容占位符 2"/>
          <p:cNvSpPr>
            <a:spLocks noGrp="1"/>
          </p:cNvSpPr>
          <p:nvPr>
            <p:ph idx="1"/>
          </p:nvPr>
        </p:nvSpPr>
        <p:spPr/>
        <p:txBody>
          <a:bodyPr/>
          <a:lstStyle/>
          <a:p>
            <a:r>
              <a:rPr lang="zh-CN" altLang="en-US" dirty="0"/>
              <a:t>设备驱动程序</a:t>
            </a:r>
            <a:endParaRPr lang="en-US" altLang="zh-CN" dirty="0"/>
          </a:p>
          <a:p>
            <a:pPr lvl="1"/>
            <a:r>
              <a:rPr lang="zh-CN" altLang="en-US" dirty="0"/>
              <a:t>设备相关的代码</a:t>
            </a:r>
            <a:endParaRPr lang="en-US" altLang="zh-CN" dirty="0"/>
          </a:p>
          <a:p>
            <a:pPr lvl="1"/>
            <a:r>
              <a:rPr lang="zh-CN" altLang="en-US" dirty="0"/>
              <a:t>操作通道或者设备控制器</a:t>
            </a:r>
            <a:endParaRPr lang="en-US" altLang="zh-CN" dirty="0"/>
          </a:p>
          <a:p>
            <a:r>
              <a:rPr lang="zh-CN" altLang="en-US" dirty="0"/>
              <a:t>主要工作：</a:t>
            </a:r>
            <a:endParaRPr lang="en-US" altLang="zh-CN" dirty="0"/>
          </a:p>
          <a:p>
            <a:pPr lvl="1"/>
            <a:r>
              <a:rPr lang="zh-CN" altLang="en-US" dirty="0"/>
              <a:t>从与设备无关的软件中接收抽象的</a:t>
            </a:r>
            <a:r>
              <a:rPr lang="en-US" altLang="zh-CN" dirty="0"/>
              <a:t>I/O</a:t>
            </a:r>
            <a:r>
              <a:rPr lang="zh-CN" altLang="en-US" dirty="0"/>
              <a:t>请求</a:t>
            </a:r>
            <a:endParaRPr lang="en-US" altLang="zh-CN" dirty="0"/>
          </a:p>
          <a:p>
            <a:pPr lvl="1"/>
            <a:r>
              <a:rPr lang="zh-CN" altLang="en-US" dirty="0"/>
              <a:t>把抽象的</a:t>
            </a:r>
            <a:r>
              <a:rPr lang="en-US" altLang="zh-CN" dirty="0"/>
              <a:t>I/O</a:t>
            </a:r>
            <a:r>
              <a:rPr lang="zh-CN" altLang="en-US" dirty="0"/>
              <a:t>请求转化为物理</a:t>
            </a:r>
            <a:r>
              <a:rPr lang="en-US" altLang="zh-CN" dirty="0"/>
              <a:t>I/O</a:t>
            </a:r>
            <a:r>
              <a:rPr lang="zh-CN" altLang="en-US" dirty="0"/>
              <a:t>操作的启动和执行</a:t>
            </a:r>
            <a:endParaRPr lang="en-US" altLang="zh-CN" dirty="0"/>
          </a:p>
          <a:p>
            <a:pPr lvl="2"/>
            <a:r>
              <a:rPr lang="zh-CN" altLang="en-US" dirty="0"/>
              <a:t>如设备名转化为端口地址、逻辑记录转化为物理记录、逻辑操作转化为物理操作等</a:t>
            </a:r>
            <a:endParaRPr lang="en-US" altLang="zh-CN" dirty="0"/>
          </a:p>
          <a:p>
            <a:pPr lvl="1"/>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3225606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设备驱动程序</a:t>
            </a:r>
            <a:r>
              <a:rPr lang="en-US" altLang="zh-CN" dirty="0"/>
              <a:t>(2/2)</a:t>
            </a:r>
            <a:endParaRPr lang="zh-CN" altLang="en-US" dirty="0"/>
          </a:p>
        </p:txBody>
      </p:sp>
      <p:sp>
        <p:nvSpPr>
          <p:cNvPr id="3" name="内容占位符 2"/>
          <p:cNvSpPr>
            <a:spLocks noGrp="1"/>
          </p:cNvSpPr>
          <p:nvPr>
            <p:ph idx="1"/>
          </p:nvPr>
        </p:nvSpPr>
        <p:spPr/>
        <p:txBody>
          <a:bodyPr/>
          <a:lstStyle/>
          <a:p>
            <a:r>
              <a:rPr lang="zh-CN" altLang="en-US" dirty="0"/>
              <a:t>维护等待队列</a:t>
            </a:r>
            <a:endParaRPr lang="en-US" altLang="zh-CN" dirty="0"/>
          </a:p>
          <a:p>
            <a:pPr lvl="1"/>
            <a:r>
              <a:rPr lang="zh-CN" altLang="en-US" dirty="0"/>
              <a:t>如果请求到来时驱动程序空闲，则立即执行。如果它正在处理另一条请求，它将该请求挂在等待队列中</a:t>
            </a:r>
            <a:endParaRPr lang="en-US" altLang="zh-CN" dirty="0"/>
          </a:p>
          <a:p>
            <a:r>
              <a:rPr lang="zh-CN" altLang="en-US" dirty="0"/>
              <a:t>设备驱动程序主要功能：</a:t>
            </a:r>
            <a:endParaRPr lang="en-US" altLang="zh-CN" dirty="0"/>
          </a:p>
          <a:p>
            <a:pPr lvl="1"/>
            <a:r>
              <a:rPr lang="zh-CN" altLang="en-US" dirty="0"/>
              <a:t>设备初始化</a:t>
            </a:r>
            <a:endParaRPr lang="en-US" altLang="zh-CN" dirty="0"/>
          </a:p>
          <a:p>
            <a:pPr lvl="1"/>
            <a:r>
              <a:rPr lang="zh-CN" altLang="en-US" dirty="0"/>
              <a:t>执行设备驱动例程</a:t>
            </a:r>
            <a:endParaRPr lang="en-US" altLang="zh-CN" dirty="0"/>
          </a:p>
          <a:p>
            <a:pPr lvl="1"/>
            <a:r>
              <a:rPr lang="zh-CN" altLang="en-US" dirty="0"/>
              <a:t>执行中断处理例程</a:t>
            </a:r>
          </a:p>
          <a:p>
            <a:endParaRPr lang="en-US" altLang="zh-CN" dirty="0"/>
          </a:p>
        </p:txBody>
      </p:sp>
      <p:sp>
        <p:nvSpPr>
          <p:cNvPr id="4" name="日期占位符 3"/>
          <p:cNvSpPr>
            <a:spLocks noGrp="1"/>
          </p:cNvSpPr>
          <p:nvPr>
            <p:ph type="dt" sz="half" idx="10"/>
          </p:nvPr>
        </p:nvSpPr>
        <p:spPr/>
        <p:txBody>
          <a:bodyPr/>
          <a:lstStyle/>
          <a:p>
            <a:fld id="{5AC8EB17-5290-4DBE-B95A-78F7652B1597}" type="datetime1">
              <a:rPr lang="zh-CN" altLang="en-US" smtClean="0"/>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2644814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独立于与设备的</a:t>
            </a:r>
            <a:r>
              <a:rPr lang="en-US" altLang="zh-CN" dirty="0"/>
              <a:t>I/O</a:t>
            </a:r>
            <a:r>
              <a:rPr lang="zh-CN" altLang="en-US" dirty="0"/>
              <a:t>软件</a:t>
            </a:r>
          </a:p>
        </p:txBody>
      </p:sp>
      <p:sp>
        <p:nvSpPr>
          <p:cNvPr id="3" name="内容占位符 2"/>
          <p:cNvSpPr>
            <a:spLocks noGrp="1"/>
          </p:cNvSpPr>
          <p:nvPr>
            <p:ph idx="1"/>
          </p:nvPr>
        </p:nvSpPr>
        <p:spPr/>
        <p:txBody>
          <a:bodyPr>
            <a:normAutofit fontScale="92500" lnSpcReduction="20000"/>
          </a:bodyPr>
          <a:lstStyle/>
          <a:p>
            <a:r>
              <a:rPr lang="zh-CN" altLang="en-US" dirty="0"/>
              <a:t>独立于设备的</a:t>
            </a:r>
            <a:r>
              <a:rPr lang="en-US" altLang="zh-CN" dirty="0"/>
              <a:t>I/O</a:t>
            </a:r>
            <a:r>
              <a:rPr lang="zh-CN" altLang="en-US" dirty="0"/>
              <a:t>软件</a:t>
            </a:r>
            <a:r>
              <a:rPr lang="en-US" altLang="zh-CN" dirty="0">
                <a:sym typeface="Wingdings" panose="05000000000000000000" pitchFamily="2" charset="2"/>
              </a:rPr>
              <a:t></a:t>
            </a:r>
            <a:r>
              <a:rPr lang="zh-CN" altLang="en-US" dirty="0">
                <a:sym typeface="Wingdings" panose="05000000000000000000" pitchFamily="2" charset="2"/>
              </a:rPr>
              <a:t>通用性</a:t>
            </a:r>
            <a:r>
              <a:rPr lang="zh-CN" altLang="en-US" dirty="0"/>
              <a:t>：</a:t>
            </a:r>
            <a:endParaRPr lang="en-US" altLang="zh-CN" dirty="0"/>
          </a:p>
          <a:p>
            <a:pPr lvl="1"/>
            <a:r>
              <a:rPr lang="zh-CN" altLang="en-US" dirty="0"/>
              <a:t>向用户层屏蔽硬件细节</a:t>
            </a:r>
            <a:endParaRPr lang="en-US" altLang="zh-CN" dirty="0"/>
          </a:p>
          <a:p>
            <a:pPr lvl="1"/>
            <a:r>
              <a:rPr lang="zh-CN" altLang="en-US" dirty="0"/>
              <a:t>向用户层提供一致性接口</a:t>
            </a:r>
            <a:endParaRPr lang="en-US" altLang="zh-CN" dirty="0"/>
          </a:p>
          <a:p>
            <a:r>
              <a:rPr lang="zh-CN" altLang="en-US" dirty="0"/>
              <a:t>主要功能：</a:t>
            </a:r>
            <a:endParaRPr lang="en-US" altLang="zh-CN" dirty="0"/>
          </a:p>
          <a:p>
            <a:pPr lvl="1"/>
            <a:r>
              <a:rPr lang="zh-CN" altLang="en-US" dirty="0"/>
              <a:t>对设备驱动程序的统一接口</a:t>
            </a:r>
            <a:endParaRPr lang="en-US" altLang="zh-CN" dirty="0"/>
          </a:p>
          <a:p>
            <a:pPr lvl="1"/>
            <a:r>
              <a:rPr lang="zh-CN" altLang="en-US" dirty="0"/>
              <a:t>设备命名</a:t>
            </a:r>
            <a:endParaRPr lang="en-US" altLang="zh-CN" dirty="0"/>
          </a:p>
          <a:p>
            <a:pPr lvl="1"/>
            <a:r>
              <a:rPr lang="zh-CN" altLang="en-US" dirty="0"/>
              <a:t>设备保护</a:t>
            </a:r>
            <a:endParaRPr lang="en-US" altLang="zh-CN" dirty="0"/>
          </a:p>
          <a:p>
            <a:pPr lvl="1"/>
            <a:r>
              <a:rPr lang="zh-CN" altLang="en-US" dirty="0"/>
              <a:t>提供独立于设备的块大小</a:t>
            </a:r>
            <a:endParaRPr lang="en-US" altLang="zh-CN" dirty="0"/>
          </a:p>
          <a:p>
            <a:pPr lvl="1"/>
            <a:r>
              <a:rPr lang="zh-CN" altLang="en-US" dirty="0"/>
              <a:t>缓冲区管理</a:t>
            </a:r>
            <a:endParaRPr lang="en-US" altLang="zh-CN" dirty="0"/>
          </a:p>
          <a:p>
            <a:pPr lvl="1"/>
            <a:r>
              <a:rPr lang="zh-CN" altLang="en-US" dirty="0"/>
              <a:t>块设备的存储分配</a:t>
            </a:r>
            <a:endParaRPr lang="en-US" altLang="zh-CN" dirty="0"/>
          </a:p>
          <a:p>
            <a:pPr lvl="1"/>
            <a:r>
              <a:rPr lang="zh-CN" altLang="en-US" dirty="0"/>
              <a:t>独占性外围设备的分配和释放</a:t>
            </a:r>
            <a:endParaRPr lang="en-US" altLang="zh-CN" dirty="0"/>
          </a:p>
          <a:p>
            <a:pPr lvl="1"/>
            <a:r>
              <a:rPr lang="zh-CN" altLang="en-US" dirty="0"/>
              <a:t>错误报告</a:t>
            </a:r>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4210590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用户控件的</a:t>
            </a:r>
            <a:r>
              <a:rPr lang="en-US" altLang="zh-CN" dirty="0"/>
              <a:t>I/O</a:t>
            </a:r>
            <a:r>
              <a:rPr lang="zh-CN" altLang="en-US" dirty="0"/>
              <a:t>软件</a:t>
            </a:r>
          </a:p>
        </p:txBody>
      </p:sp>
      <p:sp>
        <p:nvSpPr>
          <p:cNvPr id="3" name="内容占位符 2"/>
          <p:cNvSpPr>
            <a:spLocks noGrp="1"/>
          </p:cNvSpPr>
          <p:nvPr>
            <p:ph idx="1"/>
          </p:nvPr>
        </p:nvSpPr>
        <p:spPr/>
        <p:txBody>
          <a:bodyPr/>
          <a:lstStyle/>
          <a:p>
            <a:r>
              <a:rPr lang="zh-CN" altLang="en-US" dirty="0"/>
              <a:t>库例程实现的 </a:t>
            </a:r>
            <a:r>
              <a:rPr lang="en-US" altLang="zh-CN" dirty="0"/>
              <a:t>I/O</a:t>
            </a:r>
            <a:r>
              <a:rPr lang="zh-CN" altLang="en-US" dirty="0"/>
              <a:t>系统调用</a:t>
            </a:r>
            <a:endParaRPr lang="en-US" altLang="zh-CN" dirty="0"/>
          </a:p>
          <a:p>
            <a:pPr lvl="1"/>
            <a:r>
              <a:rPr lang="zh-CN" altLang="en-US" dirty="0"/>
              <a:t> </a:t>
            </a:r>
            <a:r>
              <a:rPr lang="en-US" altLang="zh-CN" dirty="0"/>
              <a:t>I/O</a:t>
            </a:r>
            <a:r>
              <a:rPr lang="zh-CN" altLang="en-US" dirty="0"/>
              <a:t>系统调用通常先是库例程调用  </a:t>
            </a:r>
            <a:endParaRPr lang="en-US" altLang="zh-CN" dirty="0"/>
          </a:p>
          <a:p>
            <a:pPr>
              <a:buFontTx/>
              <a:buNone/>
            </a:pPr>
            <a:endParaRPr lang="zh-CN" altLang="en-US" dirty="0"/>
          </a:p>
          <a:p>
            <a:r>
              <a:rPr lang="zh-CN" altLang="en-US" dirty="0"/>
              <a:t>非库例程实现的 </a:t>
            </a:r>
            <a:r>
              <a:rPr lang="en-US" altLang="zh-CN" dirty="0"/>
              <a:t>I/O</a:t>
            </a:r>
            <a:r>
              <a:rPr lang="zh-CN" altLang="en-US" dirty="0"/>
              <a:t>系统调用 </a:t>
            </a:r>
          </a:p>
          <a:p>
            <a:pPr>
              <a:buFontTx/>
              <a:buNone/>
            </a:pPr>
            <a:r>
              <a:rPr lang="zh-CN" altLang="en-US" dirty="0"/>
              <a:t>  </a:t>
            </a:r>
            <a:r>
              <a:rPr lang="en-US" altLang="zh-CN" dirty="0"/>
              <a:t>spooling</a:t>
            </a:r>
            <a:r>
              <a:rPr lang="zh-CN" altLang="en-US" dirty="0"/>
              <a:t>系统 </a:t>
            </a:r>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1638463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章 设备管理</a:t>
            </a:r>
          </a:p>
        </p:txBody>
      </p:sp>
      <p:sp>
        <p:nvSpPr>
          <p:cNvPr id="3" name="内容占位符 2"/>
          <p:cNvSpPr>
            <a:spLocks noGrp="1"/>
          </p:cNvSpPr>
          <p:nvPr>
            <p:ph idx="1"/>
          </p:nvPr>
        </p:nvSpPr>
        <p:spPr/>
        <p:txBody>
          <a:bodyPr/>
          <a:lstStyle/>
          <a:p>
            <a:pPr>
              <a:lnSpc>
                <a:spcPct val="90000"/>
              </a:lnSpc>
              <a:buFontTx/>
              <a:buNone/>
            </a:pPr>
            <a:r>
              <a:rPr lang="en-US" altLang="zh-CN" dirty="0"/>
              <a:t>5.1 I/O</a:t>
            </a:r>
            <a:r>
              <a:rPr lang="zh-CN" altLang="en-US" dirty="0"/>
              <a:t>硬件原理 </a:t>
            </a:r>
          </a:p>
          <a:p>
            <a:pPr>
              <a:lnSpc>
                <a:spcPct val="90000"/>
              </a:lnSpc>
              <a:buFontTx/>
              <a:buNone/>
            </a:pPr>
            <a:r>
              <a:rPr lang="en-US" altLang="zh-CN" dirty="0"/>
              <a:t>5.2 I/O</a:t>
            </a:r>
            <a:r>
              <a:rPr lang="zh-CN" altLang="en-US" dirty="0"/>
              <a:t>软件原理 </a:t>
            </a:r>
          </a:p>
          <a:p>
            <a:pPr>
              <a:lnSpc>
                <a:spcPct val="90000"/>
              </a:lnSpc>
              <a:buFontTx/>
              <a:buNone/>
            </a:pPr>
            <a:r>
              <a:rPr lang="en-US" altLang="zh-CN" dirty="0"/>
              <a:t>5.3 </a:t>
            </a:r>
            <a:r>
              <a:rPr lang="zh-CN" altLang="en-US" dirty="0"/>
              <a:t>具有通道的</a:t>
            </a:r>
            <a:r>
              <a:rPr lang="en-US" altLang="zh-CN" dirty="0"/>
              <a:t>I/O</a:t>
            </a:r>
            <a:r>
              <a:rPr lang="zh-CN" altLang="en-US" dirty="0"/>
              <a:t>系统管理 </a:t>
            </a:r>
          </a:p>
          <a:p>
            <a:pPr>
              <a:lnSpc>
                <a:spcPct val="90000"/>
              </a:lnSpc>
              <a:buFontTx/>
              <a:buNone/>
            </a:pPr>
            <a:r>
              <a:rPr lang="en-US" altLang="zh-CN" dirty="0"/>
              <a:t>5.4 </a:t>
            </a:r>
            <a:r>
              <a:rPr lang="zh-CN" altLang="en-US" dirty="0"/>
              <a:t>缓冲技术 </a:t>
            </a:r>
          </a:p>
          <a:p>
            <a:pPr>
              <a:lnSpc>
                <a:spcPct val="90000"/>
              </a:lnSpc>
              <a:buFontTx/>
              <a:buNone/>
            </a:pPr>
            <a:r>
              <a:rPr lang="en-US" altLang="zh-CN" dirty="0"/>
              <a:t>5.5 </a:t>
            </a:r>
            <a:r>
              <a:rPr lang="zh-CN" altLang="en-US" dirty="0"/>
              <a:t>驱动调度技术 </a:t>
            </a:r>
          </a:p>
          <a:p>
            <a:pPr>
              <a:lnSpc>
                <a:spcPct val="90000"/>
              </a:lnSpc>
              <a:buFontTx/>
              <a:buNone/>
            </a:pPr>
            <a:r>
              <a:rPr lang="en-US" altLang="zh-CN" dirty="0"/>
              <a:t>5.6 </a:t>
            </a:r>
            <a:r>
              <a:rPr lang="zh-CN" altLang="en-US" dirty="0"/>
              <a:t>设备分配</a:t>
            </a:r>
          </a:p>
          <a:p>
            <a:pPr>
              <a:lnSpc>
                <a:spcPct val="90000"/>
              </a:lnSpc>
              <a:buFontTx/>
              <a:buNone/>
            </a:pPr>
            <a:r>
              <a:rPr lang="en-US" altLang="zh-CN" dirty="0"/>
              <a:t>5.7 </a:t>
            </a:r>
            <a:r>
              <a:rPr lang="zh-CN" altLang="en-US" dirty="0"/>
              <a:t>虚拟设备</a:t>
            </a:r>
          </a:p>
          <a:p>
            <a:pPr>
              <a:lnSpc>
                <a:spcPct val="90000"/>
              </a:lnSpc>
              <a:buFontTx/>
              <a:buNone/>
            </a:pPr>
            <a:r>
              <a:rPr lang="en-US" altLang="zh-CN" dirty="0"/>
              <a:t>5.8 Linux</a:t>
            </a:r>
            <a:r>
              <a:rPr lang="zh-CN" altLang="en-US" dirty="0"/>
              <a:t>设备管理</a:t>
            </a:r>
          </a:p>
          <a:p>
            <a:pPr>
              <a:lnSpc>
                <a:spcPct val="90000"/>
              </a:lnSpc>
              <a:buFontTx/>
              <a:buNone/>
            </a:pPr>
            <a:r>
              <a:rPr lang="en-US" altLang="zh-CN" dirty="0"/>
              <a:t>5.9 Windows 2003 I/O</a:t>
            </a:r>
            <a:r>
              <a:rPr lang="zh-CN" altLang="en-US" dirty="0"/>
              <a:t>系统</a:t>
            </a:r>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625883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en-US" altLang="zh-CN" dirty="0"/>
              <a:t>I/O</a:t>
            </a:r>
            <a:r>
              <a:rPr lang="zh-CN" altLang="en-US" dirty="0"/>
              <a:t>操作应该执行的步骤</a:t>
            </a:r>
            <a:endParaRPr lang="en-US" altLang="zh-CN" dirty="0"/>
          </a:p>
          <a:p>
            <a:pPr lvl="1"/>
            <a:r>
              <a:rPr lang="zh-CN" altLang="en-US" dirty="0"/>
              <a:t>见书</a:t>
            </a:r>
            <a:r>
              <a:rPr lang="en-US" altLang="zh-CN" dirty="0"/>
              <a:t>318</a:t>
            </a:r>
            <a:r>
              <a:rPr lang="zh-CN" altLang="en-US" dirty="0"/>
              <a:t>页</a:t>
            </a:r>
            <a:endParaRPr lang="en-US" altLang="zh-CN" dirty="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923132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en-US" dirty="0"/>
              <a:t>具有通道的</a:t>
            </a:r>
            <a:r>
              <a:rPr lang="en-US" altLang="zh-CN" dirty="0"/>
              <a:t>I/O</a:t>
            </a:r>
            <a:r>
              <a:rPr lang="zh-CN" altLang="en-US" dirty="0"/>
              <a:t>系统</a:t>
            </a:r>
          </a:p>
        </p:txBody>
      </p:sp>
      <p:sp>
        <p:nvSpPr>
          <p:cNvPr id="3" name="内容占位符 2"/>
          <p:cNvSpPr>
            <a:spLocks noGrp="1"/>
          </p:cNvSpPr>
          <p:nvPr>
            <p:ph idx="1"/>
          </p:nvPr>
        </p:nvSpPr>
        <p:spPr/>
        <p:txBody>
          <a:bodyPr/>
          <a:lstStyle/>
          <a:p>
            <a:r>
              <a:rPr lang="zh-CN" altLang="en-US" dirty="0"/>
              <a:t>通道</a:t>
            </a:r>
            <a:endParaRPr lang="en-US" altLang="zh-CN" dirty="0"/>
          </a:p>
          <a:p>
            <a:pPr lvl="1"/>
            <a:r>
              <a:rPr lang="zh-CN" altLang="en-US" dirty="0"/>
              <a:t>一次</a:t>
            </a:r>
            <a:r>
              <a:rPr lang="en-US" altLang="zh-CN" dirty="0"/>
              <a:t>I/O</a:t>
            </a:r>
            <a:r>
              <a:rPr lang="zh-CN" altLang="en-US" dirty="0"/>
              <a:t>，读写多个离散数据块，传送到不同主存区域</a:t>
            </a:r>
            <a:endParaRPr lang="en-US" altLang="zh-CN" dirty="0"/>
          </a:p>
          <a:p>
            <a:pPr lvl="1"/>
            <a:r>
              <a:rPr lang="zh-CN" altLang="en-US" dirty="0"/>
              <a:t>一次</a:t>
            </a:r>
            <a:r>
              <a:rPr lang="en-US" altLang="zh-CN" dirty="0"/>
              <a:t>I/O</a:t>
            </a:r>
            <a:r>
              <a:rPr lang="zh-CN" altLang="en-US" dirty="0"/>
              <a:t>操作多类不同特性的</a:t>
            </a:r>
            <a:r>
              <a:rPr lang="en-US" altLang="zh-CN" dirty="0"/>
              <a:t>I/O</a:t>
            </a:r>
            <a:r>
              <a:rPr lang="zh-CN" altLang="en-US" dirty="0"/>
              <a:t>设备</a:t>
            </a:r>
            <a:endParaRPr lang="en-US" altLang="zh-CN" dirty="0"/>
          </a:p>
          <a:p>
            <a:r>
              <a:rPr lang="zh-CN" altLang="en-US" dirty="0"/>
              <a:t>四级连接，三层控制</a:t>
            </a:r>
            <a:endParaRPr lang="en-US" altLang="zh-CN" dirty="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6" name="流程图: 过程 5"/>
          <p:cNvSpPr/>
          <p:nvPr/>
        </p:nvSpPr>
        <p:spPr>
          <a:xfrm>
            <a:off x="1182514" y="4877544"/>
            <a:ext cx="864096"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CPU</a:t>
            </a:r>
            <a:endParaRPr lang="zh-CN" altLang="en-US" dirty="0"/>
          </a:p>
        </p:txBody>
      </p:sp>
      <p:sp>
        <p:nvSpPr>
          <p:cNvPr id="7" name="流程图: 过程 6"/>
          <p:cNvSpPr/>
          <p:nvPr/>
        </p:nvSpPr>
        <p:spPr>
          <a:xfrm>
            <a:off x="2555399" y="4221088"/>
            <a:ext cx="864096"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通道</a:t>
            </a:r>
          </a:p>
        </p:txBody>
      </p:sp>
      <p:sp>
        <p:nvSpPr>
          <p:cNvPr id="8" name="流程图: 过程 7"/>
          <p:cNvSpPr/>
          <p:nvPr/>
        </p:nvSpPr>
        <p:spPr>
          <a:xfrm>
            <a:off x="2555399" y="4877544"/>
            <a:ext cx="864096"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通道</a:t>
            </a:r>
          </a:p>
        </p:txBody>
      </p:sp>
      <p:sp>
        <p:nvSpPr>
          <p:cNvPr id="9" name="流程图: 过程 8"/>
          <p:cNvSpPr/>
          <p:nvPr/>
        </p:nvSpPr>
        <p:spPr>
          <a:xfrm>
            <a:off x="2555399" y="5547065"/>
            <a:ext cx="864096"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通道</a:t>
            </a:r>
          </a:p>
        </p:txBody>
      </p:sp>
      <p:sp>
        <p:nvSpPr>
          <p:cNvPr id="10" name="流程图: 过程 9"/>
          <p:cNvSpPr/>
          <p:nvPr/>
        </p:nvSpPr>
        <p:spPr>
          <a:xfrm>
            <a:off x="4067567" y="4221088"/>
            <a:ext cx="864096"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控制器</a:t>
            </a:r>
          </a:p>
        </p:txBody>
      </p:sp>
      <p:sp>
        <p:nvSpPr>
          <p:cNvPr id="11" name="流程图: 过程 10"/>
          <p:cNvSpPr/>
          <p:nvPr/>
        </p:nvSpPr>
        <p:spPr>
          <a:xfrm>
            <a:off x="4067567" y="4877544"/>
            <a:ext cx="864096"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控制器</a:t>
            </a:r>
          </a:p>
        </p:txBody>
      </p:sp>
      <p:sp>
        <p:nvSpPr>
          <p:cNvPr id="12" name="流程图: 过程 11"/>
          <p:cNvSpPr/>
          <p:nvPr/>
        </p:nvSpPr>
        <p:spPr>
          <a:xfrm>
            <a:off x="4067567" y="5534000"/>
            <a:ext cx="864096"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控制器</a:t>
            </a:r>
          </a:p>
        </p:txBody>
      </p:sp>
      <p:sp>
        <p:nvSpPr>
          <p:cNvPr id="13" name="流程图: 过程 12"/>
          <p:cNvSpPr/>
          <p:nvPr/>
        </p:nvSpPr>
        <p:spPr>
          <a:xfrm>
            <a:off x="5795759" y="4221088"/>
            <a:ext cx="864096"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设备</a:t>
            </a:r>
          </a:p>
        </p:txBody>
      </p:sp>
      <p:sp>
        <p:nvSpPr>
          <p:cNvPr id="14" name="流程图: 过程 13"/>
          <p:cNvSpPr/>
          <p:nvPr/>
        </p:nvSpPr>
        <p:spPr>
          <a:xfrm>
            <a:off x="5796136" y="4877544"/>
            <a:ext cx="864096"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设备</a:t>
            </a:r>
          </a:p>
        </p:txBody>
      </p:sp>
      <p:sp>
        <p:nvSpPr>
          <p:cNvPr id="15" name="流程图: 过程 14"/>
          <p:cNvSpPr/>
          <p:nvPr/>
        </p:nvSpPr>
        <p:spPr>
          <a:xfrm>
            <a:off x="5795759" y="5547065"/>
            <a:ext cx="864096"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设备</a:t>
            </a:r>
          </a:p>
        </p:txBody>
      </p:sp>
      <p:cxnSp>
        <p:nvCxnSpPr>
          <p:cNvPr id="16" name="直接箭头连接符 15"/>
          <p:cNvCxnSpPr>
            <a:stCxn id="6" idx="3"/>
            <a:endCxn id="7" idx="1"/>
          </p:cNvCxnSpPr>
          <p:nvPr/>
        </p:nvCxnSpPr>
        <p:spPr>
          <a:xfrm flipV="1">
            <a:off x="2046610" y="4473116"/>
            <a:ext cx="508789" cy="65645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3"/>
            <a:endCxn id="8" idx="1"/>
          </p:cNvCxnSpPr>
          <p:nvPr/>
        </p:nvCxnSpPr>
        <p:spPr>
          <a:xfrm>
            <a:off x="2046610" y="5129572"/>
            <a:ext cx="508789"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3"/>
            <a:endCxn id="9" idx="1"/>
          </p:cNvCxnSpPr>
          <p:nvPr/>
        </p:nvCxnSpPr>
        <p:spPr>
          <a:xfrm>
            <a:off x="2046610" y="5129572"/>
            <a:ext cx="508789" cy="66952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3"/>
            <a:endCxn id="10" idx="1"/>
          </p:cNvCxnSpPr>
          <p:nvPr/>
        </p:nvCxnSpPr>
        <p:spPr>
          <a:xfrm flipV="1">
            <a:off x="3419495" y="4473116"/>
            <a:ext cx="648072" cy="65645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1" idx="1"/>
          </p:cNvCxnSpPr>
          <p:nvPr/>
        </p:nvCxnSpPr>
        <p:spPr>
          <a:xfrm>
            <a:off x="3419495" y="5129572"/>
            <a:ext cx="648072"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3"/>
            <a:endCxn id="12" idx="1"/>
          </p:cNvCxnSpPr>
          <p:nvPr/>
        </p:nvCxnSpPr>
        <p:spPr>
          <a:xfrm>
            <a:off x="3419495" y="5129572"/>
            <a:ext cx="648072" cy="65645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1" idx="3"/>
          </p:cNvCxnSpPr>
          <p:nvPr/>
        </p:nvCxnSpPr>
        <p:spPr>
          <a:xfrm flipV="1">
            <a:off x="4931663" y="4473116"/>
            <a:ext cx="864096" cy="65645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14" idx="1"/>
          </p:cNvCxnSpPr>
          <p:nvPr/>
        </p:nvCxnSpPr>
        <p:spPr>
          <a:xfrm>
            <a:off x="4931663" y="5129572"/>
            <a:ext cx="864473"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15" idx="1"/>
          </p:cNvCxnSpPr>
          <p:nvPr/>
        </p:nvCxnSpPr>
        <p:spPr>
          <a:xfrm>
            <a:off x="4931663" y="5129572"/>
            <a:ext cx="864096" cy="66952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926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通道命令</a:t>
            </a:r>
          </a:p>
        </p:txBody>
      </p:sp>
      <p:sp>
        <p:nvSpPr>
          <p:cNvPr id="3" name="内容占位符 2"/>
          <p:cNvSpPr>
            <a:spLocks noGrp="1"/>
          </p:cNvSpPr>
          <p:nvPr>
            <p:ph idx="1"/>
          </p:nvPr>
        </p:nvSpPr>
        <p:spPr/>
        <p:txBody>
          <a:bodyPr/>
          <a:lstStyle/>
          <a:p>
            <a:r>
              <a:rPr lang="zh-CN" altLang="en-US" dirty="0"/>
              <a:t>通道具有自己的指令系统，它的指令常称通道命令</a:t>
            </a:r>
            <a:endParaRPr lang="en-US" altLang="zh-CN" dirty="0"/>
          </a:p>
          <a:p>
            <a:r>
              <a:rPr lang="zh-CN" altLang="en-US" dirty="0"/>
              <a:t>通道命令字（</a:t>
            </a:r>
            <a:r>
              <a:rPr lang="en-US" altLang="zh-CN" dirty="0"/>
              <a:t>CCW</a:t>
            </a:r>
            <a:r>
              <a:rPr lang="zh-CN" altLang="en-US" dirty="0"/>
              <a:t>）</a:t>
            </a:r>
            <a:endParaRPr lang="en-US" altLang="zh-CN" dirty="0"/>
          </a:p>
          <a:p>
            <a:pPr lvl="1"/>
            <a:r>
              <a:rPr lang="zh-CN" altLang="en-US" dirty="0"/>
              <a:t>主存</a:t>
            </a:r>
            <a:r>
              <a:rPr lang="en-US" altLang="zh-CN" dirty="0">
                <a:sym typeface="Wingdings" panose="05000000000000000000" pitchFamily="2" charset="2"/>
              </a:rPr>
              <a:t></a:t>
            </a:r>
            <a:r>
              <a:rPr lang="zh-CN" altLang="en-US" dirty="0">
                <a:sym typeface="Wingdings" panose="05000000000000000000" pitchFamily="2" charset="2"/>
              </a:rPr>
              <a:t>通道</a:t>
            </a:r>
            <a:r>
              <a:rPr lang="en-US" altLang="zh-CN" dirty="0">
                <a:sym typeface="Wingdings" panose="05000000000000000000" pitchFamily="2" charset="2"/>
              </a:rPr>
              <a:t></a:t>
            </a:r>
            <a:r>
              <a:rPr lang="zh-CN" altLang="en-US" dirty="0">
                <a:sym typeface="Wingdings" panose="05000000000000000000" pitchFamily="2" charset="2"/>
              </a:rPr>
              <a:t>控制</a:t>
            </a:r>
            <a:r>
              <a:rPr lang="en-US" altLang="zh-CN" dirty="0">
                <a:sym typeface="Wingdings" panose="05000000000000000000" pitchFamily="2" charset="2"/>
              </a:rPr>
              <a:t>I/O</a:t>
            </a:r>
            <a:r>
              <a:rPr lang="zh-CN" altLang="en-US" dirty="0">
                <a:sym typeface="Wingdings" panose="05000000000000000000" pitchFamily="2" charset="2"/>
              </a:rPr>
              <a:t>设备</a:t>
            </a:r>
            <a:endParaRPr lang="en-US" altLang="zh-CN" dirty="0"/>
          </a:p>
          <a:p>
            <a:pPr lvl="1"/>
            <a:r>
              <a:rPr lang="zh-CN" altLang="en-US" dirty="0"/>
              <a:t>用</a:t>
            </a:r>
            <a:r>
              <a:rPr lang="en-US" altLang="zh-CN" dirty="0"/>
              <a:t>CCW</a:t>
            </a:r>
            <a:r>
              <a:rPr lang="zh-CN" altLang="en-US" dirty="0"/>
              <a:t>编写的程序：通道程序</a:t>
            </a:r>
            <a:endParaRPr lang="en-US" altLang="zh-CN" dirty="0"/>
          </a:p>
          <a:p>
            <a:pPr lvl="1"/>
            <a:endParaRPr lang="en-US" altLang="zh-CN" dirty="0"/>
          </a:p>
          <a:p>
            <a:pPr lvl="1"/>
            <a:endParaRPr lang="en-US" altLang="zh-CN" dirty="0"/>
          </a:p>
          <a:p>
            <a:pPr marL="457200" lvl="1" indent="0">
              <a:buNone/>
            </a:pP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22</a:t>
            </a:fld>
            <a:endParaRPr lang="zh-CN" altLang="en-US"/>
          </a:p>
        </p:txBody>
      </p:sp>
      <p:grpSp>
        <p:nvGrpSpPr>
          <p:cNvPr id="23" name="组合 22"/>
          <p:cNvGrpSpPr/>
          <p:nvPr/>
        </p:nvGrpSpPr>
        <p:grpSpPr>
          <a:xfrm>
            <a:off x="1043608" y="4005064"/>
            <a:ext cx="5832648" cy="864096"/>
            <a:chOff x="971600" y="3861048"/>
            <a:chExt cx="5832648" cy="864096"/>
          </a:xfrm>
        </p:grpSpPr>
        <p:sp>
          <p:nvSpPr>
            <p:cNvPr id="11" name="矩形 10"/>
            <p:cNvSpPr/>
            <p:nvPr/>
          </p:nvSpPr>
          <p:spPr>
            <a:xfrm>
              <a:off x="1043608" y="4149080"/>
              <a:ext cx="122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命令码</a:t>
              </a:r>
            </a:p>
          </p:txBody>
        </p:sp>
        <p:sp>
          <p:nvSpPr>
            <p:cNvPr id="12" name="矩形 11"/>
            <p:cNvSpPr/>
            <p:nvPr/>
          </p:nvSpPr>
          <p:spPr>
            <a:xfrm>
              <a:off x="2267744" y="4149080"/>
              <a:ext cx="15841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数据主存地址</a:t>
              </a:r>
            </a:p>
          </p:txBody>
        </p:sp>
        <p:sp>
          <p:nvSpPr>
            <p:cNvPr id="13" name="矩形 12"/>
            <p:cNvSpPr/>
            <p:nvPr/>
          </p:nvSpPr>
          <p:spPr>
            <a:xfrm>
              <a:off x="3851920" y="4149080"/>
              <a:ext cx="93610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标志码</a:t>
              </a:r>
            </a:p>
          </p:txBody>
        </p:sp>
        <p:sp>
          <p:nvSpPr>
            <p:cNvPr id="14" name="矩形 13"/>
            <p:cNvSpPr/>
            <p:nvPr/>
          </p:nvSpPr>
          <p:spPr>
            <a:xfrm>
              <a:off x="4788024" y="4149080"/>
              <a:ext cx="194421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传送字节个数</a:t>
              </a:r>
            </a:p>
          </p:txBody>
        </p:sp>
        <p:sp>
          <p:nvSpPr>
            <p:cNvPr id="15" name="TextBox 14"/>
            <p:cNvSpPr txBox="1"/>
            <p:nvPr/>
          </p:nvSpPr>
          <p:spPr>
            <a:xfrm>
              <a:off x="971600" y="3861048"/>
              <a:ext cx="301686" cy="369332"/>
            </a:xfrm>
            <a:prstGeom prst="rect">
              <a:avLst/>
            </a:prstGeom>
            <a:noFill/>
          </p:spPr>
          <p:txBody>
            <a:bodyPr wrap="none" rtlCol="0">
              <a:spAutoFit/>
            </a:bodyPr>
            <a:lstStyle/>
            <a:p>
              <a:r>
                <a:rPr lang="en-US" altLang="zh-CN" dirty="0"/>
                <a:t>0</a:t>
              </a:r>
              <a:endParaRPr lang="zh-CN" altLang="en-US" dirty="0"/>
            </a:p>
          </p:txBody>
        </p:sp>
        <p:sp>
          <p:nvSpPr>
            <p:cNvPr id="16" name="TextBox 15"/>
            <p:cNvSpPr txBox="1"/>
            <p:nvPr/>
          </p:nvSpPr>
          <p:spPr>
            <a:xfrm>
              <a:off x="1979712" y="3861048"/>
              <a:ext cx="301686" cy="369332"/>
            </a:xfrm>
            <a:prstGeom prst="rect">
              <a:avLst/>
            </a:prstGeom>
            <a:noFill/>
          </p:spPr>
          <p:txBody>
            <a:bodyPr wrap="none" rtlCol="0">
              <a:spAutoFit/>
            </a:bodyPr>
            <a:lstStyle/>
            <a:p>
              <a:r>
                <a:rPr lang="en-US" altLang="zh-CN" dirty="0"/>
                <a:t>7</a:t>
              </a:r>
              <a:endParaRPr lang="zh-CN" altLang="en-US" dirty="0"/>
            </a:p>
          </p:txBody>
        </p:sp>
        <p:sp>
          <p:nvSpPr>
            <p:cNvPr id="17" name="TextBox 16"/>
            <p:cNvSpPr txBox="1"/>
            <p:nvPr/>
          </p:nvSpPr>
          <p:spPr>
            <a:xfrm>
              <a:off x="2195736" y="3861048"/>
              <a:ext cx="301686" cy="369332"/>
            </a:xfrm>
            <a:prstGeom prst="rect">
              <a:avLst/>
            </a:prstGeom>
            <a:noFill/>
          </p:spPr>
          <p:txBody>
            <a:bodyPr wrap="none" rtlCol="0">
              <a:spAutoFit/>
            </a:bodyPr>
            <a:lstStyle/>
            <a:p>
              <a:r>
                <a:rPr lang="en-US" altLang="zh-CN" dirty="0"/>
                <a:t>8</a:t>
              </a:r>
              <a:endParaRPr lang="zh-CN" altLang="en-US" dirty="0"/>
            </a:p>
          </p:txBody>
        </p:sp>
        <p:sp>
          <p:nvSpPr>
            <p:cNvPr id="18" name="TextBox 17"/>
            <p:cNvSpPr txBox="1"/>
            <p:nvPr/>
          </p:nvSpPr>
          <p:spPr>
            <a:xfrm>
              <a:off x="3491880" y="3861048"/>
              <a:ext cx="418704" cy="369332"/>
            </a:xfrm>
            <a:prstGeom prst="rect">
              <a:avLst/>
            </a:prstGeom>
            <a:noFill/>
          </p:spPr>
          <p:txBody>
            <a:bodyPr wrap="none" rtlCol="0">
              <a:spAutoFit/>
            </a:bodyPr>
            <a:lstStyle/>
            <a:p>
              <a:r>
                <a:rPr lang="en-US" altLang="zh-CN" dirty="0"/>
                <a:t>31</a:t>
              </a:r>
              <a:endParaRPr lang="zh-CN" altLang="en-US" dirty="0"/>
            </a:p>
          </p:txBody>
        </p:sp>
        <p:sp>
          <p:nvSpPr>
            <p:cNvPr id="19" name="TextBox 18"/>
            <p:cNvSpPr txBox="1"/>
            <p:nvPr/>
          </p:nvSpPr>
          <p:spPr>
            <a:xfrm>
              <a:off x="3793256" y="3861048"/>
              <a:ext cx="418704" cy="369332"/>
            </a:xfrm>
            <a:prstGeom prst="rect">
              <a:avLst/>
            </a:prstGeom>
            <a:noFill/>
          </p:spPr>
          <p:txBody>
            <a:bodyPr wrap="none" rtlCol="0">
              <a:spAutoFit/>
            </a:bodyPr>
            <a:lstStyle/>
            <a:p>
              <a:r>
                <a:rPr lang="en-US" altLang="zh-CN" dirty="0"/>
                <a:t>32</a:t>
              </a:r>
              <a:endParaRPr lang="zh-CN" altLang="en-US" dirty="0"/>
            </a:p>
          </p:txBody>
        </p:sp>
        <p:sp>
          <p:nvSpPr>
            <p:cNvPr id="20" name="TextBox 19"/>
            <p:cNvSpPr txBox="1"/>
            <p:nvPr/>
          </p:nvSpPr>
          <p:spPr>
            <a:xfrm>
              <a:off x="4441328" y="3861048"/>
              <a:ext cx="418704" cy="369332"/>
            </a:xfrm>
            <a:prstGeom prst="rect">
              <a:avLst/>
            </a:prstGeom>
            <a:noFill/>
          </p:spPr>
          <p:txBody>
            <a:bodyPr wrap="none" rtlCol="0">
              <a:spAutoFit/>
            </a:bodyPr>
            <a:lstStyle/>
            <a:p>
              <a:r>
                <a:rPr lang="en-US" altLang="zh-CN" dirty="0"/>
                <a:t>39</a:t>
              </a:r>
              <a:endParaRPr lang="zh-CN" altLang="en-US" dirty="0"/>
            </a:p>
          </p:txBody>
        </p:sp>
        <p:sp>
          <p:nvSpPr>
            <p:cNvPr id="21" name="TextBox 20"/>
            <p:cNvSpPr txBox="1"/>
            <p:nvPr/>
          </p:nvSpPr>
          <p:spPr>
            <a:xfrm>
              <a:off x="4729360" y="3861048"/>
              <a:ext cx="418704" cy="369332"/>
            </a:xfrm>
            <a:prstGeom prst="rect">
              <a:avLst/>
            </a:prstGeom>
            <a:noFill/>
          </p:spPr>
          <p:txBody>
            <a:bodyPr wrap="none" rtlCol="0">
              <a:spAutoFit/>
            </a:bodyPr>
            <a:lstStyle/>
            <a:p>
              <a:r>
                <a:rPr lang="en-US" altLang="zh-CN" dirty="0"/>
                <a:t>40</a:t>
              </a:r>
              <a:endParaRPr lang="zh-CN" altLang="en-US" dirty="0"/>
            </a:p>
          </p:txBody>
        </p:sp>
        <p:sp>
          <p:nvSpPr>
            <p:cNvPr id="22" name="TextBox 21"/>
            <p:cNvSpPr txBox="1"/>
            <p:nvPr/>
          </p:nvSpPr>
          <p:spPr>
            <a:xfrm>
              <a:off x="6385544" y="3861048"/>
              <a:ext cx="418704" cy="369332"/>
            </a:xfrm>
            <a:prstGeom prst="rect">
              <a:avLst/>
            </a:prstGeom>
            <a:noFill/>
          </p:spPr>
          <p:txBody>
            <a:bodyPr wrap="none" rtlCol="0">
              <a:spAutoFit/>
            </a:bodyPr>
            <a:lstStyle/>
            <a:p>
              <a:r>
                <a:rPr lang="en-US" altLang="zh-CN" dirty="0"/>
                <a:t>63</a:t>
              </a:r>
              <a:endParaRPr lang="zh-CN" altLang="en-US" dirty="0"/>
            </a:p>
          </p:txBody>
        </p:sp>
      </p:grpSp>
    </p:spTree>
    <p:extLst>
      <p:ext uri="{BB962C8B-B14F-4D97-AF65-F5344CB8AC3E}">
        <p14:creationId xmlns:p14="http://schemas.microsoft.com/office/powerpoint/2010/main" val="177774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通道命令字</a:t>
            </a:r>
          </a:p>
        </p:txBody>
      </p:sp>
      <p:sp>
        <p:nvSpPr>
          <p:cNvPr id="3" name="内容占位符 2"/>
          <p:cNvSpPr>
            <a:spLocks noGrp="1"/>
          </p:cNvSpPr>
          <p:nvPr>
            <p:ph idx="1"/>
          </p:nvPr>
        </p:nvSpPr>
        <p:spPr/>
        <p:txBody>
          <a:bodyPr/>
          <a:lstStyle/>
          <a:p>
            <a:r>
              <a:rPr lang="zh-CN" altLang="en-US" dirty="0"/>
              <a:t>命令码：</a:t>
            </a:r>
            <a:endParaRPr lang="en-US" altLang="zh-CN" dirty="0"/>
          </a:p>
          <a:p>
            <a:pPr lvl="1"/>
            <a:r>
              <a:rPr lang="zh-CN" altLang="en-US" dirty="0"/>
              <a:t>规定设备执行的操作</a:t>
            </a:r>
            <a:endParaRPr lang="en-US" altLang="zh-CN" dirty="0"/>
          </a:p>
          <a:p>
            <a:pPr lvl="1"/>
            <a:r>
              <a:rPr lang="zh-CN" altLang="en-US" dirty="0"/>
              <a:t>三类：数据传输类、通道转移类、设备控制类</a:t>
            </a:r>
            <a:endParaRPr lang="en-US" altLang="zh-CN" dirty="0"/>
          </a:p>
          <a:p>
            <a:r>
              <a:rPr lang="zh-CN" altLang="en-US" dirty="0"/>
              <a:t>数据存储地址：</a:t>
            </a:r>
            <a:endParaRPr lang="en-US" altLang="zh-CN" dirty="0"/>
          </a:p>
          <a:p>
            <a:pPr lvl="1"/>
            <a:r>
              <a:rPr lang="zh-CN" altLang="en-US" dirty="0"/>
              <a:t>数据传输命令：本命令访问的主存数据区的起始或末尾地址</a:t>
            </a:r>
            <a:endParaRPr lang="en-US" altLang="zh-CN" dirty="0"/>
          </a:p>
          <a:p>
            <a:pPr lvl="1"/>
            <a:r>
              <a:rPr lang="zh-CN" altLang="en-US" dirty="0"/>
              <a:t>转移命令：规定转移地址</a:t>
            </a:r>
            <a:endParaRPr lang="en-US" altLang="zh-CN" dirty="0"/>
          </a:p>
          <a:p>
            <a:r>
              <a:rPr lang="zh-CN" altLang="en-US" dirty="0"/>
              <a:t>标志码</a:t>
            </a:r>
            <a:endParaRPr lang="en-US" altLang="zh-CN" dirty="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23</a:t>
            </a:fld>
            <a:endParaRPr lang="zh-CN" altLang="en-US"/>
          </a:p>
        </p:txBody>
      </p:sp>
    </p:spTree>
    <p:extLst>
      <p:ext uri="{BB962C8B-B14F-4D97-AF65-F5344CB8AC3E}">
        <p14:creationId xmlns:p14="http://schemas.microsoft.com/office/powerpoint/2010/main" val="3609730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通道程序</a:t>
            </a:r>
          </a:p>
        </p:txBody>
      </p:sp>
      <p:sp>
        <p:nvSpPr>
          <p:cNvPr id="3" name="内容占位符 2"/>
          <p:cNvSpPr>
            <a:spLocks noGrp="1"/>
          </p:cNvSpPr>
          <p:nvPr>
            <p:ph idx="1"/>
          </p:nvPr>
        </p:nvSpPr>
        <p:spPr/>
        <p:txBody>
          <a:bodyPr/>
          <a:lstStyle/>
          <a:p>
            <a:r>
              <a:rPr lang="zh-CN" altLang="en-US" dirty="0"/>
              <a:t>汇编代码</a:t>
            </a:r>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6" name="矩形 5"/>
          <p:cNvSpPr/>
          <p:nvPr/>
        </p:nvSpPr>
        <p:spPr>
          <a:xfrm>
            <a:off x="899592" y="2132856"/>
            <a:ext cx="6912768" cy="2308324"/>
          </a:xfrm>
          <a:prstGeom prst="rect">
            <a:avLst/>
          </a:prstGeom>
        </p:spPr>
        <p:txBody>
          <a:bodyPr wrap="square">
            <a:spAutoFit/>
          </a:bodyPr>
          <a:lstStyle/>
          <a:p>
            <a:pPr algn="just"/>
            <a:r>
              <a:rPr lang="en-US" altLang="zh-CN" sz="2400" dirty="0">
                <a:solidFill>
                  <a:srgbClr val="0000CC"/>
                </a:solidFill>
                <a:latin typeface="华文新魏" pitchFamily="2" charset="-122"/>
                <a:ea typeface="华文新魏" pitchFamily="2" charset="-122"/>
              </a:rPr>
              <a:t>CCW  X</a:t>
            </a:r>
            <a:r>
              <a:rPr lang="en-US" altLang="zh-CN" sz="2400" dirty="0">
                <a:solidFill>
                  <a:srgbClr val="0000CC"/>
                </a:solidFill>
                <a:latin typeface="Times New Roman"/>
                <a:ea typeface="华文新魏" pitchFamily="2" charset="-122"/>
              </a:rPr>
              <a:t>’</a:t>
            </a:r>
            <a:r>
              <a:rPr lang="en-US" altLang="zh-CN" sz="2400" dirty="0">
                <a:solidFill>
                  <a:srgbClr val="0000CC"/>
                </a:solidFill>
                <a:latin typeface="华文新魏" pitchFamily="2" charset="-122"/>
                <a:ea typeface="华文新魏" pitchFamily="2" charset="-122"/>
              </a:rPr>
              <a:t>02</a:t>
            </a:r>
            <a:r>
              <a:rPr lang="en-US" altLang="zh-CN" sz="2400" dirty="0">
                <a:solidFill>
                  <a:srgbClr val="0000CC"/>
                </a:solidFill>
                <a:latin typeface="Times New Roman"/>
                <a:ea typeface="华文新魏" pitchFamily="2" charset="-122"/>
              </a:rPr>
              <a:t>’</a:t>
            </a:r>
            <a:r>
              <a:rPr lang="en-US" altLang="zh-CN" sz="2400" dirty="0">
                <a:solidFill>
                  <a:srgbClr val="0000CC"/>
                </a:solidFill>
                <a:latin typeface="华文新魏" pitchFamily="2" charset="-122"/>
                <a:ea typeface="华文新魏" pitchFamily="2" charset="-122"/>
              </a:rPr>
              <a:t> </a:t>
            </a:r>
            <a:r>
              <a:rPr lang="zh-CN" altLang="en-US" sz="2400" dirty="0">
                <a:solidFill>
                  <a:srgbClr val="0000CC"/>
                </a:solidFill>
                <a:latin typeface="华文新魏" pitchFamily="2" charset="-122"/>
                <a:ea typeface="华文新魏" pitchFamily="2" charset="-122"/>
              </a:rPr>
              <a:t>，</a:t>
            </a:r>
            <a:r>
              <a:rPr lang="en-US" altLang="zh-CN" sz="2400" dirty="0" err="1">
                <a:solidFill>
                  <a:srgbClr val="0000CC"/>
                </a:solidFill>
                <a:latin typeface="华文新魏" pitchFamily="2" charset="-122"/>
                <a:ea typeface="华文新魏" pitchFamily="2" charset="-122"/>
              </a:rPr>
              <a:t>inarea</a:t>
            </a:r>
            <a:r>
              <a:rPr lang="en-US" altLang="zh-CN" sz="2400" dirty="0">
                <a:solidFill>
                  <a:srgbClr val="0000CC"/>
                </a:solidFill>
                <a:latin typeface="华文新魏" pitchFamily="2" charset="-122"/>
                <a:ea typeface="华文新魏" pitchFamily="2" charset="-122"/>
              </a:rPr>
              <a:t> </a:t>
            </a:r>
            <a:r>
              <a:rPr lang="zh-CN" altLang="en-US" sz="2400" dirty="0">
                <a:solidFill>
                  <a:srgbClr val="0000CC"/>
                </a:solidFill>
                <a:latin typeface="华文新魏" pitchFamily="2" charset="-122"/>
                <a:ea typeface="华文新魏" pitchFamily="2" charset="-122"/>
              </a:rPr>
              <a:t>，    </a:t>
            </a:r>
            <a:r>
              <a:rPr lang="en-US" altLang="zh-CN" sz="2400" dirty="0">
                <a:solidFill>
                  <a:srgbClr val="0000CC"/>
                </a:solidFill>
                <a:latin typeface="华文新魏" pitchFamily="2" charset="-122"/>
                <a:ea typeface="华文新魏" pitchFamily="2" charset="-122"/>
              </a:rPr>
              <a:t>X</a:t>
            </a:r>
            <a:r>
              <a:rPr lang="en-US" altLang="zh-CN" sz="2400" dirty="0">
                <a:solidFill>
                  <a:srgbClr val="0000CC"/>
                </a:solidFill>
                <a:latin typeface="Times New Roman"/>
                <a:ea typeface="华文新魏" pitchFamily="2" charset="-122"/>
              </a:rPr>
              <a:t>’</a:t>
            </a:r>
            <a:r>
              <a:rPr lang="en-US" altLang="zh-CN" sz="2400" dirty="0">
                <a:solidFill>
                  <a:srgbClr val="0000CC"/>
                </a:solidFill>
                <a:latin typeface="华文新魏" pitchFamily="2" charset="-122"/>
                <a:ea typeface="华文新魏" pitchFamily="2" charset="-122"/>
              </a:rPr>
              <a:t>40</a:t>
            </a:r>
            <a:r>
              <a:rPr lang="en-US" altLang="zh-CN" sz="2400" dirty="0">
                <a:solidFill>
                  <a:srgbClr val="0000CC"/>
                </a:solidFill>
                <a:latin typeface="Times New Roman"/>
                <a:ea typeface="华文新魏" pitchFamily="2" charset="-122"/>
              </a:rPr>
              <a:t>’</a:t>
            </a:r>
            <a:r>
              <a:rPr lang="en-US" altLang="zh-CN" sz="2400" dirty="0">
                <a:solidFill>
                  <a:srgbClr val="0000CC"/>
                </a:solidFill>
                <a:latin typeface="华文新魏" pitchFamily="2" charset="-122"/>
                <a:ea typeface="华文新魏" pitchFamily="2" charset="-122"/>
              </a:rPr>
              <a:t> </a:t>
            </a:r>
            <a:r>
              <a:rPr lang="zh-CN" altLang="en-US" sz="2400" dirty="0">
                <a:solidFill>
                  <a:srgbClr val="0000CC"/>
                </a:solidFill>
                <a:latin typeface="华文新魏" pitchFamily="2" charset="-122"/>
                <a:ea typeface="华文新魏" pitchFamily="2" charset="-122"/>
              </a:rPr>
              <a:t>， </a:t>
            </a:r>
            <a:r>
              <a:rPr lang="en-US" altLang="zh-CN" sz="2400" dirty="0">
                <a:solidFill>
                  <a:srgbClr val="0000CC"/>
                </a:solidFill>
                <a:latin typeface="华文新魏" pitchFamily="2" charset="-122"/>
                <a:ea typeface="华文新魏" pitchFamily="2" charset="-122"/>
              </a:rPr>
              <a:t>80</a:t>
            </a:r>
          </a:p>
          <a:p>
            <a:pPr algn="just"/>
            <a:r>
              <a:rPr lang="en-US" altLang="zh-CN" sz="2400" dirty="0">
                <a:solidFill>
                  <a:srgbClr val="0000CC"/>
                </a:solidFill>
                <a:latin typeface="华文新魏" pitchFamily="2" charset="-122"/>
                <a:ea typeface="华文新魏" pitchFamily="2" charset="-122"/>
              </a:rPr>
              <a:t>CCW  X</a:t>
            </a:r>
            <a:r>
              <a:rPr lang="en-US" altLang="zh-CN" sz="2400" dirty="0">
                <a:solidFill>
                  <a:srgbClr val="0000CC"/>
                </a:solidFill>
                <a:latin typeface="Times New Roman"/>
                <a:ea typeface="华文新魏" pitchFamily="2" charset="-122"/>
              </a:rPr>
              <a:t>’</a:t>
            </a:r>
            <a:r>
              <a:rPr lang="en-US" altLang="zh-CN" sz="2400" dirty="0">
                <a:solidFill>
                  <a:srgbClr val="0000CC"/>
                </a:solidFill>
                <a:latin typeface="华文新魏" pitchFamily="2" charset="-122"/>
                <a:ea typeface="华文新魏" pitchFamily="2" charset="-122"/>
              </a:rPr>
              <a:t>02</a:t>
            </a:r>
            <a:r>
              <a:rPr lang="en-US" altLang="zh-CN" sz="2400" dirty="0">
                <a:solidFill>
                  <a:srgbClr val="0000CC"/>
                </a:solidFill>
                <a:latin typeface="Times New Roman"/>
                <a:ea typeface="华文新魏" pitchFamily="2" charset="-122"/>
              </a:rPr>
              <a:t>’</a:t>
            </a:r>
            <a:r>
              <a:rPr lang="en-US" altLang="zh-CN" sz="2400" dirty="0">
                <a:solidFill>
                  <a:srgbClr val="0000CC"/>
                </a:solidFill>
                <a:latin typeface="华文新魏" pitchFamily="2" charset="-122"/>
                <a:ea typeface="华文新魏" pitchFamily="2" charset="-122"/>
              </a:rPr>
              <a:t> </a:t>
            </a:r>
            <a:r>
              <a:rPr lang="zh-CN" altLang="en-US" sz="2400" dirty="0">
                <a:solidFill>
                  <a:srgbClr val="0000CC"/>
                </a:solidFill>
                <a:latin typeface="华文新魏" pitchFamily="2" charset="-122"/>
                <a:ea typeface="华文新魏" pitchFamily="2" charset="-122"/>
              </a:rPr>
              <a:t>， *     ，    </a:t>
            </a:r>
            <a:r>
              <a:rPr lang="en-US" altLang="zh-CN" sz="2400" dirty="0">
                <a:solidFill>
                  <a:srgbClr val="0000CC"/>
                </a:solidFill>
                <a:latin typeface="华文新魏" pitchFamily="2" charset="-122"/>
                <a:ea typeface="华文新魏" pitchFamily="2" charset="-122"/>
              </a:rPr>
              <a:t>X</a:t>
            </a:r>
            <a:r>
              <a:rPr lang="en-US" altLang="zh-CN" sz="2400" dirty="0">
                <a:solidFill>
                  <a:srgbClr val="0000CC"/>
                </a:solidFill>
                <a:latin typeface="Times New Roman"/>
                <a:ea typeface="华文新魏" pitchFamily="2" charset="-122"/>
              </a:rPr>
              <a:t>’</a:t>
            </a:r>
            <a:r>
              <a:rPr lang="en-US" altLang="zh-CN" sz="2400" dirty="0">
                <a:solidFill>
                  <a:srgbClr val="0000CC"/>
                </a:solidFill>
                <a:latin typeface="华文新魏" pitchFamily="2" charset="-122"/>
                <a:ea typeface="华文新魏" pitchFamily="2" charset="-122"/>
              </a:rPr>
              <a:t>50</a:t>
            </a:r>
            <a:r>
              <a:rPr lang="en-US" altLang="zh-CN" sz="2400" dirty="0">
                <a:solidFill>
                  <a:srgbClr val="0000CC"/>
                </a:solidFill>
                <a:latin typeface="Times New Roman"/>
                <a:ea typeface="华文新魏" pitchFamily="2" charset="-122"/>
              </a:rPr>
              <a:t>’</a:t>
            </a:r>
            <a:r>
              <a:rPr lang="en-US" altLang="zh-CN" sz="2400" dirty="0">
                <a:solidFill>
                  <a:srgbClr val="0000CC"/>
                </a:solidFill>
                <a:latin typeface="华文新魏" pitchFamily="2" charset="-122"/>
                <a:ea typeface="华文新魏" pitchFamily="2" charset="-122"/>
              </a:rPr>
              <a:t> </a:t>
            </a:r>
            <a:r>
              <a:rPr lang="zh-CN" altLang="en-US" sz="2400" dirty="0">
                <a:solidFill>
                  <a:srgbClr val="0000CC"/>
                </a:solidFill>
                <a:latin typeface="华文新魏" pitchFamily="2" charset="-122"/>
                <a:ea typeface="华文新魏" pitchFamily="2" charset="-122"/>
              </a:rPr>
              <a:t>， </a:t>
            </a:r>
            <a:r>
              <a:rPr lang="en-US" altLang="zh-CN" sz="2400" dirty="0">
                <a:solidFill>
                  <a:srgbClr val="0000CC"/>
                </a:solidFill>
                <a:latin typeface="华文新魏" pitchFamily="2" charset="-122"/>
                <a:ea typeface="华文新魏" pitchFamily="2" charset="-122"/>
              </a:rPr>
              <a:t>80</a:t>
            </a:r>
          </a:p>
          <a:p>
            <a:pPr algn="just"/>
            <a:r>
              <a:rPr lang="en-US" altLang="zh-CN" sz="2400" dirty="0">
                <a:solidFill>
                  <a:srgbClr val="0000CC"/>
                </a:solidFill>
                <a:latin typeface="华文新魏" pitchFamily="2" charset="-122"/>
                <a:ea typeface="华文新魏" pitchFamily="2" charset="-122"/>
              </a:rPr>
              <a:t>CCW  X</a:t>
            </a:r>
            <a:r>
              <a:rPr lang="en-US" altLang="zh-CN" sz="2400" dirty="0">
                <a:solidFill>
                  <a:srgbClr val="0000CC"/>
                </a:solidFill>
                <a:latin typeface="Times New Roman"/>
                <a:ea typeface="华文新魏" pitchFamily="2" charset="-122"/>
              </a:rPr>
              <a:t>’</a:t>
            </a:r>
            <a:r>
              <a:rPr lang="en-US" altLang="zh-CN" sz="2400" dirty="0">
                <a:solidFill>
                  <a:srgbClr val="0000CC"/>
                </a:solidFill>
                <a:latin typeface="华文新魏" pitchFamily="2" charset="-122"/>
                <a:ea typeface="华文新魏" pitchFamily="2" charset="-122"/>
              </a:rPr>
              <a:t>02</a:t>
            </a:r>
            <a:r>
              <a:rPr lang="en-US" altLang="zh-CN" sz="2400" dirty="0">
                <a:solidFill>
                  <a:srgbClr val="0000CC"/>
                </a:solidFill>
                <a:latin typeface="Times New Roman"/>
                <a:ea typeface="华文新魏" pitchFamily="2" charset="-122"/>
              </a:rPr>
              <a:t>’</a:t>
            </a:r>
            <a:r>
              <a:rPr lang="en-US" altLang="zh-CN" sz="2400" dirty="0">
                <a:solidFill>
                  <a:srgbClr val="0000CC"/>
                </a:solidFill>
                <a:latin typeface="华文新魏" pitchFamily="2" charset="-122"/>
                <a:ea typeface="华文新魏" pitchFamily="2" charset="-122"/>
              </a:rPr>
              <a:t> </a:t>
            </a:r>
            <a:r>
              <a:rPr lang="zh-CN" altLang="en-US" sz="2400" dirty="0">
                <a:solidFill>
                  <a:srgbClr val="0000CC"/>
                </a:solidFill>
                <a:latin typeface="华文新魏" pitchFamily="2" charset="-122"/>
                <a:ea typeface="华文新魏" pitchFamily="2" charset="-122"/>
              </a:rPr>
              <a:t>，</a:t>
            </a:r>
            <a:r>
              <a:rPr lang="en-US" altLang="zh-CN" sz="2400" dirty="0" err="1">
                <a:solidFill>
                  <a:srgbClr val="0000CC"/>
                </a:solidFill>
                <a:latin typeface="华文新魏" pitchFamily="2" charset="-122"/>
                <a:ea typeface="华文新魏" pitchFamily="2" charset="-122"/>
              </a:rPr>
              <a:t>inarea</a:t>
            </a:r>
            <a:r>
              <a:rPr lang="en-US" altLang="zh-CN" sz="2400" dirty="0">
                <a:solidFill>
                  <a:srgbClr val="0000CC"/>
                </a:solidFill>
                <a:latin typeface="华文新魏" pitchFamily="2" charset="-122"/>
                <a:ea typeface="华文新魏" pitchFamily="2" charset="-122"/>
              </a:rPr>
              <a:t> +80</a:t>
            </a:r>
            <a:r>
              <a:rPr lang="zh-CN" altLang="en-US" sz="2400" dirty="0">
                <a:solidFill>
                  <a:srgbClr val="0000CC"/>
                </a:solidFill>
                <a:latin typeface="华文新魏" pitchFamily="2" charset="-122"/>
                <a:ea typeface="华文新魏" pitchFamily="2" charset="-122"/>
              </a:rPr>
              <a:t>， </a:t>
            </a:r>
            <a:r>
              <a:rPr lang="en-US" altLang="zh-CN" sz="2400" dirty="0">
                <a:solidFill>
                  <a:srgbClr val="0000CC"/>
                </a:solidFill>
                <a:latin typeface="华文新魏" pitchFamily="2" charset="-122"/>
                <a:ea typeface="华文新魏" pitchFamily="2" charset="-122"/>
              </a:rPr>
              <a:t>X</a:t>
            </a:r>
            <a:r>
              <a:rPr lang="en-US" altLang="zh-CN" sz="2400" dirty="0">
                <a:solidFill>
                  <a:srgbClr val="0000CC"/>
                </a:solidFill>
                <a:latin typeface="Times New Roman"/>
                <a:ea typeface="华文新魏" pitchFamily="2" charset="-122"/>
              </a:rPr>
              <a:t>’</a:t>
            </a:r>
            <a:r>
              <a:rPr lang="en-US" altLang="zh-CN" sz="2400" dirty="0">
                <a:solidFill>
                  <a:srgbClr val="0000CC"/>
                </a:solidFill>
                <a:latin typeface="华文新魏" pitchFamily="2" charset="-122"/>
                <a:ea typeface="华文新魏" pitchFamily="2" charset="-122"/>
              </a:rPr>
              <a:t>40</a:t>
            </a:r>
            <a:r>
              <a:rPr lang="en-US" altLang="zh-CN" sz="2400" dirty="0">
                <a:solidFill>
                  <a:srgbClr val="0000CC"/>
                </a:solidFill>
                <a:latin typeface="Times New Roman"/>
                <a:ea typeface="华文新魏" pitchFamily="2" charset="-122"/>
              </a:rPr>
              <a:t>’</a:t>
            </a:r>
            <a:r>
              <a:rPr lang="en-US" altLang="zh-CN" sz="2400" dirty="0">
                <a:solidFill>
                  <a:srgbClr val="0000CC"/>
                </a:solidFill>
                <a:latin typeface="华文新魏" pitchFamily="2" charset="-122"/>
                <a:ea typeface="华文新魏" pitchFamily="2" charset="-122"/>
              </a:rPr>
              <a:t> </a:t>
            </a:r>
            <a:r>
              <a:rPr lang="zh-CN" altLang="en-US" sz="2400" dirty="0">
                <a:solidFill>
                  <a:srgbClr val="0000CC"/>
                </a:solidFill>
                <a:latin typeface="华文新魏" pitchFamily="2" charset="-122"/>
                <a:ea typeface="华文新魏" pitchFamily="2" charset="-122"/>
              </a:rPr>
              <a:t>， </a:t>
            </a:r>
            <a:r>
              <a:rPr lang="en-US" altLang="zh-CN" sz="2400" dirty="0">
                <a:solidFill>
                  <a:srgbClr val="0000CC"/>
                </a:solidFill>
                <a:latin typeface="华文新魏" pitchFamily="2" charset="-122"/>
                <a:ea typeface="华文新魏" pitchFamily="2" charset="-122"/>
              </a:rPr>
              <a:t>80</a:t>
            </a:r>
          </a:p>
          <a:p>
            <a:pPr algn="just"/>
            <a:r>
              <a:rPr lang="en-US" altLang="zh-CN" sz="2400" dirty="0">
                <a:solidFill>
                  <a:srgbClr val="0000CC"/>
                </a:solidFill>
                <a:latin typeface="华文新魏" pitchFamily="2" charset="-122"/>
                <a:ea typeface="华文新魏" pitchFamily="2" charset="-122"/>
              </a:rPr>
              <a:t>CCW  X</a:t>
            </a:r>
            <a:r>
              <a:rPr lang="en-US" altLang="zh-CN" sz="2400" dirty="0">
                <a:solidFill>
                  <a:srgbClr val="0000CC"/>
                </a:solidFill>
                <a:latin typeface="Times New Roman"/>
                <a:ea typeface="华文新魏" pitchFamily="2" charset="-122"/>
              </a:rPr>
              <a:t>’</a:t>
            </a:r>
            <a:r>
              <a:rPr lang="en-US" altLang="zh-CN" sz="2400" dirty="0">
                <a:solidFill>
                  <a:srgbClr val="0000CC"/>
                </a:solidFill>
                <a:latin typeface="华文新魏" pitchFamily="2" charset="-122"/>
                <a:ea typeface="华文新魏" pitchFamily="2" charset="-122"/>
              </a:rPr>
              <a:t>02</a:t>
            </a:r>
            <a:r>
              <a:rPr lang="en-US" altLang="zh-CN" sz="2400" dirty="0">
                <a:solidFill>
                  <a:srgbClr val="0000CC"/>
                </a:solidFill>
                <a:latin typeface="Times New Roman"/>
                <a:ea typeface="华文新魏" pitchFamily="2" charset="-122"/>
              </a:rPr>
              <a:t>’</a:t>
            </a:r>
            <a:r>
              <a:rPr lang="en-US" altLang="zh-CN" sz="2400" dirty="0">
                <a:solidFill>
                  <a:srgbClr val="0000CC"/>
                </a:solidFill>
                <a:latin typeface="华文新魏" pitchFamily="2" charset="-122"/>
                <a:ea typeface="华文新魏" pitchFamily="2" charset="-122"/>
              </a:rPr>
              <a:t> </a:t>
            </a:r>
            <a:r>
              <a:rPr lang="zh-CN" altLang="en-US" sz="2400" dirty="0">
                <a:solidFill>
                  <a:srgbClr val="0000CC"/>
                </a:solidFill>
                <a:latin typeface="华文新魏" pitchFamily="2" charset="-122"/>
                <a:ea typeface="华文新魏" pitchFamily="2" charset="-122"/>
              </a:rPr>
              <a:t>， *     ，    </a:t>
            </a:r>
            <a:r>
              <a:rPr lang="en-US" altLang="zh-CN" sz="2400" dirty="0">
                <a:solidFill>
                  <a:srgbClr val="0000CC"/>
                </a:solidFill>
                <a:latin typeface="华文新魏" pitchFamily="2" charset="-122"/>
                <a:ea typeface="华文新魏" pitchFamily="2" charset="-122"/>
              </a:rPr>
              <a:t>X</a:t>
            </a:r>
            <a:r>
              <a:rPr lang="en-US" altLang="zh-CN" sz="2400" dirty="0">
                <a:solidFill>
                  <a:srgbClr val="0000CC"/>
                </a:solidFill>
                <a:latin typeface="Times New Roman"/>
                <a:ea typeface="华文新魏" pitchFamily="2" charset="-122"/>
              </a:rPr>
              <a:t>’</a:t>
            </a:r>
            <a:r>
              <a:rPr lang="en-US" altLang="zh-CN" sz="2400" dirty="0">
                <a:solidFill>
                  <a:srgbClr val="0000CC"/>
                </a:solidFill>
                <a:latin typeface="华文新魏" pitchFamily="2" charset="-122"/>
                <a:ea typeface="华文新魏" pitchFamily="2" charset="-122"/>
              </a:rPr>
              <a:t>50</a:t>
            </a:r>
            <a:r>
              <a:rPr lang="en-US" altLang="zh-CN" sz="2400" dirty="0">
                <a:solidFill>
                  <a:srgbClr val="0000CC"/>
                </a:solidFill>
                <a:latin typeface="Times New Roman"/>
                <a:ea typeface="华文新魏" pitchFamily="2" charset="-122"/>
              </a:rPr>
              <a:t>’</a:t>
            </a:r>
            <a:r>
              <a:rPr lang="en-US" altLang="zh-CN" sz="2400" dirty="0">
                <a:solidFill>
                  <a:srgbClr val="0000CC"/>
                </a:solidFill>
                <a:latin typeface="华文新魏" pitchFamily="2" charset="-122"/>
                <a:ea typeface="华文新魏" pitchFamily="2" charset="-122"/>
              </a:rPr>
              <a:t> </a:t>
            </a:r>
            <a:r>
              <a:rPr lang="zh-CN" altLang="en-US" sz="2400" dirty="0">
                <a:solidFill>
                  <a:srgbClr val="0000CC"/>
                </a:solidFill>
                <a:latin typeface="华文新魏" pitchFamily="2" charset="-122"/>
                <a:ea typeface="华文新魏" pitchFamily="2" charset="-122"/>
              </a:rPr>
              <a:t>， </a:t>
            </a:r>
            <a:r>
              <a:rPr lang="en-US" altLang="zh-CN" sz="2400" dirty="0">
                <a:solidFill>
                  <a:srgbClr val="0000CC"/>
                </a:solidFill>
                <a:latin typeface="华文新魏" pitchFamily="2" charset="-122"/>
                <a:ea typeface="华文新魏" pitchFamily="2" charset="-122"/>
              </a:rPr>
              <a:t>80</a:t>
            </a:r>
          </a:p>
          <a:p>
            <a:pPr algn="just"/>
            <a:r>
              <a:rPr lang="en-US" altLang="zh-CN" sz="2400" dirty="0">
                <a:solidFill>
                  <a:srgbClr val="0000CC"/>
                </a:solidFill>
                <a:latin typeface="华文新魏" pitchFamily="2" charset="-122"/>
                <a:ea typeface="华文新魏" pitchFamily="2" charset="-122"/>
              </a:rPr>
              <a:t>CCW  X</a:t>
            </a:r>
            <a:r>
              <a:rPr lang="en-US" altLang="zh-CN" sz="2400" dirty="0">
                <a:solidFill>
                  <a:srgbClr val="0000CC"/>
                </a:solidFill>
                <a:latin typeface="Times New Roman"/>
                <a:ea typeface="华文新魏" pitchFamily="2" charset="-122"/>
              </a:rPr>
              <a:t>’</a:t>
            </a:r>
            <a:r>
              <a:rPr lang="en-US" altLang="zh-CN" sz="2400" dirty="0">
                <a:solidFill>
                  <a:srgbClr val="0000CC"/>
                </a:solidFill>
                <a:latin typeface="华文新魏" pitchFamily="2" charset="-122"/>
                <a:ea typeface="华文新魏" pitchFamily="2" charset="-122"/>
              </a:rPr>
              <a:t>02</a:t>
            </a:r>
            <a:r>
              <a:rPr lang="en-US" altLang="zh-CN" sz="2400" dirty="0">
                <a:solidFill>
                  <a:srgbClr val="0000CC"/>
                </a:solidFill>
                <a:latin typeface="Times New Roman"/>
                <a:ea typeface="华文新魏" pitchFamily="2" charset="-122"/>
              </a:rPr>
              <a:t>’</a:t>
            </a:r>
            <a:r>
              <a:rPr lang="en-US" altLang="zh-CN" sz="2400" dirty="0">
                <a:solidFill>
                  <a:srgbClr val="0000CC"/>
                </a:solidFill>
                <a:latin typeface="华文新魏" pitchFamily="2" charset="-122"/>
                <a:ea typeface="华文新魏" pitchFamily="2" charset="-122"/>
              </a:rPr>
              <a:t> </a:t>
            </a:r>
            <a:r>
              <a:rPr lang="zh-CN" altLang="en-US" sz="2400" dirty="0">
                <a:solidFill>
                  <a:srgbClr val="0000CC"/>
                </a:solidFill>
                <a:latin typeface="华文新魏" pitchFamily="2" charset="-122"/>
                <a:ea typeface="华文新魏" pitchFamily="2" charset="-122"/>
              </a:rPr>
              <a:t>，</a:t>
            </a:r>
            <a:r>
              <a:rPr lang="en-US" altLang="zh-CN" sz="2400" dirty="0" err="1">
                <a:solidFill>
                  <a:srgbClr val="0000CC"/>
                </a:solidFill>
                <a:latin typeface="华文新魏" pitchFamily="2" charset="-122"/>
                <a:ea typeface="华文新魏" pitchFamily="2" charset="-122"/>
              </a:rPr>
              <a:t>inarea</a:t>
            </a:r>
            <a:r>
              <a:rPr lang="en-US" altLang="zh-CN" sz="2400" dirty="0">
                <a:solidFill>
                  <a:srgbClr val="0000CC"/>
                </a:solidFill>
                <a:latin typeface="华文新魏" pitchFamily="2" charset="-122"/>
                <a:ea typeface="华文新魏" pitchFamily="2" charset="-122"/>
              </a:rPr>
              <a:t> +160</a:t>
            </a:r>
            <a:r>
              <a:rPr lang="zh-CN" altLang="en-US" sz="2400" dirty="0">
                <a:solidFill>
                  <a:srgbClr val="0000CC"/>
                </a:solidFill>
                <a:latin typeface="华文新魏" pitchFamily="2" charset="-122"/>
                <a:ea typeface="华文新魏" pitchFamily="2" charset="-122"/>
              </a:rPr>
              <a:t>，</a:t>
            </a:r>
            <a:r>
              <a:rPr lang="en-US" altLang="zh-CN" sz="2400" dirty="0">
                <a:solidFill>
                  <a:srgbClr val="0000CC"/>
                </a:solidFill>
                <a:latin typeface="华文新魏" pitchFamily="2" charset="-122"/>
                <a:ea typeface="华文新魏" pitchFamily="2" charset="-122"/>
              </a:rPr>
              <a:t>X</a:t>
            </a:r>
            <a:r>
              <a:rPr lang="en-US" altLang="zh-CN" sz="2400" dirty="0">
                <a:solidFill>
                  <a:srgbClr val="0000CC"/>
                </a:solidFill>
                <a:latin typeface="Times New Roman"/>
                <a:ea typeface="华文新魏" pitchFamily="2" charset="-122"/>
              </a:rPr>
              <a:t>’</a:t>
            </a:r>
            <a:r>
              <a:rPr lang="en-US" altLang="zh-CN" sz="2400" dirty="0">
                <a:solidFill>
                  <a:srgbClr val="0000CC"/>
                </a:solidFill>
                <a:latin typeface="华文新魏" pitchFamily="2" charset="-122"/>
                <a:ea typeface="华文新魏" pitchFamily="2" charset="-122"/>
              </a:rPr>
              <a:t>00</a:t>
            </a:r>
            <a:r>
              <a:rPr lang="en-US" altLang="zh-CN" sz="2400" dirty="0">
                <a:solidFill>
                  <a:srgbClr val="0000CC"/>
                </a:solidFill>
                <a:latin typeface="Times New Roman"/>
                <a:ea typeface="华文新魏" pitchFamily="2" charset="-122"/>
              </a:rPr>
              <a:t>’</a:t>
            </a:r>
            <a:r>
              <a:rPr lang="en-US" altLang="zh-CN" sz="2400" dirty="0">
                <a:solidFill>
                  <a:srgbClr val="0000CC"/>
                </a:solidFill>
                <a:latin typeface="华文新魏" pitchFamily="2" charset="-122"/>
                <a:ea typeface="华文新魏" pitchFamily="2" charset="-122"/>
              </a:rPr>
              <a:t> </a:t>
            </a:r>
            <a:r>
              <a:rPr lang="zh-CN" altLang="en-US" sz="2400" dirty="0">
                <a:solidFill>
                  <a:srgbClr val="0000CC"/>
                </a:solidFill>
                <a:latin typeface="华文新魏" pitchFamily="2" charset="-122"/>
                <a:ea typeface="华文新魏" pitchFamily="2" charset="-122"/>
              </a:rPr>
              <a:t>， </a:t>
            </a:r>
            <a:r>
              <a:rPr lang="en-US" altLang="zh-CN" sz="2400" dirty="0">
                <a:solidFill>
                  <a:srgbClr val="0000CC"/>
                </a:solidFill>
                <a:latin typeface="华文新魏" pitchFamily="2" charset="-122"/>
                <a:ea typeface="华文新魏" pitchFamily="2" charset="-122"/>
              </a:rPr>
              <a:t>80</a:t>
            </a:r>
          </a:p>
          <a:p>
            <a:pPr algn="just"/>
            <a:r>
              <a:rPr lang="en-US" altLang="zh-CN" sz="2400" dirty="0" err="1">
                <a:solidFill>
                  <a:srgbClr val="0000CC"/>
                </a:solidFill>
                <a:latin typeface="华文新魏" pitchFamily="2" charset="-122"/>
                <a:ea typeface="华文新魏" pitchFamily="2" charset="-122"/>
              </a:rPr>
              <a:t>inarea</a:t>
            </a:r>
            <a:r>
              <a:rPr lang="en-US" altLang="zh-CN" sz="2400" dirty="0">
                <a:solidFill>
                  <a:srgbClr val="0000CC"/>
                </a:solidFill>
                <a:latin typeface="华文新魏" pitchFamily="2" charset="-122"/>
                <a:ea typeface="华文新魏" pitchFamily="2" charset="-122"/>
              </a:rPr>
              <a:t>    DS    CL240</a:t>
            </a:r>
          </a:p>
        </p:txBody>
      </p:sp>
    </p:spTree>
    <p:extLst>
      <p:ext uri="{BB962C8B-B14F-4D97-AF65-F5344CB8AC3E}">
        <p14:creationId xmlns:p14="http://schemas.microsoft.com/office/powerpoint/2010/main" val="1223910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通道地址字和通道状态字</a:t>
            </a:r>
          </a:p>
        </p:txBody>
      </p:sp>
      <p:sp>
        <p:nvSpPr>
          <p:cNvPr id="3" name="内容占位符 2"/>
          <p:cNvSpPr>
            <a:spLocks noGrp="1"/>
          </p:cNvSpPr>
          <p:nvPr>
            <p:ph idx="1"/>
          </p:nvPr>
        </p:nvSpPr>
        <p:spPr/>
        <p:txBody>
          <a:bodyPr/>
          <a:lstStyle/>
          <a:p>
            <a:r>
              <a:rPr lang="zh-CN" altLang="en-US" dirty="0"/>
              <a:t>通道地址字</a:t>
            </a:r>
            <a:r>
              <a:rPr lang="en-US" altLang="zh-CN" dirty="0"/>
              <a:t>(CAW)</a:t>
            </a:r>
          </a:p>
          <a:p>
            <a:pPr lvl="1"/>
            <a:r>
              <a:rPr lang="zh-CN" altLang="en-US" dirty="0"/>
              <a:t>存放通道程序在主存中的首地址</a:t>
            </a:r>
            <a:endParaRPr lang="en-US" altLang="zh-CN" dirty="0"/>
          </a:p>
          <a:p>
            <a:pPr lvl="1"/>
            <a:r>
              <a:rPr lang="zh-CN" altLang="en-US" dirty="0"/>
              <a:t>通道根据</a:t>
            </a:r>
            <a:r>
              <a:rPr lang="en-US" altLang="zh-CN" dirty="0"/>
              <a:t>CAW</a:t>
            </a:r>
            <a:r>
              <a:rPr lang="zh-CN" altLang="en-US" dirty="0"/>
              <a:t>找到通道程序</a:t>
            </a:r>
            <a:endParaRPr lang="en-US" altLang="zh-CN" dirty="0"/>
          </a:p>
          <a:p>
            <a:r>
              <a:rPr lang="zh-CN" altLang="en-US" dirty="0"/>
              <a:t>通道状态字</a:t>
            </a:r>
            <a:r>
              <a:rPr lang="en-US" altLang="zh-CN" dirty="0"/>
              <a:t>(CSW)</a:t>
            </a:r>
          </a:p>
          <a:p>
            <a:pPr lvl="1"/>
            <a:r>
              <a:rPr lang="zh-CN" altLang="en-US" dirty="0"/>
              <a:t>通道利用这个字向操作系统提供通道和设备状态</a:t>
            </a:r>
            <a:endParaRPr lang="en-US" altLang="zh-CN" dirty="0"/>
          </a:p>
          <a:p>
            <a:pPr lvl="1"/>
            <a:r>
              <a:rPr lang="en-US" altLang="zh-CN" dirty="0"/>
              <a:t>IBM</a:t>
            </a:r>
            <a:r>
              <a:rPr lang="zh-CN" altLang="en-US" dirty="0"/>
              <a:t>系统：通道命令地址、设备状态、通道状态、剩余字节数</a:t>
            </a:r>
            <a:endParaRPr lang="en-US" altLang="zh-CN"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25</a:t>
            </a:fld>
            <a:endParaRPr lang="zh-CN" altLang="en-US"/>
          </a:p>
        </p:txBody>
      </p:sp>
    </p:spTree>
    <p:extLst>
      <p:ext uri="{BB962C8B-B14F-4D97-AF65-F5344CB8AC3E}">
        <p14:creationId xmlns:p14="http://schemas.microsoft.com/office/powerpoint/2010/main" val="3715885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指令</a:t>
            </a:r>
          </a:p>
        </p:txBody>
      </p:sp>
      <p:sp>
        <p:nvSpPr>
          <p:cNvPr id="3" name="内容占位符 2"/>
          <p:cNvSpPr>
            <a:spLocks noGrp="1"/>
          </p:cNvSpPr>
          <p:nvPr>
            <p:ph idx="1"/>
          </p:nvPr>
        </p:nvSpPr>
        <p:spPr/>
        <p:txBody>
          <a:bodyPr/>
          <a:lstStyle/>
          <a:p>
            <a:r>
              <a:rPr lang="en-US" altLang="zh-CN" dirty="0"/>
              <a:t>IBM</a:t>
            </a:r>
            <a:r>
              <a:rPr lang="zh-CN" altLang="en-US" dirty="0"/>
              <a:t>系统主机提供一组完成</a:t>
            </a:r>
            <a:r>
              <a:rPr lang="en-US" altLang="zh-CN" dirty="0"/>
              <a:t>I/O</a:t>
            </a:r>
            <a:r>
              <a:rPr lang="zh-CN" altLang="en-US" dirty="0"/>
              <a:t>操作的</a:t>
            </a:r>
            <a:r>
              <a:rPr lang="en-US" altLang="zh-CN" dirty="0"/>
              <a:t>I/O</a:t>
            </a:r>
            <a:r>
              <a:rPr lang="zh-CN" altLang="en-US" dirty="0"/>
              <a:t>指令</a:t>
            </a:r>
            <a:endParaRPr lang="en-US" altLang="zh-CN" dirty="0"/>
          </a:p>
          <a:p>
            <a:pPr lvl="1"/>
            <a:r>
              <a:rPr lang="zh-CN" altLang="en-US" dirty="0"/>
              <a:t>启动</a:t>
            </a:r>
            <a:r>
              <a:rPr lang="en-US" altLang="zh-CN" dirty="0"/>
              <a:t>I/O(Start I/O</a:t>
            </a:r>
            <a:r>
              <a:rPr lang="zh-CN" altLang="en-US" dirty="0"/>
              <a:t>，</a:t>
            </a:r>
            <a:r>
              <a:rPr lang="en-US" altLang="zh-CN" dirty="0"/>
              <a:t>SIO)      </a:t>
            </a:r>
          </a:p>
          <a:p>
            <a:pPr lvl="1"/>
            <a:r>
              <a:rPr lang="zh-CN" altLang="en-US" dirty="0"/>
              <a:t>查询</a:t>
            </a:r>
            <a:r>
              <a:rPr lang="en-US" altLang="zh-CN" dirty="0"/>
              <a:t>I/O(Test I/O</a:t>
            </a:r>
            <a:r>
              <a:rPr lang="zh-CN" altLang="en-US" dirty="0"/>
              <a:t>，</a:t>
            </a:r>
            <a:r>
              <a:rPr lang="en-US" altLang="zh-CN" dirty="0"/>
              <a:t>TIO) </a:t>
            </a:r>
          </a:p>
          <a:p>
            <a:pPr lvl="1"/>
            <a:r>
              <a:rPr lang="zh-CN" altLang="en-US" dirty="0"/>
              <a:t>查询通道</a:t>
            </a:r>
            <a:r>
              <a:rPr lang="en-US" altLang="zh-CN" dirty="0"/>
              <a:t>(Test Channel</a:t>
            </a:r>
            <a:r>
              <a:rPr lang="zh-CN" altLang="en-US" dirty="0"/>
              <a:t>，</a:t>
            </a:r>
            <a:r>
              <a:rPr lang="en-US" altLang="zh-CN" dirty="0"/>
              <a:t>TCH) </a:t>
            </a:r>
          </a:p>
          <a:p>
            <a:pPr lvl="1"/>
            <a:r>
              <a:rPr lang="zh-CN" altLang="en-US" dirty="0"/>
              <a:t>停止</a:t>
            </a:r>
            <a:r>
              <a:rPr lang="en-US" altLang="zh-CN" dirty="0"/>
              <a:t>I/O(Halt I/O</a:t>
            </a:r>
            <a:r>
              <a:rPr lang="zh-CN" altLang="en-US" dirty="0"/>
              <a:t>，</a:t>
            </a:r>
            <a:r>
              <a:rPr lang="en-US" altLang="zh-CN" dirty="0"/>
              <a:t>HIO) </a:t>
            </a:r>
          </a:p>
          <a:p>
            <a:pPr lvl="1"/>
            <a:r>
              <a:rPr lang="zh-CN" altLang="en-US" dirty="0"/>
              <a:t>停止设备</a:t>
            </a:r>
            <a:r>
              <a:rPr lang="en-US" altLang="zh-CN" dirty="0"/>
              <a:t>(Halt Device</a:t>
            </a:r>
            <a:r>
              <a:rPr lang="zh-CN" altLang="en-US" dirty="0"/>
              <a:t>，</a:t>
            </a:r>
            <a:r>
              <a:rPr lang="en-US" altLang="zh-CN" dirty="0"/>
              <a:t>HDV) </a:t>
            </a:r>
          </a:p>
          <a:p>
            <a:r>
              <a:rPr lang="en-US" altLang="zh-CN" dirty="0"/>
              <a:t>SIO  X</a:t>
            </a:r>
            <a:r>
              <a:rPr lang="en-US" altLang="zh-CN" dirty="0">
                <a:latin typeface="Times New Roman"/>
              </a:rPr>
              <a:t>’</a:t>
            </a:r>
            <a:r>
              <a:rPr lang="en-US" altLang="zh-CN" dirty="0"/>
              <a:t>00E</a:t>
            </a:r>
            <a:r>
              <a:rPr lang="en-US" altLang="zh-CN" dirty="0">
                <a:latin typeface="Times New Roman"/>
              </a:rPr>
              <a:t>’</a:t>
            </a:r>
            <a:r>
              <a:rPr lang="zh-CN" altLang="en-US" dirty="0">
                <a:latin typeface="Times New Roman"/>
              </a:rPr>
              <a:t>： 启动</a:t>
            </a:r>
            <a:r>
              <a:rPr lang="en-US" altLang="zh-CN" dirty="0">
                <a:latin typeface="Times New Roman"/>
              </a:rPr>
              <a:t>0</a:t>
            </a:r>
            <a:r>
              <a:rPr lang="zh-CN" altLang="en-US" dirty="0">
                <a:latin typeface="Times New Roman"/>
              </a:rPr>
              <a:t>号通道、</a:t>
            </a:r>
            <a:r>
              <a:rPr lang="en-US" altLang="zh-CN" dirty="0">
                <a:latin typeface="Times New Roman"/>
              </a:rPr>
              <a:t>0E</a:t>
            </a:r>
            <a:r>
              <a:rPr lang="zh-CN" altLang="en-US" dirty="0">
                <a:latin typeface="Times New Roman"/>
              </a:rPr>
              <a:t>号设备工作</a:t>
            </a:r>
            <a:endParaRPr lang="en-US" altLang="zh-CN" dirty="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26</a:t>
            </a:fld>
            <a:endParaRPr lang="zh-CN" altLang="en-US"/>
          </a:p>
        </p:txBody>
      </p:sp>
    </p:spTree>
    <p:extLst>
      <p:ext uri="{BB962C8B-B14F-4D97-AF65-F5344CB8AC3E}">
        <p14:creationId xmlns:p14="http://schemas.microsoft.com/office/powerpoint/2010/main" val="2876719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主机</a:t>
            </a:r>
            <a:r>
              <a:rPr lang="en-US" altLang="zh-CN" dirty="0"/>
              <a:t>I/O</a:t>
            </a:r>
            <a:r>
              <a:rPr lang="zh-CN" altLang="en-US" dirty="0"/>
              <a:t>程序</a:t>
            </a:r>
          </a:p>
        </p:txBody>
      </p:sp>
      <p:sp>
        <p:nvSpPr>
          <p:cNvPr id="3" name="内容占位符 2"/>
          <p:cNvSpPr>
            <a:spLocks noGrp="1"/>
          </p:cNvSpPr>
          <p:nvPr>
            <p:ph idx="1"/>
          </p:nvPr>
        </p:nvSpPr>
        <p:spPr/>
        <p:txBody>
          <a:bodyPr/>
          <a:lstStyle/>
          <a:p>
            <a:r>
              <a:rPr lang="zh-CN" altLang="en-US" dirty="0"/>
              <a:t>正确执行一次</a:t>
            </a:r>
            <a:r>
              <a:rPr lang="en-US" altLang="zh-CN" dirty="0"/>
              <a:t>I/O</a:t>
            </a:r>
            <a:r>
              <a:rPr lang="zh-CN" altLang="en-US" dirty="0"/>
              <a:t>操作的步骤</a:t>
            </a:r>
            <a:endParaRPr lang="en-US" altLang="zh-CN" dirty="0"/>
          </a:p>
          <a:p>
            <a:pPr lvl="1"/>
            <a:r>
              <a:rPr lang="zh-CN" altLang="en-US" dirty="0"/>
              <a:t>确定</a:t>
            </a:r>
            <a:r>
              <a:rPr lang="en-US" altLang="zh-CN" dirty="0"/>
              <a:t>I/O</a:t>
            </a:r>
            <a:r>
              <a:rPr lang="zh-CN" altLang="en-US" dirty="0"/>
              <a:t>任务，了解使用何种设备，属于哪个通道，操作方法如何等。</a:t>
            </a:r>
            <a:endParaRPr lang="en-US" altLang="zh-CN" dirty="0"/>
          </a:p>
          <a:p>
            <a:pPr lvl="1"/>
            <a:r>
              <a:rPr lang="zh-CN" altLang="en-US" dirty="0"/>
              <a:t>确定算法，决定例外情况处理方法。</a:t>
            </a:r>
            <a:endParaRPr lang="en-US" altLang="zh-CN" dirty="0"/>
          </a:p>
          <a:p>
            <a:pPr lvl="1"/>
            <a:r>
              <a:rPr lang="zh-CN" altLang="en-US" dirty="0"/>
              <a:t>编写通道程序，完成相应</a:t>
            </a:r>
            <a:r>
              <a:rPr lang="en-US" altLang="zh-CN" dirty="0"/>
              <a:t>I/O</a:t>
            </a:r>
            <a:r>
              <a:rPr lang="zh-CN" altLang="en-US" dirty="0"/>
              <a:t>操作。</a:t>
            </a:r>
            <a:endParaRPr lang="en-US" altLang="zh-CN" dirty="0"/>
          </a:p>
          <a:p>
            <a:pPr lvl="1"/>
            <a:r>
              <a:rPr lang="zh-CN" altLang="en-US" dirty="0"/>
              <a:t>编写主机</a:t>
            </a:r>
            <a:r>
              <a:rPr lang="en-US" altLang="zh-CN" dirty="0"/>
              <a:t>I/O</a:t>
            </a:r>
            <a:r>
              <a:rPr lang="zh-CN" altLang="en-US" dirty="0"/>
              <a:t>程序，对不同条件码进行不同处理</a:t>
            </a:r>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27</a:t>
            </a:fld>
            <a:endParaRPr lang="zh-CN" altLang="en-US"/>
          </a:p>
        </p:txBody>
      </p:sp>
    </p:spTree>
    <p:extLst>
      <p:ext uri="{BB962C8B-B14F-4D97-AF65-F5344CB8AC3E}">
        <p14:creationId xmlns:p14="http://schemas.microsoft.com/office/powerpoint/2010/main" val="467620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通道启动和</a:t>
            </a:r>
            <a:r>
              <a:rPr lang="en-US" altLang="zh-CN" dirty="0"/>
              <a:t>I/O</a:t>
            </a:r>
            <a:r>
              <a:rPr lang="zh-CN" altLang="en-US" dirty="0"/>
              <a:t>操作过程</a:t>
            </a:r>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28</a:t>
            </a:fld>
            <a:endParaRPr lang="zh-CN" altLang="en-US"/>
          </a:p>
        </p:txBody>
      </p:sp>
      <p:sp>
        <p:nvSpPr>
          <p:cNvPr id="6" name="Rectangle 3"/>
          <p:cNvSpPr txBox="1">
            <a:spLocks noChangeArrowheads="1"/>
          </p:cNvSpPr>
          <p:nvPr/>
        </p:nvSpPr>
        <p:spPr>
          <a:xfrm>
            <a:off x="685800" y="1981200"/>
            <a:ext cx="7772400"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华文新魏" pitchFamily="2" charset="-122"/>
                <a:ea typeface="华文新魏" pitchFamily="2"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华文新魏" pitchFamily="2" charset="-122"/>
                <a:ea typeface="华文新魏" pitchFamily="2"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华文新魏" pitchFamily="2" charset="-122"/>
                <a:ea typeface="华文新魏"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altLang="zh-CN"/>
              <a:t>  </a:t>
            </a:r>
          </a:p>
        </p:txBody>
      </p:sp>
      <p:sp>
        <p:nvSpPr>
          <p:cNvPr id="7" name="Text Box 5"/>
          <p:cNvSpPr txBox="1">
            <a:spLocks noChangeArrowheads="1"/>
          </p:cNvSpPr>
          <p:nvPr/>
        </p:nvSpPr>
        <p:spPr bwMode="auto">
          <a:xfrm>
            <a:off x="1365250" y="1004888"/>
            <a:ext cx="1851025" cy="361950"/>
          </a:xfrm>
          <a:prstGeom prst="rect">
            <a:avLst/>
          </a:prstGeom>
          <a:solidFill>
            <a:srgbClr val="CC00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zh-CN" altLang="en-US" sz="1600">
                <a:solidFill>
                  <a:srgbClr val="0000CC"/>
                </a:solidFill>
                <a:latin typeface="华文新魏" pitchFamily="2" charset="-122"/>
                <a:ea typeface="华文新魏" pitchFamily="2" charset="-122"/>
              </a:rPr>
              <a:t>中央处理器</a:t>
            </a:r>
          </a:p>
        </p:txBody>
      </p:sp>
      <p:grpSp>
        <p:nvGrpSpPr>
          <p:cNvPr id="8" name="Group 49"/>
          <p:cNvGrpSpPr>
            <a:grpSpLocks/>
          </p:cNvGrpSpPr>
          <p:nvPr/>
        </p:nvGrpSpPr>
        <p:grpSpPr bwMode="auto">
          <a:xfrm>
            <a:off x="755650" y="1630363"/>
            <a:ext cx="2952750" cy="284162"/>
            <a:chOff x="476" y="1027"/>
            <a:chExt cx="1860" cy="179"/>
          </a:xfrm>
        </p:grpSpPr>
        <p:sp>
          <p:nvSpPr>
            <p:cNvPr id="9" name="Text Box 7"/>
            <p:cNvSpPr txBox="1">
              <a:spLocks noChangeArrowheads="1"/>
            </p:cNvSpPr>
            <p:nvPr/>
          </p:nvSpPr>
          <p:spPr bwMode="auto">
            <a:xfrm>
              <a:off x="476" y="1027"/>
              <a:ext cx="766" cy="179"/>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zh-CN" altLang="en-US" sz="1600">
                  <a:solidFill>
                    <a:srgbClr val="0000CC"/>
                  </a:solidFill>
                  <a:latin typeface="华文新魏" pitchFamily="2" charset="-122"/>
                  <a:ea typeface="华文新魏" pitchFamily="2" charset="-122"/>
                </a:rPr>
                <a:t>用户程序</a:t>
              </a:r>
            </a:p>
            <a:p>
              <a:pPr algn="ctr" eaLnBrk="0" hangingPunct="0"/>
              <a:endParaRPr kumimoji="0" lang="en-US" altLang="zh-CN" sz="1600">
                <a:solidFill>
                  <a:srgbClr val="0000CC"/>
                </a:solidFill>
                <a:latin typeface="华文新魏" pitchFamily="2" charset="-122"/>
                <a:ea typeface="华文新魏" pitchFamily="2" charset="-122"/>
              </a:endParaRPr>
            </a:p>
          </p:txBody>
        </p:sp>
        <p:sp>
          <p:nvSpPr>
            <p:cNvPr id="10" name="Text Box 8"/>
            <p:cNvSpPr txBox="1">
              <a:spLocks noChangeArrowheads="1"/>
            </p:cNvSpPr>
            <p:nvPr/>
          </p:nvSpPr>
          <p:spPr bwMode="auto">
            <a:xfrm>
              <a:off x="1579" y="1027"/>
              <a:ext cx="757" cy="179"/>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zh-CN" altLang="en-US" sz="1600">
                  <a:solidFill>
                    <a:srgbClr val="0000CC"/>
                  </a:solidFill>
                  <a:latin typeface="华文新魏" pitchFamily="2" charset="-122"/>
                  <a:ea typeface="华文新魏" pitchFamily="2" charset="-122"/>
                </a:rPr>
                <a:t>操作系统</a:t>
              </a:r>
            </a:p>
            <a:p>
              <a:pPr algn="ctr" eaLnBrk="0" hangingPunct="0"/>
              <a:endParaRPr kumimoji="0" lang="en-US" altLang="zh-CN" sz="1600">
                <a:solidFill>
                  <a:srgbClr val="0000CC"/>
                </a:solidFill>
                <a:latin typeface="华文新魏" pitchFamily="2" charset="-122"/>
                <a:ea typeface="华文新魏" pitchFamily="2" charset="-122"/>
              </a:endParaRPr>
            </a:p>
          </p:txBody>
        </p:sp>
      </p:grpSp>
      <p:sp>
        <p:nvSpPr>
          <p:cNvPr id="11" name="Text Box 9"/>
          <p:cNvSpPr txBox="1">
            <a:spLocks noChangeArrowheads="1"/>
          </p:cNvSpPr>
          <p:nvPr/>
        </p:nvSpPr>
        <p:spPr bwMode="auto">
          <a:xfrm>
            <a:off x="2389188" y="2200275"/>
            <a:ext cx="1608137" cy="2960688"/>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zh-CN" altLang="en-US" sz="1600">
                <a:solidFill>
                  <a:srgbClr val="0000CC"/>
                </a:solidFill>
                <a:latin typeface="华文新魏" pitchFamily="2" charset="-122"/>
                <a:ea typeface="华文新魏" pitchFamily="2" charset="-122"/>
              </a:rPr>
              <a:t>保护进程</a:t>
            </a:r>
            <a:r>
              <a:rPr kumimoji="0" lang="en-US" altLang="zh-CN" sz="1600">
                <a:solidFill>
                  <a:srgbClr val="0000CC"/>
                </a:solidFill>
                <a:latin typeface="华文新魏" pitchFamily="2" charset="-122"/>
                <a:ea typeface="华文新魏" pitchFamily="2" charset="-122"/>
              </a:rPr>
              <a:t>j</a:t>
            </a:r>
            <a:r>
              <a:rPr kumimoji="0" lang="zh-CN" altLang="en-US" sz="1600">
                <a:solidFill>
                  <a:srgbClr val="0000CC"/>
                </a:solidFill>
                <a:latin typeface="华文新魏" pitchFamily="2" charset="-122"/>
                <a:ea typeface="华文新魏" pitchFamily="2" charset="-122"/>
              </a:rPr>
              <a:t>现场</a:t>
            </a:r>
          </a:p>
          <a:p>
            <a:pPr algn="ctr" eaLnBrk="0" hangingPunct="0"/>
            <a:r>
              <a:rPr kumimoji="0" lang="zh-CN" altLang="en-US" sz="1600">
                <a:solidFill>
                  <a:srgbClr val="0000CC"/>
                </a:solidFill>
                <a:latin typeface="华文新魏" pitchFamily="2" charset="-122"/>
                <a:ea typeface="华文新魏" pitchFamily="2" charset="-122"/>
              </a:rPr>
              <a:t>组织</a:t>
            </a:r>
            <a:r>
              <a:rPr kumimoji="0" lang="en-US" altLang="zh-CN" sz="1600">
                <a:solidFill>
                  <a:srgbClr val="0000CC"/>
                </a:solidFill>
                <a:latin typeface="华文新魏" pitchFamily="2" charset="-122"/>
                <a:ea typeface="华文新魏" pitchFamily="2" charset="-122"/>
              </a:rPr>
              <a:t>CCW</a:t>
            </a:r>
          </a:p>
          <a:p>
            <a:pPr algn="ctr" eaLnBrk="0" hangingPunct="0"/>
            <a:r>
              <a:rPr kumimoji="0" lang="en-US" altLang="zh-CN" sz="1600">
                <a:solidFill>
                  <a:srgbClr val="0000CC"/>
                </a:solidFill>
                <a:latin typeface="华文新魏" pitchFamily="2" charset="-122"/>
                <a:ea typeface="华文新魏" pitchFamily="2" charset="-122"/>
              </a:rPr>
              <a:t>CCW</a:t>
            </a:r>
            <a:r>
              <a:rPr kumimoji="0" lang="zh-CN" altLang="en-US" sz="1600">
                <a:solidFill>
                  <a:srgbClr val="0000CC"/>
                </a:solidFill>
                <a:latin typeface="华文新魏" pitchFamily="2" charset="-122"/>
                <a:ea typeface="华文新魏" pitchFamily="2" charset="-122"/>
              </a:rPr>
              <a:t>首址送</a:t>
            </a:r>
            <a:r>
              <a:rPr kumimoji="0" lang="en-US" altLang="zh-CN" sz="1600">
                <a:solidFill>
                  <a:srgbClr val="0000CC"/>
                </a:solidFill>
                <a:latin typeface="华文新魏" pitchFamily="2" charset="-122"/>
                <a:ea typeface="华文新魏" pitchFamily="2" charset="-122"/>
              </a:rPr>
              <a:t>CAW</a:t>
            </a:r>
          </a:p>
          <a:p>
            <a:pPr algn="ctr" eaLnBrk="0" hangingPunct="0"/>
            <a:r>
              <a:rPr kumimoji="0" lang="zh-CN" altLang="en-US" sz="1600">
                <a:solidFill>
                  <a:srgbClr val="0000CC"/>
                </a:solidFill>
                <a:latin typeface="华文新魏" pitchFamily="2" charset="-122"/>
                <a:ea typeface="华文新魏" pitchFamily="2" charset="-122"/>
              </a:rPr>
              <a:t>发</a:t>
            </a:r>
            <a:r>
              <a:rPr kumimoji="0" lang="en-US" altLang="zh-CN" sz="1600">
                <a:solidFill>
                  <a:srgbClr val="0000CC"/>
                </a:solidFill>
                <a:latin typeface="华文新魏" pitchFamily="2" charset="-122"/>
                <a:ea typeface="华文新魏" pitchFamily="2" charset="-122"/>
              </a:rPr>
              <a:t>SIO</a:t>
            </a:r>
          </a:p>
          <a:p>
            <a:pPr algn="ctr" eaLnBrk="0" hangingPunct="0"/>
            <a:r>
              <a:rPr kumimoji="0" lang="zh-CN" altLang="en-US" sz="1600">
                <a:solidFill>
                  <a:srgbClr val="0000CC"/>
                </a:solidFill>
                <a:latin typeface="华文新魏" pitchFamily="2" charset="-122"/>
                <a:ea typeface="华文新魏" pitchFamily="2" charset="-122"/>
              </a:rPr>
              <a:t>分析条件码</a:t>
            </a:r>
          </a:p>
          <a:p>
            <a:pPr algn="ctr" eaLnBrk="0" hangingPunct="0"/>
            <a:r>
              <a:rPr kumimoji="0" lang="zh-CN" altLang="en-US" sz="1600">
                <a:solidFill>
                  <a:srgbClr val="0000CC"/>
                </a:solidFill>
                <a:latin typeface="华文新魏" pitchFamily="2" charset="-122"/>
                <a:ea typeface="华文新魏" pitchFamily="2" charset="-122"/>
              </a:rPr>
              <a:t>出错进行处理</a:t>
            </a:r>
          </a:p>
          <a:p>
            <a:pPr algn="ctr" eaLnBrk="0" hangingPunct="0"/>
            <a:r>
              <a:rPr kumimoji="0" lang="zh-CN" altLang="en-US" sz="1600">
                <a:solidFill>
                  <a:srgbClr val="0000CC"/>
                </a:solidFill>
                <a:latin typeface="华文新魏" pitchFamily="2" charset="-122"/>
                <a:ea typeface="华文新魏" pitchFamily="2" charset="-122"/>
              </a:rPr>
              <a:t>启动成功进程</a:t>
            </a:r>
            <a:r>
              <a:rPr kumimoji="0" lang="en-US" altLang="zh-CN" sz="1600">
                <a:solidFill>
                  <a:srgbClr val="0000CC"/>
                </a:solidFill>
                <a:latin typeface="华文新魏" pitchFamily="2" charset="-122"/>
                <a:ea typeface="华文新魏" pitchFamily="2" charset="-122"/>
              </a:rPr>
              <a:t>j</a:t>
            </a:r>
            <a:r>
              <a:rPr kumimoji="0" lang="zh-CN" altLang="en-US" sz="1600">
                <a:solidFill>
                  <a:srgbClr val="0000CC"/>
                </a:solidFill>
                <a:latin typeface="华文新魏" pitchFamily="2" charset="-122"/>
                <a:ea typeface="华文新魏" pitchFamily="2" charset="-122"/>
              </a:rPr>
              <a:t>等待</a:t>
            </a:r>
          </a:p>
          <a:p>
            <a:pPr algn="ctr" eaLnBrk="0" hangingPunct="0"/>
            <a:r>
              <a:rPr kumimoji="0" lang="zh-CN" altLang="en-US" sz="1600">
                <a:solidFill>
                  <a:srgbClr val="0000CC"/>
                </a:solidFill>
                <a:latin typeface="华文新魏" pitchFamily="2" charset="-122"/>
                <a:ea typeface="华文新魏" pitchFamily="2" charset="-122"/>
              </a:rPr>
              <a:t>选进程</a:t>
            </a:r>
            <a:r>
              <a:rPr kumimoji="0" lang="en-US" altLang="zh-CN" sz="1600">
                <a:solidFill>
                  <a:srgbClr val="0000CC"/>
                </a:solidFill>
                <a:latin typeface="华文新魏" pitchFamily="2" charset="-122"/>
                <a:ea typeface="华文新魏" pitchFamily="2" charset="-122"/>
              </a:rPr>
              <a:t>K</a:t>
            </a:r>
            <a:r>
              <a:rPr kumimoji="0" lang="zh-CN" altLang="en-US" sz="1600">
                <a:solidFill>
                  <a:srgbClr val="0000CC"/>
                </a:solidFill>
                <a:latin typeface="华文新魏" pitchFamily="2" charset="-122"/>
                <a:ea typeface="华文新魏" pitchFamily="2" charset="-122"/>
              </a:rPr>
              <a:t>运行</a:t>
            </a:r>
          </a:p>
        </p:txBody>
      </p:sp>
      <p:sp>
        <p:nvSpPr>
          <p:cNvPr id="12" name="Text Box 11"/>
          <p:cNvSpPr txBox="1">
            <a:spLocks noChangeArrowheads="1"/>
          </p:cNvSpPr>
          <p:nvPr/>
        </p:nvSpPr>
        <p:spPr bwMode="auto">
          <a:xfrm>
            <a:off x="4672013" y="2628900"/>
            <a:ext cx="1579562" cy="1858963"/>
          </a:xfrm>
          <a:prstGeom prst="rect">
            <a:avLst/>
          </a:prstGeom>
          <a:solidFill>
            <a:srgbClr val="00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zh-CN" altLang="en-US" sz="1600">
                <a:solidFill>
                  <a:srgbClr val="0000CC"/>
                </a:solidFill>
                <a:latin typeface="华文新魏" pitchFamily="2" charset="-122"/>
                <a:ea typeface="华文新魏" pitchFamily="2" charset="-122"/>
              </a:rPr>
              <a:t>判断状态形成</a:t>
            </a:r>
          </a:p>
          <a:p>
            <a:pPr algn="ctr" eaLnBrk="0" hangingPunct="0"/>
            <a:r>
              <a:rPr kumimoji="0" lang="zh-CN" altLang="en-US" sz="1600">
                <a:solidFill>
                  <a:srgbClr val="0000CC"/>
                </a:solidFill>
                <a:latin typeface="华文新魏" pitchFamily="2" charset="-122"/>
                <a:ea typeface="华文新魏" pitchFamily="2" charset="-122"/>
              </a:rPr>
              <a:t>条件码</a:t>
            </a:r>
          </a:p>
          <a:p>
            <a:pPr algn="ctr" eaLnBrk="0" hangingPunct="0"/>
            <a:r>
              <a:rPr kumimoji="0" lang="zh-CN" altLang="en-US" sz="1600">
                <a:solidFill>
                  <a:srgbClr val="0000CC"/>
                </a:solidFill>
                <a:latin typeface="华文新魏" pitchFamily="2" charset="-122"/>
                <a:ea typeface="华文新魏" pitchFamily="2" charset="-122"/>
              </a:rPr>
              <a:t>执行</a:t>
            </a:r>
            <a:r>
              <a:rPr kumimoji="0" lang="en-US" altLang="zh-CN" sz="1600">
                <a:solidFill>
                  <a:srgbClr val="0000CC"/>
                </a:solidFill>
                <a:latin typeface="华文新魏" pitchFamily="2" charset="-122"/>
                <a:ea typeface="华文新魏" pitchFamily="2" charset="-122"/>
              </a:rPr>
              <a:t>CCW</a:t>
            </a:r>
          </a:p>
          <a:p>
            <a:pPr algn="ctr" eaLnBrk="0" hangingPunct="0"/>
            <a:r>
              <a:rPr kumimoji="0" lang="zh-CN" altLang="en-US" sz="1600">
                <a:solidFill>
                  <a:srgbClr val="0000CC"/>
                </a:solidFill>
                <a:latin typeface="华文新魏" pitchFamily="2" charset="-122"/>
                <a:ea typeface="华文新魏" pitchFamily="2" charset="-122"/>
              </a:rPr>
              <a:t>控制设备操作</a:t>
            </a:r>
          </a:p>
          <a:p>
            <a:pPr algn="ctr" eaLnBrk="0" hangingPunct="0"/>
            <a:r>
              <a:rPr kumimoji="0" lang="zh-CN" altLang="en-US" sz="1600">
                <a:solidFill>
                  <a:srgbClr val="0000CC"/>
                </a:solidFill>
                <a:latin typeface="华文新魏" pitchFamily="2" charset="-122"/>
                <a:ea typeface="华文新魏" pitchFamily="2" charset="-122"/>
              </a:rPr>
              <a:t>记录操作状态</a:t>
            </a:r>
          </a:p>
          <a:p>
            <a:pPr algn="ctr" eaLnBrk="0" hangingPunct="0"/>
            <a:r>
              <a:rPr kumimoji="0" lang="zh-CN" altLang="en-US" sz="1600">
                <a:solidFill>
                  <a:srgbClr val="0000CC"/>
                </a:solidFill>
                <a:latin typeface="华文新魏" pitchFamily="2" charset="-122"/>
                <a:ea typeface="华文新魏" pitchFamily="2" charset="-122"/>
              </a:rPr>
              <a:t>到</a:t>
            </a:r>
            <a:r>
              <a:rPr kumimoji="0" lang="en-US" altLang="zh-CN" sz="1600">
                <a:solidFill>
                  <a:srgbClr val="0000CC"/>
                </a:solidFill>
                <a:latin typeface="华文新魏" pitchFamily="2" charset="-122"/>
                <a:ea typeface="华文新魏" pitchFamily="2" charset="-122"/>
              </a:rPr>
              <a:t>CSW</a:t>
            </a:r>
          </a:p>
        </p:txBody>
      </p:sp>
      <p:sp>
        <p:nvSpPr>
          <p:cNvPr id="13" name="Text Box 12"/>
          <p:cNvSpPr txBox="1">
            <a:spLocks noChangeArrowheads="1"/>
          </p:cNvSpPr>
          <p:nvPr/>
        </p:nvSpPr>
        <p:spPr bwMode="auto">
          <a:xfrm>
            <a:off x="4672013" y="4487863"/>
            <a:ext cx="1579562" cy="1571625"/>
          </a:xfrm>
          <a:prstGeom prst="rect">
            <a:avLst/>
          </a:prstGeom>
          <a:solidFill>
            <a:srgbClr val="00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zh-CN" altLang="en-US" sz="1600">
                <a:solidFill>
                  <a:srgbClr val="0000CC"/>
                </a:solidFill>
                <a:latin typeface="华文新魏" pitchFamily="2" charset="-122"/>
                <a:ea typeface="华文新魏" pitchFamily="2" charset="-122"/>
              </a:rPr>
              <a:t>产生中断事件</a:t>
            </a:r>
          </a:p>
          <a:p>
            <a:pPr algn="ctr" eaLnBrk="0" hangingPunct="0"/>
            <a:r>
              <a:rPr kumimoji="0" lang="en-US" altLang="zh-CN" sz="1600">
                <a:solidFill>
                  <a:srgbClr val="0000CC"/>
                </a:solidFill>
                <a:latin typeface="华文新魏" pitchFamily="2" charset="-122"/>
                <a:ea typeface="华文新魏" pitchFamily="2" charset="-122"/>
              </a:rPr>
              <a:t>CSW</a:t>
            </a:r>
            <a:r>
              <a:rPr kumimoji="0" lang="zh-CN" altLang="en-US" sz="1600">
                <a:solidFill>
                  <a:srgbClr val="0000CC"/>
                </a:solidFill>
                <a:latin typeface="华文新魏" pitchFamily="2" charset="-122"/>
                <a:ea typeface="华文新魏" pitchFamily="2" charset="-122"/>
              </a:rPr>
              <a:t>存入主存</a:t>
            </a:r>
          </a:p>
          <a:p>
            <a:pPr algn="ctr" eaLnBrk="0" hangingPunct="0"/>
            <a:r>
              <a:rPr kumimoji="0" lang="zh-CN" altLang="en-US" sz="1600">
                <a:solidFill>
                  <a:srgbClr val="0000CC"/>
                </a:solidFill>
                <a:latin typeface="华文新魏" pitchFamily="2" charset="-122"/>
                <a:ea typeface="华文新魏" pitchFamily="2" charset="-122"/>
              </a:rPr>
              <a:t>通道号、设备号</a:t>
            </a:r>
          </a:p>
          <a:p>
            <a:pPr algn="ctr" eaLnBrk="0" hangingPunct="0"/>
            <a:r>
              <a:rPr kumimoji="0" lang="zh-CN" altLang="en-US" sz="1600">
                <a:solidFill>
                  <a:srgbClr val="0000CC"/>
                </a:solidFill>
                <a:latin typeface="华文新魏" pitchFamily="2" charset="-122"/>
                <a:ea typeface="华文新魏" pitchFamily="2" charset="-122"/>
              </a:rPr>
              <a:t>存入主存特定</a:t>
            </a:r>
          </a:p>
          <a:p>
            <a:pPr algn="ctr" eaLnBrk="0" hangingPunct="0"/>
            <a:r>
              <a:rPr kumimoji="0" lang="zh-CN" altLang="en-US" sz="1600">
                <a:solidFill>
                  <a:srgbClr val="0000CC"/>
                </a:solidFill>
                <a:latin typeface="华文新魏" pitchFamily="2" charset="-122"/>
                <a:ea typeface="华文新魏" pitchFamily="2" charset="-122"/>
              </a:rPr>
              <a:t>单元</a:t>
            </a:r>
          </a:p>
          <a:p>
            <a:pPr algn="ctr" eaLnBrk="0" hangingPunct="0"/>
            <a:r>
              <a:rPr kumimoji="0" lang="zh-CN" altLang="en-US" sz="1600">
                <a:solidFill>
                  <a:srgbClr val="0000CC"/>
                </a:solidFill>
                <a:latin typeface="华文新魏" pitchFamily="2" charset="-122"/>
                <a:ea typeface="华文新魏" pitchFamily="2" charset="-122"/>
              </a:rPr>
              <a:t>发</a:t>
            </a:r>
            <a:r>
              <a:rPr kumimoji="0" lang="en-US" altLang="zh-CN" sz="1600">
                <a:solidFill>
                  <a:srgbClr val="0000CC"/>
                </a:solidFill>
                <a:latin typeface="华文新魏" pitchFamily="2" charset="-122"/>
                <a:ea typeface="华文新魏" pitchFamily="2" charset="-122"/>
              </a:rPr>
              <a:t>I/O</a:t>
            </a:r>
            <a:r>
              <a:rPr kumimoji="0" lang="zh-CN" altLang="en-US" sz="1600">
                <a:solidFill>
                  <a:srgbClr val="0000CC"/>
                </a:solidFill>
                <a:latin typeface="华文新魏" pitchFamily="2" charset="-122"/>
                <a:ea typeface="华文新魏" pitchFamily="2" charset="-122"/>
              </a:rPr>
              <a:t>中断</a:t>
            </a:r>
          </a:p>
        </p:txBody>
      </p:sp>
      <p:sp>
        <p:nvSpPr>
          <p:cNvPr id="14" name="Text Box 13"/>
          <p:cNvSpPr txBox="1">
            <a:spLocks noChangeArrowheads="1"/>
          </p:cNvSpPr>
          <p:nvPr/>
        </p:nvSpPr>
        <p:spPr bwMode="auto">
          <a:xfrm>
            <a:off x="6778625" y="3343275"/>
            <a:ext cx="1574800" cy="1998663"/>
          </a:xfrm>
          <a:prstGeom prst="rect">
            <a:avLst/>
          </a:prstGeom>
          <a:solidFill>
            <a:srgbClr val="00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zh-CN" altLang="en-US" sz="1600">
                <a:solidFill>
                  <a:srgbClr val="0000CC"/>
                </a:solidFill>
                <a:latin typeface="华文新魏" pitchFamily="2" charset="-122"/>
                <a:ea typeface="华文新魏" pitchFamily="2" charset="-122"/>
              </a:rPr>
              <a:t>执行规定</a:t>
            </a:r>
          </a:p>
          <a:p>
            <a:pPr algn="ctr" eaLnBrk="0" hangingPunct="0"/>
            <a:r>
              <a:rPr kumimoji="0" lang="en-US" altLang="zh-CN" sz="1600">
                <a:solidFill>
                  <a:srgbClr val="0000CC"/>
                </a:solidFill>
                <a:latin typeface="华文新魏" pitchFamily="2" charset="-122"/>
                <a:ea typeface="华文新魏" pitchFamily="2" charset="-122"/>
              </a:rPr>
              <a:t>I/O</a:t>
            </a:r>
            <a:r>
              <a:rPr kumimoji="0" lang="zh-CN" altLang="en-US" sz="1600">
                <a:solidFill>
                  <a:srgbClr val="0000CC"/>
                </a:solidFill>
                <a:latin typeface="华文新魏" pitchFamily="2" charset="-122"/>
                <a:ea typeface="华文新魏" pitchFamily="2" charset="-122"/>
              </a:rPr>
              <a:t>操作</a:t>
            </a:r>
          </a:p>
          <a:p>
            <a:pPr algn="ctr" eaLnBrk="0" hangingPunct="0"/>
            <a:r>
              <a:rPr kumimoji="0" lang="zh-CN" altLang="en-US" sz="1600">
                <a:solidFill>
                  <a:srgbClr val="0000CC"/>
                </a:solidFill>
                <a:latin typeface="华文新魏" pitchFamily="2" charset="-122"/>
                <a:ea typeface="华文新魏" pitchFamily="2" charset="-122"/>
              </a:rPr>
              <a:t>控制器和</a:t>
            </a:r>
          </a:p>
          <a:p>
            <a:pPr algn="ctr" eaLnBrk="0" hangingPunct="0"/>
            <a:r>
              <a:rPr kumimoji="0" lang="zh-CN" altLang="en-US" sz="1600">
                <a:solidFill>
                  <a:srgbClr val="0000CC"/>
                </a:solidFill>
                <a:latin typeface="华文新魏" pitchFamily="2" charset="-122"/>
                <a:ea typeface="华文新魏" pitchFamily="2" charset="-122"/>
              </a:rPr>
              <a:t>设备结束</a:t>
            </a:r>
          </a:p>
          <a:p>
            <a:pPr algn="ctr" eaLnBrk="0" hangingPunct="0"/>
            <a:r>
              <a:rPr kumimoji="0" lang="zh-CN" altLang="en-US" sz="1600">
                <a:solidFill>
                  <a:srgbClr val="0000CC"/>
                </a:solidFill>
                <a:latin typeface="华文新魏" pitchFamily="2" charset="-122"/>
                <a:ea typeface="华文新魏" pitchFamily="2" charset="-122"/>
              </a:rPr>
              <a:t>中断</a:t>
            </a:r>
          </a:p>
        </p:txBody>
      </p:sp>
      <p:sp>
        <p:nvSpPr>
          <p:cNvPr id="15" name="Text Box 14"/>
          <p:cNvSpPr txBox="1">
            <a:spLocks noChangeArrowheads="1"/>
          </p:cNvSpPr>
          <p:nvPr/>
        </p:nvSpPr>
        <p:spPr bwMode="auto">
          <a:xfrm>
            <a:off x="5024438" y="1485900"/>
            <a:ext cx="700087" cy="287338"/>
          </a:xfrm>
          <a:prstGeom prst="rect">
            <a:avLst/>
          </a:prstGeom>
          <a:solidFill>
            <a:srgbClr val="00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zh-CN" altLang="en-US" sz="1600">
                <a:solidFill>
                  <a:srgbClr val="0000CC"/>
                </a:solidFill>
                <a:latin typeface="华文新魏" pitchFamily="2" charset="-122"/>
                <a:ea typeface="华文新魏" pitchFamily="2" charset="-122"/>
              </a:rPr>
              <a:t>通道</a:t>
            </a:r>
          </a:p>
        </p:txBody>
      </p:sp>
      <p:sp>
        <p:nvSpPr>
          <p:cNvPr id="16" name="Text Box 15"/>
          <p:cNvSpPr txBox="1">
            <a:spLocks noChangeArrowheads="1"/>
          </p:cNvSpPr>
          <p:nvPr/>
        </p:nvSpPr>
        <p:spPr bwMode="auto">
          <a:xfrm>
            <a:off x="6643688" y="1487488"/>
            <a:ext cx="1816100" cy="357187"/>
          </a:xfrm>
          <a:prstGeom prst="rect">
            <a:avLst/>
          </a:prstGeom>
          <a:solidFill>
            <a:srgbClr val="00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sz="1600">
                <a:solidFill>
                  <a:srgbClr val="0000CC"/>
                </a:solidFill>
                <a:latin typeface="华文新魏" pitchFamily="2" charset="-122"/>
                <a:ea typeface="华文新魏" pitchFamily="2" charset="-122"/>
              </a:rPr>
              <a:t>I/O</a:t>
            </a:r>
            <a:r>
              <a:rPr kumimoji="0" lang="zh-CN" altLang="en-US" sz="1600">
                <a:solidFill>
                  <a:srgbClr val="0000CC"/>
                </a:solidFill>
                <a:latin typeface="华文新魏" pitchFamily="2" charset="-122"/>
                <a:ea typeface="华文新魏" pitchFamily="2" charset="-122"/>
              </a:rPr>
              <a:t>控制器和设备</a:t>
            </a:r>
          </a:p>
        </p:txBody>
      </p:sp>
      <p:grpSp>
        <p:nvGrpSpPr>
          <p:cNvPr id="17" name="Group 17"/>
          <p:cNvGrpSpPr>
            <a:grpSpLocks/>
          </p:cNvGrpSpPr>
          <p:nvPr/>
        </p:nvGrpSpPr>
        <p:grpSpPr bwMode="auto">
          <a:xfrm>
            <a:off x="984250" y="2587625"/>
            <a:ext cx="877888" cy="857250"/>
            <a:chOff x="2337" y="10488"/>
            <a:chExt cx="900" cy="936"/>
          </a:xfrm>
        </p:grpSpPr>
        <p:sp>
          <p:nvSpPr>
            <p:cNvPr id="18" name="Rectangle 18"/>
            <p:cNvSpPr>
              <a:spLocks noChangeArrowheads="1"/>
            </p:cNvSpPr>
            <p:nvPr/>
          </p:nvSpPr>
          <p:spPr bwMode="auto">
            <a:xfrm>
              <a:off x="2337" y="10488"/>
              <a:ext cx="900" cy="312"/>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Rectangle 19"/>
            <p:cNvSpPr>
              <a:spLocks noChangeArrowheads="1"/>
            </p:cNvSpPr>
            <p:nvPr/>
          </p:nvSpPr>
          <p:spPr bwMode="auto">
            <a:xfrm>
              <a:off x="2337" y="11112"/>
              <a:ext cx="900" cy="312"/>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Text Box 20"/>
            <p:cNvSpPr txBox="1">
              <a:spLocks noChangeArrowheads="1"/>
            </p:cNvSpPr>
            <p:nvPr/>
          </p:nvSpPr>
          <p:spPr bwMode="auto">
            <a:xfrm>
              <a:off x="2337" y="10800"/>
              <a:ext cx="900" cy="312"/>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zh-CN" altLang="en-US" sz="1600">
                  <a:solidFill>
                    <a:srgbClr val="0000CC"/>
                  </a:solidFill>
                  <a:latin typeface="华文新魏" pitchFamily="2" charset="-122"/>
                  <a:ea typeface="华文新魏" pitchFamily="2" charset="-122"/>
                </a:rPr>
                <a:t>请求</a:t>
              </a:r>
              <a:r>
                <a:rPr kumimoji="0" lang="en-US" altLang="zh-CN" sz="1600">
                  <a:solidFill>
                    <a:srgbClr val="0000CC"/>
                  </a:solidFill>
                  <a:latin typeface="华文新魏" pitchFamily="2" charset="-122"/>
                  <a:ea typeface="华文新魏" pitchFamily="2" charset="-122"/>
                </a:rPr>
                <a:t>I/O</a:t>
              </a:r>
            </a:p>
          </p:txBody>
        </p:sp>
      </p:grpSp>
      <p:sp>
        <p:nvSpPr>
          <p:cNvPr id="21" name="Text Box 21"/>
          <p:cNvSpPr txBox="1">
            <a:spLocks noChangeArrowheads="1"/>
          </p:cNvSpPr>
          <p:nvPr/>
        </p:nvSpPr>
        <p:spPr bwMode="auto">
          <a:xfrm>
            <a:off x="1092200" y="2200275"/>
            <a:ext cx="701675" cy="285750"/>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zh-CN" altLang="en-US" sz="1600">
                <a:solidFill>
                  <a:srgbClr val="0000CC"/>
                </a:solidFill>
                <a:latin typeface="华文新魏" pitchFamily="2" charset="-122"/>
                <a:ea typeface="华文新魏" pitchFamily="2" charset="-122"/>
              </a:rPr>
              <a:t>进程</a:t>
            </a:r>
            <a:r>
              <a:rPr kumimoji="0" lang="en-US" altLang="zh-CN" sz="1600">
                <a:solidFill>
                  <a:srgbClr val="0000CC"/>
                </a:solidFill>
                <a:latin typeface="华文新魏" pitchFamily="2" charset="-122"/>
                <a:ea typeface="华文新魏" pitchFamily="2" charset="-122"/>
              </a:rPr>
              <a:t>j</a:t>
            </a:r>
          </a:p>
        </p:txBody>
      </p:sp>
      <p:sp>
        <p:nvSpPr>
          <p:cNvPr id="22" name="Text Box 23"/>
          <p:cNvSpPr txBox="1">
            <a:spLocks noChangeArrowheads="1"/>
          </p:cNvSpPr>
          <p:nvPr/>
        </p:nvSpPr>
        <p:spPr bwMode="auto">
          <a:xfrm>
            <a:off x="1092200" y="3573463"/>
            <a:ext cx="701675" cy="285750"/>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zh-CN" altLang="en-US" sz="1600">
                <a:solidFill>
                  <a:srgbClr val="0000CC"/>
                </a:solidFill>
                <a:latin typeface="华文新魏" pitchFamily="2" charset="-122"/>
                <a:ea typeface="华文新魏" pitchFamily="2" charset="-122"/>
              </a:rPr>
              <a:t>进程</a:t>
            </a:r>
            <a:r>
              <a:rPr kumimoji="0" lang="en-US" altLang="zh-CN" sz="1600">
                <a:solidFill>
                  <a:srgbClr val="0000CC"/>
                </a:solidFill>
                <a:latin typeface="华文新魏" pitchFamily="2" charset="-122"/>
                <a:ea typeface="华文新魏" pitchFamily="2" charset="-122"/>
              </a:rPr>
              <a:t>k</a:t>
            </a:r>
          </a:p>
        </p:txBody>
      </p:sp>
      <p:sp>
        <p:nvSpPr>
          <p:cNvPr id="23" name="Rectangle 24"/>
          <p:cNvSpPr>
            <a:spLocks noChangeArrowheads="1"/>
          </p:cNvSpPr>
          <p:nvPr/>
        </p:nvSpPr>
        <p:spPr bwMode="auto">
          <a:xfrm>
            <a:off x="984250" y="3914775"/>
            <a:ext cx="877888" cy="715963"/>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Text Box 26"/>
          <p:cNvSpPr txBox="1">
            <a:spLocks noChangeArrowheads="1"/>
          </p:cNvSpPr>
          <p:nvPr/>
        </p:nvSpPr>
        <p:spPr bwMode="auto">
          <a:xfrm>
            <a:off x="911225" y="4979988"/>
            <a:ext cx="1052513" cy="287337"/>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zh-CN" altLang="en-US" sz="1600">
                <a:solidFill>
                  <a:srgbClr val="0000CC"/>
                </a:solidFill>
                <a:latin typeface="华文新魏" pitchFamily="2" charset="-122"/>
                <a:ea typeface="华文新魏" pitchFamily="2" charset="-122"/>
              </a:rPr>
              <a:t>进程</a:t>
            </a:r>
            <a:r>
              <a:rPr kumimoji="0" lang="en-US" altLang="zh-CN" sz="1600">
                <a:solidFill>
                  <a:srgbClr val="0000CC"/>
                </a:solidFill>
                <a:latin typeface="华文新魏" pitchFamily="2" charset="-122"/>
                <a:ea typeface="华文新魏" pitchFamily="2" charset="-122"/>
              </a:rPr>
              <a:t>j</a:t>
            </a:r>
            <a:r>
              <a:rPr kumimoji="0" lang="zh-CN" altLang="en-US" sz="1600">
                <a:solidFill>
                  <a:srgbClr val="0000CC"/>
                </a:solidFill>
                <a:latin typeface="华文新魏" pitchFamily="2" charset="-122"/>
                <a:ea typeface="华文新魏" pitchFamily="2" charset="-122"/>
              </a:rPr>
              <a:t>或</a:t>
            </a:r>
            <a:r>
              <a:rPr kumimoji="0" lang="en-US" altLang="zh-CN" sz="1600">
                <a:solidFill>
                  <a:srgbClr val="0000CC"/>
                </a:solidFill>
                <a:latin typeface="华文新魏" pitchFamily="2" charset="-122"/>
                <a:ea typeface="华文新魏" pitchFamily="2" charset="-122"/>
              </a:rPr>
              <a:t>k</a:t>
            </a:r>
          </a:p>
        </p:txBody>
      </p:sp>
      <p:sp>
        <p:nvSpPr>
          <p:cNvPr id="25" name="Rectangle 27"/>
          <p:cNvSpPr>
            <a:spLocks noChangeArrowheads="1"/>
          </p:cNvSpPr>
          <p:nvPr/>
        </p:nvSpPr>
        <p:spPr bwMode="auto">
          <a:xfrm>
            <a:off x="984250" y="5343525"/>
            <a:ext cx="877888" cy="715963"/>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Line 28"/>
          <p:cNvSpPr>
            <a:spLocks noChangeShapeType="1"/>
          </p:cNvSpPr>
          <p:nvPr/>
        </p:nvSpPr>
        <p:spPr bwMode="auto">
          <a:xfrm flipV="1">
            <a:off x="1862138" y="2200275"/>
            <a:ext cx="527050" cy="571500"/>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Line 29"/>
          <p:cNvSpPr>
            <a:spLocks noChangeShapeType="1"/>
          </p:cNvSpPr>
          <p:nvPr/>
        </p:nvSpPr>
        <p:spPr bwMode="auto">
          <a:xfrm flipH="1" flipV="1">
            <a:off x="1862138" y="3914775"/>
            <a:ext cx="527050" cy="573088"/>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Line 30"/>
          <p:cNvSpPr>
            <a:spLocks noChangeShapeType="1"/>
          </p:cNvSpPr>
          <p:nvPr/>
        </p:nvSpPr>
        <p:spPr bwMode="auto">
          <a:xfrm>
            <a:off x="2389188" y="4487863"/>
            <a:ext cx="174625" cy="0"/>
          </a:xfrm>
          <a:prstGeom prst="line">
            <a:avLst/>
          </a:prstGeom>
          <a:noFill/>
          <a:ln w="9525">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Line 31"/>
          <p:cNvSpPr>
            <a:spLocks noChangeShapeType="1"/>
          </p:cNvSpPr>
          <p:nvPr/>
        </p:nvSpPr>
        <p:spPr bwMode="auto">
          <a:xfrm flipH="1" flipV="1">
            <a:off x="1862138" y="5343525"/>
            <a:ext cx="409575" cy="1082675"/>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Line 32"/>
          <p:cNvSpPr>
            <a:spLocks noChangeShapeType="1"/>
          </p:cNvSpPr>
          <p:nvPr/>
        </p:nvSpPr>
        <p:spPr bwMode="auto">
          <a:xfrm>
            <a:off x="2290763" y="6426200"/>
            <a:ext cx="525462" cy="0"/>
          </a:xfrm>
          <a:prstGeom prst="line">
            <a:avLst/>
          </a:prstGeom>
          <a:noFill/>
          <a:ln w="9525">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Line 33"/>
          <p:cNvSpPr>
            <a:spLocks noChangeShapeType="1"/>
          </p:cNvSpPr>
          <p:nvPr/>
        </p:nvSpPr>
        <p:spPr bwMode="auto">
          <a:xfrm flipV="1">
            <a:off x="3968750" y="2628900"/>
            <a:ext cx="703263" cy="573088"/>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Line 34"/>
          <p:cNvSpPr>
            <a:spLocks noChangeShapeType="1"/>
          </p:cNvSpPr>
          <p:nvPr/>
        </p:nvSpPr>
        <p:spPr bwMode="auto">
          <a:xfrm flipH="1">
            <a:off x="3617913" y="3201988"/>
            <a:ext cx="350837" cy="0"/>
          </a:xfrm>
          <a:prstGeom prst="line">
            <a:avLst/>
          </a:prstGeom>
          <a:noFill/>
          <a:ln w="9525">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Line 35"/>
          <p:cNvSpPr>
            <a:spLocks noChangeShapeType="1"/>
          </p:cNvSpPr>
          <p:nvPr/>
        </p:nvSpPr>
        <p:spPr bwMode="auto">
          <a:xfrm flipH="1">
            <a:off x="6602413" y="4630738"/>
            <a:ext cx="176212" cy="0"/>
          </a:xfrm>
          <a:prstGeom prst="line">
            <a:avLst/>
          </a:prstGeom>
          <a:noFill/>
          <a:ln w="9525">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Line 36"/>
          <p:cNvSpPr>
            <a:spLocks noChangeShapeType="1"/>
          </p:cNvSpPr>
          <p:nvPr/>
        </p:nvSpPr>
        <p:spPr bwMode="auto">
          <a:xfrm flipH="1">
            <a:off x="4495800" y="5772150"/>
            <a:ext cx="527050" cy="0"/>
          </a:xfrm>
          <a:prstGeom prst="line">
            <a:avLst/>
          </a:prstGeom>
          <a:noFill/>
          <a:ln w="9525">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Line 37"/>
          <p:cNvSpPr>
            <a:spLocks noChangeShapeType="1"/>
          </p:cNvSpPr>
          <p:nvPr/>
        </p:nvSpPr>
        <p:spPr bwMode="auto">
          <a:xfrm flipH="1" flipV="1">
            <a:off x="3997325" y="5341938"/>
            <a:ext cx="498475" cy="430212"/>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Line 38"/>
          <p:cNvSpPr>
            <a:spLocks noChangeShapeType="1"/>
          </p:cNvSpPr>
          <p:nvPr/>
        </p:nvSpPr>
        <p:spPr bwMode="auto">
          <a:xfrm flipH="1">
            <a:off x="6602413" y="4200525"/>
            <a:ext cx="0" cy="430213"/>
          </a:xfrm>
          <a:prstGeom prst="line">
            <a:avLst/>
          </a:prstGeom>
          <a:noFill/>
          <a:ln w="9525">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Line 39"/>
          <p:cNvSpPr>
            <a:spLocks noChangeShapeType="1"/>
          </p:cNvSpPr>
          <p:nvPr/>
        </p:nvSpPr>
        <p:spPr bwMode="auto">
          <a:xfrm flipH="1">
            <a:off x="6076950" y="4200525"/>
            <a:ext cx="525463" cy="0"/>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Line 40"/>
          <p:cNvSpPr>
            <a:spLocks noChangeShapeType="1"/>
          </p:cNvSpPr>
          <p:nvPr/>
        </p:nvSpPr>
        <p:spPr bwMode="auto">
          <a:xfrm>
            <a:off x="6076950" y="3343275"/>
            <a:ext cx="701675" cy="0"/>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Line 41"/>
          <p:cNvSpPr>
            <a:spLocks noChangeShapeType="1"/>
          </p:cNvSpPr>
          <p:nvPr/>
        </p:nvSpPr>
        <p:spPr bwMode="auto">
          <a:xfrm>
            <a:off x="457200" y="1485900"/>
            <a:ext cx="3862388" cy="0"/>
          </a:xfrm>
          <a:prstGeom prst="line">
            <a:avLst/>
          </a:prstGeom>
          <a:noFill/>
          <a:ln w="9525">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Line 43"/>
          <p:cNvSpPr>
            <a:spLocks noChangeShapeType="1"/>
          </p:cNvSpPr>
          <p:nvPr/>
        </p:nvSpPr>
        <p:spPr bwMode="auto">
          <a:xfrm>
            <a:off x="457200" y="2057400"/>
            <a:ext cx="8077200" cy="0"/>
          </a:xfrm>
          <a:prstGeom prst="line">
            <a:avLst/>
          </a:prstGeom>
          <a:noFill/>
          <a:ln w="9525">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Line 44"/>
          <p:cNvSpPr>
            <a:spLocks noChangeShapeType="1"/>
          </p:cNvSpPr>
          <p:nvPr/>
        </p:nvSpPr>
        <p:spPr bwMode="auto">
          <a:xfrm>
            <a:off x="6427788" y="914400"/>
            <a:ext cx="0" cy="5572125"/>
          </a:xfrm>
          <a:prstGeom prst="line">
            <a:avLst/>
          </a:prstGeom>
          <a:noFill/>
          <a:ln w="9525">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Text Box 46"/>
          <p:cNvSpPr txBox="1">
            <a:spLocks noChangeArrowheads="1"/>
          </p:cNvSpPr>
          <p:nvPr/>
        </p:nvSpPr>
        <p:spPr bwMode="auto">
          <a:xfrm>
            <a:off x="2901950" y="6159500"/>
            <a:ext cx="206375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endParaRPr kumimoji="0" lang="zh-CN" altLang="zh-CN" sz="1000"/>
          </a:p>
        </p:txBody>
      </p:sp>
    </p:spTree>
    <p:extLst>
      <p:ext uri="{BB962C8B-B14F-4D97-AF65-F5344CB8AC3E}">
        <p14:creationId xmlns:p14="http://schemas.microsoft.com/office/powerpoint/2010/main" val="2876395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缓冲技术</a:t>
            </a:r>
          </a:p>
        </p:txBody>
      </p:sp>
      <p:sp>
        <p:nvSpPr>
          <p:cNvPr id="3" name="内容占位符 2"/>
          <p:cNvSpPr>
            <a:spLocks noGrp="1"/>
          </p:cNvSpPr>
          <p:nvPr>
            <p:ph idx="1"/>
          </p:nvPr>
        </p:nvSpPr>
        <p:spPr/>
        <p:txBody>
          <a:bodyPr/>
          <a:lstStyle/>
          <a:p>
            <a:r>
              <a:rPr lang="zh-CN" altLang="en-US" dirty="0"/>
              <a:t>单缓冲</a:t>
            </a:r>
            <a:endParaRPr lang="en-US" altLang="zh-CN" dirty="0"/>
          </a:p>
          <a:p>
            <a:r>
              <a:rPr lang="zh-CN" altLang="en-US" dirty="0"/>
              <a:t>双缓冲</a:t>
            </a:r>
            <a:endParaRPr lang="en-US" altLang="zh-CN" dirty="0"/>
          </a:p>
          <a:p>
            <a:r>
              <a:rPr lang="zh-CN" altLang="en-US" dirty="0"/>
              <a:t>多缓冲</a:t>
            </a:r>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29</a:t>
            </a:fld>
            <a:endParaRPr lang="zh-CN" altLang="en-US"/>
          </a:p>
        </p:txBody>
      </p:sp>
    </p:spTree>
    <p:extLst>
      <p:ext uri="{BB962C8B-B14F-4D97-AF65-F5344CB8AC3E}">
        <p14:creationId xmlns:p14="http://schemas.microsoft.com/office/powerpoint/2010/main" val="1653452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I/O </a:t>
            </a:r>
            <a:r>
              <a:rPr lang="zh-CN" altLang="en-US" dirty="0"/>
              <a:t>硬件原理</a:t>
            </a:r>
          </a:p>
        </p:txBody>
      </p:sp>
      <p:sp>
        <p:nvSpPr>
          <p:cNvPr id="3" name="内容占位符 2"/>
          <p:cNvSpPr>
            <a:spLocks noGrp="1"/>
          </p:cNvSpPr>
          <p:nvPr>
            <p:ph idx="1"/>
          </p:nvPr>
        </p:nvSpPr>
        <p:spPr/>
        <p:txBody>
          <a:bodyPr>
            <a:normAutofit lnSpcReduction="10000"/>
          </a:bodyPr>
          <a:lstStyle/>
          <a:p>
            <a:r>
              <a:rPr lang="en-US" altLang="zh-CN" dirty="0"/>
              <a:t>I/O </a:t>
            </a:r>
            <a:r>
              <a:rPr lang="zh-CN" altLang="en-US" dirty="0"/>
              <a:t>设备（输入输出设备）</a:t>
            </a:r>
            <a:endParaRPr lang="en-US" altLang="zh-CN" dirty="0"/>
          </a:p>
          <a:p>
            <a:pPr lvl="1"/>
            <a:r>
              <a:rPr lang="zh-CN" altLang="en-US" dirty="0"/>
              <a:t>计算机配置有大量外部设备，需要</a:t>
            </a:r>
            <a:endParaRPr lang="en-US" altLang="zh-CN" dirty="0"/>
          </a:p>
          <a:p>
            <a:pPr marL="457200" lvl="1" indent="0">
              <a:buNone/>
            </a:pPr>
            <a:r>
              <a:rPr lang="en-US" altLang="zh-CN" dirty="0"/>
              <a:t>	</a:t>
            </a:r>
            <a:r>
              <a:rPr lang="zh-CN" altLang="en-US" dirty="0"/>
              <a:t>与计算机交换信息</a:t>
            </a:r>
            <a:endParaRPr lang="en-US" altLang="zh-CN" dirty="0"/>
          </a:p>
          <a:p>
            <a:pPr lvl="1"/>
            <a:r>
              <a:rPr lang="zh-CN" altLang="en-US" dirty="0"/>
              <a:t>两大类：存储型设备、</a:t>
            </a:r>
            <a:r>
              <a:rPr lang="en-US" altLang="zh-CN" dirty="0"/>
              <a:t>I/O</a:t>
            </a:r>
            <a:r>
              <a:rPr lang="zh-CN" altLang="en-US" dirty="0"/>
              <a:t>设备</a:t>
            </a:r>
            <a:endParaRPr lang="en-US" altLang="zh-CN" dirty="0"/>
          </a:p>
          <a:p>
            <a:r>
              <a:rPr lang="en-US" altLang="zh-CN" dirty="0"/>
              <a:t>I/O</a:t>
            </a:r>
            <a:r>
              <a:rPr lang="zh-CN" altLang="en-US" dirty="0"/>
              <a:t>系统</a:t>
            </a:r>
            <a:endParaRPr lang="en-US" altLang="zh-CN" dirty="0"/>
          </a:p>
          <a:p>
            <a:pPr lvl="1"/>
            <a:r>
              <a:rPr lang="en-US" altLang="zh-CN" dirty="0"/>
              <a:t>I/O</a:t>
            </a:r>
            <a:r>
              <a:rPr lang="zh-CN" altLang="en-US" dirty="0"/>
              <a:t>设备及其接口线路、控制部件、</a:t>
            </a:r>
            <a:endParaRPr lang="en-US" altLang="zh-CN" dirty="0"/>
          </a:p>
          <a:p>
            <a:pPr marL="457200" lvl="1" indent="0">
              <a:buNone/>
            </a:pPr>
            <a:r>
              <a:rPr lang="zh-CN" altLang="en-US" dirty="0"/>
              <a:t>通道和管理软件的总称</a:t>
            </a:r>
            <a:endParaRPr lang="en-US" altLang="zh-CN" dirty="0"/>
          </a:p>
          <a:p>
            <a:r>
              <a:rPr lang="en-US" altLang="zh-CN" dirty="0"/>
              <a:t>I/O </a:t>
            </a:r>
            <a:r>
              <a:rPr lang="zh-CN" altLang="en-US" dirty="0"/>
              <a:t>操作</a:t>
            </a:r>
            <a:endParaRPr lang="en-US" altLang="zh-CN" dirty="0"/>
          </a:p>
          <a:p>
            <a:pPr lvl="1"/>
            <a:r>
              <a:rPr lang="zh-CN" altLang="en-US" dirty="0"/>
              <a:t>计算机的主存和外围设备的介质之间</a:t>
            </a:r>
            <a:endParaRPr lang="en-US" altLang="zh-CN" dirty="0"/>
          </a:p>
          <a:p>
            <a:pPr marL="457200" lvl="1" indent="0">
              <a:buNone/>
            </a:pPr>
            <a:r>
              <a:rPr lang="zh-CN" altLang="en-US" dirty="0"/>
              <a:t>的信息传送操作。 </a:t>
            </a:r>
          </a:p>
          <a:p>
            <a:pPr lvl="1"/>
            <a:endParaRPr lang="en-US" altLang="zh-CN" dirty="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a:t>
            </a:fld>
            <a:endParaRPr lang="zh-CN" alt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6256" y="1151857"/>
            <a:ext cx="1607190" cy="1230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4026" y="2564904"/>
            <a:ext cx="1771650" cy="136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1824" y="4149080"/>
            <a:ext cx="193357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9302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缓冲技术</a:t>
            </a:r>
          </a:p>
        </p:txBody>
      </p:sp>
      <p:sp>
        <p:nvSpPr>
          <p:cNvPr id="3" name="内容占位符 2"/>
          <p:cNvSpPr>
            <a:spLocks noGrp="1"/>
          </p:cNvSpPr>
          <p:nvPr>
            <p:ph idx="1"/>
          </p:nvPr>
        </p:nvSpPr>
        <p:spPr>
          <a:xfrm>
            <a:off x="457200" y="1124744"/>
            <a:ext cx="8229600" cy="5328592"/>
          </a:xfrm>
        </p:spPr>
        <p:txBody>
          <a:bodyPr>
            <a:normAutofit fontScale="85000" lnSpcReduction="10000"/>
          </a:bodyPr>
          <a:lstStyle/>
          <a:p>
            <a:r>
              <a:rPr lang="zh-CN" altLang="en-US" dirty="0"/>
              <a:t>引入缓冲的目的</a:t>
            </a:r>
            <a:endParaRPr lang="en-US" altLang="zh-CN" dirty="0"/>
          </a:p>
          <a:p>
            <a:pPr lvl="1"/>
            <a:r>
              <a:rPr lang="zh-CN" altLang="en-US" dirty="0"/>
              <a:t>解决</a:t>
            </a:r>
            <a:r>
              <a:rPr lang="en-US" altLang="zh-CN" dirty="0"/>
              <a:t>CPU</a:t>
            </a:r>
            <a:r>
              <a:rPr lang="zh-CN" altLang="en-US" dirty="0"/>
              <a:t>与设备之间速度不匹配的矛盾</a:t>
            </a:r>
            <a:endParaRPr lang="en-US" altLang="zh-CN" dirty="0"/>
          </a:p>
          <a:p>
            <a:pPr lvl="1"/>
            <a:r>
              <a:rPr lang="zh-CN" altLang="en-US" dirty="0"/>
              <a:t>协调逻辑记录大小与物理记录大小不一致</a:t>
            </a:r>
            <a:endParaRPr lang="en-US" altLang="zh-CN" dirty="0"/>
          </a:p>
          <a:p>
            <a:pPr lvl="1"/>
            <a:r>
              <a:rPr lang="zh-CN" altLang="en-US" dirty="0"/>
              <a:t>提高</a:t>
            </a:r>
            <a:r>
              <a:rPr lang="en-US" altLang="zh-CN" dirty="0"/>
              <a:t>CPU</a:t>
            </a:r>
            <a:r>
              <a:rPr lang="zh-CN" altLang="en-US" dirty="0"/>
              <a:t>和</a:t>
            </a:r>
            <a:r>
              <a:rPr lang="en-US" altLang="zh-CN" dirty="0"/>
              <a:t>I/O</a:t>
            </a:r>
            <a:r>
              <a:rPr lang="zh-CN" altLang="en-US" dirty="0"/>
              <a:t>设备的并行性</a:t>
            </a:r>
            <a:endParaRPr lang="en-US" altLang="zh-CN" dirty="0"/>
          </a:p>
          <a:p>
            <a:r>
              <a:rPr lang="zh-CN" altLang="en-US" dirty="0"/>
              <a:t>缓冲实现思想</a:t>
            </a:r>
            <a:endParaRPr lang="en-US" altLang="zh-CN" dirty="0"/>
          </a:p>
          <a:p>
            <a:pPr lvl="1" algn="just">
              <a:lnSpc>
                <a:spcPct val="90000"/>
              </a:lnSpc>
            </a:pPr>
            <a:r>
              <a:rPr lang="zh-CN" altLang="en-US" dirty="0"/>
              <a:t>进程输出数据时：向系统申请一个缓冲区，若为顺序写请求，则不断把数据填到缓冲区，直到被装满。此后，进程继续它的计算，系统将缓冲区内容写到</a:t>
            </a:r>
            <a:r>
              <a:rPr lang="en-US" altLang="zh-CN" dirty="0"/>
              <a:t>I/O</a:t>
            </a:r>
            <a:r>
              <a:rPr lang="zh-CN" altLang="en-US" dirty="0"/>
              <a:t>设备上。</a:t>
            </a:r>
            <a:endParaRPr lang="en-US" altLang="zh-CN" dirty="0"/>
          </a:p>
          <a:p>
            <a:pPr lvl="2" algn="just">
              <a:lnSpc>
                <a:spcPct val="90000"/>
              </a:lnSpc>
            </a:pPr>
            <a:r>
              <a:rPr lang="zh-CN" altLang="en-US" dirty="0"/>
              <a:t>只有在系统还来不及腾空缓冲而进程又要写数据时，它才需要等待</a:t>
            </a:r>
          </a:p>
          <a:p>
            <a:pPr lvl="1" algn="just">
              <a:lnSpc>
                <a:spcPct val="90000"/>
              </a:lnSpc>
            </a:pPr>
            <a:r>
              <a:rPr lang="zh-CN" altLang="en-US" dirty="0"/>
              <a:t>进程输入数据时，向系统申请一个缓冲区，系统将一个物理记录的内容读到缓冲区，根据进程要求，把当前需要的逻辑记录从缓冲区中选出并传送给进程。</a:t>
            </a:r>
            <a:endParaRPr lang="en-US" altLang="zh-CN" dirty="0"/>
          </a:p>
          <a:p>
            <a:pPr lvl="2" algn="just">
              <a:lnSpc>
                <a:spcPct val="90000"/>
              </a:lnSpc>
            </a:pPr>
            <a:r>
              <a:rPr lang="zh-CN" altLang="en-US" dirty="0"/>
              <a:t>仅当缓冲区空而进程又要从中读取数据时，它才被迫等待</a:t>
            </a:r>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30</a:t>
            </a:fld>
            <a:endParaRPr lang="zh-CN" altLang="en-US"/>
          </a:p>
        </p:txBody>
      </p:sp>
    </p:spTree>
    <p:extLst>
      <p:ext uri="{BB962C8B-B14F-4D97-AF65-F5344CB8AC3E}">
        <p14:creationId xmlns:p14="http://schemas.microsoft.com/office/powerpoint/2010/main" val="4222946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单缓冲 </a:t>
            </a:r>
          </a:p>
        </p:txBody>
      </p:sp>
      <p:sp>
        <p:nvSpPr>
          <p:cNvPr id="3" name="内容占位符 2"/>
          <p:cNvSpPr>
            <a:spLocks noGrp="1"/>
          </p:cNvSpPr>
          <p:nvPr>
            <p:ph idx="1"/>
          </p:nvPr>
        </p:nvSpPr>
        <p:spPr/>
        <p:txBody>
          <a:bodyPr/>
          <a:lstStyle/>
          <a:p>
            <a:r>
              <a:rPr lang="zh-CN" altLang="en-US" dirty="0"/>
              <a:t>进程发出</a:t>
            </a:r>
            <a:r>
              <a:rPr lang="en-US" altLang="zh-CN" dirty="0"/>
              <a:t>I/O</a:t>
            </a:r>
            <a:r>
              <a:rPr lang="zh-CN" altLang="en-US" dirty="0"/>
              <a:t>请求后操作系统在主存中只开设一个缓冲区</a:t>
            </a:r>
            <a:endParaRPr lang="en-US" altLang="zh-CN" dirty="0"/>
          </a:p>
          <a:p>
            <a:r>
              <a:rPr lang="zh-CN" altLang="en-US" dirty="0"/>
              <a:t>块设备输入</a:t>
            </a:r>
            <a:endParaRPr lang="en-US" altLang="zh-CN" dirty="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31</a:t>
            </a:fld>
            <a:endParaRPr lang="zh-CN" altLang="en-US"/>
          </a:p>
        </p:txBody>
      </p:sp>
      <p:cxnSp>
        <p:nvCxnSpPr>
          <p:cNvPr id="7" name="直接箭头连接符 6"/>
          <p:cNvCxnSpPr/>
          <p:nvPr/>
        </p:nvCxnSpPr>
        <p:spPr>
          <a:xfrm>
            <a:off x="2195736" y="3901698"/>
            <a:ext cx="5832648"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01412" y="3429000"/>
            <a:ext cx="1107996" cy="369332"/>
          </a:xfrm>
          <a:prstGeom prst="rect">
            <a:avLst/>
          </a:prstGeom>
          <a:noFill/>
        </p:spPr>
        <p:txBody>
          <a:bodyPr wrap="none" rtlCol="0">
            <a:spAutoFit/>
          </a:bodyPr>
          <a:lstStyle/>
          <a:p>
            <a:r>
              <a:rPr lang="zh-CN" altLang="en-US" dirty="0"/>
              <a:t>磁盘输入</a:t>
            </a:r>
          </a:p>
        </p:txBody>
      </p:sp>
      <p:sp>
        <p:nvSpPr>
          <p:cNvPr id="11" name="TextBox 10"/>
          <p:cNvSpPr txBox="1"/>
          <p:nvPr/>
        </p:nvSpPr>
        <p:spPr>
          <a:xfrm>
            <a:off x="511676" y="2996952"/>
            <a:ext cx="1107996" cy="369332"/>
          </a:xfrm>
          <a:prstGeom prst="rect">
            <a:avLst/>
          </a:prstGeom>
          <a:noFill/>
        </p:spPr>
        <p:txBody>
          <a:bodyPr wrap="none" rtlCol="0">
            <a:spAutoFit/>
          </a:bodyPr>
          <a:lstStyle/>
          <a:p>
            <a:r>
              <a:rPr lang="zh-CN" altLang="en-US" dirty="0"/>
              <a:t>处理数据</a:t>
            </a:r>
          </a:p>
        </p:txBody>
      </p:sp>
      <p:cxnSp>
        <p:nvCxnSpPr>
          <p:cNvPr id="13" name="直接连接符 12"/>
          <p:cNvCxnSpPr/>
          <p:nvPr/>
        </p:nvCxnSpPr>
        <p:spPr>
          <a:xfrm>
            <a:off x="2195736" y="3595370"/>
            <a:ext cx="72008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915816" y="3162924"/>
            <a:ext cx="576064"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592864" y="3632761"/>
            <a:ext cx="72008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355976" y="3181618"/>
            <a:ext cx="576064"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95536" y="2852936"/>
            <a:ext cx="7848872" cy="12241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p:nvPr/>
        </p:nvCxnSpPr>
        <p:spPr>
          <a:xfrm>
            <a:off x="2195736" y="6061938"/>
            <a:ext cx="5832648"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01412" y="5589240"/>
            <a:ext cx="1107996" cy="369332"/>
          </a:xfrm>
          <a:prstGeom prst="rect">
            <a:avLst/>
          </a:prstGeom>
          <a:noFill/>
        </p:spPr>
        <p:txBody>
          <a:bodyPr wrap="none" rtlCol="0">
            <a:spAutoFit/>
          </a:bodyPr>
          <a:lstStyle/>
          <a:p>
            <a:r>
              <a:rPr lang="zh-CN" altLang="en-US" dirty="0"/>
              <a:t>磁盘输入</a:t>
            </a:r>
          </a:p>
        </p:txBody>
      </p:sp>
      <p:sp>
        <p:nvSpPr>
          <p:cNvPr id="25" name="TextBox 24"/>
          <p:cNvSpPr txBox="1"/>
          <p:nvPr/>
        </p:nvSpPr>
        <p:spPr>
          <a:xfrm>
            <a:off x="511676" y="4859868"/>
            <a:ext cx="1107996" cy="369332"/>
          </a:xfrm>
          <a:prstGeom prst="rect">
            <a:avLst/>
          </a:prstGeom>
          <a:noFill/>
        </p:spPr>
        <p:txBody>
          <a:bodyPr wrap="none" rtlCol="0">
            <a:spAutoFit/>
          </a:bodyPr>
          <a:lstStyle/>
          <a:p>
            <a:r>
              <a:rPr lang="zh-CN" altLang="en-US" dirty="0"/>
              <a:t>处理数据</a:t>
            </a:r>
          </a:p>
        </p:txBody>
      </p:sp>
      <p:cxnSp>
        <p:nvCxnSpPr>
          <p:cNvPr id="26" name="直接连接符 25"/>
          <p:cNvCxnSpPr/>
          <p:nvPr/>
        </p:nvCxnSpPr>
        <p:spPr>
          <a:xfrm>
            <a:off x="2195736" y="5729326"/>
            <a:ext cx="72008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079964" y="5044534"/>
            <a:ext cx="576064"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059832" y="5752853"/>
            <a:ext cx="720080"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395536" y="4725144"/>
            <a:ext cx="7848872" cy="1512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2335330" y="3264637"/>
            <a:ext cx="296876" cy="369332"/>
          </a:xfrm>
          <a:prstGeom prst="rect">
            <a:avLst/>
          </a:prstGeom>
          <a:noFill/>
        </p:spPr>
        <p:txBody>
          <a:bodyPr wrap="none" rtlCol="0">
            <a:spAutoFit/>
          </a:bodyPr>
          <a:lstStyle/>
          <a:p>
            <a:r>
              <a:rPr lang="en-US" altLang="zh-CN" dirty="0"/>
              <a:t>T</a:t>
            </a:r>
            <a:endParaRPr lang="zh-CN" altLang="en-US" dirty="0"/>
          </a:p>
        </p:txBody>
      </p:sp>
      <p:sp>
        <p:nvSpPr>
          <p:cNvPr id="32" name="TextBox 31"/>
          <p:cNvSpPr txBox="1"/>
          <p:nvPr/>
        </p:nvSpPr>
        <p:spPr>
          <a:xfrm>
            <a:off x="3039766" y="2843644"/>
            <a:ext cx="308098" cy="369332"/>
          </a:xfrm>
          <a:prstGeom prst="rect">
            <a:avLst/>
          </a:prstGeom>
          <a:noFill/>
        </p:spPr>
        <p:txBody>
          <a:bodyPr wrap="none" rtlCol="0">
            <a:spAutoFit/>
          </a:bodyPr>
          <a:lstStyle/>
          <a:p>
            <a:r>
              <a:rPr lang="en-US" altLang="zh-CN" dirty="0"/>
              <a:t>C</a:t>
            </a:r>
            <a:endParaRPr lang="zh-CN" altLang="en-US" dirty="0"/>
          </a:p>
        </p:txBody>
      </p:sp>
      <p:sp>
        <p:nvSpPr>
          <p:cNvPr id="33" name="TextBox 32"/>
          <p:cNvSpPr txBox="1"/>
          <p:nvPr/>
        </p:nvSpPr>
        <p:spPr>
          <a:xfrm>
            <a:off x="3800044" y="3275692"/>
            <a:ext cx="296876" cy="369332"/>
          </a:xfrm>
          <a:prstGeom prst="rect">
            <a:avLst/>
          </a:prstGeom>
          <a:noFill/>
        </p:spPr>
        <p:txBody>
          <a:bodyPr wrap="none" rtlCol="0">
            <a:spAutoFit/>
          </a:bodyPr>
          <a:lstStyle/>
          <a:p>
            <a:r>
              <a:rPr lang="en-US" altLang="zh-CN" dirty="0"/>
              <a:t>T</a:t>
            </a:r>
            <a:endParaRPr lang="zh-CN" altLang="en-US" dirty="0"/>
          </a:p>
        </p:txBody>
      </p:sp>
      <p:sp>
        <p:nvSpPr>
          <p:cNvPr id="34" name="TextBox 33"/>
          <p:cNvSpPr txBox="1"/>
          <p:nvPr/>
        </p:nvSpPr>
        <p:spPr>
          <a:xfrm>
            <a:off x="4447075" y="2843644"/>
            <a:ext cx="308098" cy="369332"/>
          </a:xfrm>
          <a:prstGeom prst="rect">
            <a:avLst/>
          </a:prstGeom>
          <a:noFill/>
        </p:spPr>
        <p:txBody>
          <a:bodyPr wrap="none" rtlCol="0">
            <a:spAutoFit/>
          </a:bodyPr>
          <a:lstStyle/>
          <a:p>
            <a:r>
              <a:rPr lang="en-US" altLang="zh-CN" dirty="0"/>
              <a:t>C</a:t>
            </a:r>
            <a:endParaRPr lang="zh-CN" altLang="en-US" dirty="0"/>
          </a:p>
        </p:txBody>
      </p:sp>
      <p:sp>
        <p:nvSpPr>
          <p:cNvPr id="35" name="TextBox 34"/>
          <p:cNvSpPr txBox="1"/>
          <p:nvPr/>
        </p:nvSpPr>
        <p:spPr>
          <a:xfrm>
            <a:off x="511676" y="5219908"/>
            <a:ext cx="1795684" cy="369332"/>
          </a:xfrm>
          <a:prstGeom prst="rect">
            <a:avLst/>
          </a:prstGeom>
          <a:noFill/>
        </p:spPr>
        <p:txBody>
          <a:bodyPr wrap="none" rtlCol="0">
            <a:spAutoFit/>
          </a:bodyPr>
          <a:lstStyle/>
          <a:p>
            <a:r>
              <a:rPr lang="zh-CN" altLang="en-US" dirty="0"/>
              <a:t>缓存</a:t>
            </a:r>
            <a:r>
              <a:rPr lang="en-US" altLang="zh-CN" dirty="0">
                <a:sym typeface="Wingdings" panose="05000000000000000000" pitchFamily="2" charset="2"/>
              </a:rPr>
              <a:t></a:t>
            </a:r>
            <a:r>
              <a:rPr lang="zh-CN" altLang="en-US" dirty="0">
                <a:sym typeface="Wingdings" panose="05000000000000000000" pitchFamily="2" charset="2"/>
              </a:rPr>
              <a:t>用户空间</a:t>
            </a:r>
            <a:endParaRPr lang="zh-CN" altLang="en-US" dirty="0"/>
          </a:p>
        </p:txBody>
      </p:sp>
      <p:cxnSp>
        <p:nvCxnSpPr>
          <p:cNvPr id="36" name="直接连接符 35"/>
          <p:cNvCxnSpPr/>
          <p:nvPr/>
        </p:nvCxnSpPr>
        <p:spPr>
          <a:xfrm flipV="1">
            <a:off x="2900172" y="5375956"/>
            <a:ext cx="139594" cy="3056"/>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3944060" y="5034692"/>
            <a:ext cx="576064"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923928" y="5743011"/>
            <a:ext cx="72008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3764268" y="5366114"/>
            <a:ext cx="139594" cy="3056"/>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4818914" y="5034692"/>
            <a:ext cx="576064"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4798782" y="5743011"/>
            <a:ext cx="72008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4639122" y="5366114"/>
            <a:ext cx="139594" cy="3056"/>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339752" y="5414416"/>
            <a:ext cx="296876" cy="369332"/>
          </a:xfrm>
          <a:prstGeom prst="rect">
            <a:avLst/>
          </a:prstGeom>
          <a:noFill/>
        </p:spPr>
        <p:txBody>
          <a:bodyPr wrap="none" rtlCol="0">
            <a:spAutoFit/>
          </a:bodyPr>
          <a:lstStyle/>
          <a:p>
            <a:r>
              <a:rPr lang="en-US" altLang="zh-CN" dirty="0"/>
              <a:t>T</a:t>
            </a:r>
            <a:endParaRPr lang="zh-CN" altLang="en-US" dirty="0"/>
          </a:p>
        </p:txBody>
      </p:sp>
      <p:sp>
        <p:nvSpPr>
          <p:cNvPr id="59" name="TextBox 58"/>
          <p:cNvSpPr txBox="1"/>
          <p:nvPr/>
        </p:nvSpPr>
        <p:spPr>
          <a:xfrm>
            <a:off x="3234534" y="4725144"/>
            <a:ext cx="308098" cy="369332"/>
          </a:xfrm>
          <a:prstGeom prst="rect">
            <a:avLst/>
          </a:prstGeom>
          <a:noFill/>
        </p:spPr>
        <p:txBody>
          <a:bodyPr wrap="none" rtlCol="0">
            <a:spAutoFit/>
          </a:bodyPr>
          <a:lstStyle/>
          <a:p>
            <a:r>
              <a:rPr lang="en-US" altLang="zh-CN" dirty="0"/>
              <a:t>C</a:t>
            </a:r>
            <a:endParaRPr lang="zh-CN" altLang="en-US" dirty="0"/>
          </a:p>
        </p:txBody>
      </p:sp>
      <p:sp>
        <p:nvSpPr>
          <p:cNvPr id="60" name="TextBox 59"/>
          <p:cNvSpPr txBox="1"/>
          <p:nvPr/>
        </p:nvSpPr>
        <p:spPr>
          <a:xfrm>
            <a:off x="2823742" y="5074426"/>
            <a:ext cx="381836" cy="369332"/>
          </a:xfrm>
          <a:prstGeom prst="rect">
            <a:avLst/>
          </a:prstGeom>
          <a:noFill/>
        </p:spPr>
        <p:txBody>
          <a:bodyPr wrap="none" rtlCol="0">
            <a:spAutoFit/>
          </a:bodyPr>
          <a:lstStyle/>
          <a:p>
            <a:r>
              <a:rPr lang="en-US" altLang="zh-CN" dirty="0"/>
              <a:t>M</a:t>
            </a:r>
            <a:endParaRPr lang="zh-CN" altLang="en-US" dirty="0"/>
          </a:p>
        </p:txBody>
      </p:sp>
      <p:sp>
        <p:nvSpPr>
          <p:cNvPr id="61" name="TextBox 60"/>
          <p:cNvSpPr txBox="1"/>
          <p:nvPr/>
        </p:nvSpPr>
        <p:spPr>
          <a:xfrm>
            <a:off x="5997059" y="3098161"/>
            <a:ext cx="2031325" cy="646331"/>
          </a:xfrm>
          <a:prstGeom prst="rect">
            <a:avLst/>
          </a:prstGeom>
          <a:noFill/>
        </p:spPr>
        <p:txBody>
          <a:bodyPr wrap="none" rtlCol="0">
            <a:spAutoFit/>
          </a:bodyPr>
          <a:lstStyle/>
          <a:p>
            <a:pPr algn="ctr"/>
            <a:r>
              <a:rPr lang="zh-CN" altLang="en-US" dirty="0">
                <a:solidFill>
                  <a:srgbClr val="FF0000"/>
                </a:solidFill>
              </a:rPr>
              <a:t>每批数据处理时间</a:t>
            </a:r>
            <a:endParaRPr lang="en-US" altLang="zh-CN" dirty="0">
              <a:solidFill>
                <a:srgbClr val="FF0000"/>
              </a:solidFill>
            </a:endParaRPr>
          </a:p>
          <a:p>
            <a:pPr algn="ctr"/>
            <a:r>
              <a:rPr lang="en-US" altLang="zh-CN" dirty="0">
                <a:solidFill>
                  <a:srgbClr val="FF0000"/>
                </a:solidFill>
              </a:rPr>
              <a:t>C+T</a:t>
            </a:r>
            <a:endParaRPr lang="zh-CN" altLang="en-US" dirty="0">
              <a:solidFill>
                <a:srgbClr val="FF0000"/>
              </a:solidFill>
            </a:endParaRPr>
          </a:p>
        </p:txBody>
      </p:sp>
      <p:sp>
        <p:nvSpPr>
          <p:cNvPr id="62" name="TextBox 61"/>
          <p:cNvSpPr txBox="1"/>
          <p:nvPr/>
        </p:nvSpPr>
        <p:spPr>
          <a:xfrm>
            <a:off x="6012160" y="5230941"/>
            <a:ext cx="2031325" cy="646331"/>
          </a:xfrm>
          <a:prstGeom prst="rect">
            <a:avLst/>
          </a:prstGeom>
          <a:noFill/>
        </p:spPr>
        <p:txBody>
          <a:bodyPr wrap="none" rtlCol="0">
            <a:spAutoFit/>
          </a:bodyPr>
          <a:lstStyle/>
          <a:p>
            <a:pPr algn="ctr"/>
            <a:r>
              <a:rPr lang="zh-CN" altLang="en-US" dirty="0">
                <a:solidFill>
                  <a:srgbClr val="FF0000"/>
                </a:solidFill>
              </a:rPr>
              <a:t>每批数据处理时间</a:t>
            </a:r>
            <a:endParaRPr lang="en-US" altLang="zh-CN" dirty="0">
              <a:solidFill>
                <a:srgbClr val="FF0000"/>
              </a:solidFill>
            </a:endParaRPr>
          </a:p>
          <a:p>
            <a:pPr algn="ctr"/>
            <a:r>
              <a:rPr lang="en-US" altLang="zh-CN" dirty="0">
                <a:solidFill>
                  <a:srgbClr val="FF0000"/>
                </a:solidFill>
              </a:rPr>
              <a:t>Max(C,T)+M</a:t>
            </a:r>
            <a:endParaRPr lang="zh-CN" altLang="en-US" dirty="0">
              <a:solidFill>
                <a:srgbClr val="FF0000"/>
              </a:solidFill>
            </a:endParaRPr>
          </a:p>
        </p:txBody>
      </p:sp>
      <p:sp>
        <p:nvSpPr>
          <p:cNvPr id="63" name="TextBox 62"/>
          <p:cNvSpPr txBox="1"/>
          <p:nvPr/>
        </p:nvSpPr>
        <p:spPr>
          <a:xfrm>
            <a:off x="2969969" y="4149080"/>
            <a:ext cx="1107996" cy="369332"/>
          </a:xfrm>
          <a:prstGeom prst="rect">
            <a:avLst/>
          </a:prstGeom>
          <a:noFill/>
        </p:spPr>
        <p:txBody>
          <a:bodyPr wrap="none" rtlCol="0">
            <a:spAutoFit/>
          </a:bodyPr>
          <a:lstStyle/>
          <a:p>
            <a:r>
              <a:rPr lang="zh-CN" altLang="en-US" dirty="0"/>
              <a:t>没有缓存</a:t>
            </a:r>
          </a:p>
        </p:txBody>
      </p:sp>
    </p:spTree>
    <p:extLst>
      <p:ext uri="{BB962C8B-B14F-4D97-AF65-F5344CB8AC3E}">
        <p14:creationId xmlns:p14="http://schemas.microsoft.com/office/powerpoint/2010/main" val="3240358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双缓冲</a:t>
            </a:r>
          </a:p>
        </p:txBody>
      </p:sp>
      <p:sp>
        <p:nvSpPr>
          <p:cNvPr id="3" name="内容占位符 2"/>
          <p:cNvSpPr>
            <a:spLocks noGrp="1"/>
          </p:cNvSpPr>
          <p:nvPr>
            <p:ph idx="1"/>
          </p:nvPr>
        </p:nvSpPr>
        <p:spPr/>
        <p:txBody>
          <a:bodyPr/>
          <a:lstStyle/>
          <a:p>
            <a:r>
              <a:rPr lang="zh-CN" altLang="en-US" dirty="0"/>
              <a:t>输入数据时，首先填满缓冲区</a:t>
            </a:r>
            <a:r>
              <a:rPr lang="en-US" altLang="zh-CN" dirty="0"/>
              <a:t>1,</a:t>
            </a:r>
            <a:r>
              <a:rPr lang="zh-CN" altLang="en-US" dirty="0"/>
              <a:t>操作系统可从缓冲区</a:t>
            </a:r>
            <a:r>
              <a:rPr lang="en-US" altLang="zh-CN" dirty="0"/>
              <a:t>1</a:t>
            </a:r>
            <a:r>
              <a:rPr lang="zh-CN" altLang="en-US" dirty="0"/>
              <a:t>把数据送到用户进程区</a:t>
            </a:r>
            <a:r>
              <a:rPr lang="en-US" altLang="zh-CN" dirty="0"/>
              <a:t>,</a:t>
            </a:r>
            <a:r>
              <a:rPr lang="zh-CN" altLang="en-US" dirty="0"/>
              <a:t>用户进程便可对数据进行加工计算</a:t>
            </a:r>
            <a:r>
              <a:rPr lang="en-US" altLang="zh-CN" dirty="0"/>
              <a:t>;</a:t>
            </a:r>
            <a:r>
              <a:rPr lang="zh-CN" altLang="en-US" dirty="0"/>
              <a:t>与此同时，输入设备填充缓冲区</a:t>
            </a:r>
            <a:r>
              <a:rPr lang="en-US" altLang="zh-CN" dirty="0"/>
              <a:t>2</a:t>
            </a:r>
          </a:p>
          <a:p>
            <a:r>
              <a:rPr lang="zh-CN" altLang="en-US" dirty="0"/>
              <a:t>当缓冲区</a:t>
            </a:r>
            <a:r>
              <a:rPr lang="en-US" altLang="zh-CN" dirty="0"/>
              <a:t>1</a:t>
            </a:r>
            <a:r>
              <a:rPr lang="zh-CN" altLang="en-US" dirty="0"/>
              <a:t>空出后，输入设备再次向缓冲区</a:t>
            </a:r>
            <a:r>
              <a:rPr lang="en-US" altLang="zh-CN" dirty="0"/>
              <a:t>1</a:t>
            </a:r>
            <a:r>
              <a:rPr lang="zh-CN" altLang="en-US" dirty="0"/>
              <a:t>输入。操作系统又可把缓冲区</a:t>
            </a:r>
            <a:r>
              <a:rPr lang="en-US" altLang="zh-CN" dirty="0"/>
              <a:t>2</a:t>
            </a:r>
            <a:r>
              <a:rPr lang="zh-CN" altLang="en-US" dirty="0"/>
              <a:t>的数据传送到用户进程区</a:t>
            </a:r>
            <a:r>
              <a:rPr lang="en-US" altLang="zh-CN" dirty="0"/>
              <a:t>,</a:t>
            </a:r>
            <a:r>
              <a:rPr lang="zh-CN" altLang="en-US" dirty="0"/>
              <a:t>用户进程开始加工缓冲</a:t>
            </a:r>
            <a:r>
              <a:rPr lang="en-US" altLang="zh-CN" dirty="0"/>
              <a:t>2</a:t>
            </a:r>
            <a:r>
              <a:rPr lang="zh-CN" altLang="en-US" dirty="0"/>
              <a:t>的数据</a:t>
            </a:r>
            <a:endParaRPr lang="en-US" altLang="zh-CN" dirty="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32</a:t>
            </a:fld>
            <a:endParaRPr lang="zh-CN" altLang="en-US"/>
          </a:p>
        </p:txBody>
      </p:sp>
    </p:spTree>
    <p:extLst>
      <p:ext uri="{BB962C8B-B14F-4D97-AF65-F5344CB8AC3E}">
        <p14:creationId xmlns:p14="http://schemas.microsoft.com/office/powerpoint/2010/main" val="164570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762000" y="260648"/>
            <a:ext cx="7772400" cy="1143000"/>
          </a:xfrm>
        </p:spPr>
        <p:txBody>
          <a:bodyPr>
            <a:normAutofit fontScale="90000"/>
          </a:bodyPr>
          <a:lstStyle/>
          <a:p>
            <a:r>
              <a:rPr lang="zh-CN" altLang="en-US" sz="5400" dirty="0">
                <a:latin typeface="华文新魏" pitchFamily="2" charset="-122"/>
                <a:ea typeface="华文新魏" pitchFamily="2" charset="-122"/>
              </a:rPr>
              <a:t>双缓冲</a:t>
            </a:r>
            <a:r>
              <a:rPr lang="en-US" altLang="zh-CN" sz="5400" dirty="0">
                <a:latin typeface="华文新魏" pitchFamily="2" charset="-122"/>
                <a:ea typeface="华文新魏" pitchFamily="2" charset="-122"/>
              </a:rPr>
              <a:t>(2)</a:t>
            </a:r>
            <a:br>
              <a:rPr lang="en-US" altLang="zh-CN" sz="5400" dirty="0">
                <a:latin typeface="华文新魏" pitchFamily="2" charset="-122"/>
                <a:ea typeface="华文新魏" pitchFamily="2" charset="-122"/>
              </a:rPr>
            </a:br>
            <a:endParaRPr lang="en-US" altLang="zh-CN" sz="5400" dirty="0">
              <a:latin typeface="华文新魏" pitchFamily="2" charset="-122"/>
              <a:ea typeface="华文新魏" pitchFamily="2" charset="-122"/>
            </a:endParaRPr>
          </a:p>
        </p:txBody>
      </p:sp>
      <p:sp>
        <p:nvSpPr>
          <p:cNvPr id="61443" name="Rectangle 3"/>
          <p:cNvSpPr>
            <a:spLocks noGrp="1" noChangeArrowheads="1"/>
          </p:cNvSpPr>
          <p:nvPr>
            <p:ph type="body" idx="1"/>
          </p:nvPr>
        </p:nvSpPr>
        <p:spPr>
          <a:xfrm>
            <a:off x="1295400" y="1295400"/>
            <a:ext cx="7010400" cy="4953000"/>
          </a:xfrm>
        </p:spPr>
        <p:txBody>
          <a:bodyPr/>
          <a:lstStyle/>
          <a:p>
            <a:pPr>
              <a:buFontTx/>
              <a:buNone/>
            </a:pPr>
            <a:r>
              <a:rPr lang="en-US" altLang="zh-CN">
                <a:latin typeface="华文新魏" pitchFamily="2" charset="-122"/>
                <a:ea typeface="华文新魏" pitchFamily="2" charset="-122"/>
              </a:rPr>
              <a:t>   </a:t>
            </a:r>
            <a:r>
              <a:rPr lang="zh-CN" altLang="en-US" sz="3600">
                <a:solidFill>
                  <a:srgbClr val="6600CC"/>
                </a:solidFill>
                <a:latin typeface="华文新魏" pitchFamily="2" charset="-122"/>
                <a:ea typeface="华文新魏" pitchFamily="2" charset="-122"/>
              </a:rPr>
              <a:t>传输和处理一块的时间</a:t>
            </a:r>
            <a:r>
              <a:rPr lang="en-US" altLang="zh-CN" sz="3600">
                <a:solidFill>
                  <a:srgbClr val="6600CC"/>
                </a:solidFill>
                <a:latin typeface="华文新魏" pitchFamily="2" charset="-122"/>
                <a:ea typeface="华文新魏" pitchFamily="2" charset="-122"/>
              </a:rPr>
              <a:t>(</a:t>
            </a:r>
            <a:r>
              <a:rPr lang="en-US" altLang="zh-CN" sz="3600">
                <a:solidFill>
                  <a:srgbClr val="6600CC"/>
                </a:solidFill>
                <a:latin typeface="华文新魏" pitchFamily="2" charset="-122"/>
                <a:ea typeface="华文新魏" pitchFamily="2" charset="-122"/>
                <a:sym typeface="Wingdings" pitchFamily="2" charset="2"/>
              </a:rPr>
              <a:t>1)</a:t>
            </a:r>
            <a:endParaRPr lang="en-US" altLang="zh-CN" sz="3600">
              <a:solidFill>
                <a:srgbClr val="6600CC"/>
              </a:solidFill>
              <a:latin typeface="华文新魏" pitchFamily="2" charset="-122"/>
              <a:ea typeface="华文新魏" pitchFamily="2" charset="-122"/>
            </a:endParaRPr>
          </a:p>
          <a:p>
            <a:r>
              <a:rPr lang="zh-CN" altLang="en-US">
                <a:latin typeface="华文新魏" pitchFamily="2" charset="-122"/>
                <a:ea typeface="华文新魏" pitchFamily="2" charset="-122"/>
              </a:rPr>
              <a:t>如果</a:t>
            </a:r>
            <a:r>
              <a:rPr lang="en-US" altLang="zh-CN">
                <a:latin typeface="华文新魏" pitchFamily="2" charset="-122"/>
                <a:ea typeface="华文新魏" pitchFamily="2" charset="-122"/>
              </a:rPr>
              <a:t>C&lt;T</a:t>
            </a:r>
            <a:r>
              <a:rPr lang="zh-CN" altLang="en-US">
                <a:latin typeface="华文新魏" pitchFamily="2" charset="-122"/>
                <a:ea typeface="华文新魏" pitchFamily="2" charset="-122"/>
              </a:rPr>
              <a:t>，由于</a:t>
            </a:r>
            <a:r>
              <a:rPr lang="en-US" altLang="zh-CN">
                <a:latin typeface="华文新魏" pitchFamily="2" charset="-122"/>
                <a:ea typeface="华文新魏" pitchFamily="2" charset="-122"/>
              </a:rPr>
              <a:t>M</a:t>
            </a:r>
            <a:r>
              <a:rPr lang="zh-CN" altLang="en-US">
                <a:latin typeface="华文新魏" pitchFamily="2" charset="-122"/>
                <a:ea typeface="华文新魏" pitchFamily="2" charset="-122"/>
              </a:rPr>
              <a:t>远小于</a:t>
            </a:r>
            <a:r>
              <a:rPr lang="en-US" altLang="zh-CN">
                <a:latin typeface="华文新魏" pitchFamily="2" charset="-122"/>
                <a:ea typeface="华文新魏" pitchFamily="2" charset="-122"/>
              </a:rPr>
              <a:t>T</a:t>
            </a:r>
            <a:r>
              <a:rPr lang="zh-CN" altLang="en-US">
                <a:latin typeface="华文新魏" pitchFamily="2" charset="-122"/>
                <a:ea typeface="华文新魏" pitchFamily="2" charset="-122"/>
              </a:rPr>
              <a:t>，在将磁盘上的一块数据传送到缓冲区其间，计算机已完成将另一个缓冲区中的数据传送到用户区并对这块数据进行计算的工作，一块数据的传输和处理时间为</a:t>
            </a:r>
            <a:r>
              <a:rPr lang="en-US" altLang="zh-CN">
                <a:latin typeface="华文新魏" pitchFamily="2" charset="-122"/>
                <a:ea typeface="华文新魏" pitchFamily="2" charset="-122"/>
              </a:rPr>
              <a:t>T</a:t>
            </a:r>
            <a:r>
              <a:rPr lang="zh-CN" altLang="en-US">
                <a:latin typeface="华文新魏" pitchFamily="2" charset="-122"/>
                <a:ea typeface="华文新魏" pitchFamily="2" charset="-122"/>
              </a:rPr>
              <a:t>、即</a:t>
            </a:r>
            <a:r>
              <a:rPr lang="en-US" altLang="zh-CN">
                <a:latin typeface="华文新魏" pitchFamily="2" charset="-122"/>
                <a:ea typeface="华文新魏" pitchFamily="2" charset="-122"/>
              </a:rPr>
              <a:t>max(C,T)</a:t>
            </a:r>
            <a:r>
              <a:rPr lang="zh-CN" altLang="en-US">
                <a:latin typeface="华文新魏" pitchFamily="2" charset="-122"/>
                <a:ea typeface="华文新魏" pitchFamily="2" charset="-122"/>
              </a:rPr>
              <a:t>，显然，这种情况下可保证块设备连续工作；</a:t>
            </a:r>
          </a:p>
        </p:txBody>
      </p:sp>
    </p:spTree>
    <p:extLst>
      <p:ext uri="{BB962C8B-B14F-4D97-AF65-F5344CB8AC3E}">
        <p14:creationId xmlns:p14="http://schemas.microsoft.com/office/powerpoint/2010/main" val="2142117919"/>
      </p:ext>
    </p:extLst>
  </p:cSld>
  <p:clrMapOvr>
    <a:masterClrMapping/>
  </p:clrMapOvr>
  <p:transition>
    <p:zoom dir="in"/>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Grp="1" noChangeArrowheads="1"/>
          </p:cNvSpPr>
          <p:nvPr>
            <p:ph type="title"/>
          </p:nvPr>
        </p:nvSpPr>
        <p:spPr>
          <a:xfrm>
            <a:off x="685800" y="188640"/>
            <a:ext cx="7772400" cy="1143000"/>
          </a:xfrm>
        </p:spPr>
        <p:txBody>
          <a:bodyPr>
            <a:normAutofit fontScale="90000"/>
          </a:bodyPr>
          <a:lstStyle/>
          <a:p>
            <a:r>
              <a:rPr lang="zh-CN" altLang="en-US" sz="5400" dirty="0">
                <a:latin typeface="华文新魏" pitchFamily="2" charset="-122"/>
                <a:ea typeface="华文新魏" pitchFamily="2" charset="-122"/>
              </a:rPr>
              <a:t>双缓冲</a:t>
            </a:r>
            <a:r>
              <a:rPr lang="en-US" altLang="zh-CN" sz="5400" dirty="0">
                <a:latin typeface="华文新魏" pitchFamily="2" charset="-122"/>
                <a:ea typeface="华文新魏" pitchFamily="2" charset="-122"/>
              </a:rPr>
              <a:t>(3)</a:t>
            </a:r>
            <a:br>
              <a:rPr lang="en-US" altLang="zh-CN" sz="5400" dirty="0">
                <a:latin typeface="华文新魏" pitchFamily="2" charset="-122"/>
                <a:ea typeface="华文新魏" pitchFamily="2" charset="-122"/>
              </a:rPr>
            </a:br>
            <a:r>
              <a:rPr lang="en-US" altLang="zh-CN" sz="5400" dirty="0">
                <a:latin typeface="华文新魏" pitchFamily="2" charset="-122"/>
                <a:ea typeface="华文新魏" pitchFamily="2" charset="-122"/>
              </a:rPr>
              <a:t> </a:t>
            </a:r>
          </a:p>
        </p:txBody>
      </p:sp>
      <p:sp>
        <p:nvSpPr>
          <p:cNvPr id="62467" name="Rectangle 1027"/>
          <p:cNvSpPr>
            <a:spLocks noGrp="1" noChangeArrowheads="1"/>
          </p:cNvSpPr>
          <p:nvPr>
            <p:ph type="body" idx="1"/>
          </p:nvPr>
        </p:nvSpPr>
        <p:spPr>
          <a:xfrm>
            <a:off x="1066800" y="1219200"/>
            <a:ext cx="7239000" cy="5257800"/>
          </a:xfrm>
        </p:spPr>
        <p:txBody>
          <a:bodyPr/>
          <a:lstStyle/>
          <a:p>
            <a:pPr>
              <a:buFontTx/>
              <a:buNone/>
            </a:pPr>
            <a:r>
              <a:rPr lang="en-US" altLang="zh-CN">
                <a:latin typeface="华文新魏" pitchFamily="2" charset="-122"/>
                <a:ea typeface="华文新魏" pitchFamily="2" charset="-122"/>
              </a:rPr>
              <a:t>    </a:t>
            </a:r>
            <a:r>
              <a:rPr lang="zh-CN" altLang="en-US" sz="3600">
                <a:solidFill>
                  <a:srgbClr val="6600CC"/>
                </a:solidFill>
                <a:latin typeface="华文新魏" pitchFamily="2" charset="-122"/>
                <a:ea typeface="华文新魏" pitchFamily="2" charset="-122"/>
              </a:rPr>
              <a:t>传输和处理一块的时间</a:t>
            </a:r>
            <a:r>
              <a:rPr lang="en-US" altLang="zh-CN" sz="3600">
                <a:solidFill>
                  <a:srgbClr val="6600CC"/>
                </a:solidFill>
                <a:latin typeface="华文新魏" pitchFamily="2" charset="-122"/>
                <a:ea typeface="华文新魏" pitchFamily="2" charset="-122"/>
              </a:rPr>
              <a:t>(2</a:t>
            </a:r>
            <a:r>
              <a:rPr lang="en-US" altLang="zh-CN" sz="3600">
                <a:solidFill>
                  <a:srgbClr val="6600CC"/>
                </a:solidFill>
                <a:latin typeface="华文新魏" pitchFamily="2" charset="-122"/>
                <a:ea typeface="华文新魏" pitchFamily="2" charset="-122"/>
                <a:sym typeface="Wingdings" pitchFamily="2" charset="2"/>
              </a:rPr>
              <a:t>)</a:t>
            </a:r>
            <a:endParaRPr lang="en-US" altLang="zh-CN" sz="3600">
              <a:solidFill>
                <a:srgbClr val="6600CC"/>
              </a:solidFill>
              <a:latin typeface="华文新魏" pitchFamily="2" charset="-122"/>
              <a:ea typeface="华文新魏" pitchFamily="2" charset="-122"/>
            </a:endParaRPr>
          </a:p>
          <a:p>
            <a:r>
              <a:rPr lang="zh-CN" altLang="en-US">
                <a:latin typeface="华文新魏" pitchFamily="2" charset="-122"/>
                <a:ea typeface="华文新魏" pitchFamily="2" charset="-122"/>
              </a:rPr>
              <a:t>如果</a:t>
            </a:r>
            <a:r>
              <a:rPr lang="en-US" altLang="zh-CN">
                <a:latin typeface="华文新魏" pitchFamily="2" charset="-122"/>
                <a:ea typeface="华文新魏" pitchFamily="2" charset="-122"/>
              </a:rPr>
              <a:t>C&gt;T</a:t>
            </a:r>
            <a:r>
              <a:rPr lang="zh-CN" altLang="en-US">
                <a:latin typeface="华文新魏" pitchFamily="2" charset="-122"/>
                <a:ea typeface="华文新魏" pitchFamily="2" charset="-122"/>
              </a:rPr>
              <a:t>，当上一块数据计算完毕后，需把一个缓冲区中的数据传送到用户区，花费时间为</a:t>
            </a:r>
            <a:r>
              <a:rPr lang="en-US" altLang="zh-CN">
                <a:latin typeface="华文新魏" pitchFamily="2" charset="-122"/>
                <a:ea typeface="华文新魏" pitchFamily="2" charset="-122"/>
              </a:rPr>
              <a:t>M</a:t>
            </a:r>
            <a:r>
              <a:rPr lang="zh-CN" altLang="en-US">
                <a:latin typeface="华文新魏" pitchFamily="2" charset="-122"/>
                <a:ea typeface="华文新魏" pitchFamily="2" charset="-122"/>
              </a:rPr>
              <a:t>，再对这块数据进行计算，花费时间为</a:t>
            </a:r>
            <a:r>
              <a:rPr lang="en-US" altLang="zh-CN">
                <a:latin typeface="华文新魏" pitchFamily="2" charset="-122"/>
                <a:ea typeface="华文新魏" pitchFamily="2" charset="-122"/>
              </a:rPr>
              <a:t>C</a:t>
            </a:r>
            <a:r>
              <a:rPr lang="zh-CN" altLang="en-US">
                <a:latin typeface="华文新魏" pitchFamily="2" charset="-122"/>
                <a:ea typeface="华文新魏" pitchFamily="2" charset="-122"/>
              </a:rPr>
              <a:t>，所以，一块数据的传输和处理时间为</a:t>
            </a:r>
            <a:r>
              <a:rPr lang="en-US" altLang="zh-CN">
                <a:latin typeface="华文新魏" pitchFamily="2" charset="-122"/>
                <a:ea typeface="华文新魏" pitchFamily="2" charset="-122"/>
              </a:rPr>
              <a:t>C+M</a:t>
            </a:r>
            <a:r>
              <a:rPr lang="zh-CN" altLang="en-US">
                <a:latin typeface="华文新魏" pitchFamily="2" charset="-122"/>
                <a:ea typeface="华文新魏" pitchFamily="2" charset="-122"/>
              </a:rPr>
              <a:t>、即</a:t>
            </a:r>
            <a:r>
              <a:rPr lang="en-US" altLang="zh-CN">
                <a:latin typeface="华文新魏" pitchFamily="2" charset="-122"/>
                <a:ea typeface="华文新魏" pitchFamily="2" charset="-122"/>
              </a:rPr>
              <a:t>max(C,T)+M</a:t>
            </a:r>
            <a:r>
              <a:rPr lang="zh-CN" altLang="en-US">
                <a:latin typeface="华文新魏" pitchFamily="2" charset="-122"/>
                <a:ea typeface="华文新魏" pitchFamily="2" charset="-122"/>
              </a:rPr>
              <a:t>，这种情况下进程不必要等待</a:t>
            </a:r>
            <a:r>
              <a:rPr lang="en-US" altLang="zh-CN">
                <a:latin typeface="华文新魏" pitchFamily="2" charset="-122"/>
                <a:ea typeface="华文新魏" pitchFamily="2" charset="-122"/>
              </a:rPr>
              <a:t>I/O</a:t>
            </a:r>
            <a:r>
              <a:rPr lang="zh-CN" altLang="en-US">
                <a:latin typeface="华文新魏" pitchFamily="2" charset="-122"/>
                <a:ea typeface="华文新魏" pitchFamily="2" charset="-122"/>
              </a:rPr>
              <a:t>。</a:t>
            </a:r>
          </a:p>
          <a:p>
            <a:endParaRPr lang="en-US" altLang="zh-CN">
              <a:latin typeface="华文新魏" pitchFamily="2" charset="-122"/>
              <a:ea typeface="华文新魏" pitchFamily="2" charset="-122"/>
            </a:endParaRPr>
          </a:p>
        </p:txBody>
      </p:sp>
    </p:spTree>
    <p:extLst>
      <p:ext uri="{BB962C8B-B14F-4D97-AF65-F5344CB8AC3E}">
        <p14:creationId xmlns:p14="http://schemas.microsoft.com/office/powerpoint/2010/main" val="2894392505"/>
      </p:ext>
    </p:extLst>
  </p:cSld>
  <p:clrMapOvr>
    <a:masterClrMapping/>
  </p:clrMapOvr>
  <p:transition>
    <p:zoom dir="in"/>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260648"/>
            <a:ext cx="7772400" cy="1143000"/>
          </a:xfrm>
        </p:spPr>
        <p:txBody>
          <a:bodyPr>
            <a:normAutofit fontScale="90000"/>
          </a:bodyPr>
          <a:lstStyle/>
          <a:p>
            <a:r>
              <a:rPr lang="en-US" altLang="zh-CN" sz="5400" dirty="0">
                <a:latin typeface="华文新魏" pitchFamily="2" charset="-122"/>
                <a:ea typeface="华文新魏" pitchFamily="2" charset="-122"/>
              </a:rPr>
              <a:t>5.4.3 </a:t>
            </a:r>
            <a:r>
              <a:rPr lang="zh-CN" altLang="en-US" sz="5400" dirty="0">
                <a:latin typeface="华文新魏" pitchFamily="2" charset="-122"/>
                <a:ea typeface="华文新魏" pitchFamily="2" charset="-122"/>
              </a:rPr>
              <a:t>多缓冲</a:t>
            </a:r>
            <a:br>
              <a:rPr lang="en-US" altLang="zh-CN" sz="5400" dirty="0">
                <a:latin typeface="华文新魏" pitchFamily="2" charset="-122"/>
                <a:ea typeface="华文新魏" pitchFamily="2" charset="-122"/>
              </a:rPr>
            </a:br>
            <a:endParaRPr lang="en-US" altLang="zh-CN" sz="5400" dirty="0">
              <a:latin typeface="华文新魏" pitchFamily="2" charset="-122"/>
              <a:ea typeface="华文新魏" pitchFamily="2" charset="-122"/>
            </a:endParaRPr>
          </a:p>
        </p:txBody>
      </p:sp>
      <p:sp>
        <p:nvSpPr>
          <p:cNvPr id="10243" name="Rectangle 3"/>
          <p:cNvSpPr>
            <a:spLocks noGrp="1" noChangeArrowheads="1"/>
          </p:cNvSpPr>
          <p:nvPr>
            <p:ph type="body" idx="1"/>
          </p:nvPr>
        </p:nvSpPr>
        <p:spPr>
          <a:xfrm>
            <a:off x="990600" y="1371600"/>
            <a:ext cx="7239000" cy="4648200"/>
          </a:xfrm>
        </p:spPr>
        <p:txBody>
          <a:bodyPr/>
          <a:lstStyle/>
          <a:p>
            <a:r>
              <a:rPr lang="zh-CN" altLang="en-US" sz="3600">
                <a:latin typeface="华文新魏" pitchFamily="2" charset="-122"/>
                <a:ea typeface="华文新魏" pitchFamily="2" charset="-122"/>
              </a:rPr>
              <a:t>操作系统从主存区域中分配一组缓冲区组成循环缓冲，每个缓冲区的大小等于物理记录的大小。多缓冲的缓冲区是系统的公共资源，可供各个进程共享，并由系统统一分配和管理。</a:t>
            </a:r>
          </a:p>
          <a:p>
            <a:r>
              <a:rPr lang="zh-CN" altLang="en-US" sz="3600">
                <a:latin typeface="华文新魏" pitchFamily="2" charset="-122"/>
                <a:ea typeface="华文新魏" pitchFamily="2" charset="-122"/>
              </a:rPr>
              <a:t>缓冲区可用途分为：输入缓冲区，处理缓冲区和输出缓冲区。 </a:t>
            </a:r>
          </a:p>
          <a:p>
            <a:endParaRPr lang="en-US" altLang="zh-CN" sz="3600">
              <a:latin typeface="华文新魏" pitchFamily="2" charset="-122"/>
              <a:ea typeface="华文新魏" pitchFamily="2" charset="-122"/>
            </a:endParaRPr>
          </a:p>
        </p:txBody>
      </p:sp>
    </p:spTree>
    <p:extLst>
      <p:ext uri="{BB962C8B-B14F-4D97-AF65-F5344CB8AC3E}">
        <p14:creationId xmlns:p14="http://schemas.microsoft.com/office/powerpoint/2010/main" val="1519466561"/>
      </p:ext>
    </p:extLst>
  </p:cSld>
  <p:clrMapOvr>
    <a:masterClrMapping/>
  </p:clrMapOvr>
  <p:transition>
    <p:zoom dir="in"/>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85800" y="260648"/>
            <a:ext cx="7772400" cy="1143000"/>
          </a:xfrm>
        </p:spPr>
        <p:txBody>
          <a:bodyPr>
            <a:normAutofit fontScale="90000"/>
          </a:bodyPr>
          <a:lstStyle/>
          <a:p>
            <a:r>
              <a:rPr lang="en-US" altLang="zh-CN" sz="4800" dirty="0">
                <a:latin typeface="华文新魏" pitchFamily="2" charset="-122"/>
                <a:ea typeface="华文新魏" pitchFamily="2" charset="-122"/>
              </a:rPr>
              <a:t>5.4.4</a:t>
            </a:r>
            <a:r>
              <a:rPr lang="zh-CN" altLang="en-US" sz="4800" dirty="0">
                <a:ea typeface="华文新魏" pitchFamily="2" charset="-122"/>
              </a:rPr>
              <a:t>缓冲区高速缓存</a:t>
            </a:r>
            <a:r>
              <a:rPr lang="zh-CN" altLang="en-US" sz="4800" dirty="0"/>
              <a:t> </a:t>
            </a:r>
            <a:r>
              <a:rPr lang="en-US" altLang="zh-CN" sz="4800" dirty="0">
                <a:latin typeface="华文新魏" pitchFamily="2" charset="-122"/>
                <a:ea typeface="华文新魏" pitchFamily="2" charset="-122"/>
              </a:rPr>
              <a:t>(1)</a:t>
            </a:r>
            <a:br>
              <a:rPr lang="en-US" altLang="zh-CN" sz="5400" dirty="0">
                <a:latin typeface="华文新魏" pitchFamily="2" charset="-122"/>
                <a:ea typeface="华文新魏" pitchFamily="2" charset="-122"/>
              </a:rPr>
            </a:br>
            <a:endParaRPr lang="en-US" altLang="zh-CN" sz="5400" dirty="0">
              <a:latin typeface="华文新魏" pitchFamily="2" charset="-122"/>
              <a:ea typeface="华文新魏" pitchFamily="2" charset="-122"/>
            </a:endParaRPr>
          </a:p>
        </p:txBody>
      </p:sp>
      <p:sp>
        <p:nvSpPr>
          <p:cNvPr id="81923" name="Rectangle 3"/>
          <p:cNvSpPr>
            <a:spLocks noGrp="1" noChangeArrowheads="1"/>
          </p:cNvSpPr>
          <p:nvPr>
            <p:ph type="body" idx="1"/>
          </p:nvPr>
        </p:nvSpPr>
        <p:spPr>
          <a:xfrm>
            <a:off x="755650" y="1196752"/>
            <a:ext cx="7632700" cy="5486400"/>
          </a:xfrm>
        </p:spPr>
        <p:txBody>
          <a:bodyPr>
            <a:normAutofit fontScale="92500" lnSpcReduction="10000"/>
          </a:bodyPr>
          <a:lstStyle/>
          <a:p>
            <a:pPr>
              <a:lnSpc>
                <a:spcPct val="80000"/>
              </a:lnSpc>
            </a:pPr>
            <a:r>
              <a:rPr lang="zh-CN" altLang="en-US" sz="2800" dirty="0">
                <a:latin typeface="华文新魏" pitchFamily="2" charset="-122"/>
                <a:ea typeface="华文新魏" pitchFamily="2" charset="-122"/>
              </a:rPr>
              <a:t>内核建立数据缓冲区高速缓存，专门用于保存最近被使用过的磁盘数据块。 </a:t>
            </a:r>
            <a:endParaRPr lang="en-US" altLang="zh-CN" sz="2800" dirty="0">
              <a:latin typeface="华文新魏" pitchFamily="2" charset="-122"/>
              <a:ea typeface="华文新魏" pitchFamily="2" charset="-122"/>
            </a:endParaRPr>
          </a:p>
          <a:p>
            <a:pPr>
              <a:lnSpc>
                <a:spcPct val="80000"/>
              </a:lnSpc>
            </a:pPr>
            <a:endParaRPr lang="zh-CN" altLang="en-US" sz="2800" dirty="0">
              <a:latin typeface="华文新魏" pitchFamily="2" charset="-122"/>
              <a:ea typeface="华文新魏" pitchFamily="2" charset="-122"/>
            </a:endParaRPr>
          </a:p>
          <a:p>
            <a:pPr>
              <a:lnSpc>
                <a:spcPct val="80000"/>
              </a:lnSpc>
            </a:pPr>
            <a:r>
              <a:rPr lang="zh-CN" altLang="en-US" sz="2800" dirty="0">
                <a:latin typeface="华文新魏" pitchFamily="2" charset="-122"/>
                <a:ea typeface="华文新魏" pitchFamily="2" charset="-122"/>
              </a:rPr>
              <a:t>数据缓冲区高速缓存实现思想：</a:t>
            </a:r>
          </a:p>
          <a:p>
            <a:pPr>
              <a:lnSpc>
                <a:spcPct val="80000"/>
              </a:lnSpc>
              <a:buFontTx/>
              <a:buNone/>
            </a:pPr>
            <a:r>
              <a:rPr lang="zh-CN" altLang="en-US" sz="2800" dirty="0">
                <a:latin typeface="华文新魏" pitchFamily="2" charset="-122"/>
                <a:ea typeface="华文新魏" pitchFamily="2" charset="-122"/>
              </a:rPr>
              <a:t>   </a:t>
            </a:r>
            <a:r>
              <a:rPr lang="en-US" altLang="zh-CN" sz="2800" dirty="0">
                <a:latin typeface="华文新魏" pitchFamily="2" charset="-122"/>
                <a:ea typeface="华文新魏" pitchFamily="2" charset="-122"/>
              </a:rPr>
              <a:t>1 </a:t>
            </a:r>
            <a:r>
              <a:rPr lang="zh-CN" altLang="en-US" sz="2800" dirty="0">
                <a:latin typeface="华文新魏" pitchFamily="2" charset="-122"/>
                <a:ea typeface="华文新魏" pitchFamily="2" charset="-122"/>
              </a:rPr>
              <a:t>当请求从指定文件读写数据时，给定设备号和盘块号，必须能快速查询该数据块是否在高速缓存中，如果在的话，是在哪个缓冲区并能获得其内容；</a:t>
            </a:r>
          </a:p>
          <a:p>
            <a:pPr>
              <a:lnSpc>
                <a:spcPct val="80000"/>
              </a:lnSpc>
              <a:buFontTx/>
              <a:buNone/>
            </a:pPr>
            <a:r>
              <a:rPr lang="zh-CN" altLang="en-US" sz="2800" dirty="0">
                <a:latin typeface="华文新魏" pitchFamily="2" charset="-122"/>
                <a:ea typeface="华文新魏" pitchFamily="2" charset="-122"/>
              </a:rPr>
              <a:t>   </a:t>
            </a:r>
            <a:r>
              <a:rPr lang="en-US" altLang="zh-CN" sz="2800" dirty="0">
                <a:latin typeface="华文新魏" pitchFamily="2" charset="-122"/>
                <a:ea typeface="华文新魏" pitchFamily="2" charset="-122"/>
              </a:rPr>
              <a:t>2</a:t>
            </a:r>
            <a:r>
              <a:rPr lang="zh-CN" altLang="en-US" sz="2800" dirty="0">
                <a:latin typeface="华文新魏" pitchFamily="2" charset="-122"/>
                <a:ea typeface="华文新魏" pitchFamily="2" charset="-122"/>
              </a:rPr>
              <a:t>高速缓存中的每个缓冲区链表都有一个缓冲控制块，包含：逻辑设备号、盘块号、高速缓存虚拟地址、数据所属文件描述符、数据在文件内的位移、缓冲区链接指针、空闲表缓冲区指针、活动计数、状态字节等；如果数据块不在高速缓存中，则需要从磁盘上读数据，并将其缓冲起来，系统采用合适的算法把尽可能多的数据保存在缓冲区高速缓存。</a:t>
            </a:r>
          </a:p>
          <a:p>
            <a:pPr>
              <a:lnSpc>
                <a:spcPct val="80000"/>
              </a:lnSpc>
              <a:buFontTx/>
              <a:buNone/>
            </a:pPr>
            <a:r>
              <a:rPr lang="zh-CN" altLang="en-US" sz="2800" dirty="0">
                <a:latin typeface="华文新魏" pitchFamily="2" charset="-122"/>
                <a:ea typeface="华文新魏" pitchFamily="2" charset="-122"/>
              </a:rPr>
              <a:t>   </a:t>
            </a:r>
          </a:p>
        </p:txBody>
      </p:sp>
    </p:spTree>
    <p:extLst>
      <p:ext uri="{BB962C8B-B14F-4D97-AF65-F5344CB8AC3E}">
        <p14:creationId xmlns:p14="http://schemas.microsoft.com/office/powerpoint/2010/main" val="804321256"/>
      </p:ext>
    </p:extLst>
  </p:cSld>
  <p:clrMapOvr>
    <a:masterClrMapping/>
  </p:clrMapOvr>
  <p:transition>
    <p:zoom dir="in"/>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85800" y="188640"/>
            <a:ext cx="7772400" cy="1143000"/>
          </a:xfrm>
        </p:spPr>
        <p:txBody>
          <a:bodyPr>
            <a:normAutofit fontScale="90000"/>
          </a:bodyPr>
          <a:lstStyle/>
          <a:p>
            <a:r>
              <a:rPr lang="zh-CN" altLang="en-US" sz="4800" dirty="0">
                <a:ea typeface="华文新魏" pitchFamily="2" charset="-122"/>
              </a:rPr>
              <a:t>缓冲区高速缓存</a:t>
            </a:r>
            <a:r>
              <a:rPr lang="zh-CN" altLang="en-US" sz="4800" dirty="0"/>
              <a:t> </a:t>
            </a:r>
            <a:r>
              <a:rPr lang="en-US" altLang="zh-CN" sz="4800" dirty="0">
                <a:latin typeface="华文新魏" pitchFamily="2" charset="-122"/>
                <a:ea typeface="华文新魏" pitchFamily="2" charset="-122"/>
              </a:rPr>
              <a:t>(2)</a:t>
            </a:r>
            <a:br>
              <a:rPr lang="en-US" altLang="zh-CN" sz="5400" dirty="0">
                <a:latin typeface="华文新魏" pitchFamily="2" charset="-122"/>
                <a:ea typeface="华文新魏" pitchFamily="2" charset="-122"/>
              </a:rPr>
            </a:br>
            <a:endParaRPr lang="en-US" altLang="zh-CN" sz="5400" dirty="0">
              <a:latin typeface="华文新魏" pitchFamily="2" charset="-122"/>
              <a:ea typeface="华文新魏" pitchFamily="2" charset="-122"/>
            </a:endParaRPr>
          </a:p>
        </p:txBody>
      </p:sp>
      <p:sp>
        <p:nvSpPr>
          <p:cNvPr id="83971" name="Rectangle 3"/>
          <p:cNvSpPr>
            <a:spLocks noGrp="1" noChangeArrowheads="1"/>
          </p:cNvSpPr>
          <p:nvPr>
            <p:ph type="body" idx="1"/>
          </p:nvPr>
        </p:nvSpPr>
        <p:spPr>
          <a:xfrm>
            <a:off x="323528" y="1124744"/>
            <a:ext cx="7906072" cy="5486400"/>
          </a:xfrm>
        </p:spPr>
        <p:txBody>
          <a:bodyPr/>
          <a:lstStyle/>
          <a:p>
            <a:pPr>
              <a:buFontTx/>
              <a:buNone/>
            </a:pPr>
            <a:r>
              <a:rPr lang="en-US" altLang="zh-CN" sz="2800" dirty="0">
                <a:latin typeface="华文新魏" pitchFamily="2" charset="-122"/>
                <a:ea typeface="华文新魏" pitchFamily="2" charset="-122"/>
              </a:rPr>
              <a:t>    3</a:t>
            </a:r>
            <a:r>
              <a:rPr lang="zh-CN" altLang="en-US" sz="2800" dirty="0">
                <a:latin typeface="华文新魏" pitchFamily="2" charset="-122"/>
                <a:ea typeface="华文新魏" pitchFamily="2" charset="-122"/>
              </a:rPr>
              <a:t>向磁盘上写的数据也被暂存于数据缓冲区高速缓存中，以供回写磁盘之前再次使用。内核还会判定数据是否真的需要回写，或数据是否很快就要被回写，尽量采用延迟写来减少</a:t>
            </a:r>
            <a:r>
              <a:rPr lang="en-US" altLang="zh-CN" sz="2800" dirty="0">
                <a:latin typeface="华文新魏" pitchFamily="2" charset="-122"/>
                <a:ea typeface="华文新魏" pitchFamily="2" charset="-122"/>
              </a:rPr>
              <a:t>I/O</a:t>
            </a:r>
            <a:r>
              <a:rPr lang="zh-CN" altLang="en-US" sz="2800" dirty="0">
                <a:latin typeface="华文新魏" pitchFamily="2" charset="-122"/>
                <a:ea typeface="华文新魏" pitchFamily="2" charset="-122"/>
              </a:rPr>
              <a:t>次数。</a:t>
            </a:r>
          </a:p>
          <a:p>
            <a:pPr>
              <a:buFontTx/>
              <a:buNone/>
            </a:pPr>
            <a:r>
              <a:rPr lang="zh-CN" altLang="en-US" sz="2800" dirty="0">
                <a:latin typeface="华文新魏" pitchFamily="2" charset="-122"/>
                <a:ea typeface="华文新魏" pitchFamily="2" charset="-122"/>
              </a:rPr>
              <a:t>   </a:t>
            </a:r>
            <a:r>
              <a:rPr lang="en-US" altLang="zh-CN" sz="2800" dirty="0">
                <a:latin typeface="华文新魏" pitchFamily="2" charset="-122"/>
                <a:ea typeface="华文新魏" pitchFamily="2" charset="-122"/>
              </a:rPr>
              <a:t>4</a:t>
            </a:r>
            <a:r>
              <a:rPr lang="zh-CN" altLang="en-US" sz="2800" dirty="0">
                <a:latin typeface="华文新魏" pitchFamily="2" charset="-122"/>
                <a:ea typeface="华文新魏" pitchFamily="2" charset="-122"/>
              </a:rPr>
              <a:t>当有文件关闭或撤销时，解决不再需要的缓冲区的重用，可采用策略</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如</a:t>
            </a:r>
            <a:r>
              <a:rPr lang="en-US" altLang="zh-CN" sz="2800" dirty="0">
                <a:latin typeface="华文新魏" pitchFamily="2" charset="-122"/>
                <a:ea typeface="华文新魏" pitchFamily="2" charset="-122"/>
              </a:rPr>
              <a:t>LRU)</a:t>
            </a:r>
            <a:r>
              <a:rPr lang="zh-CN" altLang="en-US" sz="2800" dirty="0">
                <a:latin typeface="华文新魏" pitchFamily="2" charset="-122"/>
                <a:ea typeface="华文新魏" pitchFamily="2" charset="-122"/>
              </a:rPr>
              <a:t>把单独的缓冲区链在一起，于是，最不可能被再次访问的缓冲区将被最先重用。</a:t>
            </a:r>
          </a:p>
          <a:p>
            <a:pPr>
              <a:buFontTx/>
              <a:buNone/>
            </a:pPr>
            <a:r>
              <a:rPr lang="zh-CN" altLang="en-US" sz="2800" dirty="0">
                <a:latin typeface="华文新魏" pitchFamily="2" charset="-122"/>
                <a:ea typeface="华文新魏" pitchFamily="2" charset="-122"/>
              </a:rPr>
              <a:t>   </a:t>
            </a:r>
            <a:r>
              <a:rPr lang="en-US" altLang="zh-CN" sz="2800" dirty="0">
                <a:latin typeface="华文新魏" pitchFamily="2" charset="-122"/>
                <a:ea typeface="华文新魏" pitchFamily="2" charset="-122"/>
              </a:rPr>
              <a:t>5 </a:t>
            </a:r>
            <a:r>
              <a:rPr lang="zh-CN" altLang="en-US" sz="2800" dirty="0">
                <a:latin typeface="华文新魏" pitchFamily="2" charset="-122"/>
                <a:ea typeface="华文新魏" pitchFamily="2" charset="-122"/>
              </a:rPr>
              <a:t>提供一组高速缓存操作，为文件驱动程序实现读写文件数据，通常有：写缓存、延迟写缓存、读缓存、预读缓存等。</a:t>
            </a:r>
            <a:endParaRPr lang="zh-CN" altLang="en-US" dirty="0">
              <a:latin typeface="华文新魏" pitchFamily="2" charset="-122"/>
              <a:ea typeface="华文新魏" pitchFamily="2" charset="-122"/>
            </a:endParaRPr>
          </a:p>
          <a:p>
            <a:endParaRPr lang="en-US" altLang="zh-CN" dirty="0">
              <a:latin typeface="华文新魏" pitchFamily="2" charset="-122"/>
              <a:ea typeface="华文新魏" pitchFamily="2" charset="-122"/>
            </a:endParaRPr>
          </a:p>
        </p:txBody>
      </p:sp>
    </p:spTree>
    <p:extLst>
      <p:ext uri="{BB962C8B-B14F-4D97-AF65-F5344CB8AC3E}">
        <p14:creationId xmlns:p14="http://schemas.microsoft.com/office/powerpoint/2010/main" val="1477186746"/>
      </p:ext>
    </p:extLst>
  </p:cSld>
  <p:clrMapOvr>
    <a:masterClrMapping/>
  </p:clrMapOvr>
  <p:transition>
    <p:zoom dir="in"/>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38200" y="260648"/>
            <a:ext cx="7772400" cy="1143000"/>
          </a:xfrm>
        </p:spPr>
        <p:txBody>
          <a:bodyPr>
            <a:normAutofit fontScale="90000"/>
          </a:bodyPr>
          <a:lstStyle/>
          <a:p>
            <a:r>
              <a:rPr lang="en-US" altLang="zh-CN" sz="4800" dirty="0">
                <a:latin typeface="华文新魏" pitchFamily="2" charset="-122"/>
                <a:ea typeface="华文新魏" pitchFamily="2" charset="-122"/>
              </a:rPr>
              <a:t>5.5 </a:t>
            </a:r>
            <a:r>
              <a:rPr lang="zh-CN" altLang="en-US" sz="4800" dirty="0">
                <a:latin typeface="华文新魏" pitchFamily="2" charset="-122"/>
                <a:ea typeface="华文新魏" pitchFamily="2" charset="-122"/>
              </a:rPr>
              <a:t>驱动调度技术</a:t>
            </a:r>
            <a:r>
              <a:rPr lang="en-US" altLang="zh-CN" sz="4800" dirty="0">
                <a:latin typeface="华文新魏" pitchFamily="2" charset="-122"/>
                <a:ea typeface="华文新魏" pitchFamily="2" charset="-122"/>
              </a:rPr>
              <a:t>(1)</a:t>
            </a:r>
            <a:br>
              <a:rPr lang="en-US" altLang="zh-CN" sz="4800" dirty="0">
                <a:latin typeface="华文新魏" pitchFamily="2" charset="-122"/>
                <a:ea typeface="华文新魏" pitchFamily="2" charset="-122"/>
              </a:rPr>
            </a:br>
            <a:endParaRPr lang="en-US" altLang="zh-CN" sz="4800" dirty="0">
              <a:latin typeface="华文新魏" pitchFamily="2" charset="-122"/>
              <a:ea typeface="华文新魏" pitchFamily="2" charset="-122"/>
            </a:endParaRPr>
          </a:p>
        </p:txBody>
      </p:sp>
      <p:sp>
        <p:nvSpPr>
          <p:cNvPr id="12291" name="Rectangle 3"/>
          <p:cNvSpPr>
            <a:spLocks noGrp="1" noChangeArrowheads="1"/>
          </p:cNvSpPr>
          <p:nvPr>
            <p:ph type="body" idx="1"/>
          </p:nvPr>
        </p:nvSpPr>
        <p:spPr>
          <a:xfrm>
            <a:off x="1981200" y="1371600"/>
            <a:ext cx="6858000" cy="4876800"/>
          </a:xfrm>
        </p:spPr>
        <p:txBody>
          <a:bodyPr/>
          <a:lstStyle/>
          <a:p>
            <a:pPr algn="just">
              <a:buFontTx/>
              <a:buNone/>
            </a:pPr>
            <a:r>
              <a:rPr lang="en-US" altLang="zh-CN">
                <a:latin typeface="华文新魏" pitchFamily="2" charset="-122"/>
                <a:ea typeface="华文新魏" pitchFamily="2" charset="-122"/>
              </a:rPr>
              <a:t>5.5.1 </a:t>
            </a:r>
            <a:r>
              <a:rPr lang="zh-CN" altLang="en-US">
                <a:latin typeface="华文新魏" pitchFamily="2" charset="-122"/>
                <a:ea typeface="华文新魏" pitchFamily="2" charset="-122"/>
              </a:rPr>
              <a:t>存储设备的物理结构 </a:t>
            </a:r>
          </a:p>
          <a:p>
            <a:pPr algn="just">
              <a:buFontTx/>
              <a:buNone/>
            </a:pPr>
            <a:r>
              <a:rPr lang="en-US" altLang="zh-CN">
                <a:latin typeface="华文新魏" pitchFamily="2" charset="-122"/>
                <a:ea typeface="华文新魏" pitchFamily="2" charset="-122"/>
              </a:rPr>
              <a:t>5.5.2 </a:t>
            </a:r>
            <a:r>
              <a:rPr lang="zh-CN" altLang="en-US">
                <a:latin typeface="华文新魏" pitchFamily="2" charset="-122"/>
                <a:ea typeface="华文新魏" pitchFamily="2" charset="-122"/>
              </a:rPr>
              <a:t>循环排序 </a:t>
            </a:r>
          </a:p>
          <a:p>
            <a:pPr algn="just">
              <a:buFontTx/>
              <a:buNone/>
            </a:pPr>
            <a:r>
              <a:rPr lang="en-US" altLang="zh-CN">
                <a:latin typeface="华文新魏" pitchFamily="2" charset="-122"/>
                <a:ea typeface="华文新魏" pitchFamily="2" charset="-122"/>
              </a:rPr>
              <a:t>5.5.3 </a:t>
            </a:r>
            <a:r>
              <a:rPr lang="zh-CN" altLang="en-US">
                <a:latin typeface="华文新魏" pitchFamily="2" charset="-122"/>
                <a:ea typeface="华文新魏" pitchFamily="2" charset="-122"/>
              </a:rPr>
              <a:t>优化分布</a:t>
            </a:r>
          </a:p>
          <a:p>
            <a:pPr algn="just">
              <a:buFontTx/>
              <a:buNone/>
            </a:pPr>
            <a:r>
              <a:rPr lang="en-US" altLang="zh-CN">
                <a:latin typeface="华文新魏" pitchFamily="2" charset="-122"/>
                <a:ea typeface="华文新魏" pitchFamily="2" charset="-122"/>
              </a:rPr>
              <a:t>5.5.4 </a:t>
            </a:r>
            <a:r>
              <a:rPr lang="zh-CN" altLang="en-US">
                <a:latin typeface="华文新魏" pitchFamily="2" charset="-122"/>
                <a:ea typeface="华文新魏" pitchFamily="2" charset="-122"/>
              </a:rPr>
              <a:t>搜查定位 </a:t>
            </a:r>
          </a:p>
          <a:p>
            <a:pPr algn="just">
              <a:buFontTx/>
              <a:buNone/>
            </a:pPr>
            <a:r>
              <a:rPr lang="en-US" altLang="zh-CN">
                <a:latin typeface="华文新魏" pitchFamily="2" charset="-122"/>
                <a:ea typeface="华文新魏" pitchFamily="2" charset="-122"/>
              </a:rPr>
              <a:t>5.5.5 </a:t>
            </a:r>
            <a:r>
              <a:rPr lang="zh-CN" altLang="en-US">
                <a:latin typeface="华文新魏" pitchFamily="2" charset="-122"/>
                <a:ea typeface="华文新魏" pitchFamily="2" charset="-122"/>
              </a:rPr>
              <a:t>独立磁盘冗余阵列 </a:t>
            </a:r>
          </a:p>
          <a:p>
            <a:pPr algn="just">
              <a:buFontTx/>
              <a:buNone/>
            </a:pPr>
            <a:r>
              <a:rPr lang="en-US" altLang="zh-CN">
                <a:latin typeface="华文新魏" pitchFamily="2" charset="-122"/>
                <a:ea typeface="华文新魏" pitchFamily="2" charset="-122"/>
              </a:rPr>
              <a:t>5.5.6 </a:t>
            </a:r>
            <a:r>
              <a:rPr lang="zh-CN" altLang="en-US">
                <a:latin typeface="华文新魏" pitchFamily="2" charset="-122"/>
                <a:ea typeface="华文新魏" pitchFamily="2" charset="-122"/>
              </a:rPr>
              <a:t>提高磁盘</a:t>
            </a:r>
            <a:r>
              <a:rPr lang="en-US" altLang="zh-CN">
                <a:latin typeface="华文新魏" pitchFamily="2" charset="-122"/>
                <a:ea typeface="华文新魏" pitchFamily="2" charset="-122"/>
              </a:rPr>
              <a:t>I/O</a:t>
            </a:r>
            <a:r>
              <a:rPr lang="zh-CN" altLang="en-US">
                <a:latin typeface="华文新魏" pitchFamily="2" charset="-122"/>
                <a:ea typeface="华文新魏" pitchFamily="2" charset="-122"/>
              </a:rPr>
              <a:t>速度的一些方法    </a:t>
            </a:r>
          </a:p>
          <a:p>
            <a:endParaRPr lang="en-US" altLang="zh-CN">
              <a:latin typeface="华文新魏" pitchFamily="2" charset="-122"/>
              <a:ea typeface="华文新魏" pitchFamily="2" charset="-122"/>
            </a:endParaRPr>
          </a:p>
        </p:txBody>
      </p:sp>
    </p:spTree>
    <p:extLst>
      <p:ext uri="{BB962C8B-B14F-4D97-AF65-F5344CB8AC3E}">
        <p14:creationId xmlns:p14="http://schemas.microsoft.com/office/powerpoint/2010/main" val="1678452457"/>
      </p:ext>
    </p:extLst>
  </p:cSld>
  <p:clrMapOvr>
    <a:masterClrMapping/>
  </p:clrMapOvr>
  <p:transition>
    <p:zoom dir="in"/>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762000" y="188640"/>
            <a:ext cx="7772400" cy="1143000"/>
          </a:xfrm>
        </p:spPr>
        <p:txBody>
          <a:bodyPr>
            <a:normAutofit fontScale="90000"/>
          </a:bodyPr>
          <a:lstStyle/>
          <a:p>
            <a:r>
              <a:rPr lang="en-US" altLang="zh-CN" sz="5400" dirty="0">
                <a:latin typeface="华文新魏" pitchFamily="2" charset="-122"/>
                <a:ea typeface="华文新魏" pitchFamily="2" charset="-122"/>
              </a:rPr>
              <a:t> </a:t>
            </a:r>
            <a:r>
              <a:rPr lang="zh-CN" altLang="en-US" sz="4800" dirty="0">
                <a:latin typeface="华文新魏" pitchFamily="2" charset="-122"/>
                <a:ea typeface="华文新魏" pitchFamily="2" charset="-122"/>
              </a:rPr>
              <a:t>驱动调度技术</a:t>
            </a:r>
            <a:r>
              <a:rPr lang="en-US" altLang="zh-CN" sz="4800" dirty="0">
                <a:latin typeface="华文新魏" pitchFamily="2" charset="-122"/>
                <a:ea typeface="华文新魏" pitchFamily="2" charset="-122"/>
              </a:rPr>
              <a:t>(2)</a:t>
            </a:r>
            <a:br>
              <a:rPr lang="en-US" altLang="zh-CN" sz="4800" dirty="0">
                <a:latin typeface="华文新魏" pitchFamily="2" charset="-122"/>
                <a:ea typeface="华文新魏" pitchFamily="2" charset="-122"/>
              </a:rPr>
            </a:br>
            <a:endParaRPr lang="en-US" altLang="zh-CN" sz="4800" dirty="0">
              <a:latin typeface="华文新魏" pitchFamily="2" charset="-122"/>
              <a:ea typeface="华文新魏" pitchFamily="2" charset="-122"/>
            </a:endParaRPr>
          </a:p>
        </p:txBody>
      </p:sp>
      <p:sp>
        <p:nvSpPr>
          <p:cNvPr id="63491" name="Rectangle 3"/>
          <p:cNvSpPr>
            <a:spLocks noGrp="1" noChangeArrowheads="1"/>
          </p:cNvSpPr>
          <p:nvPr>
            <p:ph type="body" idx="1"/>
          </p:nvPr>
        </p:nvSpPr>
        <p:spPr>
          <a:xfrm>
            <a:off x="838200" y="1371600"/>
            <a:ext cx="7696200" cy="5105400"/>
          </a:xfrm>
        </p:spPr>
        <p:txBody>
          <a:bodyPr/>
          <a:lstStyle/>
          <a:p>
            <a:pPr algn="just"/>
            <a:r>
              <a:rPr lang="zh-CN" altLang="en-US" sz="3600" dirty="0">
                <a:latin typeface="华文新魏" pitchFamily="2" charset="-122"/>
                <a:ea typeface="华文新魏" pitchFamily="2" charset="-122"/>
              </a:rPr>
              <a:t>驱动调度和驱动调度算法。</a:t>
            </a:r>
          </a:p>
          <a:p>
            <a:pPr algn="just"/>
            <a:r>
              <a:rPr lang="zh-CN" altLang="en-US" sz="3600" dirty="0">
                <a:latin typeface="华文新魏" pitchFamily="2" charset="-122"/>
                <a:ea typeface="华文新魏" pitchFamily="2" charset="-122"/>
              </a:rPr>
              <a:t>驱动调度</a:t>
            </a:r>
            <a:endParaRPr lang="en-US" altLang="zh-CN" sz="3600" dirty="0">
              <a:latin typeface="华文新魏" pitchFamily="2" charset="-122"/>
              <a:ea typeface="华文新魏" pitchFamily="2" charset="-122"/>
            </a:endParaRPr>
          </a:p>
          <a:p>
            <a:pPr lvl="1" algn="just"/>
            <a:r>
              <a:rPr lang="zh-CN" altLang="en-US" dirty="0">
                <a:latin typeface="华文新魏" pitchFamily="2" charset="-122"/>
                <a:ea typeface="华文新魏" pitchFamily="2" charset="-122"/>
              </a:rPr>
              <a:t>减少为若干个</a:t>
            </a:r>
            <a:r>
              <a:rPr lang="en-US" altLang="zh-CN" dirty="0">
                <a:latin typeface="华文新魏" pitchFamily="2" charset="-122"/>
                <a:ea typeface="华文新魏" pitchFamily="2" charset="-122"/>
              </a:rPr>
              <a:t>I/O</a:t>
            </a:r>
            <a:r>
              <a:rPr lang="zh-CN" altLang="en-US" dirty="0">
                <a:latin typeface="华文新魏" pitchFamily="2" charset="-122"/>
                <a:ea typeface="华文新魏" pitchFamily="2" charset="-122"/>
              </a:rPr>
              <a:t>请求服务所需的总时间，提高系统效率</a:t>
            </a:r>
            <a:endParaRPr lang="en-US" altLang="zh-CN" dirty="0">
              <a:latin typeface="华文新魏" pitchFamily="2" charset="-122"/>
              <a:ea typeface="华文新魏" pitchFamily="2" charset="-122"/>
            </a:endParaRPr>
          </a:p>
          <a:p>
            <a:pPr lvl="1" algn="just"/>
            <a:r>
              <a:rPr lang="zh-CN" altLang="en-US" dirty="0">
                <a:latin typeface="华文新魏" pitchFamily="2" charset="-122"/>
                <a:ea typeface="华文新魏" pitchFamily="2" charset="-122"/>
              </a:rPr>
              <a:t>优化</a:t>
            </a:r>
            <a:r>
              <a:rPr lang="en-US" altLang="zh-CN" dirty="0">
                <a:latin typeface="华文新魏" pitchFamily="2" charset="-122"/>
                <a:ea typeface="华文新魏" pitchFamily="2" charset="-122"/>
              </a:rPr>
              <a:t>I/O</a:t>
            </a:r>
            <a:r>
              <a:rPr lang="zh-CN" altLang="en-US" dirty="0">
                <a:latin typeface="华文新魏" pitchFamily="2" charset="-122"/>
                <a:ea typeface="华文新魏" pitchFamily="2" charset="-122"/>
              </a:rPr>
              <a:t>请求排序</a:t>
            </a:r>
            <a:endParaRPr lang="en-US" altLang="zh-CN" dirty="0"/>
          </a:p>
          <a:p>
            <a:pPr lvl="1" algn="just"/>
            <a:r>
              <a:rPr lang="zh-CN" altLang="en-US" dirty="0">
                <a:latin typeface="华文新魏" pitchFamily="2" charset="-122"/>
                <a:ea typeface="华文新魏" pitchFamily="2" charset="-122"/>
              </a:rPr>
              <a:t>优化信息在</a:t>
            </a:r>
            <a:r>
              <a:rPr lang="zh-CN" altLang="en-US" dirty="0"/>
              <a:t>存储器上空间分布</a:t>
            </a:r>
            <a:endParaRPr lang="zh-CN" altLang="en-US" dirty="0">
              <a:latin typeface="华文新魏" pitchFamily="2" charset="-122"/>
              <a:ea typeface="华文新魏" pitchFamily="2" charset="-122"/>
            </a:endParaRPr>
          </a:p>
          <a:p>
            <a:endParaRPr lang="en-US" altLang="zh-CN" sz="3600" dirty="0">
              <a:latin typeface="华文新魏" pitchFamily="2" charset="-122"/>
              <a:ea typeface="华文新魏" pitchFamily="2" charset="-122"/>
            </a:endParaRPr>
          </a:p>
        </p:txBody>
      </p:sp>
    </p:spTree>
    <p:extLst>
      <p:ext uri="{BB962C8B-B14F-4D97-AF65-F5344CB8AC3E}">
        <p14:creationId xmlns:p14="http://schemas.microsoft.com/office/powerpoint/2010/main" val="297686578"/>
      </p:ext>
    </p:extLst>
  </p:cSld>
  <p:clrMapOvr>
    <a:masterClrMapping/>
  </p:clrMapOvr>
  <p:transition>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设备的分类</a:t>
            </a:r>
          </a:p>
        </p:txBody>
      </p:sp>
      <p:sp>
        <p:nvSpPr>
          <p:cNvPr id="3" name="内容占位符 2"/>
          <p:cNvSpPr>
            <a:spLocks noGrp="1"/>
          </p:cNvSpPr>
          <p:nvPr>
            <p:ph idx="1"/>
          </p:nvPr>
        </p:nvSpPr>
        <p:spPr/>
        <p:txBody>
          <a:bodyPr/>
          <a:lstStyle/>
          <a:p>
            <a:r>
              <a:rPr lang="zh-CN" altLang="en-US" dirty="0"/>
              <a:t>按照</a:t>
            </a:r>
            <a:r>
              <a:rPr lang="en-US" altLang="zh-CN" dirty="0"/>
              <a:t>I/O</a:t>
            </a:r>
            <a:r>
              <a:rPr lang="zh-CN" altLang="en-US" dirty="0"/>
              <a:t>操作特性</a:t>
            </a:r>
            <a:endParaRPr lang="en-US" altLang="zh-CN" dirty="0"/>
          </a:p>
          <a:p>
            <a:pPr lvl="1"/>
            <a:r>
              <a:rPr lang="en-US" altLang="zh-CN" dirty="0"/>
              <a:t>I/O</a:t>
            </a:r>
            <a:r>
              <a:rPr lang="zh-CN" altLang="en-US" dirty="0"/>
              <a:t>型：打印机、显示器、鼠标等</a:t>
            </a:r>
            <a:endParaRPr lang="en-US" altLang="zh-CN" dirty="0"/>
          </a:p>
          <a:p>
            <a:pPr lvl="1"/>
            <a:r>
              <a:rPr lang="zh-CN" altLang="en-US" dirty="0"/>
              <a:t>存储型：磁盘、关盘等</a:t>
            </a:r>
            <a:endParaRPr lang="en-US" altLang="zh-CN" dirty="0"/>
          </a:p>
          <a:p>
            <a:r>
              <a:rPr lang="zh-CN" altLang="en-US" dirty="0"/>
              <a:t>按</a:t>
            </a:r>
            <a:r>
              <a:rPr lang="en-US" altLang="zh-CN" dirty="0"/>
              <a:t>I/O</a:t>
            </a:r>
            <a:r>
              <a:rPr lang="zh-CN" altLang="en-US" dirty="0"/>
              <a:t>信息交换单位</a:t>
            </a:r>
            <a:endParaRPr lang="en-US" altLang="zh-CN" dirty="0"/>
          </a:p>
          <a:p>
            <a:pPr lvl="1"/>
            <a:r>
              <a:rPr lang="zh-CN" altLang="en-US" dirty="0"/>
              <a:t>字符设备</a:t>
            </a:r>
            <a:endParaRPr lang="en-US" altLang="zh-CN" dirty="0"/>
          </a:p>
          <a:p>
            <a:pPr lvl="2"/>
            <a:r>
              <a:rPr lang="zh-CN" altLang="en-US" dirty="0"/>
              <a:t>以字节为单位与内存进行信息交换</a:t>
            </a:r>
            <a:endParaRPr lang="en-US" altLang="zh-CN" dirty="0"/>
          </a:p>
          <a:p>
            <a:pPr lvl="2"/>
            <a:r>
              <a:rPr lang="en-US" altLang="zh-CN" dirty="0"/>
              <a:t>I/O</a:t>
            </a:r>
            <a:r>
              <a:rPr lang="zh-CN" altLang="en-US" dirty="0"/>
              <a:t>型设备通常是字符设备</a:t>
            </a:r>
            <a:endParaRPr lang="en-US" altLang="zh-CN" dirty="0"/>
          </a:p>
          <a:p>
            <a:pPr lvl="1"/>
            <a:r>
              <a:rPr lang="zh-CN" altLang="en-US" dirty="0"/>
              <a:t>块设备：存储型设备</a:t>
            </a:r>
            <a:endParaRPr lang="en-US" altLang="zh-CN" dirty="0"/>
          </a:p>
          <a:p>
            <a:pPr lvl="2"/>
            <a:r>
              <a:rPr lang="zh-CN" altLang="en-US" dirty="0"/>
              <a:t>以块为单位交换</a:t>
            </a:r>
            <a:endParaRPr lang="en-US" altLang="zh-CN" dirty="0"/>
          </a:p>
          <a:p>
            <a:pPr lvl="2"/>
            <a:r>
              <a:rPr lang="zh-CN" altLang="en-US" dirty="0"/>
              <a:t>存储型设备通常是块设备</a:t>
            </a:r>
          </a:p>
        </p:txBody>
      </p:sp>
      <p:sp>
        <p:nvSpPr>
          <p:cNvPr id="4" name="日期占位符 3"/>
          <p:cNvSpPr>
            <a:spLocks noGrp="1"/>
          </p:cNvSpPr>
          <p:nvPr>
            <p:ph type="dt" sz="half" idx="10"/>
          </p:nvPr>
        </p:nvSpPr>
        <p:spPr/>
        <p:txBody>
          <a:bodyPr/>
          <a:lstStyle/>
          <a:p>
            <a:fld id="{5AC8EB17-5290-4DBE-B95A-78F7652B1597}" type="datetime1">
              <a:rPr lang="zh-CN" altLang="en-US" smtClean="0"/>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2085808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磁盘结构 </a:t>
            </a:r>
            <a:r>
              <a:rPr lang="en-US" altLang="zh-CN" dirty="0"/>
              <a:t>(1/2)</a:t>
            </a:r>
            <a:endParaRPr lang="zh-CN" altLang="en-US" dirty="0"/>
          </a:p>
        </p:txBody>
      </p:sp>
      <p:sp>
        <p:nvSpPr>
          <p:cNvPr id="3" name="内容占位符 2"/>
          <p:cNvSpPr>
            <a:spLocks noGrp="1"/>
          </p:cNvSpPr>
          <p:nvPr>
            <p:ph idx="1"/>
          </p:nvPr>
        </p:nvSpPr>
        <p:spPr>
          <a:xfrm>
            <a:off x="457200" y="980728"/>
            <a:ext cx="8229600" cy="5145435"/>
          </a:xfrm>
        </p:spPr>
        <p:txBody>
          <a:bodyPr/>
          <a:lstStyle/>
          <a:p>
            <a:r>
              <a:rPr lang="zh-CN" altLang="en-US" dirty="0"/>
              <a:t>磁盘：随机存储设备</a:t>
            </a:r>
            <a:endParaRPr lang="en-US" altLang="zh-CN" dirty="0"/>
          </a:p>
          <a:p>
            <a:pPr lvl="1"/>
            <a:r>
              <a:rPr lang="zh-CN" altLang="en-US" dirty="0"/>
              <a:t>每条记录具有确定的物理位置</a:t>
            </a:r>
            <a:endParaRPr lang="en-US" altLang="zh-CN" dirty="0"/>
          </a:p>
          <a:p>
            <a:pPr lvl="1"/>
            <a:r>
              <a:rPr lang="zh-CN" altLang="en-US" dirty="0"/>
              <a:t>通过物理位置</a:t>
            </a:r>
            <a:r>
              <a:rPr lang="en-US" altLang="zh-CN" dirty="0"/>
              <a:t>(</a:t>
            </a:r>
            <a:r>
              <a:rPr lang="zh-CN" altLang="en-US" dirty="0">
                <a:solidFill>
                  <a:srgbClr val="FF0000"/>
                </a:solidFill>
              </a:rPr>
              <a:t>柱面号、磁头号、扇区号</a:t>
            </a:r>
            <a:r>
              <a:rPr lang="en-US" altLang="zh-CN" dirty="0"/>
              <a:t>)</a:t>
            </a:r>
            <a:r>
              <a:rPr lang="zh-CN" altLang="en-US" dirty="0"/>
              <a:t>找记录</a:t>
            </a:r>
            <a:endParaRPr lang="en-US" altLang="zh-CN" dirty="0"/>
          </a:p>
          <a:p>
            <a:r>
              <a:rPr lang="zh-CN" altLang="en-US" dirty="0"/>
              <a:t>磁盘结构</a:t>
            </a:r>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40</a:t>
            </a:fld>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561288"/>
            <a:ext cx="3462002" cy="318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3608687"/>
            <a:ext cx="3672408" cy="3085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57314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磁盘结构 </a:t>
            </a:r>
            <a:r>
              <a:rPr lang="en-US" altLang="zh-CN" dirty="0"/>
              <a:t>(2/2)</a:t>
            </a:r>
            <a:endParaRPr lang="zh-CN" altLang="en-US" dirty="0"/>
          </a:p>
        </p:txBody>
      </p:sp>
      <p:sp>
        <p:nvSpPr>
          <p:cNvPr id="3" name="内容占位符 2"/>
          <p:cNvSpPr>
            <a:spLocks noGrp="1"/>
          </p:cNvSpPr>
          <p:nvPr>
            <p:ph idx="1"/>
          </p:nvPr>
        </p:nvSpPr>
        <p:spPr/>
        <p:txBody>
          <a:bodyPr/>
          <a:lstStyle/>
          <a:p>
            <a:r>
              <a:rPr lang="en-US" altLang="zh-CN" dirty="0"/>
              <a:t>I/O</a:t>
            </a:r>
            <a:r>
              <a:rPr lang="zh-CN" altLang="en-US" dirty="0"/>
              <a:t>等待时间</a:t>
            </a:r>
            <a:endParaRPr lang="en-US" altLang="zh-CN" dirty="0"/>
          </a:p>
          <a:p>
            <a:pPr lvl="1"/>
            <a:r>
              <a:rPr lang="zh-CN" altLang="en-US" dirty="0"/>
              <a:t>查道时间：移动磁头臂到指定柱面</a:t>
            </a:r>
            <a:endParaRPr lang="en-US" altLang="zh-CN" dirty="0"/>
          </a:p>
          <a:p>
            <a:pPr lvl="1"/>
            <a:r>
              <a:rPr lang="zh-CN" altLang="en-US" dirty="0"/>
              <a:t>旋转延迟时间：等待制定扇区旋转到磁头下</a:t>
            </a:r>
            <a:endParaRPr lang="en-US" altLang="zh-CN" dirty="0"/>
          </a:p>
          <a:p>
            <a:r>
              <a:rPr lang="zh-CN" altLang="en-US" dirty="0"/>
              <a:t>查道时间最面</a:t>
            </a:r>
            <a:endParaRPr lang="en-US" altLang="zh-CN" dirty="0"/>
          </a:p>
          <a:p>
            <a:pPr lvl="1"/>
            <a:r>
              <a:rPr lang="zh-CN" altLang="en-US" dirty="0"/>
              <a:t>一个文件尽量存储在一个柱面上而不是一个盘面上</a:t>
            </a:r>
            <a:endParaRPr lang="en-US" altLang="zh-CN"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41</a:t>
            </a:fld>
            <a:endParaRPr lang="zh-CN" altLang="en-US"/>
          </a:p>
        </p:txBody>
      </p:sp>
    </p:spTree>
    <p:extLst>
      <p:ext uri="{BB962C8B-B14F-4D97-AF65-F5344CB8AC3E}">
        <p14:creationId xmlns:p14="http://schemas.microsoft.com/office/powerpoint/2010/main" val="1514668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请求排序</a:t>
            </a:r>
            <a:r>
              <a:rPr lang="en-US" altLang="zh-CN" dirty="0"/>
              <a:t>(1/2)</a:t>
            </a:r>
            <a:endParaRPr lang="zh-CN" altLang="en-US" dirty="0"/>
          </a:p>
        </p:txBody>
      </p:sp>
      <p:sp>
        <p:nvSpPr>
          <p:cNvPr id="3" name="内容占位符 2"/>
          <p:cNvSpPr>
            <a:spLocks noGrp="1"/>
          </p:cNvSpPr>
          <p:nvPr>
            <p:ph idx="1"/>
          </p:nvPr>
        </p:nvSpPr>
        <p:spPr/>
        <p:txBody>
          <a:bodyPr/>
          <a:lstStyle/>
          <a:p>
            <a:r>
              <a:rPr lang="en-US" altLang="zh-CN" dirty="0"/>
              <a:t>I/O</a:t>
            </a:r>
            <a:r>
              <a:rPr lang="zh-CN" altLang="en-US" dirty="0"/>
              <a:t>请求的排序严重影响延迟旋转时间</a:t>
            </a:r>
            <a:endParaRPr lang="en-US" altLang="zh-CN" dirty="0"/>
          </a:p>
          <a:p>
            <a:r>
              <a:rPr lang="zh-CN" altLang="en-US" dirty="0"/>
              <a:t>例子：</a:t>
            </a:r>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42</a:t>
            </a:fld>
            <a:endParaRPr lang="zh-CN" altLang="en-US"/>
          </a:p>
        </p:txBody>
      </p:sp>
      <p:sp>
        <p:nvSpPr>
          <p:cNvPr id="6" name="TextBox 5"/>
          <p:cNvSpPr txBox="1"/>
          <p:nvPr/>
        </p:nvSpPr>
        <p:spPr>
          <a:xfrm>
            <a:off x="1187625" y="2420888"/>
            <a:ext cx="5688632" cy="707886"/>
          </a:xfrm>
          <a:prstGeom prst="rect">
            <a:avLst/>
          </a:prstGeom>
          <a:noFill/>
        </p:spPr>
        <p:txBody>
          <a:bodyPr wrap="square" rtlCol="0">
            <a:spAutoFit/>
          </a:bodyPr>
          <a:lstStyle/>
          <a:p>
            <a:r>
              <a:rPr lang="zh-CN" altLang="en-US" sz="2000" dirty="0">
                <a:latin typeface="华文新魏" panose="02010800040101010101" pitchFamily="2" charset="-122"/>
                <a:ea typeface="华文新魏" panose="02010800040101010101" pitchFamily="2" charset="-122"/>
              </a:rPr>
              <a:t>假设某磁盘的一个磁道上存有</a:t>
            </a:r>
            <a:r>
              <a:rPr lang="en-US" altLang="zh-CN" sz="2000" dirty="0">
                <a:latin typeface="华文新魏" panose="02010800040101010101" pitchFamily="2" charset="-122"/>
                <a:ea typeface="华文新魏" panose="02010800040101010101" pitchFamily="2" charset="-122"/>
              </a:rPr>
              <a:t>4</a:t>
            </a:r>
            <a:r>
              <a:rPr lang="zh-CN" altLang="en-US" sz="2000" dirty="0">
                <a:latin typeface="华文新魏" panose="02010800040101010101" pitchFamily="2" charset="-122"/>
                <a:ea typeface="华文新魏" panose="02010800040101010101" pitchFamily="2" charset="-122"/>
              </a:rPr>
              <a:t>个物理块，旋转一周时间为</a:t>
            </a:r>
            <a:r>
              <a:rPr lang="en-US" altLang="zh-CN" sz="2000" dirty="0">
                <a:latin typeface="华文新魏" panose="02010800040101010101" pitchFamily="2" charset="-122"/>
                <a:ea typeface="华文新魏" panose="02010800040101010101" pitchFamily="2" charset="-122"/>
              </a:rPr>
              <a:t>20ms</a:t>
            </a:r>
            <a:r>
              <a:rPr lang="zh-CN" altLang="en-US" sz="2000" dirty="0">
                <a:latin typeface="华文新魏" panose="02010800040101010101" pitchFamily="2" charset="-122"/>
                <a:ea typeface="华文新魏" panose="02010800040101010101" pitchFamily="2" charset="-122"/>
              </a:rPr>
              <a:t>，假设收到下面</a:t>
            </a:r>
            <a:r>
              <a:rPr lang="en-US" altLang="zh-CN" sz="2000" dirty="0">
                <a:latin typeface="华文新魏" panose="02010800040101010101" pitchFamily="2" charset="-122"/>
                <a:ea typeface="华文新魏" panose="02010800040101010101" pitchFamily="2" charset="-122"/>
              </a:rPr>
              <a:t>4</a:t>
            </a:r>
            <a:r>
              <a:rPr lang="zh-CN" altLang="en-US" sz="2000" dirty="0">
                <a:latin typeface="华文新魏" panose="02010800040101010101" pitchFamily="2" charset="-122"/>
                <a:ea typeface="华文新魏" panose="02010800040101010101" pitchFamily="2" charset="-122"/>
              </a:rPr>
              <a:t>个</a:t>
            </a:r>
            <a:r>
              <a:rPr lang="en-US" altLang="zh-CN" sz="2000" dirty="0">
                <a:latin typeface="华文新魏" panose="02010800040101010101" pitchFamily="2" charset="-122"/>
                <a:ea typeface="华文新魏" panose="02010800040101010101" pitchFamily="2" charset="-122"/>
              </a:rPr>
              <a:t>I/O</a:t>
            </a:r>
            <a:r>
              <a:rPr lang="zh-CN" altLang="en-US" sz="2000" dirty="0">
                <a:latin typeface="华文新魏" panose="02010800040101010101" pitchFamily="2" charset="-122"/>
                <a:ea typeface="华文新魏" panose="02010800040101010101" pitchFamily="2" charset="-122"/>
              </a:rPr>
              <a:t>请求</a:t>
            </a:r>
          </a:p>
        </p:txBody>
      </p:sp>
      <p:graphicFrame>
        <p:nvGraphicFramePr>
          <p:cNvPr id="7" name="表格 6"/>
          <p:cNvGraphicFramePr>
            <a:graphicFrameLocks noGrp="1"/>
          </p:cNvGraphicFramePr>
          <p:nvPr>
            <p:extLst>
              <p:ext uri="{D42A27DB-BD31-4B8C-83A1-F6EECF244321}">
                <p14:modId xmlns:p14="http://schemas.microsoft.com/office/powerpoint/2010/main" val="2585784273"/>
              </p:ext>
            </p:extLst>
          </p:nvPr>
        </p:nvGraphicFramePr>
        <p:xfrm>
          <a:off x="1547665" y="3501008"/>
          <a:ext cx="4968552" cy="1854200"/>
        </p:xfrm>
        <a:graphic>
          <a:graphicData uri="http://schemas.openxmlformats.org/drawingml/2006/table">
            <a:tbl>
              <a:tblPr firstRow="1" bandRow="1">
                <a:tableStyleId>{5C22544A-7EE6-4342-B048-85BDC9FD1C3A}</a:tableStyleId>
              </a:tblPr>
              <a:tblGrid>
                <a:gridCol w="2232248">
                  <a:extLst>
                    <a:ext uri="{9D8B030D-6E8A-4147-A177-3AD203B41FA5}">
                      <a16:colId xmlns:a16="http://schemas.microsoft.com/office/drawing/2014/main" val="20000"/>
                    </a:ext>
                  </a:extLst>
                </a:gridCol>
                <a:gridCol w="2736304">
                  <a:extLst>
                    <a:ext uri="{9D8B030D-6E8A-4147-A177-3AD203B41FA5}">
                      <a16:colId xmlns:a16="http://schemas.microsoft.com/office/drawing/2014/main" val="20001"/>
                    </a:ext>
                  </a:extLst>
                </a:gridCol>
              </a:tblGrid>
              <a:tr h="370840">
                <a:tc>
                  <a:txBody>
                    <a:bodyPr/>
                    <a:lstStyle/>
                    <a:p>
                      <a:r>
                        <a:rPr lang="zh-CN" altLang="en-US" dirty="0"/>
                        <a:t>请求次序</a:t>
                      </a:r>
                    </a:p>
                  </a:txBody>
                  <a:tcPr/>
                </a:tc>
                <a:tc>
                  <a:txBody>
                    <a:bodyPr/>
                    <a:lstStyle/>
                    <a:p>
                      <a:r>
                        <a:rPr lang="zh-CN" altLang="en-US" dirty="0"/>
                        <a:t>物理块</a:t>
                      </a:r>
                    </a:p>
                  </a:txBody>
                  <a:tcPr/>
                </a:tc>
                <a:extLst>
                  <a:ext uri="{0D108BD9-81ED-4DB2-BD59-A6C34878D82A}">
                    <a16:rowId xmlns:a16="http://schemas.microsoft.com/office/drawing/2014/main" val="10000"/>
                  </a:ext>
                </a:extLst>
              </a:tr>
              <a:tr h="370840">
                <a:tc>
                  <a:txBody>
                    <a:bodyPr/>
                    <a:lstStyle/>
                    <a:p>
                      <a:r>
                        <a:rPr lang="en-US" altLang="zh-CN" dirty="0"/>
                        <a:t>1</a:t>
                      </a:r>
                      <a:endParaRPr lang="zh-CN" altLang="en-US" dirty="0"/>
                    </a:p>
                  </a:txBody>
                  <a:tcPr/>
                </a:tc>
                <a:tc>
                  <a:txBody>
                    <a:bodyPr/>
                    <a:lstStyle/>
                    <a:p>
                      <a:r>
                        <a:rPr lang="en-US" altLang="zh-CN" dirty="0"/>
                        <a:t>4</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4</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385290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请求排序 </a:t>
            </a:r>
            <a:r>
              <a:rPr lang="en-US" altLang="zh-CN" dirty="0"/>
              <a:t>(2/2)</a:t>
            </a:r>
            <a:endParaRPr lang="zh-CN" altLang="en-US" dirty="0"/>
          </a:p>
        </p:txBody>
      </p:sp>
      <p:sp>
        <p:nvSpPr>
          <p:cNvPr id="3" name="内容占位符 2"/>
          <p:cNvSpPr>
            <a:spLocks noGrp="1"/>
          </p:cNvSpPr>
          <p:nvPr>
            <p:ph idx="1"/>
          </p:nvPr>
        </p:nvSpPr>
        <p:spPr/>
        <p:txBody>
          <a:bodyPr/>
          <a:lstStyle/>
          <a:p>
            <a:r>
              <a:rPr lang="zh-CN" altLang="en-US" dirty="0"/>
              <a:t>原始顺序</a:t>
            </a:r>
            <a:endParaRPr lang="en-US" altLang="zh-CN" dirty="0"/>
          </a:p>
          <a:p>
            <a:pPr lvl="1"/>
            <a:r>
              <a:rPr lang="zh-CN" altLang="en-US" dirty="0"/>
              <a:t>平均用</a:t>
            </a:r>
            <a:r>
              <a:rPr lang="en-US" altLang="zh-CN" dirty="0"/>
              <a:t>1/2</a:t>
            </a:r>
            <a:r>
              <a:rPr lang="zh-CN" altLang="en-US" dirty="0"/>
              <a:t>周定位，再加上</a:t>
            </a:r>
            <a:r>
              <a:rPr lang="en-US" altLang="zh-CN" dirty="0"/>
              <a:t>1/4</a:t>
            </a:r>
            <a:r>
              <a:rPr lang="zh-CN" altLang="en-US" dirty="0"/>
              <a:t>周读出记录，总处理时间等于</a:t>
            </a:r>
            <a:r>
              <a:rPr lang="en-US" altLang="zh-CN" dirty="0"/>
              <a:t>3</a:t>
            </a:r>
            <a:r>
              <a:rPr lang="zh-CN" altLang="en-US" dirty="0"/>
              <a:t>周，即</a:t>
            </a:r>
            <a:r>
              <a:rPr lang="en-US" altLang="zh-CN" dirty="0"/>
              <a:t>60</a:t>
            </a:r>
            <a:r>
              <a:rPr lang="zh-CN" altLang="en-US" dirty="0"/>
              <a:t>毫秒</a:t>
            </a:r>
            <a:endParaRPr lang="en-US" altLang="zh-CN" dirty="0"/>
          </a:p>
          <a:p>
            <a:r>
              <a:rPr lang="zh-CN" altLang="en-US" dirty="0"/>
              <a:t>按顺序</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p>
          <a:p>
            <a:pPr lvl="1"/>
            <a:r>
              <a:rPr lang="zh-CN" altLang="en-US" dirty="0"/>
              <a:t>总处理时间为</a:t>
            </a:r>
            <a:r>
              <a:rPr lang="en-US" altLang="zh-CN" dirty="0"/>
              <a:t>1/2+1/4+3*1/4=1.5</a:t>
            </a:r>
            <a:r>
              <a:rPr lang="zh-CN" altLang="en-US" dirty="0"/>
              <a:t>周，即</a:t>
            </a:r>
            <a:r>
              <a:rPr lang="en-US" altLang="zh-CN" dirty="0"/>
              <a:t>30</a:t>
            </a:r>
            <a:r>
              <a:rPr lang="zh-CN" altLang="en-US" dirty="0"/>
              <a:t>毫秒</a:t>
            </a:r>
            <a:endParaRPr lang="en-US" altLang="zh-CN" dirty="0"/>
          </a:p>
          <a:p>
            <a:r>
              <a:rPr lang="zh-CN" altLang="en-US" dirty="0"/>
              <a:t>假设已知当前位置是</a:t>
            </a:r>
            <a:r>
              <a:rPr lang="en-US" altLang="zh-CN" dirty="0"/>
              <a:t>3</a:t>
            </a:r>
            <a:r>
              <a:rPr lang="zh-CN" altLang="en-US" dirty="0"/>
              <a:t>，调整顺序为</a:t>
            </a:r>
            <a:r>
              <a:rPr lang="en-US" altLang="zh-CN" dirty="0"/>
              <a:t>4</a:t>
            </a:r>
            <a:r>
              <a:rPr lang="zh-CN" altLang="en-US" dirty="0"/>
              <a:t>、</a:t>
            </a:r>
            <a:r>
              <a:rPr lang="en-US" altLang="zh-CN" dirty="0"/>
              <a:t>1</a:t>
            </a:r>
            <a:r>
              <a:rPr lang="zh-CN" altLang="en-US" dirty="0"/>
              <a:t>、</a:t>
            </a:r>
            <a:r>
              <a:rPr lang="en-US" altLang="zh-CN" dirty="0"/>
              <a:t>2</a:t>
            </a:r>
            <a:r>
              <a:rPr lang="zh-CN" altLang="en-US" dirty="0"/>
              <a:t>、</a:t>
            </a:r>
            <a:r>
              <a:rPr lang="en-US" altLang="zh-CN" dirty="0"/>
              <a:t>3</a:t>
            </a:r>
          </a:p>
          <a:p>
            <a:pPr lvl="1"/>
            <a:r>
              <a:rPr lang="zh-CN" altLang="en-US" dirty="0"/>
              <a:t>总处理时间为</a:t>
            </a:r>
            <a:r>
              <a:rPr lang="en-US" altLang="zh-CN" dirty="0"/>
              <a:t>1</a:t>
            </a:r>
            <a:r>
              <a:rPr lang="zh-CN" altLang="en-US" dirty="0"/>
              <a:t>周即</a:t>
            </a:r>
            <a:r>
              <a:rPr lang="en-US" altLang="zh-CN" dirty="0"/>
              <a:t>20ms</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43</a:t>
            </a:fld>
            <a:endParaRPr lang="zh-CN" altLang="en-US"/>
          </a:p>
        </p:txBody>
      </p:sp>
    </p:spTree>
    <p:extLst>
      <p:ext uri="{BB962C8B-B14F-4D97-AF65-F5344CB8AC3E}">
        <p14:creationId xmlns:p14="http://schemas.microsoft.com/office/powerpoint/2010/main" val="11868174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优化空间分布</a:t>
            </a:r>
            <a:r>
              <a:rPr lang="en-US" altLang="zh-CN" dirty="0"/>
              <a:t>(1/2)</a:t>
            </a:r>
            <a:endParaRPr lang="zh-CN" altLang="en-US" dirty="0"/>
          </a:p>
        </p:txBody>
      </p:sp>
      <p:sp>
        <p:nvSpPr>
          <p:cNvPr id="3" name="内容占位符 2"/>
          <p:cNvSpPr>
            <a:spLocks noGrp="1"/>
          </p:cNvSpPr>
          <p:nvPr>
            <p:ph idx="1"/>
          </p:nvPr>
        </p:nvSpPr>
        <p:spPr/>
        <p:txBody>
          <a:bodyPr/>
          <a:lstStyle/>
          <a:p>
            <a:r>
              <a:rPr lang="zh-CN" altLang="en-US" dirty="0"/>
              <a:t>信息在存储空间的排列方式会影响存取等待时间</a:t>
            </a:r>
            <a:endParaRPr lang="en-US" altLang="zh-CN" dirty="0"/>
          </a:p>
          <a:p>
            <a:r>
              <a:rPr lang="zh-CN" altLang="en-US" dirty="0"/>
              <a:t>例子：</a:t>
            </a:r>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44</a:t>
            </a:fld>
            <a:endParaRPr lang="zh-CN" altLang="en-US"/>
          </a:p>
        </p:txBody>
      </p:sp>
      <p:sp>
        <p:nvSpPr>
          <p:cNvPr id="6" name="TextBox 5"/>
          <p:cNvSpPr txBox="1"/>
          <p:nvPr/>
        </p:nvSpPr>
        <p:spPr>
          <a:xfrm>
            <a:off x="2195736" y="2108755"/>
            <a:ext cx="6120680" cy="1200329"/>
          </a:xfrm>
          <a:prstGeom prst="rect">
            <a:avLst/>
          </a:prstGeom>
          <a:noFill/>
        </p:spPr>
        <p:txBody>
          <a:bodyPr wrap="square" rtlCol="0">
            <a:spAutoFit/>
          </a:bodyPr>
          <a:lstStyle/>
          <a:p>
            <a:r>
              <a:rPr lang="zh-CN" altLang="en-US" sz="2400" dirty="0">
                <a:latin typeface="华文新魏" pitchFamily="2" charset="-122"/>
                <a:ea typeface="华文新魏" pitchFamily="2" charset="-122"/>
              </a:rPr>
              <a:t>考虑</a:t>
            </a:r>
            <a:r>
              <a:rPr lang="en-US" altLang="zh-CN" sz="2400" dirty="0">
                <a:latin typeface="华文新魏" pitchFamily="2" charset="-122"/>
                <a:ea typeface="华文新魏" pitchFamily="2" charset="-122"/>
              </a:rPr>
              <a:t>10</a:t>
            </a:r>
            <a:r>
              <a:rPr lang="zh-CN" altLang="en-US" sz="2400" dirty="0">
                <a:latin typeface="华文新魏" pitchFamily="2" charset="-122"/>
                <a:ea typeface="华文新魏" pitchFamily="2" charset="-122"/>
              </a:rPr>
              <a:t>个逻辑记录</a:t>
            </a:r>
            <a:r>
              <a:rPr lang="en-US" altLang="zh-CN" sz="2400" dirty="0">
                <a:latin typeface="华文新魏" pitchFamily="2" charset="-122"/>
                <a:ea typeface="华文新魏" pitchFamily="2" charset="-122"/>
              </a:rPr>
              <a:t>A</a:t>
            </a:r>
            <a:r>
              <a:rPr lang="zh-CN" altLang="en-US" sz="2400" dirty="0">
                <a:latin typeface="华文新魏" pitchFamily="2" charset="-122"/>
                <a:ea typeface="华文新魏" pitchFamily="2" charset="-122"/>
              </a:rPr>
              <a:t>，</a:t>
            </a:r>
            <a:r>
              <a:rPr lang="en-US" altLang="zh-CN" sz="2400" dirty="0">
                <a:latin typeface="华文新魏" pitchFamily="2" charset="-122"/>
                <a:ea typeface="华文新魏" pitchFamily="2" charset="-122"/>
              </a:rPr>
              <a:t>B</a:t>
            </a:r>
            <a:r>
              <a:rPr lang="en-US" altLang="zh-CN" sz="2400" dirty="0">
                <a:latin typeface="Times New Roman"/>
                <a:ea typeface="华文新魏" pitchFamily="2" charset="-122"/>
              </a:rPr>
              <a:t>……</a:t>
            </a:r>
            <a:r>
              <a:rPr lang="zh-CN" altLang="en-US" sz="2400" dirty="0">
                <a:latin typeface="华文新魏" pitchFamily="2" charset="-122"/>
                <a:ea typeface="华文新魏" pitchFamily="2" charset="-122"/>
              </a:rPr>
              <a:t>，</a:t>
            </a:r>
            <a:r>
              <a:rPr lang="en-US" altLang="zh-CN" sz="2400" dirty="0">
                <a:latin typeface="华文新魏" pitchFamily="2" charset="-122"/>
                <a:ea typeface="华文新魏" pitchFamily="2" charset="-122"/>
              </a:rPr>
              <a:t>J</a:t>
            </a:r>
            <a:r>
              <a:rPr lang="zh-CN" altLang="en-US" sz="2400" dirty="0">
                <a:latin typeface="华文新魏" pitchFamily="2" charset="-122"/>
                <a:ea typeface="华文新魏" pitchFamily="2" charset="-122"/>
              </a:rPr>
              <a:t>被存于旋转型设备上，每道存放</a:t>
            </a:r>
            <a:r>
              <a:rPr lang="en-US" altLang="zh-CN" sz="2400" dirty="0">
                <a:latin typeface="华文新魏" pitchFamily="2" charset="-122"/>
                <a:ea typeface="华文新魏" pitchFamily="2" charset="-122"/>
              </a:rPr>
              <a:t>10</a:t>
            </a:r>
            <a:r>
              <a:rPr lang="zh-CN" altLang="en-US" sz="2400" dirty="0">
                <a:latin typeface="华文新魏" pitchFamily="2" charset="-122"/>
                <a:ea typeface="华文新魏" pitchFamily="2" charset="-122"/>
              </a:rPr>
              <a:t>个记录，安排如下：      </a:t>
            </a:r>
          </a:p>
          <a:p>
            <a:endParaRPr lang="zh-CN" altLang="en-US" sz="2400" dirty="0"/>
          </a:p>
        </p:txBody>
      </p:sp>
      <p:graphicFrame>
        <p:nvGraphicFramePr>
          <p:cNvPr id="7" name="表格 6"/>
          <p:cNvGraphicFramePr>
            <a:graphicFrameLocks noGrp="1"/>
          </p:cNvGraphicFramePr>
          <p:nvPr>
            <p:extLst>
              <p:ext uri="{D42A27DB-BD31-4B8C-83A1-F6EECF244321}">
                <p14:modId xmlns:p14="http://schemas.microsoft.com/office/powerpoint/2010/main" val="4268833841"/>
              </p:ext>
            </p:extLst>
          </p:nvPr>
        </p:nvGraphicFramePr>
        <p:xfrm>
          <a:off x="1079612" y="3140968"/>
          <a:ext cx="2232248" cy="3352800"/>
        </p:xfrm>
        <a:graphic>
          <a:graphicData uri="http://schemas.openxmlformats.org/drawingml/2006/table">
            <a:tbl>
              <a:tblPr firstRow="1" bandRow="1">
                <a:tableStyleId>{5C22544A-7EE6-4342-B048-85BDC9FD1C3A}</a:tableStyleId>
              </a:tblPr>
              <a:tblGrid>
                <a:gridCol w="956678">
                  <a:extLst>
                    <a:ext uri="{9D8B030D-6E8A-4147-A177-3AD203B41FA5}">
                      <a16:colId xmlns:a16="http://schemas.microsoft.com/office/drawing/2014/main" val="20000"/>
                    </a:ext>
                  </a:extLst>
                </a:gridCol>
                <a:gridCol w="1275570">
                  <a:extLst>
                    <a:ext uri="{9D8B030D-6E8A-4147-A177-3AD203B41FA5}">
                      <a16:colId xmlns:a16="http://schemas.microsoft.com/office/drawing/2014/main" val="20001"/>
                    </a:ext>
                  </a:extLst>
                </a:gridCol>
              </a:tblGrid>
              <a:tr h="288032">
                <a:tc>
                  <a:txBody>
                    <a:bodyPr/>
                    <a:lstStyle/>
                    <a:p>
                      <a:r>
                        <a:rPr lang="zh-CN" altLang="en-US" sz="1400" dirty="0"/>
                        <a:t>物理块</a:t>
                      </a:r>
                    </a:p>
                  </a:txBody>
                  <a:tcPr/>
                </a:tc>
                <a:tc>
                  <a:txBody>
                    <a:bodyPr/>
                    <a:lstStyle/>
                    <a:p>
                      <a:r>
                        <a:rPr lang="zh-CN" altLang="en-US" sz="1400" dirty="0"/>
                        <a:t>逻辑记录</a:t>
                      </a:r>
                    </a:p>
                  </a:txBody>
                  <a:tcPr/>
                </a:tc>
                <a:extLst>
                  <a:ext uri="{0D108BD9-81ED-4DB2-BD59-A6C34878D82A}">
                    <a16:rowId xmlns:a16="http://schemas.microsoft.com/office/drawing/2014/main" val="10000"/>
                  </a:ext>
                </a:extLst>
              </a:tr>
              <a:tr h="288032">
                <a:tc>
                  <a:txBody>
                    <a:bodyPr/>
                    <a:lstStyle/>
                    <a:p>
                      <a:r>
                        <a:rPr lang="en-US" altLang="zh-CN" sz="1400" dirty="0"/>
                        <a:t>1</a:t>
                      </a:r>
                      <a:endParaRPr lang="zh-CN" altLang="en-US" sz="1400" dirty="0"/>
                    </a:p>
                  </a:txBody>
                  <a:tcPr/>
                </a:tc>
                <a:tc>
                  <a:txBody>
                    <a:bodyPr/>
                    <a:lstStyle/>
                    <a:p>
                      <a:r>
                        <a:rPr lang="en-US" altLang="zh-CN" sz="1400" dirty="0"/>
                        <a:t>A</a:t>
                      </a:r>
                      <a:endParaRPr lang="zh-CN" altLang="en-US" sz="1400" dirty="0"/>
                    </a:p>
                  </a:txBody>
                  <a:tcPr/>
                </a:tc>
                <a:extLst>
                  <a:ext uri="{0D108BD9-81ED-4DB2-BD59-A6C34878D82A}">
                    <a16:rowId xmlns:a16="http://schemas.microsoft.com/office/drawing/2014/main" val="10001"/>
                  </a:ext>
                </a:extLst>
              </a:tr>
              <a:tr h="288032">
                <a:tc>
                  <a:txBody>
                    <a:bodyPr/>
                    <a:lstStyle/>
                    <a:p>
                      <a:r>
                        <a:rPr lang="en-US" altLang="zh-CN" sz="1400" dirty="0"/>
                        <a:t>2</a:t>
                      </a:r>
                      <a:endParaRPr lang="zh-CN" altLang="en-US" sz="1400" dirty="0"/>
                    </a:p>
                  </a:txBody>
                  <a:tcPr/>
                </a:tc>
                <a:tc>
                  <a:txBody>
                    <a:bodyPr/>
                    <a:lstStyle/>
                    <a:p>
                      <a:r>
                        <a:rPr lang="en-US" altLang="zh-CN" sz="1400" dirty="0"/>
                        <a:t>B</a:t>
                      </a:r>
                      <a:endParaRPr lang="zh-CN" altLang="en-US" sz="1400" dirty="0"/>
                    </a:p>
                  </a:txBody>
                  <a:tcPr/>
                </a:tc>
                <a:extLst>
                  <a:ext uri="{0D108BD9-81ED-4DB2-BD59-A6C34878D82A}">
                    <a16:rowId xmlns:a16="http://schemas.microsoft.com/office/drawing/2014/main" val="10002"/>
                  </a:ext>
                </a:extLst>
              </a:tr>
              <a:tr h="288032">
                <a:tc>
                  <a:txBody>
                    <a:bodyPr/>
                    <a:lstStyle/>
                    <a:p>
                      <a:r>
                        <a:rPr lang="en-US" altLang="zh-CN" sz="1400" dirty="0"/>
                        <a:t>3</a:t>
                      </a:r>
                      <a:endParaRPr lang="zh-CN" altLang="en-US" sz="1400" dirty="0"/>
                    </a:p>
                  </a:txBody>
                  <a:tcPr/>
                </a:tc>
                <a:tc>
                  <a:txBody>
                    <a:bodyPr/>
                    <a:lstStyle/>
                    <a:p>
                      <a:r>
                        <a:rPr lang="en-US" altLang="zh-CN" sz="1400" dirty="0"/>
                        <a:t>C</a:t>
                      </a:r>
                      <a:endParaRPr lang="zh-CN" altLang="en-US" sz="1400" dirty="0"/>
                    </a:p>
                  </a:txBody>
                  <a:tcPr/>
                </a:tc>
                <a:extLst>
                  <a:ext uri="{0D108BD9-81ED-4DB2-BD59-A6C34878D82A}">
                    <a16:rowId xmlns:a16="http://schemas.microsoft.com/office/drawing/2014/main" val="10003"/>
                  </a:ext>
                </a:extLst>
              </a:tr>
              <a:tr h="288032">
                <a:tc>
                  <a:txBody>
                    <a:bodyPr/>
                    <a:lstStyle/>
                    <a:p>
                      <a:r>
                        <a:rPr lang="en-US" altLang="zh-CN" sz="1400" dirty="0"/>
                        <a:t>4</a:t>
                      </a:r>
                      <a:endParaRPr lang="zh-CN" altLang="en-US" sz="1400" dirty="0"/>
                    </a:p>
                  </a:txBody>
                  <a:tcPr/>
                </a:tc>
                <a:tc>
                  <a:txBody>
                    <a:bodyPr/>
                    <a:lstStyle/>
                    <a:p>
                      <a:r>
                        <a:rPr lang="en-US" altLang="zh-CN" sz="1400" dirty="0"/>
                        <a:t>D</a:t>
                      </a:r>
                      <a:endParaRPr lang="zh-CN" altLang="en-US" sz="1400" dirty="0"/>
                    </a:p>
                  </a:txBody>
                  <a:tcPr/>
                </a:tc>
                <a:extLst>
                  <a:ext uri="{0D108BD9-81ED-4DB2-BD59-A6C34878D82A}">
                    <a16:rowId xmlns:a16="http://schemas.microsoft.com/office/drawing/2014/main" val="10004"/>
                  </a:ext>
                </a:extLst>
              </a:tr>
              <a:tr h="288032">
                <a:tc>
                  <a:txBody>
                    <a:bodyPr/>
                    <a:lstStyle/>
                    <a:p>
                      <a:r>
                        <a:rPr lang="en-US" altLang="zh-CN" sz="1400" dirty="0"/>
                        <a:t>5</a:t>
                      </a:r>
                      <a:endParaRPr lang="zh-CN" altLang="en-US" sz="1400" dirty="0"/>
                    </a:p>
                  </a:txBody>
                  <a:tcPr/>
                </a:tc>
                <a:tc>
                  <a:txBody>
                    <a:bodyPr/>
                    <a:lstStyle/>
                    <a:p>
                      <a:r>
                        <a:rPr lang="en-US" altLang="zh-CN" sz="1400" dirty="0"/>
                        <a:t>E</a:t>
                      </a:r>
                      <a:endParaRPr lang="zh-CN" altLang="en-US" sz="1400" dirty="0"/>
                    </a:p>
                  </a:txBody>
                  <a:tcPr/>
                </a:tc>
                <a:extLst>
                  <a:ext uri="{0D108BD9-81ED-4DB2-BD59-A6C34878D82A}">
                    <a16:rowId xmlns:a16="http://schemas.microsoft.com/office/drawing/2014/main" val="10005"/>
                  </a:ext>
                </a:extLst>
              </a:tr>
              <a:tr h="288032">
                <a:tc>
                  <a:txBody>
                    <a:bodyPr/>
                    <a:lstStyle/>
                    <a:p>
                      <a:r>
                        <a:rPr lang="en-US" altLang="zh-CN" sz="1400" dirty="0"/>
                        <a:t>6</a:t>
                      </a:r>
                      <a:endParaRPr lang="zh-CN" altLang="en-US" sz="1400" dirty="0"/>
                    </a:p>
                  </a:txBody>
                  <a:tcPr/>
                </a:tc>
                <a:tc>
                  <a:txBody>
                    <a:bodyPr/>
                    <a:lstStyle/>
                    <a:p>
                      <a:r>
                        <a:rPr lang="en-US" altLang="zh-CN" sz="1400" dirty="0"/>
                        <a:t>F</a:t>
                      </a:r>
                      <a:endParaRPr lang="zh-CN" altLang="en-US" sz="1400" dirty="0"/>
                    </a:p>
                  </a:txBody>
                  <a:tcPr/>
                </a:tc>
                <a:extLst>
                  <a:ext uri="{0D108BD9-81ED-4DB2-BD59-A6C34878D82A}">
                    <a16:rowId xmlns:a16="http://schemas.microsoft.com/office/drawing/2014/main" val="10006"/>
                  </a:ext>
                </a:extLst>
              </a:tr>
              <a:tr h="288032">
                <a:tc>
                  <a:txBody>
                    <a:bodyPr/>
                    <a:lstStyle/>
                    <a:p>
                      <a:r>
                        <a:rPr lang="en-US" altLang="zh-CN" sz="1400" dirty="0"/>
                        <a:t>7</a:t>
                      </a:r>
                      <a:endParaRPr lang="zh-CN" altLang="en-US" sz="1400" dirty="0"/>
                    </a:p>
                  </a:txBody>
                  <a:tcPr/>
                </a:tc>
                <a:tc>
                  <a:txBody>
                    <a:bodyPr/>
                    <a:lstStyle/>
                    <a:p>
                      <a:r>
                        <a:rPr lang="en-US" altLang="zh-CN" sz="1400" dirty="0"/>
                        <a:t>G</a:t>
                      </a:r>
                      <a:endParaRPr lang="zh-CN" altLang="en-US" sz="1400" dirty="0"/>
                    </a:p>
                  </a:txBody>
                  <a:tcPr/>
                </a:tc>
                <a:extLst>
                  <a:ext uri="{0D108BD9-81ED-4DB2-BD59-A6C34878D82A}">
                    <a16:rowId xmlns:a16="http://schemas.microsoft.com/office/drawing/2014/main" val="10007"/>
                  </a:ext>
                </a:extLst>
              </a:tr>
              <a:tr h="288032">
                <a:tc>
                  <a:txBody>
                    <a:bodyPr/>
                    <a:lstStyle/>
                    <a:p>
                      <a:r>
                        <a:rPr lang="en-US" altLang="zh-CN" sz="1400" dirty="0"/>
                        <a:t>8</a:t>
                      </a:r>
                      <a:endParaRPr lang="zh-CN" altLang="en-US" sz="1400" dirty="0"/>
                    </a:p>
                  </a:txBody>
                  <a:tcPr/>
                </a:tc>
                <a:tc>
                  <a:txBody>
                    <a:bodyPr/>
                    <a:lstStyle/>
                    <a:p>
                      <a:r>
                        <a:rPr lang="en-US" altLang="zh-CN" sz="1400" dirty="0"/>
                        <a:t>H</a:t>
                      </a:r>
                      <a:endParaRPr lang="zh-CN" altLang="en-US" sz="1400" dirty="0"/>
                    </a:p>
                  </a:txBody>
                  <a:tcPr/>
                </a:tc>
                <a:extLst>
                  <a:ext uri="{0D108BD9-81ED-4DB2-BD59-A6C34878D82A}">
                    <a16:rowId xmlns:a16="http://schemas.microsoft.com/office/drawing/2014/main" val="10008"/>
                  </a:ext>
                </a:extLst>
              </a:tr>
              <a:tr h="288032">
                <a:tc>
                  <a:txBody>
                    <a:bodyPr/>
                    <a:lstStyle/>
                    <a:p>
                      <a:r>
                        <a:rPr lang="en-US" altLang="zh-CN" sz="1400" dirty="0"/>
                        <a:t>9</a:t>
                      </a:r>
                      <a:endParaRPr lang="zh-CN" altLang="en-US" sz="1400" dirty="0"/>
                    </a:p>
                  </a:txBody>
                  <a:tcPr/>
                </a:tc>
                <a:tc>
                  <a:txBody>
                    <a:bodyPr/>
                    <a:lstStyle/>
                    <a:p>
                      <a:r>
                        <a:rPr lang="en-US" altLang="zh-CN" sz="1400" dirty="0"/>
                        <a:t>I</a:t>
                      </a:r>
                      <a:endParaRPr lang="zh-CN" altLang="en-US" sz="1400" dirty="0"/>
                    </a:p>
                  </a:txBody>
                  <a:tcPr/>
                </a:tc>
                <a:extLst>
                  <a:ext uri="{0D108BD9-81ED-4DB2-BD59-A6C34878D82A}">
                    <a16:rowId xmlns:a16="http://schemas.microsoft.com/office/drawing/2014/main" val="10009"/>
                  </a:ext>
                </a:extLst>
              </a:tr>
              <a:tr h="288032">
                <a:tc>
                  <a:txBody>
                    <a:bodyPr/>
                    <a:lstStyle/>
                    <a:p>
                      <a:r>
                        <a:rPr lang="en-US" altLang="zh-CN" sz="1400" dirty="0"/>
                        <a:t>10</a:t>
                      </a:r>
                      <a:endParaRPr lang="zh-CN" altLang="en-US" sz="1400" dirty="0"/>
                    </a:p>
                  </a:txBody>
                  <a:tcPr/>
                </a:tc>
                <a:tc>
                  <a:txBody>
                    <a:bodyPr/>
                    <a:lstStyle/>
                    <a:p>
                      <a:r>
                        <a:rPr lang="en-US" altLang="zh-CN" sz="1400" dirty="0"/>
                        <a:t>J</a:t>
                      </a:r>
                      <a:endParaRPr lang="zh-CN" altLang="en-US" sz="1400" dirty="0"/>
                    </a:p>
                  </a:txBody>
                  <a:tcPr/>
                </a:tc>
                <a:extLst>
                  <a:ext uri="{0D108BD9-81ED-4DB2-BD59-A6C34878D82A}">
                    <a16:rowId xmlns:a16="http://schemas.microsoft.com/office/drawing/2014/main" val="10010"/>
                  </a:ext>
                </a:extLst>
              </a:tr>
            </a:tbl>
          </a:graphicData>
        </a:graphic>
      </p:graphicFrame>
      <p:sp>
        <p:nvSpPr>
          <p:cNvPr id="8" name="TextBox 7"/>
          <p:cNvSpPr txBox="1"/>
          <p:nvPr/>
        </p:nvSpPr>
        <p:spPr>
          <a:xfrm>
            <a:off x="3635896" y="3300675"/>
            <a:ext cx="4104456" cy="2954655"/>
          </a:xfrm>
          <a:prstGeom prst="rect">
            <a:avLst/>
          </a:prstGeom>
          <a:noFill/>
        </p:spPr>
        <p:txBody>
          <a:bodyPr wrap="square" rtlCol="0">
            <a:spAutoFit/>
          </a:bodyPr>
          <a:lstStyle/>
          <a:p>
            <a:r>
              <a:rPr lang="zh-CN" altLang="en-US" sz="2400" dirty="0">
                <a:latin typeface="华文新魏" pitchFamily="2" charset="-122"/>
                <a:ea typeface="华文新魏" pitchFamily="2" charset="-122"/>
              </a:rPr>
              <a:t>顺序处理</a:t>
            </a:r>
            <a:r>
              <a:rPr lang="en-US" altLang="zh-CN" sz="2400" dirty="0">
                <a:latin typeface="华文新魏" pitchFamily="2" charset="-122"/>
                <a:ea typeface="华文新魏" pitchFamily="2" charset="-122"/>
              </a:rPr>
              <a:t>10</a:t>
            </a:r>
            <a:r>
              <a:rPr lang="zh-CN" altLang="en-US" sz="2400" dirty="0">
                <a:latin typeface="华文新魏" pitchFamily="2" charset="-122"/>
                <a:ea typeface="华文新魏" pitchFamily="2" charset="-122"/>
              </a:rPr>
              <a:t>个记录的总时间：</a:t>
            </a:r>
            <a:endParaRPr lang="en-US" altLang="zh-CN" sz="2400" dirty="0">
              <a:latin typeface="华文新魏" pitchFamily="2" charset="-122"/>
              <a:ea typeface="华文新魏" pitchFamily="2" charset="-122"/>
            </a:endParaRPr>
          </a:p>
          <a:p>
            <a:endParaRPr lang="en-US" altLang="zh-CN" dirty="0">
              <a:latin typeface="华文新魏" pitchFamily="2" charset="-122"/>
              <a:ea typeface="华文新魏" pitchFamily="2" charset="-122"/>
            </a:endParaRPr>
          </a:p>
          <a:p>
            <a:r>
              <a:rPr lang="en-US" altLang="zh-CN" dirty="0">
                <a:latin typeface="华文新魏" pitchFamily="2" charset="-122"/>
                <a:ea typeface="华文新魏" pitchFamily="2" charset="-122"/>
              </a:rPr>
              <a:t>10</a:t>
            </a:r>
            <a:r>
              <a:rPr lang="zh-CN" altLang="en-US" dirty="0">
                <a:latin typeface="华文新魏" pitchFamily="2" charset="-122"/>
                <a:ea typeface="华文新魏" pitchFamily="2" charset="-122"/>
              </a:rPr>
              <a:t>毫秒</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移动到记录</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的平均时间</a:t>
            </a:r>
            <a:r>
              <a:rPr lang="en-US" altLang="zh-CN" dirty="0">
                <a:latin typeface="华文新魏" pitchFamily="2" charset="-122"/>
                <a:ea typeface="华文新魏" pitchFamily="2" charset="-122"/>
              </a:rPr>
              <a:t>)+ 2</a:t>
            </a:r>
            <a:r>
              <a:rPr lang="zh-CN" altLang="en-US" dirty="0">
                <a:latin typeface="华文新魏" pitchFamily="2" charset="-122"/>
                <a:ea typeface="华文新魏" pitchFamily="2" charset="-122"/>
              </a:rPr>
              <a:t>毫秒</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读记录</a:t>
            </a:r>
            <a:r>
              <a:rPr lang="en-US" altLang="zh-CN" dirty="0">
                <a:latin typeface="华文新魏" pitchFamily="2" charset="-122"/>
                <a:ea typeface="华文新魏" pitchFamily="2" charset="-122"/>
              </a:rPr>
              <a:t>A)+4</a:t>
            </a:r>
            <a:r>
              <a:rPr lang="zh-CN" altLang="en-US" dirty="0">
                <a:latin typeface="华文新魏" pitchFamily="2" charset="-122"/>
                <a:ea typeface="华文新魏" pitchFamily="2" charset="-122"/>
              </a:rPr>
              <a:t>毫秒</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处理记录</a:t>
            </a:r>
            <a:r>
              <a:rPr lang="en-US" altLang="zh-CN" dirty="0">
                <a:latin typeface="华文新魏" pitchFamily="2" charset="-122"/>
                <a:ea typeface="华文新魏" pitchFamily="2" charset="-122"/>
              </a:rPr>
              <a:t>A)+9×[16</a:t>
            </a:r>
            <a:r>
              <a:rPr lang="zh-CN" altLang="en-US" dirty="0">
                <a:latin typeface="华文新魏" pitchFamily="2" charset="-122"/>
                <a:ea typeface="华文新魏" pitchFamily="2" charset="-122"/>
              </a:rPr>
              <a:t>毫秒</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访问下一记录</a:t>
            </a:r>
            <a:r>
              <a:rPr lang="en-US" altLang="zh-CN" dirty="0">
                <a:latin typeface="华文新魏" pitchFamily="2" charset="-122"/>
                <a:ea typeface="华文新魏" pitchFamily="2" charset="-122"/>
              </a:rPr>
              <a:t>) +2</a:t>
            </a:r>
            <a:r>
              <a:rPr lang="zh-CN" altLang="en-US" dirty="0">
                <a:latin typeface="华文新魏" pitchFamily="2" charset="-122"/>
                <a:ea typeface="华文新魏" pitchFamily="2" charset="-122"/>
              </a:rPr>
              <a:t>毫秒</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读记录</a:t>
            </a:r>
            <a:r>
              <a:rPr lang="en-US" altLang="zh-CN" dirty="0">
                <a:latin typeface="华文新魏" pitchFamily="2" charset="-122"/>
                <a:ea typeface="华文新魏" pitchFamily="2" charset="-122"/>
              </a:rPr>
              <a:t>)+4</a:t>
            </a:r>
            <a:r>
              <a:rPr lang="zh-CN" altLang="en-US" dirty="0">
                <a:latin typeface="华文新魏" pitchFamily="2" charset="-122"/>
                <a:ea typeface="华文新魏" pitchFamily="2" charset="-122"/>
              </a:rPr>
              <a:t>毫秒</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处理记录</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214</a:t>
            </a:r>
            <a:r>
              <a:rPr lang="zh-CN" altLang="en-US" dirty="0">
                <a:latin typeface="华文新魏" pitchFamily="2" charset="-122"/>
                <a:ea typeface="华文新魏" pitchFamily="2" charset="-122"/>
              </a:rPr>
              <a:t>毫秒</a:t>
            </a:r>
          </a:p>
          <a:p>
            <a:r>
              <a:rPr lang="zh-CN" altLang="en-US" sz="2400" dirty="0">
                <a:latin typeface="华文新魏" pitchFamily="2" charset="-122"/>
                <a:ea typeface="华文新魏" pitchFamily="2" charset="-122"/>
              </a:rPr>
              <a:t>                         </a:t>
            </a:r>
          </a:p>
          <a:p>
            <a:r>
              <a:rPr lang="zh-CN" altLang="en-US" sz="2400" dirty="0">
                <a:latin typeface="华文新魏" pitchFamily="2" charset="-122"/>
                <a:ea typeface="华文新魏" pitchFamily="2" charset="-122"/>
              </a:rPr>
              <a:t>      </a:t>
            </a:r>
          </a:p>
          <a:p>
            <a:endParaRPr lang="zh-CN" altLang="en-US" sz="2400" dirty="0"/>
          </a:p>
        </p:txBody>
      </p:sp>
    </p:spTree>
    <p:extLst>
      <p:ext uri="{BB962C8B-B14F-4D97-AF65-F5344CB8AC3E}">
        <p14:creationId xmlns:p14="http://schemas.microsoft.com/office/powerpoint/2010/main" val="702546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优化空间分布</a:t>
            </a:r>
            <a:r>
              <a:rPr lang="en-US" altLang="zh-CN" dirty="0"/>
              <a:t>(2/2)</a:t>
            </a:r>
            <a:endParaRPr lang="zh-CN" altLang="en-US" dirty="0"/>
          </a:p>
        </p:txBody>
      </p:sp>
      <p:sp>
        <p:nvSpPr>
          <p:cNvPr id="3" name="内容占位符 2"/>
          <p:cNvSpPr>
            <a:spLocks noGrp="1"/>
          </p:cNvSpPr>
          <p:nvPr>
            <p:ph idx="1"/>
          </p:nvPr>
        </p:nvSpPr>
        <p:spPr/>
        <p:txBody>
          <a:bodyPr/>
          <a:lstStyle/>
          <a:p>
            <a:r>
              <a:rPr lang="zh-CN" altLang="en-US" dirty="0"/>
              <a:t>优化空间分布为</a:t>
            </a:r>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45</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986813222"/>
              </p:ext>
            </p:extLst>
          </p:nvPr>
        </p:nvGraphicFramePr>
        <p:xfrm>
          <a:off x="827584" y="2204864"/>
          <a:ext cx="2232248" cy="3352800"/>
        </p:xfrm>
        <a:graphic>
          <a:graphicData uri="http://schemas.openxmlformats.org/drawingml/2006/table">
            <a:tbl>
              <a:tblPr firstRow="1" bandRow="1">
                <a:tableStyleId>{5C22544A-7EE6-4342-B048-85BDC9FD1C3A}</a:tableStyleId>
              </a:tblPr>
              <a:tblGrid>
                <a:gridCol w="956678">
                  <a:extLst>
                    <a:ext uri="{9D8B030D-6E8A-4147-A177-3AD203B41FA5}">
                      <a16:colId xmlns:a16="http://schemas.microsoft.com/office/drawing/2014/main" val="20000"/>
                    </a:ext>
                  </a:extLst>
                </a:gridCol>
                <a:gridCol w="1275570">
                  <a:extLst>
                    <a:ext uri="{9D8B030D-6E8A-4147-A177-3AD203B41FA5}">
                      <a16:colId xmlns:a16="http://schemas.microsoft.com/office/drawing/2014/main" val="20001"/>
                    </a:ext>
                  </a:extLst>
                </a:gridCol>
              </a:tblGrid>
              <a:tr h="288032">
                <a:tc>
                  <a:txBody>
                    <a:bodyPr/>
                    <a:lstStyle/>
                    <a:p>
                      <a:r>
                        <a:rPr lang="zh-CN" altLang="en-US" sz="1400" dirty="0"/>
                        <a:t>物理块</a:t>
                      </a:r>
                    </a:p>
                  </a:txBody>
                  <a:tcPr/>
                </a:tc>
                <a:tc>
                  <a:txBody>
                    <a:bodyPr/>
                    <a:lstStyle/>
                    <a:p>
                      <a:r>
                        <a:rPr lang="zh-CN" altLang="en-US" sz="1400" dirty="0"/>
                        <a:t>逻辑记录</a:t>
                      </a:r>
                    </a:p>
                  </a:txBody>
                  <a:tcPr/>
                </a:tc>
                <a:extLst>
                  <a:ext uri="{0D108BD9-81ED-4DB2-BD59-A6C34878D82A}">
                    <a16:rowId xmlns:a16="http://schemas.microsoft.com/office/drawing/2014/main" val="10000"/>
                  </a:ext>
                </a:extLst>
              </a:tr>
              <a:tr h="288032">
                <a:tc>
                  <a:txBody>
                    <a:bodyPr/>
                    <a:lstStyle/>
                    <a:p>
                      <a:r>
                        <a:rPr lang="en-US" altLang="zh-CN" sz="1400" dirty="0"/>
                        <a:t>1</a:t>
                      </a:r>
                      <a:endParaRPr lang="zh-CN" altLang="en-US" sz="1400" dirty="0"/>
                    </a:p>
                  </a:txBody>
                  <a:tcPr/>
                </a:tc>
                <a:tc>
                  <a:txBody>
                    <a:bodyPr/>
                    <a:lstStyle/>
                    <a:p>
                      <a:r>
                        <a:rPr lang="en-US" altLang="zh-CN" sz="1400" dirty="0"/>
                        <a:t>A</a:t>
                      </a:r>
                      <a:endParaRPr lang="zh-CN" altLang="en-US" sz="1400" dirty="0"/>
                    </a:p>
                  </a:txBody>
                  <a:tcPr/>
                </a:tc>
                <a:extLst>
                  <a:ext uri="{0D108BD9-81ED-4DB2-BD59-A6C34878D82A}">
                    <a16:rowId xmlns:a16="http://schemas.microsoft.com/office/drawing/2014/main" val="10001"/>
                  </a:ext>
                </a:extLst>
              </a:tr>
              <a:tr h="288032">
                <a:tc>
                  <a:txBody>
                    <a:bodyPr/>
                    <a:lstStyle/>
                    <a:p>
                      <a:r>
                        <a:rPr lang="en-US" altLang="zh-CN" sz="1400" dirty="0"/>
                        <a:t>2</a:t>
                      </a:r>
                      <a:endParaRPr lang="zh-CN" altLang="en-US" sz="1400" dirty="0"/>
                    </a:p>
                  </a:txBody>
                  <a:tcPr/>
                </a:tc>
                <a:tc>
                  <a:txBody>
                    <a:bodyPr/>
                    <a:lstStyle/>
                    <a:p>
                      <a:r>
                        <a:rPr lang="en-US" altLang="zh-CN" sz="1400" dirty="0"/>
                        <a:t>H</a:t>
                      </a:r>
                      <a:endParaRPr lang="zh-CN" altLang="en-US" sz="1400" dirty="0"/>
                    </a:p>
                  </a:txBody>
                  <a:tcPr/>
                </a:tc>
                <a:extLst>
                  <a:ext uri="{0D108BD9-81ED-4DB2-BD59-A6C34878D82A}">
                    <a16:rowId xmlns:a16="http://schemas.microsoft.com/office/drawing/2014/main" val="10002"/>
                  </a:ext>
                </a:extLst>
              </a:tr>
              <a:tr h="288032">
                <a:tc>
                  <a:txBody>
                    <a:bodyPr/>
                    <a:lstStyle/>
                    <a:p>
                      <a:r>
                        <a:rPr lang="en-US" altLang="zh-CN" sz="1400" dirty="0"/>
                        <a:t>3</a:t>
                      </a:r>
                      <a:endParaRPr lang="zh-CN" altLang="en-US" sz="1400" dirty="0"/>
                    </a:p>
                  </a:txBody>
                  <a:tcPr/>
                </a:tc>
                <a:tc>
                  <a:txBody>
                    <a:bodyPr/>
                    <a:lstStyle/>
                    <a:p>
                      <a:r>
                        <a:rPr lang="en-US" altLang="zh-CN" sz="1400" dirty="0"/>
                        <a:t>E</a:t>
                      </a:r>
                      <a:endParaRPr lang="zh-CN" altLang="en-US" sz="1400" dirty="0"/>
                    </a:p>
                  </a:txBody>
                  <a:tcPr/>
                </a:tc>
                <a:extLst>
                  <a:ext uri="{0D108BD9-81ED-4DB2-BD59-A6C34878D82A}">
                    <a16:rowId xmlns:a16="http://schemas.microsoft.com/office/drawing/2014/main" val="10003"/>
                  </a:ext>
                </a:extLst>
              </a:tr>
              <a:tr h="288032">
                <a:tc>
                  <a:txBody>
                    <a:bodyPr/>
                    <a:lstStyle/>
                    <a:p>
                      <a:r>
                        <a:rPr lang="en-US" altLang="zh-CN" sz="1400" dirty="0"/>
                        <a:t>4</a:t>
                      </a:r>
                      <a:endParaRPr lang="zh-CN" altLang="en-US" sz="1400" dirty="0"/>
                    </a:p>
                  </a:txBody>
                  <a:tcPr/>
                </a:tc>
                <a:tc>
                  <a:txBody>
                    <a:bodyPr/>
                    <a:lstStyle/>
                    <a:p>
                      <a:r>
                        <a:rPr lang="en-US" altLang="zh-CN" sz="1400" dirty="0"/>
                        <a:t>B</a:t>
                      </a:r>
                      <a:endParaRPr lang="zh-CN" altLang="en-US" sz="1400" dirty="0"/>
                    </a:p>
                  </a:txBody>
                  <a:tcPr/>
                </a:tc>
                <a:extLst>
                  <a:ext uri="{0D108BD9-81ED-4DB2-BD59-A6C34878D82A}">
                    <a16:rowId xmlns:a16="http://schemas.microsoft.com/office/drawing/2014/main" val="10004"/>
                  </a:ext>
                </a:extLst>
              </a:tr>
              <a:tr h="288032">
                <a:tc>
                  <a:txBody>
                    <a:bodyPr/>
                    <a:lstStyle/>
                    <a:p>
                      <a:r>
                        <a:rPr lang="en-US" altLang="zh-CN" sz="1400" dirty="0"/>
                        <a:t>5</a:t>
                      </a:r>
                      <a:endParaRPr lang="zh-CN" altLang="en-US" sz="1400" dirty="0"/>
                    </a:p>
                  </a:txBody>
                  <a:tcPr/>
                </a:tc>
                <a:tc>
                  <a:txBody>
                    <a:bodyPr/>
                    <a:lstStyle/>
                    <a:p>
                      <a:r>
                        <a:rPr lang="en-US" altLang="zh-CN" sz="1400" dirty="0"/>
                        <a:t>I</a:t>
                      </a:r>
                      <a:endParaRPr lang="zh-CN" altLang="en-US" sz="1400" dirty="0"/>
                    </a:p>
                  </a:txBody>
                  <a:tcPr/>
                </a:tc>
                <a:extLst>
                  <a:ext uri="{0D108BD9-81ED-4DB2-BD59-A6C34878D82A}">
                    <a16:rowId xmlns:a16="http://schemas.microsoft.com/office/drawing/2014/main" val="10005"/>
                  </a:ext>
                </a:extLst>
              </a:tr>
              <a:tr h="288032">
                <a:tc>
                  <a:txBody>
                    <a:bodyPr/>
                    <a:lstStyle/>
                    <a:p>
                      <a:r>
                        <a:rPr lang="en-US" altLang="zh-CN" sz="1400" dirty="0"/>
                        <a:t>6</a:t>
                      </a:r>
                      <a:endParaRPr lang="zh-CN" altLang="en-US" sz="1400" dirty="0"/>
                    </a:p>
                  </a:txBody>
                  <a:tcPr/>
                </a:tc>
                <a:tc>
                  <a:txBody>
                    <a:bodyPr/>
                    <a:lstStyle/>
                    <a:p>
                      <a:r>
                        <a:rPr lang="en-US" altLang="zh-CN" sz="1400" dirty="0"/>
                        <a:t>F</a:t>
                      </a:r>
                      <a:endParaRPr lang="zh-CN" altLang="en-US" sz="1400" dirty="0"/>
                    </a:p>
                  </a:txBody>
                  <a:tcPr/>
                </a:tc>
                <a:extLst>
                  <a:ext uri="{0D108BD9-81ED-4DB2-BD59-A6C34878D82A}">
                    <a16:rowId xmlns:a16="http://schemas.microsoft.com/office/drawing/2014/main" val="10006"/>
                  </a:ext>
                </a:extLst>
              </a:tr>
              <a:tr h="288032">
                <a:tc>
                  <a:txBody>
                    <a:bodyPr/>
                    <a:lstStyle/>
                    <a:p>
                      <a:r>
                        <a:rPr lang="en-US" altLang="zh-CN" sz="1400" dirty="0"/>
                        <a:t>7</a:t>
                      </a:r>
                      <a:endParaRPr lang="zh-CN" altLang="en-US" sz="1400" dirty="0"/>
                    </a:p>
                  </a:txBody>
                  <a:tcPr/>
                </a:tc>
                <a:tc>
                  <a:txBody>
                    <a:bodyPr/>
                    <a:lstStyle/>
                    <a:p>
                      <a:r>
                        <a:rPr lang="en-US" altLang="zh-CN" sz="1400" dirty="0"/>
                        <a:t>C</a:t>
                      </a:r>
                      <a:endParaRPr lang="zh-CN" altLang="en-US" sz="1400" dirty="0"/>
                    </a:p>
                  </a:txBody>
                  <a:tcPr/>
                </a:tc>
                <a:extLst>
                  <a:ext uri="{0D108BD9-81ED-4DB2-BD59-A6C34878D82A}">
                    <a16:rowId xmlns:a16="http://schemas.microsoft.com/office/drawing/2014/main" val="10007"/>
                  </a:ext>
                </a:extLst>
              </a:tr>
              <a:tr h="288032">
                <a:tc>
                  <a:txBody>
                    <a:bodyPr/>
                    <a:lstStyle/>
                    <a:p>
                      <a:r>
                        <a:rPr lang="en-US" altLang="zh-CN" sz="1400" dirty="0"/>
                        <a:t>8</a:t>
                      </a:r>
                      <a:endParaRPr lang="zh-CN" altLang="en-US" sz="1400" dirty="0"/>
                    </a:p>
                  </a:txBody>
                  <a:tcPr/>
                </a:tc>
                <a:tc>
                  <a:txBody>
                    <a:bodyPr/>
                    <a:lstStyle/>
                    <a:p>
                      <a:r>
                        <a:rPr lang="en-US" altLang="zh-CN" sz="1400" dirty="0"/>
                        <a:t>J</a:t>
                      </a:r>
                      <a:endParaRPr lang="zh-CN" altLang="en-US" sz="1400" dirty="0"/>
                    </a:p>
                  </a:txBody>
                  <a:tcPr/>
                </a:tc>
                <a:extLst>
                  <a:ext uri="{0D108BD9-81ED-4DB2-BD59-A6C34878D82A}">
                    <a16:rowId xmlns:a16="http://schemas.microsoft.com/office/drawing/2014/main" val="10008"/>
                  </a:ext>
                </a:extLst>
              </a:tr>
              <a:tr h="288032">
                <a:tc>
                  <a:txBody>
                    <a:bodyPr/>
                    <a:lstStyle/>
                    <a:p>
                      <a:r>
                        <a:rPr lang="en-US" altLang="zh-CN" sz="1400" dirty="0"/>
                        <a:t>9</a:t>
                      </a:r>
                      <a:endParaRPr lang="zh-CN" altLang="en-US" sz="1400" dirty="0"/>
                    </a:p>
                  </a:txBody>
                  <a:tcPr/>
                </a:tc>
                <a:tc>
                  <a:txBody>
                    <a:bodyPr/>
                    <a:lstStyle/>
                    <a:p>
                      <a:r>
                        <a:rPr lang="en-US" altLang="zh-CN" sz="1400" dirty="0"/>
                        <a:t>G</a:t>
                      </a:r>
                      <a:endParaRPr lang="zh-CN" altLang="en-US" sz="1400" dirty="0"/>
                    </a:p>
                  </a:txBody>
                  <a:tcPr/>
                </a:tc>
                <a:extLst>
                  <a:ext uri="{0D108BD9-81ED-4DB2-BD59-A6C34878D82A}">
                    <a16:rowId xmlns:a16="http://schemas.microsoft.com/office/drawing/2014/main" val="10009"/>
                  </a:ext>
                </a:extLst>
              </a:tr>
              <a:tr h="288032">
                <a:tc>
                  <a:txBody>
                    <a:bodyPr/>
                    <a:lstStyle/>
                    <a:p>
                      <a:r>
                        <a:rPr lang="en-US" altLang="zh-CN" sz="1400" dirty="0"/>
                        <a:t>10</a:t>
                      </a:r>
                      <a:endParaRPr lang="zh-CN" altLang="en-US" sz="1400" dirty="0"/>
                    </a:p>
                  </a:txBody>
                  <a:tcPr/>
                </a:tc>
                <a:tc>
                  <a:txBody>
                    <a:bodyPr/>
                    <a:lstStyle/>
                    <a:p>
                      <a:r>
                        <a:rPr lang="en-US" altLang="zh-CN" sz="1400" dirty="0"/>
                        <a:t>D</a:t>
                      </a:r>
                      <a:endParaRPr lang="zh-CN" altLang="en-US" sz="1400" dirty="0"/>
                    </a:p>
                  </a:txBody>
                  <a:tcPr/>
                </a:tc>
                <a:extLst>
                  <a:ext uri="{0D108BD9-81ED-4DB2-BD59-A6C34878D82A}">
                    <a16:rowId xmlns:a16="http://schemas.microsoft.com/office/drawing/2014/main" val="10010"/>
                  </a:ext>
                </a:extLst>
              </a:tr>
            </a:tbl>
          </a:graphicData>
        </a:graphic>
      </p:graphicFrame>
      <p:sp>
        <p:nvSpPr>
          <p:cNvPr id="7" name="TextBox 6"/>
          <p:cNvSpPr txBox="1"/>
          <p:nvPr/>
        </p:nvSpPr>
        <p:spPr>
          <a:xfrm>
            <a:off x="3851920" y="2492895"/>
            <a:ext cx="4104456" cy="2677656"/>
          </a:xfrm>
          <a:prstGeom prst="rect">
            <a:avLst/>
          </a:prstGeom>
          <a:noFill/>
        </p:spPr>
        <p:txBody>
          <a:bodyPr wrap="square" rtlCol="0">
            <a:spAutoFit/>
          </a:bodyPr>
          <a:lstStyle/>
          <a:p>
            <a:r>
              <a:rPr lang="zh-CN" altLang="en-US" sz="2400" dirty="0">
                <a:latin typeface="华文新魏" pitchFamily="2" charset="-122"/>
                <a:ea typeface="华文新魏" pitchFamily="2" charset="-122"/>
              </a:rPr>
              <a:t>顺序处理</a:t>
            </a:r>
            <a:r>
              <a:rPr lang="en-US" altLang="zh-CN" sz="2400" dirty="0">
                <a:latin typeface="华文新魏" pitchFamily="2" charset="-122"/>
                <a:ea typeface="华文新魏" pitchFamily="2" charset="-122"/>
              </a:rPr>
              <a:t>10</a:t>
            </a:r>
            <a:r>
              <a:rPr lang="zh-CN" altLang="en-US" sz="2400" dirty="0">
                <a:latin typeface="华文新魏" pitchFamily="2" charset="-122"/>
                <a:ea typeface="华文新魏" pitchFamily="2" charset="-122"/>
              </a:rPr>
              <a:t>个记录的总时间：</a:t>
            </a:r>
            <a:endParaRPr lang="en-US" altLang="zh-CN" sz="2400" dirty="0">
              <a:latin typeface="华文新魏" pitchFamily="2" charset="-122"/>
              <a:ea typeface="华文新魏" pitchFamily="2" charset="-122"/>
            </a:endParaRPr>
          </a:p>
          <a:p>
            <a:endParaRPr lang="en-US" altLang="zh-CN" dirty="0">
              <a:latin typeface="华文新魏" pitchFamily="2" charset="-122"/>
              <a:ea typeface="华文新魏" pitchFamily="2" charset="-122"/>
            </a:endParaRPr>
          </a:p>
          <a:p>
            <a:pPr algn="just"/>
            <a:r>
              <a:rPr lang="en-US" altLang="zh-CN" dirty="0">
                <a:latin typeface="华文新魏" pitchFamily="2" charset="-122"/>
                <a:ea typeface="华文新魏" pitchFamily="2" charset="-122"/>
              </a:rPr>
              <a:t>10</a:t>
            </a:r>
            <a:r>
              <a:rPr lang="zh-CN" altLang="en-US" dirty="0">
                <a:latin typeface="华文新魏" pitchFamily="2" charset="-122"/>
                <a:ea typeface="华文新魏" pitchFamily="2" charset="-122"/>
              </a:rPr>
              <a:t>毫秒</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移动到记录</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的平均时间</a:t>
            </a:r>
            <a:r>
              <a:rPr lang="en-US" altLang="zh-CN" dirty="0">
                <a:latin typeface="华文新魏" pitchFamily="2" charset="-122"/>
                <a:ea typeface="华文新魏" pitchFamily="2" charset="-122"/>
              </a:rPr>
              <a:t>)+10×[2</a:t>
            </a:r>
            <a:r>
              <a:rPr lang="zh-CN" altLang="en-US" dirty="0">
                <a:latin typeface="华文新魏" pitchFamily="2" charset="-122"/>
                <a:ea typeface="华文新魏" pitchFamily="2" charset="-122"/>
              </a:rPr>
              <a:t>毫秒（读记录）</a:t>
            </a:r>
            <a:r>
              <a:rPr lang="en-US" altLang="zh-CN" dirty="0">
                <a:latin typeface="华文新魏" pitchFamily="2" charset="-122"/>
                <a:ea typeface="华文新魏" pitchFamily="2" charset="-122"/>
              </a:rPr>
              <a:t>×4</a:t>
            </a:r>
            <a:r>
              <a:rPr lang="zh-CN" altLang="en-US" dirty="0">
                <a:latin typeface="华文新魏" pitchFamily="2" charset="-122"/>
                <a:ea typeface="华文新魏" pitchFamily="2" charset="-122"/>
              </a:rPr>
              <a:t>毫秒（处理记录）</a:t>
            </a:r>
            <a:r>
              <a:rPr lang="en-US" altLang="zh-CN" dirty="0">
                <a:latin typeface="华文新魏" pitchFamily="2" charset="-122"/>
                <a:ea typeface="华文新魏" pitchFamily="2" charset="-122"/>
              </a:rPr>
              <a:t>]  =70</a:t>
            </a:r>
            <a:r>
              <a:rPr lang="zh-CN" altLang="en-US" dirty="0">
                <a:latin typeface="华文新魏" pitchFamily="2" charset="-122"/>
                <a:ea typeface="华文新魏" pitchFamily="2" charset="-122"/>
              </a:rPr>
              <a:t>毫秒</a:t>
            </a:r>
          </a:p>
          <a:p>
            <a:endParaRPr lang="zh-CN" altLang="en-US" sz="2400" dirty="0">
              <a:latin typeface="华文新魏" pitchFamily="2" charset="-122"/>
              <a:ea typeface="华文新魏" pitchFamily="2" charset="-122"/>
            </a:endParaRPr>
          </a:p>
          <a:p>
            <a:r>
              <a:rPr lang="zh-CN" altLang="en-US" sz="2400" dirty="0">
                <a:latin typeface="华文新魏" pitchFamily="2" charset="-122"/>
                <a:ea typeface="华文新魏" pitchFamily="2" charset="-122"/>
              </a:rPr>
              <a:t>      </a:t>
            </a:r>
          </a:p>
          <a:p>
            <a:endParaRPr lang="zh-CN" altLang="en-US" sz="2400" dirty="0"/>
          </a:p>
        </p:txBody>
      </p:sp>
    </p:spTree>
    <p:extLst>
      <p:ext uri="{BB962C8B-B14F-4D97-AF65-F5344CB8AC3E}">
        <p14:creationId xmlns:p14="http://schemas.microsoft.com/office/powerpoint/2010/main" val="40601579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332656"/>
            <a:ext cx="7772400" cy="1143000"/>
          </a:xfrm>
        </p:spPr>
        <p:txBody>
          <a:bodyPr>
            <a:normAutofit fontScale="90000"/>
          </a:bodyPr>
          <a:lstStyle/>
          <a:p>
            <a:r>
              <a:rPr lang="zh-CN" altLang="en-US" sz="5400" dirty="0">
                <a:latin typeface="华文新魏" pitchFamily="2" charset="-122"/>
                <a:ea typeface="华文新魏" pitchFamily="2" charset="-122"/>
              </a:rPr>
              <a:t>交替地址策略</a:t>
            </a:r>
            <a:br>
              <a:rPr lang="zh-CN" altLang="en-US" sz="5400" dirty="0">
                <a:latin typeface="华文新魏" pitchFamily="2" charset="-122"/>
                <a:ea typeface="华文新魏" pitchFamily="2" charset="-122"/>
              </a:rPr>
            </a:br>
            <a:endParaRPr lang="zh-CN" altLang="en-US" sz="5400" dirty="0">
              <a:latin typeface="华文新魏" pitchFamily="2" charset="-122"/>
              <a:ea typeface="华文新魏" pitchFamily="2" charset="-122"/>
            </a:endParaRPr>
          </a:p>
        </p:txBody>
      </p:sp>
      <p:sp>
        <p:nvSpPr>
          <p:cNvPr id="22531" name="Rectangle 3"/>
          <p:cNvSpPr>
            <a:spLocks noGrp="1" noChangeArrowheads="1"/>
          </p:cNvSpPr>
          <p:nvPr>
            <p:ph type="body" idx="1"/>
          </p:nvPr>
        </p:nvSpPr>
        <p:spPr>
          <a:xfrm>
            <a:off x="990600" y="1371600"/>
            <a:ext cx="7315200" cy="4800600"/>
          </a:xfrm>
        </p:spPr>
        <p:txBody>
          <a:bodyPr/>
          <a:lstStyle/>
          <a:p>
            <a:r>
              <a:rPr lang="zh-CN" altLang="en-US" sz="3600">
                <a:latin typeface="华文新魏" pitchFamily="2" charset="-122"/>
                <a:ea typeface="华文新魏" pitchFamily="2" charset="-122"/>
              </a:rPr>
              <a:t>每个记录重复记录在设备的多个区域，读相同的数据，有几个交替地址，也称为多重副本或折迭。</a:t>
            </a:r>
          </a:p>
          <a:p>
            <a:r>
              <a:rPr lang="zh-CN" altLang="en-US" sz="3600">
                <a:latin typeface="华文新魏" pitchFamily="2" charset="-122"/>
                <a:ea typeface="华文新魏" pitchFamily="2" charset="-122"/>
              </a:rPr>
              <a:t>成功与否取决于下列因素：数据记录总是读出使用，不需修改写入；数据记录占用的存储空间总量不太大；数据使用极为频繁。</a:t>
            </a:r>
          </a:p>
        </p:txBody>
      </p:sp>
    </p:spTree>
    <p:extLst>
      <p:ext uri="{BB962C8B-B14F-4D97-AF65-F5344CB8AC3E}">
        <p14:creationId xmlns:p14="http://schemas.microsoft.com/office/powerpoint/2010/main" val="762879834"/>
      </p:ext>
    </p:extLst>
  </p:cSld>
  <p:clrMapOvr>
    <a:masterClrMapping/>
  </p:clrMapOvr>
  <p:transition>
    <p:zoom dir="in"/>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62000" y="260648"/>
            <a:ext cx="7772400" cy="1143000"/>
          </a:xfrm>
        </p:spPr>
        <p:txBody>
          <a:bodyPr>
            <a:normAutofit fontScale="90000"/>
          </a:bodyPr>
          <a:lstStyle/>
          <a:p>
            <a:r>
              <a:rPr lang="zh-CN" altLang="en-US" sz="4800" dirty="0"/>
              <a:t>搜索定位</a:t>
            </a:r>
            <a:br>
              <a:rPr lang="en-US" altLang="zh-CN" sz="4800" dirty="0">
                <a:latin typeface="华文新魏" pitchFamily="2" charset="-122"/>
                <a:ea typeface="华文新魏" pitchFamily="2" charset="-122"/>
              </a:rPr>
            </a:br>
            <a:endParaRPr lang="en-US" altLang="zh-CN" sz="4800" dirty="0">
              <a:latin typeface="华文新魏" pitchFamily="2" charset="-122"/>
              <a:ea typeface="华文新魏" pitchFamily="2" charset="-122"/>
            </a:endParaRPr>
          </a:p>
        </p:txBody>
      </p:sp>
      <p:sp>
        <p:nvSpPr>
          <p:cNvPr id="23555" name="Rectangle 3"/>
          <p:cNvSpPr>
            <a:spLocks noGrp="1" noChangeArrowheads="1"/>
          </p:cNvSpPr>
          <p:nvPr>
            <p:ph type="body" idx="1"/>
          </p:nvPr>
        </p:nvSpPr>
        <p:spPr>
          <a:xfrm>
            <a:off x="1219200" y="1371600"/>
            <a:ext cx="7010400" cy="4800600"/>
          </a:xfrm>
        </p:spPr>
        <p:txBody>
          <a:bodyPr/>
          <a:lstStyle/>
          <a:p>
            <a:pPr>
              <a:lnSpc>
                <a:spcPct val="90000"/>
              </a:lnSpc>
            </a:pPr>
            <a:r>
              <a:rPr lang="zh-CN" altLang="en-US" sz="4000">
                <a:latin typeface="华文新魏" pitchFamily="2" charset="-122"/>
                <a:ea typeface="华文新魏" pitchFamily="2" charset="-122"/>
              </a:rPr>
              <a:t>移臂调度有若干策略 </a:t>
            </a:r>
          </a:p>
          <a:p>
            <a:pPr>
              <a:lnSpc>
                <a:spcPct val="90000"/>
              </a:lnSpc>
              <a:buFontTx/>
              <a:buNone/>
            </a:pPr>
            <a:r>
              <a:rPr lang="zh-CN" altLang="en-US" sz="4000">
                <a:latin typeface="华文新魏" pitchFamily="2" charset="-122"/>
                <a:ea typeface="华文新魏" pitchFamily="2" charset="-122"/>
              </a:rPr>
              <a:t> </a:t>
            </a:r>
            <a:r>
              <a:rPr lang="en-US" altLang="zh-CN" sz="4000">
                <a:latin typeface="华文新魏" pitchFamily="2" charset="-122"/>
                <a:ea typeface="华文新魏" pitchFamily="2" charset="-122"/>
              </a:rPr>
              <a:t>(1)</a:t>
            </a:r>
            <a:r>
              <a:rPr lang="en-US" altLang="zh-CN" sz="4000">
                <a:latin typeface="Times New Roman"/>
                <a:ea typeface="华文新魏" pitchFamily="2" charset="-122"/>
              </a:rPr>
              <a:t>“</a:t>
            </a:r>
            <a:r>
              <a:rPr lang="zh-CN" altLang="en-US" sz="4000">
                <a:latin typeface="华文新魏" pitchFamily="2" charset="-122"/>
                <a:ea typeface="华文新魏" pitchFamily="2" charset="-122"/>
              </a:rPr>
              <a:t>电梯调度</a:t>
            </a:r>
            <a:r>
              <a:rPr lang="zh-CN" altLang="en-US" sz="4000">
                <a:latin typeface="Times New Roman"/>
                <a:ea typeface="华文新魏" pitchFamily="2" charset="-122"/>
              </a:rPr>
              <a:t>”</a:t>
            </a:r>
            <a:r>
              <a:rPr lang="zh-CN" altLang="en-US" sz="4000">
                <a:latin typeface="华文新魏" pitchFamily="2" charset="-122"/>
                <a:ea typeface="华文新魏" pitchFamily="2" charset="-122"/>
              </a:rPr>
              <a:t>算法</a:t>
            </a:r>
          </a:p>
          <a:p>
            <a:pPr>
              <a:lnSpc>
                <a:spcPct val="90000"/>
              </a:lnSpc>
              <a:buFontTx/>
              <a:buNone/>
            </a:pPr>
            <a:r>
              <a:rPr lang="zh-CN" altLang="en-US" sz="4000">
                <a:latin typeface="华文新魏" pitchFamily="2" charset="-122"/>
                <a:ea typeface="华文新魏" pitchFamily="2" charset="-122"/>
              </a:rPr>
              <a:t> </a:t>
            </a:r>
            <a:r>
              <a:rPr lang="en-US" altLang="zh-CN" sz="4000">
                <a:latin typeface="华文新魏" pitchFamily="2" charset="-122"/>
                <a:ea typeface="华文新魏" pitchFamily="2" charset="-122"/>
              </a:rPr>
              <a:t>(2)</a:t>
            </a:r>
            <a:r>
              <a:rPr lang="en-US" altLang="zh-CN" sz="4000">
                <a:latin typeface="Times New Roman"/>
                <a:ea typeface="华文新魏" pitchFamily="2" charset="-122"/>
              </a:rPr>
              <a:t>“</a:t>
            </a:r>
            <a:r>
              <a:rPr lang="zh-CN" altLang="en-US" sz="4000">
                <a:latin typeface="华文新魏" pitchFamily="2" charset="-122"/>
                <a:ea typeface="华文新魏" pitchFamily="2" charset="-122"/>
              </a:rPr>
              <a:t>最短查找时间优先</a:t>
            </a:r>
            <a:r>
              <a:rPr lang="zh-CN" altLang="en-US" sz="4000">
                <a:latin typeface="Times New Roman"/>
                <a:ea typeface="华文新魏" pitchFamily="2" charset="-122"/>
              </a:rPr>
              <a:t>”</a:t>
            </a:r>
            <a:r>
              <a:rPr lang="zh-CN" altLang="en-US" sz="4000">
                <a:latin typeface="华文新魏" pitchFamily="2" charset="-122"/>
                <a:ea typeface="华文新魏" pitchFamily="2" charset="-122"/>
              </a:rPr>
              <a:t>算法 </a:t>
            </a:r>
          </a:p>
          <a:p>
            <a:pPr>
              <a:lnSpc>
                <a:spcPct val="90000"/>
              </a:lnSpc>
              <a:buFontTx/>
              <a:buNone/>
            </a:pPr>
            <a:r>
              <a:rPr lang="zh-CN" altLang="en-US" sz="4000">
                <a:latin typeface="华文新魏" pitchFamily="2" charset="-122"/>
                <a:ea typeface="华文新魏" pitchFamily="2" charset="-122"/>
              </a:rPr>
              <a:t> </a:t>
            </a:r>
            <a:r>
              <a:rPr lang="en-US" altLang="zh-CN" sz="4000">
                <a:latin typeface="华文新魏" pitchFamily="2" charset="-122"/>
                <a:ea typeface="华文新魏" pitchFamily="2" charset="-122"/>
              </a:rPr>
              <a:t>(3)</a:t>
            </a:r>
            <a:r>
              <a:rPr lang="en-US" altLang="zh-CN" sz="4000">
                <a:latin typeface="Times New Roman"/>
                <a:ea typeface="华文新魏" pitchFamily="2" charset="-122"/>
              </a:rPr>
              <a:t>“</a:t>
            </a:r>
            <a:r>
              <a:rPr lang="zh-CN" altLang="en-US" sz="4000">
                <a:latin typeface="华文新魏" pitchFamily="2" charset="-122"/>
                <a:ea typeface="华文新魏" pitchFamily="2" charset="-122"/>
              </a:rPr>
              <a:t>扫描</a:t>
            </a:r>
            <a:r>
              <a:rPr lang="zh-CN" altLang="en-US" sz="4000">
                <a:latin typeface="Times New Roman"/>
                <a:ea typeface="华文新魏" pitchFamily="2" charset="-122"/>
              </a:rPr>
              <a:t>”</a:t>
            </a:r>
            <a:r>
              <a:rPr lang="zh-CN" altLang="en-US" sz="4000">
                <a:latin typeface="华文新魏" pitchFamily="2" charset="-122"/>
                <a:ea typeface="华文新魏" pitchFamily="2" charset="-122"/>
              </a:rPr>
              <a:t>算法</a:t>
            </a:r>
          </a:p>
          <a:p>
            <a:pPr>
              <a:lnSpc>
                <a:spcPct val="90000"/>
              </a:lnSpc>
              <a:buFontTx/>
              <a:buNone/>
            </a:pPr>
            <a:r>
              <a:rPr lang="zh-CN" altLang="en-US" sz="4000">
                <a:latin typeface="华文新魏" pitchFamily="2" charset="-122"/>
                <a:ea typeface="华文新魏" pitchFamily="2" charset="-122"/>
              </a:rPr>
              <a:t> </a:t>
            </a:r>
            <a:r>
              <a:rPr lang="en-US" altLang="zh-CN" sz="4000">
                <a:latin typeface="华文新魏" pitchFamily="2" charset="-122"/>
                <a:ea typeface="华文新魏" pitchFamily="2" charset="-122"/>
              </a:rPr>
              <a:t>(4)</a:t>
            </a:r>
            <a:r>
              <a:rPr lang="en-US" altLang="zh-CN" sz="4000">
                <a:latin typeface="Times New Roman"/>
                <a:ea typeface="华文新魏" pitchFamily="2" charset="-122"/>
              </a:rPr>
              <a:t>“</a:t>
            </a:r>
            <a:r>
              <a:rPr lang="zh-CN" altLang="en-US" sz="4000">
                <a:latin typeface="华文新魏" pitchFamily="2" charset="-122"/>
                <a:ea typeface="华文新魏" pitchFamily="2" charset="-122"/>
              </a:rPr>
              <a:t>分步扫描</a:t>
            </a:r>
            <a:r>
              <a:rPr lang="zh-CN" altLang="en-US" sz="4000">
                <a:latin typeface="Times New Roman"/>
                <a:ea typeface="华文新魏" pitchFamily="2" charset="-122"/>
              </a:rPr>
              <a:t>”</a:t>
            </a:r>
            <a:r>
              <a:rPr lang="zh-CN" altLang="en-US" sz="4000">
                <a:latin typeface="华文新魏" pitchFamily="2" charset="-122"/>
                <a:ea typeface="华文新魏" pitchFamily="2" charset="-122"/>
              </a:rPr>
              <a:t>算法 </a:t>
            </a:r>
          </a:p>
          <a:p>
            <a:pPr>
              <a:lnSpc>
                <a:spcPct val="90000"/>
              </a:lnSpc>
              <a:buFontTx/>
              <a:buNone/>
            </a:pPr>
            <a:r>
              <a:rPr lang="zh-CN" altLang="en-US" sz="4000">
                <a:latin typeface="华文新魏" pitchFamily="2" charset="-122"/>
                <a:ea typeface="华文新魏" pitchFamily="2" charset="-122"/>
              </a:rPr>
              <a:t> </a:t>
            </a:r>
            <a:r>
              <a:rPr lang="en-US" altLang="zh-CN" sz="4000">
                <a:latin typeface="华文新魏" pitchFamily="2" charset="-122"/>
                <a:ea typeface="华文新魏" pitchFamily="2" charset="-122"/>
              </a:rPr>
              <a:t>(5)</a:t>
            </a:r>
            <a:r>
              <a:rPr lang="en-US" altLang="zh-CN" sz="4000">
                <a:latin typeface="Times New Roman"/>
                <a:ea typeface="华文新魏" pitchFamily="2" charset="-122"/>
              </a:rPr>
              <a:t>“</a:t>
            </a:r>
            <a:r>
              <a:rPr lang="zh-CN" altLang="en-US" sz="4000">
                <a:latin typeface="华文新魏" pitchFamily="2" charset="-122"/>
                <a:ea typeface="华文新魏" pitchFamily="2" charset="-122"/>
              </a:rPr>
              <a:t>单向扫描</a:t>
            </a:r>
            <a:r>
              <a:rPr lang="zh-CN" altLang="en-US" sz="4000">
                <a:latin typeface="Times New Roman"/>
                <a:ea typeface="华文新魏" pitchFamily="2" charset="-122"/>
              </a:rPr>
              <a:t>”</a:t>
            </a:r>
            <a:r>
              <a:rPr lang="zh-CN" altLang="en-US" sz="4000">
                <a:latin typeface="华文新魏" pitchFamily="2" charset="-122"/>
                <a:ea typeface="华文新魏" pitchFamily="2" charset="-122"/>
              </a:rPr>
              <a:t>算法   </a:t>
            </a:r>
          </a:p>
          <a:p>
            <a:pPr>
              <a:lnSpc>
                <a:spcPct val="90000"/>
              </a:lnSpc>
              <a:buFontTx/>
              <a:buNone/>
            </a:pPr>
            <a:r>
              <a:rPr lang="zh-CN" altLang="en-US">
                <a:latin typeface="华文新魏" pitchFamily="2" charset="-122"/>
                <a:ea typeface="华文新魏" pitchFamily="2" charset="-122"/>
              </a:rPr>
              <a:t>              </a:t>
            </a:r>
          </a:p>
        </p:txBody>
      </p:sp>
    </p:spTree>
    <p:extLst>
      <p:ext uri="{BB962C8B-B14F-4D97-AF65-F5344CB8AC3E}">
        <p14:creationId xmlns:p14="http://schemas.microsoft.com/office/powerpoint/2010/main" val="3338158385"/>
      </p:ext>
    </p:extLst>
  </p:cSld>
  <p:clrMapOvr>
    <a:masterClrMapping/>
  </p:clrMapOvr>
  <p:transition>
    <p:zoom dir="in"/>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04800" y="990600"/>
            <a:ext cx="7772400" cy="1143000"/>
          </a:xfrm>
        </p:spPr>
        <p:txBody>
          <a:bodyPr>
            <a:normAutofit fontScale="90000"/>
          </a:bodyPr>
          <a:lstStyle/>
          <a:p>
            <a:r>
              <a:rPr lang="zh-CN" altLang="en-US" sz="4800">
                <a:latin typeface="华文新魏" pitchFamily="2" charset="-122"/>
                <a:ea typeface="华文新魏" pitchFamily="2" charset="-122"/>
              </a:rPr>
              <a:t>搜查定位</a:t>
            </a:r>
            <a:r>
              <a:rPr lang="en-US" altLang="zh-CN" sz="4800">
                <a:latin typeface="华文新魏" pitchFamily="2" charset="-122"/>
                <a:ea typeface="华文新魏" pitchFamily="2" charset="-122"/>
              </a:rPr>
              <a:t>(2) </a:t>
            </a:r>
            <a:br>
              <a:rPr lang="en-US" altLang="zh-CN" sz="4800">
                <a:latin typeface="华文新魏" pitchFamily="2" charset="-122"/>
                <a:ea typeface="华文新魏" pitchFamily="2" charset="-122"/>
              </a:rPr>
            </a:br>
            <a:r>
              <a:rPr lang="en-US" altLang="zh-CN" sz="3600">
                <a:solidFill>
                  <a:srgbClr val="6600CC"/>
                </a:solidFill>
                <a:latin typeface="Times New Roman"/>
                <a:ea typeface="华文新魏" pitchFamily="2" charset="-122"/>
              </a:rPr>
              <a:t>“</a:t>
            </a:r>
            <a:r>
              <a:rPr lang="zh-CN" altLang="en-US" sz="3600">
                <a:solidFill>
                  <a:srgbClr val="6600CC"/>
                </a:solidFill>
                <a:latin typeface="华文新魏" pitchFamily="2" charset="-122"/>
                <a:ea typeface="华文新魏" pitchFamily="2" charset="-122"/>
              </a:rPr>
              <a:t>电梯调度</a:t>
            </a:r>
            <a:r>
              <a:rPr lang="zh-CN" altLang="en-US" sz="3600">
                <a:solidFill>
                  <a:srgbClr val="6600CC"/>
                </a:solidFill>
                <a:latin typeface="Times New Roman"/>
                <a:ea typeface="华文新魏" pitchFamily="2" charset="-122"/>
              </a:rPr>
              <a:t>”</a:t>
            </a:r>
            <a:r>
              <a:rPr lang="zh-CN" altLang="en-US" sz="3600">
                <a:solidFill>
                  <a:srgbClr val="6600CC"/>
                </a:solidFill>
                <a:latin typeface="华文新魏" pitchFamily="2" charset="-122"/>
                <a:ea typeface="华文新魏" pitchFamily="2" charset="-122"/>
              </a:rPr>
              <a:t>算法</a:t>
            </a:r>
            <a:r>
              <a:rPr lang="zh-CN" altLang="en-US" sz="3600">
                <a:latin typeface="华文新魏" pitchFamily="2" charset="-122"/>
                <a:ea typeface="华文新魏" pitchFamily="2" charset="-122"/>
              </a:rPr>
              <a:t>       </a:t>
            </a:r>
            <a:br>
              <a:rPr lang="zh-CN" altLang="en-US" sz="3600">
                <a:latin typeface="华文新魏" pitchFamily="2" charset="-122"/>
                <a:ea typeface="华文新魏" pitchFamily="2" charset="-122"/>
              </a:rPr>
            </a:br>
            <a:br>
              <a:rPr lang="zh-CN" altLang="en-US">
                <a:latin typeface="华文新魏" pitchFamily="2" charset="-122"/>
                <a:ea typeface="华文新魏" pitchFamily="2" charset="-122"/>
              </a:rPr>
            </a:br>
            <a:endParaRPr lang="zh-CN" altLang="en-US">
              <a:latin typeface="华文新魏" pitchFamily="2" charset="-122"/>
              <a:ea typeface="华文新魏" pitchFamily="2" charset="-122"/>
            </a:endParaRPr>
          </a:p>
        </p:txBody>
      </p:sp>
      <p:sp>
        <p:nvSpPr>
          <p:cNvPr id="65539" name="Rectangle 3"/>
          <p:cNvSpPr>
            <a:spLocks noGrp="1" noChangeArrowheads="1"/>
          </p:cNvSpPr>
          <p:nvPr>
            <p:ph type="body" idx="1"/>
          </p:nvPr>
        </p:nvSpPr>
        <p:spPr>
          <a:xfrm>
            <a:off x="304800" y="1219200"/>
            <a:ext cx="8229600" cy="5638800"/>
          </a:xfrm>
        </p:spPr>
        <p:txBody>
          <a:bodyPr/>
          <a:lstStyle/>
          <a:p>
            <a:pPr>
              <a:buFontTx/>
              <a:buNone/>
            </a:pPr>
            <a:r>
              <a:rPr lang="en-US" altLang="zh-CN" sz="4000" dirty="0">
                <a:latin typeface="华文新魏" pitchFamily="2" charset="-122"/>
                <a:ea typeface="华文新魏" pitchFamily="2" charset="-122"/>
              </a:rPr>
              <a:t>             </a:t>
            </a:r>
            <a:r>
              <a:rPr lang="en-US" altLang="zh-CN" dirty="0">
                <a:latin typeface="华文新魏" pitchFamily="2" charset="-122"/>
                <a:ea typeface="华文新魏" pitchFamily="2" charset="-122"/>
              </a:rPr>
              <a:t>    </a:t>
            </a:r>
          </a:p>
        </p:txBody>
      </p:sp>
      <p:grpSp>
        <p:nvGrpSpPr>
          <p:cNvPr id="65634" name="Group 98"/>
          <p:cNvGrpSpPr>
            <a:grpSpLocks/>
          </p:cNvGrpSpPr>
          <p:nvPr/>
        </p:nvGrpSpPr>
        <p:grpSpPr bwMode="auto">
          <a:xfrm>
            <a:off x="457200" y="1524000"/>
            <a:ext cx="7848600" cy="5257800"/>
            <a:chOff x="288" y="960"/>
            <a:chExt cx="4944" cy="3312"/>
          </a:xfrm>
        </p:grpSpPr>
        <p:sp>
          <p:nvSpPr>
            <p:cNvPr id="65541" name="Text Box 5"/>
            <p:cNvSpPr txBox="1">
              <a:spLocks noChangeArrowheads="1"/>
            </p:cNvSpPr>
            <p:nvPr/>
          </p:nvSpPr>
          <p:spPr bwMode="auto">
            <a:xfrm>
              <a:off x="2185" y="960"/>
              <a:ext cx="503" cy="346"/>
            </a:xfrm>
            <a:prstGeom prst="rect">
              <a:avLst/>
            </a:prstGeom>
            <a:solidFill>
              <a:schemeClr val="accent1"/>
            </a:solidFill>
            <a:ln w="9525">
              <a:solidFill>
                <a:srgbClr val="FFFFFF"/>
              </a:solidFill>
              <a:miter lim="800000"/>
              <a:headEnd/>
              <a:tailEnd/>
            </a:ln>
          </p:spPr>
          <p:txBody>
            <a:bodyPr/>
            <a:lstStyle/>
            <a:p>
              <a:pPr algn="just" eaLnBrk="0" hangingPunct="0"/>
              <a:r>
                <a:rPr kumimoji="0" lang="zh-CN" altLang="en-US" sz="1400">
                  <a:solidFill>
                    <a:srgbClr val="6600CC"/>
                  </a:solidFill>
                  <a:latin typeface="华文新魏" pitchFamily="2" charset="-122"/>
                  <a:ea typeface="华文新魏" pitchFamily="2" charset="-122"/>
                </a:rPr>
                <a:t>电梯调</a:t>
              </a:r>
            </a:p>
            <a:p>
              <a:pPr algn="just" eaLnBrk="0" hangingPunct="0"/>
              <a:r>
                <a:rPr kumimoji="0" lang="zh-CN" altLang="en-US" sz="1400">
                  <a:solidFill>
                    <a:srgbClr val="6600CC"/>
                  </a:solidFill>
                  <a:latin typeface="华文新魏" pitchFamily="2" charset="-122"/>
                  <a:ea typeface="华文新魏" pitchFamily="2" charset="-122"/>
                </a:rPr>
                <a:t>度算法</a:t>
              </a:r>
            </a:p>
          </p:txBody>
        </p:sp>
        <p:grpSp>
          <p:nvGrpSpPr>
            <p:cNvPr id="65542" name="Group 6"/>
            <p:cNvGrpSpPr>
              <a:grpSpLocks/>
            </p:cNvGrpSpPr>
            <p:nvPr/>
          </p:nvGrpSpPr>
          <p:grpSpPr bwMode="auto">
            <a:xfrm>
              <a:off x="2185" y="960"/>
              <a:ext cx="455" cy="435"/>
              <a:chOff x="4500" y="7164"/>
              <a:chExt cx="720" cy="624"/>
            </a:xfrm>
          </p:grpSpPr>
          <p:sp>
            <p:nvSpPr>
              <p:cNvPr id="65543" name="Line 7"/>
              <p:cNvSpPr>
                <a:spLocks noChangeShapeType="1"/>
              </p:cNvSpPr>
              <p:nvPr/>
            </p:nvSpPr>
            <p:spPr bwMode="auto">
              <a:xfrm>
                <a:off x="5220" y="716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4" name="Line 8"/>
              <p:cNvSpPr>
                <a:spLocks noChangeShapeType="1"/>
              </p:cNvSpPr>
              <p:nvPr/>
            </p:nvSpPr>
            <p:spPr bwMode="auto">
              <a:xfrm>
                <a:off x="4500" y="716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5" name="Line 9"/>
              <p:cNvSpPr>
                <a:spLocks noChangeShapeType="1"/>
              </p:cNvSpPr>
              <p:nvPr/>
            </p:nvSpPr>
            <p:spPr bwMode="auto">
              <a:xfrm>
                <a:off x="4500" y="716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6" name="Line 10"/>
              <p:cNvSpPr>
                <a:spLocks noChangeShapeType="1"/>
              </p:cNvSpPr>
              <p:nvPr/>
            </p:nvSpPr>
            <p:spPr bwMode="auto">
              <a:xfrm>
                <a:off x="4500" y="747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7" name="Line 11"/>
              <p:cNvSpPr>
                <a:spLocks noChangeShapeType="1"/>
              </p:cNvSpPr>
              <p:nvPr/>
            </p:nvSpPr>
            <p:spPr bwMode="auto">
              <a:xfrm flipV="1">
                <a:off x="4860" y="747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5548" name="Line 12"/>
            <p:cNvSpPr>
              <a:spLocks noChangeShapeType="1"/>
            </p:cNvSpPr>
            <p:nvPr/>
          </p:nvSpPr>
          <p:spPr bwMode="auto">
            <a:xfrm>
              <a:off x="2420" y="1395"/>
              <a:ext cx="0" cy="1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5549" name="Group 13"/>
            <p:cNvGrpSpPr>
              <a:grpSpLocks/>
            </p:cNvGrpSpPr>
            <p:nvPr/>
          </p:nvGrpSpPr>
          <p:grpSpPr bwMode="auto">
            <a:xfrm>
              <a:off x="2060" y="1517"/>
              <a:ext cx="747" cy="245"/>
              <a:chOff x="4320" y="2532"/>
              <a:chExt cx="1080" cy="624"/>
            </a:xfrm>
          </p:grpSpPr>
          <p:sp>
            <p:nvSpPr>
              <p:cNvPr id="65550" name="Text Box 14"/>
              <p:cNvSpPr txBox="1">
                <a:spLocks noChangeArrowheads="1"/>
              </p:cNvSpPr>
              <p:nvPr/>
            </p:nvSpPr>
            <p:spPr bwMode="auto">
              <a:xfrm>
                <a:off x="4500" y="2532"/>
                <a:ext cx="900" cy="624"/>
              </a:xfrm>
              <a:prstGeom prst="rect">
                <a:avLst/>
              </a:prstGeom>
              <a:solidFill>
                <a:schemeClr val="accent1"/>
              </a:solidFill>
              <a:ln w="9525">
                <a:solidFill>
                  <a:srgbClr val="FFFFFF"/>
                </a:solidFill>
                <a:miter lim="800000"/>
                <a:headEnd/>
                <a:tailEnd/>
              </a:ln>
            </p:spPr>
            <p:txBody>
              <a:bodyPr/>
              <a:lstStyle/>
              <a:p>
                <a:pPr eaLnBrk="0" hangingPunct="0"/>
                <a:r>
                  <a:rPr kumimoji="0" lang="zh-CN" altLang="en-US" sz="1200">
                    <a:solidFill>
                      <a:srgbClr val="6600CC"/>
                    </a:solidFill>
                    <a:latin typeface="华文新魏" pitchFamily="2" charset="-122"/>
                    <a:ea typeface="华文新魏" pitchFamily="2" charset="-122"/>
                  </a:rPr>
                  <a:t>有等待</a:t>
                </a:r>
              </a:p>
              <a:p>
                <a:pPr eaLnBrk="0" hangingPunct="0"/>
                <a:r>
                  <a:rPr kumimoji="0" lang="zh-CN" altLang="en-US" sz="1200">
                    <a:solidFill>
                      <a:srgbClr val="6600CC"/>
                    </a:solidFill>
                    <a:latin typeface="华文新魏" pitchFamily="2" charset="-122"/>
                    <a:ea typeface="华文新魏" pitchFamily="2" charset="-122"/>
                  </a:rPr>
                  <a:t>请求</a:t>
                </a:r>
                <a:r>
                  <a:rPr kumimoji="0" lang="en-US" altLang="zh-CN" sz="1200">
                    <a:solidFill>
                      <a:srgbClr val="6600CC"/>
                    </a:solidFill>
                    <a:latin typeface="华文新魏" pitchFamily="2" charset="-122"/>
                    <a:ea typeface="华文新魏" pitchFamily="2" charset="-122"/>
                  </a:rPr>
                  <a:t>?</a:t>
                </a:r>
              </a:p>
            </p:txBody>
          </p:sp>
          <p:sp>
            <p:nvSpPr>
              <p:cNvPr id="65551" name="Line 15"/>
              <p:cNvSpPr>
                <a:spLocks noChangeShapeType="1"/>
              </p:cNvSpPr>
              <p:nvPr/>
            </p:nvSpPr>
            <p:spPr bwMode="auto">
              <a:xfrm flipH="1">
                <a:off x="4320" y="2532"/>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2" name="Line 16"/>
              <p:cNvSpPr>
                <a:spLocks noChangeShapeType="1"/>
              </p:cNvSpPr>
              <p:nvPr/>
            </p:nvSpPr>
            <p:spPr bwMode="auto">
              <a:xfrm>
                <a:off x="4320" y="2844"/>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3" name="Line 17"/>
              <p:cNvSpPr>
                <a:spLocks noChangeShapeType="1"/>
              </p:cNvSpPr>
              <p:nvPr/>
            </p:nvSpPr>
            <p:spPr bwMode="auto">
              <a:xfrm>
                <a:off x="4860" y="2532"/>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4" name="Line 18"/>
              <p:cNvSpPr>
                <a:spLocks noChangeShapeType="1"/>
              </p:cNvSpPr>
              <p:nvPr/>
            </p:nvSpPr>
            <p:spPr bwMode="auto">
              <a:xfrm flipV="1">
                <a:off x="4860" y="2844"/>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Text Box 14"/>
              <p:cNvSpPr txBox="1">
                <a:spLocks noChangeArrowheads="1"/>
              </p:cNvSpPr>
              <p:nvPr/>
            </p:nvSpPr>
            <p:spPr bwMode="auto">
              <a:xfrm>
                <a:off x="4470" y="2532"/>
                <a:ext cx="900" cy="624"/>
              </a:xfrm>
              <a:prstGeom prst="rect">
                <a:avLst/>
              </a:prstGeom>
              <a:solidFill>
                <a:schemeClr val="accent1"/>
              </a:solidFill>
              <a:ln w="9525">
                <a:solidFill>
                  <a:srgbClr val="FFFFFF"/>
                </a:solidFill>
                <a:miter lim="800000"/>
                <a:headEnd/>
                <a:tailEnd/>
              </a:ln>
            </p:spPr>
            <p:txBody>
              <a:bodyPr/>
              <a:lstStyle/>
              <a:p>
                <a:pPr eaLnBrk="0" hangingPunct="0"/>
                <a:r>
                  <a:rPr kumimoji="0" lang="zh-CN" altLang="en-US" sz="1200">
                    <a:solidFill>
                      <a:schemeClr val="bg1"/>
                    </a:solidFill>
                    <a:latin typeface="华文新魏" pitchFamily="2" charset="-122"/>
                    <a:ea typeface="华文新魏" pitchFamily="2" charset="-122"/>
                  </a:rPr>
                  <a:t>有等待</a:t>
                </a:r>
              </a:p>
              <a:p>
                <a:pPr eaLnBrk="0" hangingPunct="0"/>
                <a:r>
                  <a:rPr kumimoji="0" lang="zh-CN" altLang="en-US" sz="1200">
                    <a:solidFill>
                      <a:schemeClr val="bg1"/>
                    </a:solidFill>
                    <a:latin typeface="华文新魏" pitchFamily="2" charset="-122"/>
                    <a:ea typeface="华文新魏" pitchFamily="2" charset="-122"/>
                  </a:rPr>
                  <a:t>请求</a:t>
                </a:r>
                <a:r>
                  <a:rPr kumimoji="0" lang="en-US" altLang="zh-CN" sz="1200">
                    <a:solidFill>
                      <a:schemeClr val="bg1"/>
                    </a:solidFill>
                    <a:latin typeface="华文新魏" pitchFamily="2" charset="-122"/>
                    <a:ea typeface="华文新魏" pitchFamily="2" charset="-122"/>
                  </a:rPr>
                  <a:t>?</a:t>
                </a:r>
              </a:p>
            </p:txBody>
          </p:sp>
        </p:grpSp>
        <p:sp>
          <p:nvSpPr>
            <p:cNvPr id="65555" name="Line 19"/>
            <p:cNvSpPr>
              <a:spLocks noChangeShapeType="1"/>
            </p:cNvSpPr>
            <p:nvPr/>
          </p:nvSpPr>
          <p:spPr bwMode="auto">
            <a:xfrm>
              <a:off x="1562" y="1640"/>
              <a:ext cx="0" cy="1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56" name="Text Box 20"/>
            <p:cNvSpPr txBox="1">
              <a:spLocks noChangeArrowheads="1"/>
            </p:cNvSpPr>
            <p:nvPr/>
          </p:nvSpPr>
          <p:spPr bwMode="auto">
            <a:xfrm>
              <a:off x="1313" y="1762"/>
              <a:ext cx="415" cy="206"/>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400" dirty="0">
                  <a:solidFill>
                    <a:srgbClr val="6600CC"/>
                  </a:solidFill>
                  <a:latin typeface="华文新魏" pitchFamily="2" charset="-122"/>
                  <a:ea typeface="华文新魏" pitchFamily="2" charset="-122"/>
                </a:rPr>
                <a:t>结束</a:t>
              </a:r>
            </a:p>
          </p:txBody>
        </p:sp>
        <p:sp>
          <p:nvSpPr>
            <p:cNvPr id="65557" name="Line 21"/>
            <p:cNvSpPr>
              <a:spLocks noChangeShapeType="1"/>
            </p:cNvSpPr>
            <p:nvPr/>
          </p:nvSpPr>
          <p:spPr bwMode="auto">
            <a:xfrm>
              <a:off x="3430" y="1640"/>
              <a:ext cx="0" cy="1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5558" name="Group 22"/>
            <p:cNvGrpSpPr>
              <a:grpSpLocks/>
            </p:cNvGrpSpPr>
            <p:nvPr/>
          </p:nvGrpSpPr>
          <p:grpSpPr bwMode="auto">
            <a:xfrm>
              <a:off x="3056" y="1763"/>
              <a:ext cx="872" cy="308"/>
              <a:chOff x="5760" y="3156"/>
              <a:chExt cx="1260" cy="782"/>
            </a:xfrm>
          </p:grpSpPr>
          <p:sp>
            <p:nvSpPr>
              <p:cNvPr id="65559" name="Text Box 23"/>
              <p:cNvSpPr txBox="1">
                <a:spLocks noChangeArrowheads="1"/>
              </p:cNvSpPr>
              <p:nvPr/>
            </p:nvSpPr>
            <p:spPr bwMode="auto">
              <a:xfrm>
                <a:off x="5760" y="3312"/>
                <a:ext cx="952" cy="624"/>
              </a:xfrm>
              <a:prstGeom prst="rect">
                <a:avLst/>
              </a:prstGeom>
              <a:solidFill>
                <a:schemeClr val="accent1"/>
              </a:solidFill>
              <a:ln w="9525">
                <a:solidFill>
                  <a:srgbClr val="FFFFFF"/>
                </a:solidFill>
                <a:miter lim="800000"/>
                <a:headEnd/>
                <a:tailEnd/>
              </a:ln>
            </p:spPr>
            <p:txBody>
              <a:bodyPr/>
              <a:lstStyle/>
              <a:p>
                <a:pPr eaLnBrk="0" hangingPunct="0"/>
                <a:r>
                  <a:rPr kumimoji="0" lang="zh-CN" altLang="en-US" sz="1200">
                    <a:solidFill>
                      <a:srgbClr val="6600CC"/>
                    </a:solidFill>
                    <a:latin typeface="华文新魏" pitchFamily="2" charset="-122"/>
                    <a:ea typeface="华文新魏" pitchFamily="2" charset="-122"/>
                  </a:rPr>
                  <a:t>请求与当前</a:t>
                </a:r>
              </a:p>
              <a:p>
                <a:pPr eaLnBrk="0" hangingPunct="0"/>
                <a:r>
                  <a:rPr kumimoji="0" lang="zh-CN" altLang="en-US" sz="1200">
                    <a:solidFill>
                      <a:srgbClr val="6600CC"/>
                    </a:solidFill>
                    <a:latin typeface="华文新魏" pitchFamily="2" charset="-122"/>
                    <a:ea typeface="华文新魏" pitchFamily="2" charset="-122"/>
                  </a:rPr>
                  <a:t> 柱面相同</a:t>
                </a:r>
                <a:r>
                  <a:rPr kumimoji="0" lang="en-US" altLang="zh-CN" sz="1200">
                    <a:solidFill>
                      <a:srgbClr val="6600CC"/>
                    </a:solidFill>
                    <a:latin typeface="华文新魏" pitchFamily="2" charset="-122"/>
                    <a:ea typeface="华文新魏" pitchFamily="2" charset="-122"/>
                  </a:rPr>
                  <a:t>?</a:t>
                </a:r>
              </a:p>
            </p:txBody>
          </p:sp>
          <p:sp>
            <p:nvSpPr>
              <p:cNvPr id="65560" name="Line 24"/>
              <p:cNvSpPr>
                <a:spLocks noChangeShapeType="1"/>
              </p:cNvSpPr>
              <p:nvPr/>
            </p:nvSpPr>
            <p:spPr bwMode="auto">
              <a:xfrm>
                <a:off x="6300" y="3156"/>
                <a:ext cx="72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 name="Text Box 23"/>
              <p:cNvSpPr txBox="1">
                <a:spLocks noChangeArrowheads="1"/>
              </p:cNvSpPr>
              <p:nvPr/>
            </p:nvSpPr>
            <p:spPr bwMode="auto">
              <a:xfrm>
                <a:off x="5864" y="3314"/>
                <a:ext cx="916" cy="624"/>
              </a:xfrm>
              <a:prstGeom prst="rect">
                <a:avLst/>
              </a:prstGeom>
              <a:solidFill>
                <a:schemeClr val="accent1"/>
              </a:solidFill>
              <a:ln w="9525">
                <a:solidFill>
                  <a:srgbClr val="FFFFFF"/>
                </a:solidFill>
                <a:miter lim="800000"/>
                <a:headEnd/>
                <a:tailEnd/>
              </a:ln>
            </p:spPr>
            <p:txBody>
              <a:bodyPr/>
              <a:lstStyle/>
              <a:p>
                <a:pPr eaLnBrk="0" hangingPunct="0"/>
                <a:r>
                  <a:rPr kumimoji="0" lang="zh-CN" altLang="en-US" sz="1200" dirty="0">
                    <a:solidFill>
                      <a:schemeClr val="bg1"/>
                    </a:solidFill>
                    <a:latin typeface="华文新魏" pitchFamily="2" charset="-122"/>
                    <a:ea typeface="华文新魏" pitchFamily="2" charset="-122"/>
                  </a:rPr>
                  <a:t>请求与当前</a:t>
                </a:r>
              </a:p>
              <a:p>
                <a:pPr eaLnBrk="0" hangingPunct="0"/>
                <a:r>
                  <a:rPr kumimoji="0" lang="zh-CN" altLang="en-US" sz="1200" dirty="0">
                    <a:solidFill>
                      <a:schemeClr val="bg1"/>
                    </a:solidFill>
                    <a:latin typeface="华文新魏" pitchFamily="2" charset="-122"/>
                    <a:ea typeface="华文新魏" pitchFamily="2" charset="-122"/>
                  </a:rPr>
                  <a:t> 柱面相同</a:t>
                </a:r>
                <a:r>
                  <a:rPr kumimoji="0" lang="en-US" altLang="zh-CN" sz="1200" dirty="0">
                    <a:solidFill>
                      <a:schemeClr val="bg1"/>
                    </a:solidFill>
                    <a:latin typeface="华文新魏" pitchFamily="2" charset="-122"/>
                    <a:ea typeface="华文新魏" pitchFamily="2" charset="-122"/>
                  </a:rPr>
                  <a:t>?</a:t>
                </a:r>
              </a:p>
            </p:txBody>
          </p:sp>
        </p:grpSp>
        <p:sp>
          <p:nvSpPr>
            <p:cNvPr id="65561" name="Line 25"/>
            <p:cNvSpPr>
              <a:spLocks noChangeShapeType="1"/>
            </p:cNvSpPr>
            <p:nvPr/>
          </p:nvSpPr>
          <p:spPr bwMode="auto">
            <a:xfrm flipV="1">
              <a:off x="3430" y="1946"/>
              <a:ext cx="498" cy="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2" name="Line 26"/>
            <p:cNvSpPr>
              <a:spLocks noChangeShapeType="1"/>
            </p:cNvSpPr>
            <p:nvPr/>
          </p:nvSpPr>
          <p:spPr bwMode="auto">
            <a:xfrm>
              <a:off x="4426" y="1946"/>
              <a:ext cx="0" cy="1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63" name="Text Box 27"/>
            <p:cNvSpPr txBox="1">
              <a:spLocks noChangeArrowheads="1"/>
            </p:cNvSpPr>
            <p:nvPr/>
          </p:nvSpPr>
          <p:spPr bwMode="auto">
            <a:xfrm>
              <a:off x="3984" y="2064"/>
              <a:ext cx="1248" cy="192"/>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400">
                  <a:solidFill>
                    <a:srgbClr val="6600CC"/>
                  </a:solidFill>
                  <a:latin typeface="华文新魏" pitchFamily="2" charset="-122"/>
                  <a:ea typeface="华文新魏" pitchFamily="2" charset="-122"/>
                </a:rPr>
                <a:t>处理有最近块号的请求</a:t>
              </a:r>
            </a:p>
          </p:txBody>
        </p:sp>
        <p:sp>
          <p:nvSpPr>
            <p:cNvPr id="65564" name="Line 28"/>
            <p:cNvSpPr>
              <a:spLocks noChangeShapeType="1"/>
            </p:cNvSpPr>
            <p:nvPr/>
          </p:nvSpPr>
          <p:spPr bwMode="auto">
            <a:xfrm>
              <a:off x="4426" y="2271"/>
              <a:ext cx="0" cy="1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65" name="Text Box 29"/>
            <p:cNvSpPr txBox="1">
              <a:spLocks noChangeArrowheads="1"/>
            </p:cNvSpPr>
            <p:nvPr/>
          </p:nvSpPr>
          <p:spPr bwMode="auto">
            <a:xfrm>
              <a:off x="4225" y="2394"/>
              <a:ext cx="431" cy="150"/>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200">
                  <a:solidFill>
                    <a:srgbClr val="6600CC"/>
                  </a:solidFill>
                  <a:latin typeface="华文新魏" pitchFamily="2" charset="-122"/>
                  <a:ea typeface="华文新魏" pitchFamily="2" charset="-122"/>
                </a:rPr>
                <a:t>启动</a:t>
              </a:r>
            </a:p>
          </p:txBody>
        </p:sp>
        <p:sp>
          <p:nvSpPr>
            <p:cNvPr id="65566" name="Line 30"/>
            <p:cNvSpPr>
              <a:spLocks noChangeShapeType="1"/>
            </p:cNvSpPr>
            <p:nvPr/>
          </p:nvSpPr>
          <p:spPr bwMode="auto">
            <a:xfrm>
              <a:off x="4426" y="2544"/>
              <a:ext cx="0" cy="1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67" name="Text Box 31"/>
            <p:cNvSpPr txBox="1">
              <a:spLocks noChangeArrowheads="1"/>
            </p:cNvSpPr>
            <p:nvPr/>
          </p:nvSpPr>
          <p:spPr bwMode="auto">
            <a:xfrm>
              <a:off x="4302" y="2639"/>
              <a:ext cx="306" cy="145"/>
            </a:xfrm>
            <a:prstGeom prst="rect">
              <a:avLst/>
            </a:prstGeom>
            <a:solidFill>
              <a:schemeClr val="accent1"/>
            </a:solidFill>
            <a:ln w="9525">
              <a:solidFill>
                <a:srgbClr val="FFFFFF"/>
              </a:solidFill>
              <a:miter lim="800000"/>
              <a:headEnd/>
              <a:tailEnd/>
            </a:ln>
          </p:spPr>
          <p:txBody>
            <a:bodyPr/>
            <a:lstStyle/>
            <a:p>
              <a:pPr eaLnBrk="0" hangingPunct="0">
                <a:spcBef>
                  <a:spcPts val="600"/>
                </a:spcBef>
                <a:spcAft>
                  <a:spcPts val="600"/>
                </a:spcAft>
              </a:pPr>
              <a:r>
                <a:rPr kumimoji="0" lang="en-US" altLang="zh-CN" sz="1200" b="1">
                  <a:solidFill>
                    <a:srgbClr val="6600CC"/>
                  </a:solidFill>
                  <a:latin typeface="华文新魏" pitchFamily="2" charset="-122"/>
                  <a:ea typeface="华文新魏" pitchFamily="2" charset="-122"/>
                </a:rPr>
                <a:t>C</a:t>
              </a:r>
            </a:p>
          </p:txBody>
        </p:sp>
        <p:sp>
          <p:nvSpPr>
            <p:cNvPr id="65568" name="Line 32"/>
            <p:cNvSpPr>
              <a:spLocks noChangeShapeType="1"/>
            </p:cNvSpPr>
            <p:nvPr/>
          </p:nvSpPr>
          <p:spPr bwMode="auto">
            <a:xfrm flipH="1">
              <a:off x="2434" y="1414"/>
              <a:ext cx="49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69" name="Text Box 33"/>
            <p:cNvSpPr txBox="1">
              <a:spLocks noChangeArrowheads="1"/>
            </p:cNvSpPr>
            <p:nvPr/>
          </p:nvSpPr>
          <p:spPr bwMode="auto">
            <a:xfrm>
              <a:off x="2932" y="1352"/>
              <a:ext cx="374" cy="245"/>
            </a:xfrm>
            <a:prstGeom prst="rect">
              <a:avLst/>
            </a:prstGeom>
            <a:solidFill>
              <a:schemeClr val="accent1"/>
            </a:solidFill>
            <a:ln w="9525">
              <a:solidFill>
                <a:srgbClr val="FFFFFF"/>
              </a:solidFill>
              <a:miter lim="800000"/>
              <a:headEnd/>
              <a:tailEnd/>
            </a:ln>
          </p:spPr>
          <p:txBody>
            <a:bodyPr/>
            <a:lstStyle/>
            <a:p>
              <a:pPr eaLnBrk="0" hangingPunct="0">
                <a:spcBef>
                  <a:spcPts val="600"/>
                </a:spcBef>
                <a:spcAft>
                  <a:spcPts val="600"/>
                </a:spcAft>
              </a:pPr>
              <a:r>
                <a:rPr kumimoji="0" lang="en-US" altLang="zh-CN" sz="1200" b="1">
                  <a:solidFill>
                    <a:srgbClr val="6600CC"/>
                  </a:solidFill>
                  <a:latin typeface="华文新魏" pitchFamily="2" charset="-122"/>
                  <a:ea typeface="华文新魏" pitchFamily="2" charset="-122"/>
                </a:rPr>
                <a:t>C</a:t>
              </a:r>
            </a:p>
            <a:p>
              <a:pPr algn="just" eaLnBrk="0" hangingPunct="0"/>
              <a:endParaRPr kumimoji="0" lang="en-US" altLang="zh-CN" sz="1200">
                <a:solidFill>
                  <a:srgbClr val="6600CC"/>
                </a:solidFill>
                <a:latin typeface="华文新魏" pitchFamily="2" charset="-122"/>
                <a:ea typeface="华文新魏" pitchFamily="2" charset="-122"/>
              </a:endParaRPr>
            </a:p>
            <a:p>
              <a:pPr algn="just" eaLnBrk="0" hangingPunct="0"/>
              <a:r>
                <a:rPr kumimoji="0" lang="zh-CN" altLang="en-US" sz="1200">
                  <a:solidFill>
                    <a:srgbClr val="6600CC"/>
                  </a:solidFill>
                  <a:latin typeface="华文新魏" pitchFamily="2" charset="-122"/>
                  <a:ea typeface="华文新魏" pitchFamily="2" charset="-122"/>
                </a:rPr>
                <a:t>是</a:t>
              </a:r>
            </a:p>
            <a:p>
              <a:pPr algn="just" eaLnBrk="0" hangingPunct="0"/>
              <a:endParaRPr kumimoji="0" lang="en-US" altLang="zh-CN" sz="700">
                <a:solidFill>
                  <a:srgbClr val="6600CC"/>
                </a:solidFill>
                <a:latin typeface="华文新魏" pitchFamily="2" charset="-122"/>
                <a:ea typeface="华文新魏" pitchFamily="2" charset="-122"/>
              </a:endParaRPr>
            </a:p>
          </p:txBody>
        </p:sp>
        <p:sp>
          <p:nvSpPr>
            <p:cNvPr id="65570" name="Line 34"/>
            <p:cNvSpPr>
              <a:spLocks noChangeShapeType="1"/>
            </p:cNvSpPr>
            <p:nvPr/>
          </p:nvSpPr>
          <p:spPr bwMode="auto">
            <a:xfrm>
              <a:off x="2434" y="1946"/>
              <a:ext cx="0" cy="1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5571" name="Group 35"/>
            <p:cNvGrpSpPr>
              <a:grpSpLocks/>
            </p:cNvGrpSpPr>
            <p:nvPr/>
          </p:nvGrpSpPr>
          <p:grpSpPr bwMode="auto">
            <a:xfrm>
              <a:off x="2060" y="2069"/>
              <a:ext cx="747" cy="245"/>
              <a:chOff x="4320" y="2532"/>
              <a:chExt cx="1080" cy="624"/>
            </a:xfrm>
          </p:grpSpPr>
          <p:sp>
            <p:nvSpPr>
              <p:cNvPr id="65572" name="Text Box 36"/>
              <p:cNvSpPr txBox="1">
                <a:spLocks noChangeArrowheads="1"/>
              </p:cNvSpPr>
              <p:nvPr/>
            </p:nvSpPr>
            <p:spPr bwMode="auto">
              <a:xfrm>
                <a:off x="4500" y="2532"/>
                <a:ext cx="900" cy="624"/>
              </a:xfrm>
              <a:prstGeom prst="rect">
                <a:avLst/>
              </a:prstGeom>
              <a:solidFill>
                <a:schemeClr val="accent1"/>
              </a:solidFill>
              <a:ln w="9525">
                <a:solidFill>
                  <a:srgbClr val="FFFFFF"/>
                </a:solidFill>
                <a:miter lim="800000"/>
                <a:headEnd/>
                <a:tailEnd/>
              </a:ln>
            </p:spPr>
            <p:txBody>
              <a:bodyPr/>
              <a:lstStyle/>
              <a:p>
                <a:pPr eaLnBrk="0" hangingPunct="0"/>
                <a:r>
                  <a:rPr kumimoji="0" lang="zh-CN" altLang="en-US" sz="1200">
                    <a:solidFill>
                      <a:schemeClr val="bg1"/>
                    </a:solidFill>
                    <a:latin typeface="华文新魏" pitchFamily="2" charset="-122"/>
                    <a:ea typeface="华文新魏" pitchFamily="2" charset="-122"/>
                  </a:rPr>
                  <a:t>向里或</a:t>
                </a:r>
              </a:p>
              <a:p>
                <a:pPr eaLnBrk="0" hangingPunct="0"/>
                <a:r>
                  <a:rPr kumimoji="0" lang="zh-CN" altLang="en-US" sz="1200">
                    <a:solidFill>
                      <a:schemeClr val="bg1"/>
                    </a:solidFill>
                    <a:latin typeface="华文新魏" pitchFamily="2" charset="-122"/>
                    <a:ea typeface="华文新魏" pitchFamily="2" charset="-122"/>
                  </a:rPr>
                  <a:t>向外移</a:t>
                </a:r>
                <a:r>
                  <a:rPr kumimoji="0" lang="en-US" altLang="zh-CN" sz="1200">
                    <a:solidFill>
                      <a:schemeClr val="bg1"/>
                    </a:solidFill>
                    <a:latin typeface="华文新魏" pitchFamily="2" charset="-122"/>
                    <a:ea typeface="华文新魏" pitchFamily="2" charset="-122"/>
                  </a:rPr>
                  <a:t>?</a:t>
                </a:r>
              </a:p>
            </p:txBody>
          </p:sp>
          <p:sp>
            <p:nvSpPr>
              <p:cNvPr id="65573" name="Line 37"/>
              <p:cNvSpPr>
                <a:spLocks noChangeShapeType="1"/>
              </p:cNvSpPr>
              <p:nvPr/>
            </p:nvSpPr>
            <p:spPr bwMode="auto">
              <a:xfrm flipH="1">
                <a:off x="4320" y="2532"/>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4" name="Line 38"/>
              <p:cNvSpPr>
                <a:spLocks noChangeShapeType="1"/>
              </p:cNvSpPr>
              <p:nvPr/>
            </p:nvSpPr>
            <p:spPr bwMode="auto">
              <a:xfrm>
                <a:off x="4320" y="2844"/>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5" name="Line 39"/>
              <p:cNvSpPr>
                <a:spLocks noChangeShapeType="1"/>
              </p:cNvSpPr>
              <p:nvPr/>
            </p:nvSpPr>
            <p:spPr bwMode="auto">
              <a:xfrm>
                <a:off x="4860" y="2532"/>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6" name="Line 40"/>
              <p:cNvSpPr>
                <a:spLocks noChangeShapeType="1"/>
              </p:cNvSpPr>
              <p:nvPr/>
            </p:nvSpPr>
            <p:spPr bwMode="auto">
              <a:xfrm flipV="1">
                <a:off x="4860" y="2844"/>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5577" name="Line 41"/>
            <p:cNvSpPr>
              <a:spLocks noChangeShapeType="1"/>
            </p:cNvSpPr>
            <p:nvPr/>
          </p:nvSpPr>
          <p:spPr bwMode="auto">
            <a:xfrm>
              <a:off x="2807" y="1640"/>
              <a:ext cx="62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8" name="Text Box 42"/>
            <p:cNvSpPr txBox="1">
              <a:spLocks noChangeArrowheads="1"/>
            </p:cNvSpPr>
            <p:nvPr/>
          </p:nvSpPr>
          <p:spPr bwMode="auto">
            <a:xfrm>
              <a:off x="3928" y="1728"/>
              <a:ext cx="296" cy="192"/>
            </a:xfrm>
            <a:prstGeom prst="rect">
              <a:avLst/>
            </a:prstGeom>
            <a:solidFill>
              <a:srgbClr val="FF6600"/>
            </a:solidFill>
            <a:ln w="9525">
              <a:solidFill>
                <a:srgbClr val="FFFFFF"/>
              </a:solidFill>
              <a:miter lim="800000"/>
              <a:headEnd/>
              <a:tailEnd/>
            </a:ln>
          </p:spPr>
          <p:txBody>
            <a:bodyPr/>
            <a:lstStyle/>
            <a:p>
              <a:pPr eaLnBrk="0" hangingPunct="0"/>
              <a:r>
                <a:rPr kumimoji="0" lang="zh-CN" altLang="en-US" sz="1200">
                  <a:solidFill>
                    <a:srgbClr val="6600CC"/>
                  </a:solidFill>
                  <a:latin typeface="华文新魏" pitchFamily="2" charset="-122"/>
                  <a:ea typeface="华文新魏" pitchFamily="2" charset="-122"/>
                </a:rPr>
                <a:t>是</a:t>
              </a:r>
            </a:p>
          </p:txBody>
        </p:sp>
        <p:sp>
          <p:nvSpPr>
            <p:cNvPr id="65579" name="Line 43"/>
            <p:cNvSpPr>
              <a:spLocks noChangeShapeType="1"/>
            </p:cNvSpPr>
            <p:nvPr/>
          </p:nvSpPr>
          <p:spPr bwMode="auto">
            <a:xfrm>
              <a:off x="3928" y="1946"/>
              <a:ext cx="49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0" name="Text Box 44"/>
            <p:cNvSpPr txBox="1">
              <a:spLocks noChangeArrowheads="1"/>
            </p:cNvSpPr>
            <p:nvPr/>
          </p:nvSpPr>
          <p:spPr bwMode="auto">
            <a:xfrm>
              <a:off x="1686" y="1392"/>
              <a:ext cx="282" cy="192"/>
            </a:xfrm>
            <a:prstGeom prst="rect">
              <a:avLst/>
            </a:prstGeom>
            <a:solidFill>
              <a:srgbClr val="FF6600"/>
            </a:solidFill>
            <a:ln w="9525">
              <a:solidFill>
                <a:srgbClr val="FFFFFF"/>
              </a:solidFill>
              <a:miter lim="800000"/>
              <a:headEnd/>
              <a:tailEnd/>
            </a:ln>
          </p:spPr>
          <p:txBody>
            <a:bodyPr/>
            <a:lstStyle/>
            <a:p>
              <a:pPr eaLnBrk="0" hangingPunct="0"/>
              <a:r>
                <a:rPr kumimoji="0" lang="zh-CN" altLang="en-US" sz="1400">
                  <a:solidFill>
                    <a:srgbClr val="6600CC"/>
                  </a:solidFill>
                  <a:latin typeface="华文新魏" pitchFamily="2" charset="-122"/>
                  <a:ea typeface="华文新魏" pitchFamily="2" charset="-122"/>
                </a:rPr>
                <a:t>否</a:t>
              </a:r>
            </a:p>
          </p:txBody>
        </p:sp>
        <p:sp>
          <p:nvSpPr>
            <p:cNvPr id="65581" name="Line 45"/>
            <p:cNvSpPr>
              <a:spLocks noChangeShapeType="1"/>
            </p:cNvSpPr>
            <p:nvPr/>
          </p:nvSpPr>
          <p:spPr bwMode="auto">
            <a:xfrm>
              <a:off x="1562" y="1640"/>
              <a:ext cx="49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2" name="Text Box 46"/>
            <p:cNvSpPr txBox="1">
              <a:spLocks noChangeArrowheads="1"/>
            </p:cNvSpPr>
            <p:nvPr/>
          </p:nvSpPr>
          <p:spPr bwMode="auto">
            <a:xfrm>
              <a:off x="2558" y="1824"/>
              <a:ext cx="374" cy="122"/>
            </a:xfrm>
            <a:prstGeom prst="rect">
              <a:avLst/>
            </a:prstGeom>
            <a:solidFill>
              <a:srgbClr val="FF6600"/>
            </a:solidFill>
            <a:ln w="9525">
              <a:solidFill>
                <a:srgbClr val="FFFFFF"/>
              </a:solidFill>
              <a:miter lim="800000"/>
              <a:headEnd/>
              <a:tailEnd/>
            </a:ln>
          </p:spPr>
          <p:txBody>
            <a:bodyPr/>
            <a:lstStyle/>
            <a:p>
              <a:pPr eaLnBrk="0" hangingPunct="0"/>
              <a:r>
                <a:rPr kumimoji="0" lang="zh-CN" altLang="en-US" sz="1200">
                  <a:solidFill>
                    <a:srgbClr val="6600CC"/>
                  </a:solidFill>
                  <a:latin typeface="华文新魏" pitchFamily="2" charset="-122"/>
                  <a:ea typeface="华文新魏" pitchFamily="2" charset="-122"/>
                </a:rPr>
                <a:t>否</a:t>
              </a:r>
            </a:p>
          </p:txBody>
        </p:sp>
        <p:sp>
          <p:nvSpPr>
            <p:cNvPr id="65583" name="Line 47"/>
            <p:cNvSpPr>
              <a:spLocks noChangeShapeType="1"/>
            </p:cNvSpPr>
            <p:nvPr/>
          </p:nvSpPr>
          <p:spPr bwMode="auto">
            <a:xfrm>
              <a:off x="2434" y="1946"/>
              <a:ext cx="49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4" name="Line 48"/>
            <p:cNvSpPr>
              <a:spLocks noChangeShapeType="1"/>
            </p:cNvSpPr>
            <p:nvPr/>
          </p:nvSpPr>
          <p:spPr bwMode="auto">
            <a:xfrm>
              <a:off x="3430" y="2191"/>
              <a:ext cx="0" cy="20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85" name="Line 49"/>
            <p:cNvSpPr>
              <a:spLocks noChangeShapeType="1"/>
            </p:cNvSpPr>
            <p:nvPr/>
          </p:nvSpPr>
          <p:spPr bwMode="auto">
            <a:xfrm>
              <a:off x="1437" y="2191"/>
              <a:ext cx="0" cy="20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86" name="Text Box 50"/>
            <p:cNvSpPr txBox="1">
              <a:spLocks noChangeArrowheads="1"/>
            </p:cNvSpPr>
            <p:nvPr/>
          </p:nvSpPr>
          <p:spPr bwMode="auto">
            <a:xfrm>
              <a:off x="2784" y="2016"/>
              <a:ext cx="361" cy="192"/>
            </a:xfrm>
            <a:prstGeom prst="rect">
              <a:avLst/>
            </a:prstGeom>
            <a:solidFill>
              <a:srgbClr val="FF6600"/>
            </a:solidFill>
            <a:ln w="9525">
              <a:solidFill>
                <a:srgbClr val="FFFFFF"/>
              </a:solidFill>
              <a:miter lim="800000"/>
              <a:headEnd/>
              <a:tailEnd/>
            </a:ln>
          </p:spPr>
          <p:txBody>
            <a:bodyPr/>
            <a:lstStyle/>
            <a:p>
              <a:pPr eaLnBrk="0" hangingPunct="0"/>
              <a:r>
                <a:rPr kumimoji="0" lang="zh-CN" altLang="en-US" sz="1200">
                  <a:solidFill>
                    <a:srgbClr val="6600CC"/>
                  </a:solidFill>
                  <a:latin typeface="华文新魏" pitchFamily="2" charset="-122"/>
                  <a:ea typeface="华文新魏" pitchFamily="2" charset="-122"/>
                </a:rPr>
                <a:t>向外</a:t>
              </a:r>
            </a:p>
          </p:txBody>
        </p:sp>
        <p:sp>
          <p:nvSpPr>
            <p:cNvPr id="65587" name="Line 51"/>
            <p:cNvSpPr>
              <a:spLocks noChangeShapeType="1"/>
            </p:cNvSpPr>
            <p:nvPr/>
          </p:nvSpPr>
          <p:spPr bwMode="auto">
            <a:xfrm>
              <a:off x="2807" y="2191"/>
              <a:ext cx="62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8" name="Line 52"/>
            <p:cNvSpPr>
              <a:spLocks noChangeShapeType="1"/>
            </p:cNvSpPr>
            <p:nvPr/>
          </p:nvSpPr>
          <p:spPr bwMode="auto">
            <a:xfrm>
              <a:off x="2932" y="1946"/>
              <a:ext cx="498" cy="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9" name="Text Box 53"/>
            <p:cNvSpPr txBox="1">
              <a:spLocks noChangeArrowheads="1"/>
            </p:cNvSpPr>
            <p:nvPr/>
          </p:nvSpPr>
          <p:spPr bwMode="auto">
            <a:xfrm>
              <a:off x="1562" y="2016"/>
              <a:ext cx="406" cy="139"/>
            </a:xfrm>
            <a:prstGeom prst="rect">
              <a:avLst/>
            </a:prstGeom>
            <a:solidFill>
              <a:srgbClr val="FF6600"/>
            </a:solidFill>
            <a:ln w="9525">
              <a:solidFill>
                <a:srgbClr val="FFFFFF"/>
              </a:solidFill>
              <a:miter lim="800000"/>
              <a:headEnd/>
              <a:tailEnd/>
            </a:ln>
          </p:spPr>
          <p:txBody>
            <a:bodyPr/>
            <a:lstStyle/>
            <a:p>
              <a:pPr eaLnBrk="0" hangingPunct="0"/>
              <a:r>
                <a:rPr kumimoji="0" lang="zh-CN" altLang="en-US" sz="1200">
                  <a:solidFill>
                    <a:srgbClr val="6600CC"/>
                  </a:solidFill>
                  <a:latin typeface="华文新魏" pitchFamily="2" charset="-122"/>
                  <a:ea typeface="华文新魏" pitchFamily="2" charset="-122"/>
                </a:rPr>
                <a:t>向里</a:t>
              </a:r>
            </a:p>
          </p:txBody>
        </p:sp>
        <p:sp>
          <p:nvSpPr>
            <p:cNvPr id="65590" name="Line 54"/>
            <p:cNvSpPr>
              <a:spLocks noChangeShapeType="1"/>
            </p:cNvSpPr>
            <p:nvPr/>
          </p:nvSpPr>
          <p:spPr bwMode="auto">
            <a:xfrm>
              <a:off x="1437" y="2191"/>
              <a:ext cx="62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1" name="Line 55"/>
            <p:cNvSpPr>
              <a:spLocks noChangeShapeType="1"/>
            </p:cNvSpPr>
            <p:nvPr/>
          </p:nvSpPr>
          <p:spPr bwMode="auto">
            <a:xfrm flipH="1">
              <a:off x="2932" y="1762"/>
              <a:ext cx="498" cy="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2" name="Text Box 56"/>
            <p:cNvSpPr txBox="1">
              <a:spLocks noChangeArrowheads="1"/>
            </p:cNvSpPr>
            <p:nvPr/>
          </p:nvSpPr>
          <p:spPr bwMode="auto">
            <a:xfrm>
              <a:off x="3056" y="2455"/>
              <a:ext cx="748" cy="307"/>
            </a:xfrm>
            <a:prstGeom prst="rect">
              <a:avLst/>
            </a:prstGeom>
            <a:solidFill>
              <a:schemeClr val="accent1"/>
            </a:solidFill>
            <a:ln w="9525">
              <a:solidFill>
                <a:srgbClr val="FFFFFF"/>
              </a:solidFill>
              <a:miter lim="800000"/>
              <a:headEnd/>
              <a:tailEnd/>
            </a:ln>
          </p:spPr>
          <p:txBody>
            <a:bodyPr/>
            <a:lstStyle/>
            <a:p>
              <a:pPr eaLnBrk="0" hangingPunct="0"/>
              <a:r>
                <a:rPr kumimoji="0" lang="zh-CN" altLang="en-US" sz="1200">
                  <a:solidFill>
                    <a:schemeClr val="bg1"/>
                  </a:solidFill>
                  <a:latin typeface="华文新魏" pitchFamily="2" charset="-122"/>
                  <a:ea typeface="华文新魏" pitchFamily="2" charset="-122"/>
                </a:rPr>
                <a:t>有比当前柱</a:t>
              </a:r>
            </a:p>
            <a:p>
              <a:pPr eaLnBrk="0" hangingPunct="0"/>
              <a:r>
                <a:rPr kumimoji="0" lang="zh-CN" altLang="en-US" sz="1200">
                  <a:solidFill>
                    <a:schemeClr val="bg1"/>
                  </a:solidFill>
                  <a:latin typeface="华文新魏" pitchFamily="2" charset="-122"/>
                  <a:ea typeface="华文新魏" pitchFamily="2" charset="-122"/>
                </a:rPr>
                <a:t>面小的请求</a:t>
              </a:r>
              <a:r>
                <a:rPr kumimoji="0" lang="en-US" altLang="zh-CN" sz="1200">
                  <a:solidFill>
                    <a:schemeClr val="bg1"/>
                  </a:solidFill>
                  <a:latin typeface="华文新魏" pitchFamily="2" charset="-122"/>
                  <a:ea typeface="华文新魏" pitchFamily="2" charset="-122"/>
                </a:rPr>
                <a:t>?</a:t>
              </a:r>
            </a:p>
          </p:txBody>
        </p:sp>
        <p:sp>
          <p:nvSpPr>
            <p:cNvPr id="65593" name="Line 57"/>
            <p:cNvSpPr>
              <a:spLocks noChangeShapeType="1"/>
            </p:cNvSpPr>
            <p:nvPr/>
          </p:nvSpPr>
          <p:spPr bwMode="auto">
            <a:xfrm flipH="1">
              <a:off x="2932" y="2394"/>
              <a:ext cx="498" cy="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4" name="Line 58"/>
            <p:cNvSpPr>
              <a:spLocks noChangeShapeType="1"/>
            </p:cNvSpPr>
            <p:nvPr/>
          </p:nvSpPr>
          <p:spPr bwMode="auto">
            <a:xfrm>
              <a:off x="2932" y="2578"/>
              <a:ext cx="498" cy="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5" name="Line 59"/>
            <p:cNvSpPr>
              <a:spLocks noChangeShapeType="1"/>
            </p:cNvSpPr>
            <p:nvPr/>
          </p:nvSpPr>
          <p:spPr bwMode="auto">
            <a:xfrm flipV="1">
              <a:off x="3430" y="2578"/>
              <a:ext cx="498" cy="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6" name="Line 60"/>
            <p:cNvSpPr>
              <a:spLocks noChangeShapeType="1"/>
            </p:cNvSpPr>
            <p:nvPr/>
          </p:nvSpPr>
          <p:spPr bwMode="auto">
            <a:xfrm flipH="1">
              <a:off x="4176" y="2578"/>
              <a:ext cx="1" cy="25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97" name="Text Box 61"/>
            <p:cNvSpPr txBox="1">
              <a:spLocks noChangeArrowheads="1"/>
            </p:cNvSpPr>
            <p:nvPr/>
          </p:nvSpPr>
          <p:spPr bwMode="auto">
            <a:xfrm>
              <a:off x="3804" y="2810"/>
              <a:ext cx="804" cy="214"/>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400">
                  <a:solidFill>
                    <a:srgbClr val="6600CC"/>
                  </a:solidFill>
                  <a:latin typeface="华文新魏" pitchFamily="2" charset="-122"/>
                  <a:ea typeface="华文新魏" pitchFamily="2" charset="-122"/>
                </a:rPr>
                <a:t>改变移动方向</a:t>
              </a:r>
            </a:p>
          </p:txBody>
        </p:sp>
        <p:sp>
          <p:nvSpPr>
            <p:cNvPr id="65598" name="Line 62"/>
            <p:cNvSpPr>
              <a:spLocks noChangeShapeType="1"/>
            </p:cNvSpPr>
            <p:nvPr/>
          </p:nvSpPr>
          <p:spPr bwMode="auto">
            <a:xfrm>
              <a:off x="4176" y="3045"/>
              <a:ext cx="0" cy="1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99" name="Text Box 63"/>
            <p:cNvSpPr txBox="1">
              <a:spLocks noChangeArrowheads="1"/>
            </p:cNvSpPr>
            <p:nvPr/>
          </p:nvSpPr>
          <p:spPr bwMode="auto">
            <a:xfrm>
              <a:off x="4101" y="3199"/>
              <a:ext cx="267" cy="161"/>
            </a:xfrm>
            <a:prstGeom prst="rect">
              <a:avLst/>
            </a:prstGeom>
            <a:solidFill>
              <a:schemeClr val="accent1"/>
            </a:solidFill>
            <a:ln w="9525">
              <a:solidFill>
                <a:srgbClr val="FFFFFF"/>
              </a:solidFill>
              <a:miter lim="800000"/>
              <a:headEnd/>
              <a:tailEnd/>
            </a:ln>
          </p:spPr>
          <p:txBody>
            <a:bodyPr/>
            <a:lstStyle/>
            <a:p>
              <a:pPr eaLnBrk="0" hangingPunct="0">
                <a:spcBef>
                  <a:spcPts val="600"/>
                </a:spcBef>
                <a:spcAft>
                  <a:spcPts val="600"/>
                </a:spcAft>
              </a:pPr>
              <a:r>
                <a:rPr kumimoji="0" lang="en-US" altLang="zh-CN" sz="1200" b="1">
                  <a:solidFill>
                    <a:srgbClr val="6600CC"/>
                  </a:solidFill>
                  <a:latin typeface="华文新魏" pitchFamily="2" charset="-122"/>
                  <a:ea typeface="华文新魏" pitchFamily="2" charset="-122"/>
                </a:rPr>
                <a:t>A</a:t>
              </a:r>
            </a:p>
          </p:txBody>
        </p:sp>
        <p:sp>
          <p:nvSpPr>
            <p:cNvPr id="65600" name="Text Box 64"/>
            <p:cNvSpPr txBox="1">
              <a:spLocks noChangeArrowheads="1"/>
            </p:cNvSpPr>
            <p:nvPr/>
          </p:nvSpPr>
          <p:spPr bwMode="auto">
            <a:xfrm>
              <a:off x="1064" y="2455"/>
              <a:ext cx="747" cy="307"/>
            </a:xfrm>
            <a:prstGeom prst="rect">
              <a:avLst/>
            </a:prstGeom>
            <a:solidFill>
              <a:schemeClr val="accent1"/>
            </a:solidFill>
            <a:ln w="9525">
              <a:solidFill>
                <a:srgbClr val="FFFFFF"/>
              </a:solidFill>
              <a:miter lim="800000"/>
              <a:headEnd/>
              <a:tailEnd/>
            </a:ln>
          </p:spPr>
          <p:txBody>
            <a:bodyPr/>
            <a:lstStyle/>
            <a:p>
              <a:pPr eaLnBrk="0" hangingPunct="0"/>
              <a:r>
                <a:rPr kumimoji="0" lang="zh-CN" altLang="en-US" sz="1200">
                  <a:solidFill>
                    <a:schemeClr val="bg1"/>
                  </a:solidFill>
                  <a:latin typeface="华文新魏" pitchFamily="2" charset="-122"/>
                  <a:ea typeface="华文新魏" pitchFamily="2" charset="-122"/>
                </a:rPr>
                <a:t>有比当前柱</a:t>
              </a:r>
            </a:p>
            <a:p>
              <a:pPr eaLnBrk="0" hangingPunct="0"/>
              <a:r>
                <a:rPr kumimoji="0" lang="zh-CN" altLang="en-US" sz="1200">
                  <a:solidFill>
                    <a:schemeClr val="bg1"/>
                  </a:solidFill>
                  <a:latin typeface="华文新魏" pitchFamily="2" charset="-122"/>
                  <a:ea typeface="华文新魏" pitchFamily="2" charset="-122"/>
                </a:rPr>
                <a:t>面大的请求</a:t>
              </a:r>
              <a:r>
                <a:rPr kumimoji="0" lang="en-US" altLang="zh-CN" sz="1200">
                  <a:solidFill>
                    <a:schemeClr val="bg1"/>
                  </a:solidFill>
                  <a:latin typeface="华文新魏" pitchFamily="2" charset="-122"/>
                  <a:ea typeface="华文新魏" pitchFamily="2" charset="-122"/>
                </a:rPr>
                <a:t>?</a:t>
              </a:r>
            </a:p>
          </p:txBody>
        </p:sp>
        <p:sp>
          <p:nvSpPr>
            <p:cNvPr id="65601" name="Line 65"/>
            <p:cNvSpPr>
              <a:spLocks noChangeShapeType="1"/>
            </p:cNvSpPr>
            <p:nvPr/>
          </p:nvSpPr>
          <p:spPr bwMode="auto">
            <a:xfrm>
              <a:off x="1437" y="2394"/>
              <a:ext cx="499" cy="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2" name="Line 66"/>
            <p:cNvSpPr>
              <a:spLocks noChangeShapeType="1"/>
            </p:cNvSpPr>
            <p:nvPr/>
          </p:nvSpPr>
          <p:spPr bwMode="auto">
            <a:xfrm>
              <a:off x="939" y="2578"/>
              <a:ext cx="498" cy="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3" name="Line 67"/>
            <p:cNvSpPr>
              <a:spLocks noChangeShapeType="1"/>
            </p:cNvSpPr>
            <p:nvPr/>
          </p:nvSpPr>
          <p:spPr bwMode="auto">
            <a:xfrm flipV="1">
              <a:off x="1437" y="2578"/>
              <a:ext cx="499" cy="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4" name="Line 68"/>
            <p:cNvSpPr>
              <a:spLocks noChangeShapeType="1"/>
            </p:cNvSpPr>
            <p:nvPr/>
          </p:nvSpPr>
          <p:spPr bwMode="auto">
            <a:xfrm flipH="1">
              <a:off x="672" y="2578"/>
              <a:ext cx="18" cy="15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605" name="Text Box 69"/>
            <p:cNvSpPr txBox="1">
              <a:spLocks noChangeArrowheads="1"/>
            </p:cNvSpPr>
            <p:nvPr/>
          </p:nvSpPr>
          <p:spPr bwMode="auto">
            <a:xfrm>
              <a:off x="288" y="2736"/>
              <a:ext cx="768" cy="192"/>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200">
                  <a:solidFill>
                    <a:schemeClr val="bg1"/>
                  </a:solidFill>
                  <a:latin typeface="华文新魏" pitchFamily="2" charset="-122"/>
                  <a:ea typeface="华文新魏" pitchFamily="2" charset="-122"/>
                </a:rPr>
                <a:t>改变移动方向</a:t>
              </a:r>
            </a:p>
          </p:txBody>
        </p:sp>
        <p:sp>
          <p:nvSpPr>
            <p:cNvPr id="65606" name="Line 70"/>
            <p:cNvSpPr>
              <a:spLocks noChangeShapeType="1"/>
            </p:cNvSpPr>
            <p:nvPr/>
          </p:nvSpPr>
          <p:spPr bwMode="auto">
            <a:xfrm>
              <a:off x="690" y="2902"/>
              <a:ext cx="0" cy="1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607" name="Line 71"/>
            <p:cNvSpPr>
              <a:spLocks noChangeShapeType="1"/>
            </p:cNvSpPr>
            <p:nvPr/>
          </p:nvSpPr>
          <p:spPr bwMode="auto">
            <a:xfrm>
              <a:off x="1936" y="2578"/>
              <a:ext cx="1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8" name="Text Box 72"/>
            <p:cNvSpPr txBox="1">
              <a:spLocks noChangeArrowheads="1"/>
            </p:cNvSpPr>
            <p:nvPr/>
          </p:nvSpPr>
          <p:spPr bwMode="auto">
            <a:xfrm>
              <a:off x="690" y="2400"/>
              <a:ext cx="270" cy="144"/>
            </a:xfrm>
            <a:prstGeom prst="rect">
              <a:avLst/>
            </a:prstGeom>
            <a:solidFill>
              <a:srgbClr val="FF6600"/>
            </a:solidFill>
            <a:ln w="9525">
              <a:solidFill>
                <a:srgbClr val="FFFFFF"/>
              </a:solidFill>
              <a:miter lim="800000"/>
              <a:headEnd/>
              <a:tailEnd/>
            </a:ln>
          </p:spPr>
          <p:txBody>
            <a:bodyPr/>
            <a:lstStyle/>
            <a:p>
              <a:pPr eaLnBrk="0" hangingPunct="0"/>
              <a:r>
                <a:rPr kumimoji="0" lang="zh-CN" altLang="en-US" sz="1200">
                  <a:solidFill>
                    <a:srgbClr val="6600CC"/>
                  </a:solidFill>
                  <a:latin typeface="华文新魏" pitchFamily="2" charset="-122"/>
                  <a:ea typeface="华文新魏" pitchFamily="2" charset="-122"/>
                </a:rPr>
                <a:t>否</a:t>
              </a:r>
            </a:p>
          </p:txBody>
        </p:sp>
        <p:sp>
          <p:nvSpPr>
            <p:cNvPr id="65609" name="Line 73"/>
            <p:cNvSpPr>
              <a:spLocks noChangeShapeType="1"/>
            </p:cNvSpPr>
            <p:nvPr/>
          </p:nvSpPr>
          <p:spPr bwMode="auto">
            <a:xfrm flipH="1">
              <a:off x="939" y="2394"/>
              <a:ext cx="498" cy="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10" name="Line 74"/>
            <p:cNvSpPr>
              <a:spLocks noChangeShapeType="1"/>
            </p:cNvSpPr>
            <p:nvPr/>
          </p:nvSpPr>
          <p:spPr bwMode="auto">
            <a:xfrm>
              <a:off x="690" y="2578"/>
              <a:ext cx="2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11" name="Text Box 75"/>
            <p:cNvSpPr txBox="1">
              <a:spLocks noChangeArrowheads="1"/>
            </p:cNvSpPr>
            <p:nvPr/>
          </p:nvSpPr>
          <p:spPr bwMode="auto">
            <a:xfrm>
              <a:off x="3804" y="2400"/>
              <a:ext cx="276" cy="137"/>
            </a:xfrm>
            <a:prstGeom prst="rect">
              <a:avLst/>
            </a:prstGeom>
            <a:solidFill>
              <a:srgbClr val="FF6600"/>
            </a:solidFill>
            <a:ln w="9525">
              <a:solidFill>
                <a:srgbClr val="FFFFFF"/>
              </a:solidFill>
              <a:miter lim="800000"/>
              <a:headEnd/>
              <a:tailEnd/>
            </a:ln>
          </p:spPr>
          <p:txBody>
            <a:bodyPr/>
            <a:lstStyle/>
            <a:p>
              <a:pPr eaLnBrk="0" hangingPunct="0"/>
              <a:r>
                <a:rPr kumimoji="0" lang="zh-CN" altLang="en-US" sz="1200">
                  <a:solidFill>
                    <a:srgbClr val="6600CC"/>
                  </a:solidFill>
                  <a:latin typeface="华文新魏" pitchFamily="2" charset="-122"/>
                  <a:ea typeface="华文新魏" pitchFamily="2" charset="-122"/>
                </a:rPr>
                <a:t>否</a:t>
              </a:r>
            </a:p>
          </p:txBody>
        </p:sp>
        <p:sp>
          <p:nvSpPr>
            <p:cNvPr id="65612" name="Line 76"/>
            <p:cNvSpPr>
              <a:spLocks noChangeShapeType="1"/>
            </p:cNvSpPr>
            <p:nvPr/>
          </p:nvSpPr>
          <p:spPr bwMode="auto">
            <a:xfrm>
              <a:off x="3928" y="2578"/>
              <a:ext cx="2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13" name="Line 77"/>
            <p:cNvSpPr>
              <a:spLocks noChangeShapeType="1"/>
            </p:cNvSpPr>
            <p:nvPr/>
          </p:nvSpPr>
          <p:spPr bwMode="auto">
            <a:xfrm>
              <a:off x="3430" y="2394"/>
              <a:ext cx="498" cy="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14" name="Line 78"/>
            <p:cNvSpPr>
              <a:spLocks noChangeShapeType="1"/>
            </p:cNvSpPr>
            <p:nvPr/>
          </p:nvSpPr>
          <p:spPr bwMode="auto">
            <a:xfrm>
              <a:off x="2058" y="2428"/>
              <a:ext cx="0" cy="33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616" name="Text Box 80"/>
            <p:cNvSpPr txBox="1">
              <a:spLocks noChangeArrowheads="1"/>
            </p:cNvSpPr>
            <p:nvPr/>
          </p:nvSpPr>
          <p:spPr bwMode="auto">
            <a:xfrm>
              <a:off x="1440" y="2762"/>
              <a:ext cx="1248" cy="310"/>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200">
                  <a:solidFill>
                    <a:schemeClr val="bg1"/>
                  </a:solidFill>
                  <a:latin typeface="华文新魏" pitchFamily="2" charset="-122"/>
                  <a:ea typeface="华文新魏" pitchFamily="2" charset="-122"/>
                </a:rPr>
                <a:t>处理大于当前柱面号请求中柱面号最小的请求</a:t>
              </a:r>
            </a:p>
          </p:txBody>
        </p:sp>
        <p:sp>
          <p:nvSpPr>
            <p:cNvPr id="65617" name="Line 81"/>
            <p:cNvSpPr>
              <a:spLocks noChangeShapeType="1"/>
            </p:cNvSpPr>
            <p:nvPr/>
          </p:nvSpPr>
          <p:spPr bwMode="auto">
            <a:xfrm>
              <a:off x="2807" y="2578"/>
              <a:ext cx="1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18" name="Line 82"/>
            <p:cNvSpPr>
              <a:spLocks noChangeShapeType="1"/>
            </p:cNvSpPr>
            <p:nvPr/>
          </p:nvSpPr>
          <p:spPr bwMode="auto">
            <a:xfrm>
              <a:off x="2807" y="2439"/>
              <a:ext cx="0" cy="69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620" name="Text Box 84"/>
            <p:cNvSpPr txBox="1">
              <a:spLocks noChangeArrowheads="1"/>
            </p:cNvSpPr>
            <p:nvPr/>
          </p:nvSpPr>
          <p:spPr bwMode="auto">
            <a:xfrm>
              <a:off x="2434" y="3129"/>
              <a:ext cx="1214" cy="327"/>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200">
                  <a:solidFill>
                    <a:schemeClr val="bg1"/>
                  </a:solidFill>
                  <a:latin typeface="华文新魏" pitchFamily="2" charset="-122"/>
                  <a:ea typeface="华文新魏" pitchFamily="2" charset="-122"/>
                </a:rPr>
                <a:t>处理小于当前柱面号请求中的柱面号最大的请求</a:t>
              </a:r>
            </a:p>
          </p:txBody>
        </p:sp>
        <p:sp>
          <p:nvSpPr>
            <p:cNvPr id="65621" name="Line 85"/>
            <p:cNvSpPr>
              <a:spLocks noChangeShapeType="1"/>
            </p:cNvSpPr>
            <p:nvPr/>
          </p:nvSpPr>
          <p:spPr bwMode="auto">
            <a:xfrm>
              <a:off x="2058" y="3068"/>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622" name="Text Box 86"/>
            <p:cNvSpPr txBox="1">
              <a:spLocks noChangeArrowheads="1"/>
            </p:cNvSpPr>
            <p:nvPr/>
          </p:nvSpPr>
          <p:spPr bwMode="auto">
            <a:xfrm>
              <a:off x="1936" y="3558"/>
              <a:ext cx="1136" cy="330"/>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400">
                  <a:solidFill>
                    <a:schemeClr val="bg1"/>
                  </a:solidFill>
                  <a:latin typeface="华文新魏" pitchFamily="2" charset="-122"/>
                  <a:ea typeface="华文新魏" pitchFamily="2" charset="-122"/>
                </a:rPr>
                <a:t>移动磁头到指定柱面，登记当前位置</a:t>
              </a:r>
            </a:p>
          </p:txBody>
        </p:sp>
        <p:sp>
          <p:nvSpPr>
            <p:cNvPr id="65623" name="Line 87"/>
            <p:cNvSpPr>
              <a:spLocks noChangeShapeType="1"/>
            </p:cNvSpPr>
            <p:nvPr/>
          </p:nvSpPr>
          <p:spPr bwMode="auto">
            <a:xfrm>
              <a:off x="2932" y="3436"/>
              <a:ext cx="0" cy="11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624" name="Line 88"/>
            <p:cNvSpPr>
              <a:spLocks noChangeShapeType="1"/>
            </p:cNvSpPr>
            <p:nvPr/>
          </p:nvSpPr>
          <p:spPr bwMode="auto">
            <a:xfrm>
              <a:off x="2434" y="3861"/>
              <a:ext cx="0" cy="1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625" name="Text Box 89"/>
            <p:cNvSpPr txBox="1">
              <a:spLocks noChangeArrowheads="1"/>
            </p:cNvSpPr>
            <p:nvPr/>
          </p:nvSpPr>
          <p:spPr bwMode="auto">
            <a:xfrm>
              <a:off x="2233" y="3974"/>
              <a:ext cx="407" cy="154"/>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200">
                  <a:solidFill>
                    <a:schemeClr val="bg1"/>
                  </a:solidFill>
                  <a:latin typeface="华文新魏" pitchFamily="2" charset="-122"/>
                  <a:ea typeface="华文新魏" pitchFamily="2" charset="-122"/>
                </a:rPr>
                <a:t>启动</a:t>
              </a:r>
            </a:p>
          </p:txBody>
        </p:sp>
        <p:sp>
          <p:nvSpPr>
            <p:cNvPr id="65626" name="Line 90"/>
            <p:cNvSpPr>
              <a:spLocks noChangeShapeType="1"/>
            </p:cNvSpPr>
            <p:nvPr/>
          </p:nvSpPr>
          <p:spPr bwMode="auto">
            <a:xfrm>
              <a:off x="2434" y="4149"/>
              <a:ext cx="0" cy="1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627" name="Text Box 91"/>
            <p:cNvSpPr txBox="1">
              <a:spLocks noChangeArrowheads="1"/>
            </p:cNvSpPr>
            <p:nvPr/>
          </p:nvSpPr>
          <p:spPr bwMode="auto">
            <a:xfrm>
              <a:off x="2558" y="4139"/>
              <a:ext cx="274" cy="133"/>
            </a:xfrm>
            <a:prstGeom prst="rect">
              <a:avLst/>
            </a:prstGeom>
            <a:solidFill>
              <a:schemeClr val="accent1"/>
            </a:solidFill>
            <a:ln w="9525">
              <a:solidFill>
                <a:srgbClr val="FFFFFF"/>
              </a:solidFill>
              <a:miter lim="800000"/>
              <a:headEnd/>
              <a:tailEnd/>
            </a:ln>
          </p:spPr>
          <p:txBody>
            <a:bodyPr/>
            <a:lstStyle/>
            <a:p>
              <a:pPr algn="just" eaLnBrk="0" hangingPunct="0">
                <a:spcBef>
                  <a:spcPts val="600"/>
                </a:spcBef>
                <a:spcAft>
                  <a:spcPts val="600"/>
                </a:spcAft>
              </a:pPr>
              <a:r>
                <a:rPr kumimoji="0" lang="en-US" altLang="zh-CN" sz="1200" b="1">
                  <a:solidFill>
                    <a:schemeClr val="bg1"/>
                  </a:solidFill>
                  <a:latin typeface="华文新魏" pitchFamily="2" charset="-122"/>
                  <a:ea typeface="华文新魏" pitchFamily="2" charset="-122"/>
                </a:rPr>
                <a:t>C</a:t>
              </a:r>
            </a:p>
          </p:txBody>
        </p:sp>
        <p:sp>
          <p:nvSpPr>
            <p:cNvPr id="65629" name="Text Box 93"/>
            <p:cNvSpPr txBox="1">
              <a:spLocks noChangeArrowheads="1"/>
            </p:cNvSpPr>
            <p:nvPr/>
          </p:nvSpPr>
          <p:spPr bwMode="auto">
            <a:xfrm>
              <a:off x="566" y="3041"/>
              <a:ext cx="250" cy="175"/>
            </a:xfrm>
            <a:prstGeom prst="rect">
              <a:avLst/>
            </a:prstGeom>
            <a:solidFill>
              <a:schemeClr val="accent1"/>
            </a:solidFill>
            <a:ln w="9525">
              <a:solidFill>
                <a:srgbClr val="FFFFFF"/>
              </a:solidFill>
              <a:miter lim="800000"/>
              <a:headEnd/>
              <a:tailEnd/>
            </a:ln>
          </p:spPr>
          <p:txBody>
            <a:bodyPr/>
            <a:lstStyle/>
            <a:p>
              <a:pPr eaLnBrk="0" hangingPunct="0">
                <a:spcBef>
                  <a:spcPts val="600"/>
                </a:spcBef>
                <a:spcAft>
                  <a:spcPts val="600"/>
                </a:spcAft>
              </a:pPr>
              <a:r>
                <a:rPr kumimoji="0" lang="en-US" altLang="zh-CN" sz="1200" b="1">
                  <a:solidFill>
                    <a:schemeClr val="bg1"/>
                  </a:solidFill>
                  <a:latin typeface="华文新魏" pitchFamily="2" charset="-122"/>
                  <a:ea typeface="华文新魏" pitchFamily="2" charset="-122"/>
                </a:rPr>
                <a:t>B</a:t>
              </a:r>
            </a:p>
          </p:txBody>
        </p:sp>
        <p:sp>
          <p:nvSpPr>
            <p:cNvPr id="65630" name="Text Box 94"/>
            <p:cNvSpPr txBox="1">
              <a:spLocks noChangeArrowheads="1"/>
            </p:cNvSpPr>
            <p:nvPr/>
          </p:nvSpPr>
          <p:spPr bwMode="auto">
            <a:xfrm>
              <a:off x="2683" y="2333"/>
              <a:ext cx="293" cy="163"/>
            </a:xfrm>
            <a:prstGeom prst="rect">
              <a:avLst/>
            </a:prstGeom>
            <a:solidFill>
              <a:schemeClr val="accent1"/>
            </a:solidFill>
            <a:ln w="9525">
              <a:solidFill>
                <a:srgbClr val="FFFFFF"/>
              </a:solidFill>
              <a:miter lim="800000"/>
              <a:headEnd/>
              <a:tailEnd/>
            </a:ln>
          </p:spPr>
          <p:txBody>
            <a:bodyPr/>
            <a:lstStyle/>
            <a:p>
              <a:pPr eaLnBrk="0" hangingPunct="0">
                <a:spcBef>
                  <a:spcPts val="600"/>
                </a:spcBef>
                <a:spcAft>
                  <a:spcPts val="600"/>
                </a:spcAft>
              </a:pPr>
              <a:r>
                <a:rPr kumimoji="0" lang="en-US" altLang="zh-CN" sz="1200" b="1">
                  <a:solidFill>
                    <a:schemeClr val="bg1"/>
                  </a:solidFill>
                  <a:latin typeface="华文新魏" pitchFamily="2" charset="-122"/>
                  <a:ea typeface="华文新魏" pitchFamily="2" charset="-122"/>
                </a:rPr>
                <a:t>B</a:t>
              </a:r>
            </a:p>
          </p:txBody>
        </p:sp>
        <p:sp>
          <p:nvSpPr>
            <p:cNvPr id="65631" name="Text Box 95"/>
            <p:cNvSpPr txBox="1">
              <a:spLocks noChangeArrowheads="1"/>
            </p:cNvSpPr>
            <p:nvPr/>
          </p:nvSpPr>
          <p:spPr bwMode="auto">
            <a:xfrm>
              <a:off x="1936" y="2333"/>
              <a:ext cx="224" cy="163"/>
            </a:xfrm>
            <a:prstGeom prst="rect">
              <a:avLst/>
            </a:prstGeom>
            <a:solidFill>
              <a:schemeClr val="accent1"/>
            </a:solidFill>
            <a:ln w="9525">
              <a:solidFill>
                <a:srgbClr val="FFFFFF"/>
              </a:solidFill>
              <a:miter lim="800000"/>
              <a:headEnd/>
              <a:tailEnd/>
            </a:ln>
          </p:spPr>
          <p:txBody>
            <a:bodyPr/>
            <a:lstStyle/>
            <a:p>
              <a:pPr eaLnBrk="0" hangingPunct="0">
                <a:spcBef>
                  <a:spcPts val="600"/>
                </a:spcBef>
                <a:spcAft>
                  <a:spcPts val="600"/>
                </a:spcAft>
              </a:pPr>
              <a:r>
                <a:rPr kumimoji="0" lang="en-US" altLang="zh-CN" sz="1200" b="1">
                  <a:solidFill>
                    <a:schemeClr val="bg1"/>
                  </a:solidFill>
                  <a:latin typeface="华文新魏" pitchFamily="2" charset="-122"/>
                  <a:ea typeface="华文新魏" pitchFamily="2" charset="-122"/>
                </a:rPr>
                <a:t>A</a:t>
              </a:r>
            </a:p>
          </p:txBody>
        </p:sp>
        <p:sp>
          <p:nvSpPr>
            <p:cNvPr id="93" name="Text Box 5"/>
            <p:cNvSpPr txBox="1">
              <a:spLocks noChangeArrowheads="1"/>
            </p:cNvSpPr>
            <p:nvPr/>
          </p:nvSpPr>
          <p:spPr bwMode="auto">
            <a:xfrm>
              <a:off x="2164" y="960"/>
              <a:ext cx="503" cy="346"/>
            </a:xfrm>
            <a:prstGeom prst="rect">
              <a:avLst/>
            </a:prstGeom>
            <a:solidFill>
              <a:schemeClr val="accent1"/>
            </a:solidFill>
            <a:ln w="9525">
              <a:solidFill>
                <a:srgbClr val="FFFFFF"/>
              </a:solidFill>
              <a:miter lim="800000"/>
              <a:headEnd/>
              <a:tailEnd/>
            </a:ln>
          </p:spPr>
          <p:txBody>
            <a:bodyPr/>
            <a:lstStyle/>
            <a:p>
              <a:pPr algn="just" eaLnBrk="0" hangingPunct="0"/>
              <a:r>
                <a:rPr kumimoji="0" lang="zh-CN" altLang="en-US" sz="1400">
                  <a:solidFill>
                    <a:schemeClr val="bg1"/>
                  </a:solidFill>
                  <a:latin typeface="华文新魏" pitchFamily="2" charset="-122"/>
                  <a:ea typeface="华文新魏" pitchFamily="2" charset="-122"/>
                </a:rPr>
                <a:t>电梯调</a:t>
              </a:r>
            </a:p>
            <a:p>
              <a:pPr algn="just" eaLnBrk="0" hangingPunct="0"/>
              <a:r>
                <a:rPr kumimoji="0" lang="zh-CN" altLang="en-US" sz="1400">
                  <a:solidFill>
                    <a:schemeClr val="bg1"/>
                  </a:solidFill>
                  <a:latin typeface="华文新魏" pitchFamily="2" charset="-122"/>
                  <a:ea typeface="华文新魏" pitchFamily="2" charset="-122"/>
                </a:rPr>
                <a:t>度算法</a:t>
              </a:r>
            </a:p>
          </p:txBody>
        </p:sp>
        <p:sp>
          <p:nvSpPr>
            <p:cNvPr id="95" name="Text Box 20"/>
            <p:cNvSpPr txBox="1">
              <a:spLocks noChangeArrowheads="1"/>
            </p:cNvSpPr>
            <p:nvPr/>
          </p:nvSpPr>
          <p:spPr bwMode="auto">
            <a:xfrm>
              <a:off x="1292" y="1762"/>
              <a:ext cx="415" cy="206"/>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400" dirty="0">
                  <a:solidFill>
                    <a:schemeClr val="bg1"/>
                  </a:solidFill>
                  <a:latin typeface="华文新魏" pitchFamily="2" charset="-122"/>
                  <a:ea typeface="华文新魏" pitchFamily="2" charset="-122"/>
                </a:rPr>
                <a:t>结束</a:t>
              </a:r>
            </a:p>
          </p:txBody>
        </p:sp>
        <p:sp>
          <p:nvSpPr>
            <p:cNvPr id="97" name="Text Box 27"/>
            <p:cNvSpPr txBox="1">
              <a:spLocks noChangeArrowheads="1"/>
            </p:cNvSpPr>
            <p:nvPr/>
          </p:nvSpPr>
          <p:spPr bwMode="auto">
            <a:xfrm>
              <a:off x="3963" y="2064"/>
              <a:ext cx="1248" cy="192"/>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400">
                  <a:solidFill>
                    <a:schemeClr val="bg1"/>
                  </a:solidFill>
                  <a:latin typeface="华文新魏" pitchFamily="2" charset="-122"/>
                  <a:ea typeface="华文新魏" pitchFamily="2" charset="-122"/>
                </a:rPr>
                <a:t>处理有最近块号的请求</a:t>
              </a:r>
            </a:p>
          </p:txBody>
        </p:sp>
        <p:sp>
          <p:nvSpPr>
            <p:cNvPr id="98" name="Text Box 29"/>
            <p:cNvSpPr txBox="1">
              <a:spLocks noChangeArrowheads="1"/>
            </p:cNvSpPr>
            <p:nvPr/>
          </p:nvSpPr>
          <p:spPr bwMode="auto">
            <a:xfrm>
              <a:off x="4204" y="2394"/>
              <a:ext cx="431" cy="150"/>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200">
                  <a:solidFill>
                    <a:schemeClr val="bg1"/>
                  </a:solidFill>
                  <a:latin typeface="华文新魏" pitchFamily="2" charset="-122"/>
                  <a:ea typeface="华文新魏" pitchFamily="2" charset="-122"/>
                </a:rPr>
                <a:t>启动</a:t>
              </a:r>
            </a:p>
          </p:txBody>
        </p:sp>
        <p:sp>
          <p:nvSpPr>
            <p:cNvPr id="99" name="Text Box 31"/>
            <p:cNvSpPr txBox="1">
              <a:spLocks noChangeArrowheads="1"/>
            </p:cNvSpPr>
            <p:nvPr/>
          </p:nvSpPr>
          <p:spPr bwMode="auto">
            <a:xfrm>
              <a:off x="4281" y="2639"/>
              <a:ext cx="306" cy="145"/>
            </a:xfrm>
            <a:prstGeom prst="rect">
              <a:avLst/>
            </a:prstGeom>
            <a:solidFill>
              <a:schemeClr val="accent1"/>
            </a:solidFill>
            <a:ln w="9525">
              <a:solidFill>
                <a:srgbClr val="FFFFFF"/>
              </a:solidFill>
              <a:miter lim="800000"/>
              <a:headEnd/>
              <a:tailEnd/>
            </a:ln>
          </p:spPr>
          <p:txBody>
            <a:bodyPr/>
            <a:lstStyle/>
            <a:p>
              <a:pPr eaLnBrk="0" hangingPunct="0">
                <a:spcBef>
                  <a:spcPts val="600"/>
                </a:spcBef>
                <a:spcAft>
                  <a:spcPts val="600"/>
                </a:spcAft>
              </a:pPr>
              <a:r>
                <a:rPr kumimoji="0" lang="en-US" altLang="zh-CN" sz="1200" b="1">
                  <a:solidFill>
                    <a:schemeClr val="bg1"/>
                  </a:solidFill>
                  <a:latin typeface="华文新魏" pitchFamily="2" charset="-122"/>
                  <a:ea typeface="华文新魏" pitchFamily="2" charset="-122"/>
                </a:rPr>
                <a:t>C</a:t>
              </a:r>
            </a:p>
          </p:txBody>
        </p:sp>
        <p:sp>
          <p:nvSpPr>
            <p:cNvPr id="100" name="Text Box 33"/>
            <p:cNvSpPr txBox="1">
              <a:spLocks noChangeArrowheads="1"/>
            </p:cNvSpPr>
            <p:nvPr/>
          </p:nvSpPr>
          <p:spPr bwMode="auto">
            <a:xfrm>
              <a:off x="2911" y="1352"/>
              <a:ext cx="374" cy="245"/>
            </a:xfrm>
            <a:prstGeom prst="rect">
              <a:avLst/>
            </a:prstGeom>
            <a:solidFill>
              <a:schemeClr val="accent1"/>
            </a:solidFill>
            <a:ln w="9525">
              <a:solidFill>
                <a:srgbClr val="FFFFFF"/>
              </a:solidFill>
              <a:miter lim="800000"/>
              <a:headEnd/>
              <a:tailEnd/>
            </a:ln>
          </p:spPr>
          <p:txBody>
            <a:bodyPr/>
            <a:lstStyle/>
            <a:p>
              <a:pPr eaLnBrk="0" hangingPunct="0">
                <a:spcBef>
                  <a:spcPts val="600"/>
                </a:spcBef>
                <a:spcAft>
                  <a:spcPts val="600"/>
                </a:spcAft>
              </a:pPr>
              <a:r>
                <a:rPr kumimoji="0" lang="en-US" altLang="zh-CN" sz="1200" b="1" dirty="0">
                  <a:solidFill>
                    <a:schemeClr val="bg1"/>
                  </a:solidFill>
                  <a:latin typeface="华文新魏" pitchFamily="2" charset="-122"/>
                  <a:ea typeface="华文新魏" pitchFamily="2" charset="-122"/>
                </a:rPr>
                <a:t>C</a:t>
              </a:r>
            </a:p>
            <a:p>
              <a:pPr algn="just" eaLnBrk="0" hangingPunct="0"/>
              <a:endParaRPr kumimoji="0" lang="en-US" altLang="zh-CN" sz="1200" dirty="0">
                <a:solidFill>
                  <a:schemeClr val="bg1"/>
                </a:solidFill>
                <a:latin typeface="华文新魏" pitchFamily="2" charset="-122"/>
                <a:ea typeface="华文新魏" pitchFamily="2" charset="-122"/>
              </a:endParaRPr>
            </a:p>
            <a:p>
              <a:pPr algn="just" eaLnBrk="0" hangingPunct="0"/>
              <a:r>
                <a:rPr kumimoji="0" lang="zh-CN" altLang="en-US" sz="1200" dirty="0">
                  <a:solidFill>
                    <a:schemeClr val="bg1"/>
                  </a:solidFill>
                  <a:latin typeface="华文新魏" pitchFamily="2" charset="-122"/>
                  <a:ea typeface="华文新魏" pitchFamily="2" charset="-122"/>
                </a:rPr>
                <a:t>是</a:t>
              </a:r>
            </a:p>
            <a:p>
              <a:pPr algn="just" eaLnBrk="0" hangingPunct="0"/>
              <a:endParaRPr kumimoji="0" lang="en-US" altLang="zh-CN" sz="700" dirty="0">
                <a:solidFill>
                  <a:schemeClr val="bg1"/>
                </a:solidFill>
                <a:latin typeface="华文新魏" pitchFamily="2" charset="-122"/>
                <a:ea typeface="华文新魏" pitchFamily="2" charset="-122"/>
              </a:endParaRPr>
            </a:p>
          </p:txBody>
        </p:sp>
        <p:sp>
          <p:nvSpPr>
            <p:cNvPr id="101" name="Text Box 61"/>
            <p:cNvSpPr txBox="1">
              <a:spLocks noChangeArrowheads="1"/>
            </p:cNvSpPr>
            <p:nvPr/>
          </p:nvSpPr>
          <p:spPr bwMode="auto">
            <a:xfrm>
              <a:off x="3783" y="2810"/>
              <a:ext cx="804" cy="214"/>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400">
                  <a:solidFill>
                    <a:schemeClr val="bg1"/>
                  </a:solidFill>
                  <a:latin typeface="华文新魏" pitchFamily="2" charset="-122"/>
                  <a:ea typeface="华文新魏" pitchFamily="2" charset="-122"/>
                </a:rPr>
                <a:t>改变移动方向</a:t>
              </a:r>
            </a:p>
          </p:txBody>
        </p:sp>
        <p:sp>
          <p:nvSpPr>
            <p:cNvPr id="102" name="Text Box 63"/>
            <p:cNvSpPr txBox="1">
              <a:spLocks noChangeArrowheads="1"/>
            </p:cNvSpPr>
            <p:nvPr/>
          </p:nvSpPr>
          <p:spPr bwMode="auto">
            <a:xfrm>
              <a:off x="4080" y="3199"/>
              <a:ext cx="267" cy="161"/>
            </a:xfrm>
            <a:prstGeom prst="rect">
              <a:avLst/>
            </a:prstGeom>
            <a:solidFill>
              <a:schemeClr val="accent1"/>
            </a:solidFill>
            <a:ln w="9525">
              <a:solidFill>
                <a:srgbClr val="FFFFFF"/>
              </a:solidFill>
              <a:miter lim="800000"/>
              <a:headEnd/>
              <a:tailEnd/>
            </a:ln>
          </p:spPr>
          <p:txBody>
            <a:bodyPr/>
            <a:lstStyle/>
            <a:p>
              <a:pPr eaLnBrk="0" hangingPunct="0">
                <a:spcBef>
                  <a:spcPts val="600"/>
                </a:spcBef>
                <a:spcAft>
                  <a:spcPts val="600"/>
                </a:spcAft>
              </a:pPr>
              <a:r>
                <a:rPr kumimoji="0" lang="en-US" altLang="zh-CN" sz="1200" b="1">
                  <a:solidFill>
                    <a:schemeClr val="bg1"/>
                  </a:solidFill>
                  <a:latin typeface="华文新魏" pitchFamily="2" charset="-122"/>
                  <a:ea typeface="华文新魏" pitchFamily="2" charset="-122"/>
                </a:rPr>
                <a:t>A</a:t>
              </a:r>
            </a:p>
          </p:txBody>
        </p:sp>
      </p:grpSp>
    </p:spTree>
    <p:extLst>
      <p:ext uri="{BB962C8B-B14F-4D97-AF65-F5344CB8AC3E}">
        <p14:creationId xmlns:p14="http://schemas.microsoft.com/office/powerpoint/2010/main" val="1074504744"/>
      </p:ext>
    </p:extLst>
  </p:cSld>
  <p:clrMapOvr>
    <a:masterClrMapping/>
  </p:clrMapOvr>
  <p:transition>
    <p:dissolv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33400" y="701824"/>
            <a:ext cx="7772400" cy="1143000"/>
          </a:xfrm>
        </p:spPr>
        <p:txBody>
          <a:bodyPr>
            <a:normAutofit fontScale="90000"/>
          </a:bodyPr>
          <a:lstStyle/>
          <a:p>
            <a:r>
              <a:rPr lang="zh-CN" altLang="en-US" sz="4800" dirty="0">
                <a:latin typeface="华文新魏" pitchFamily="2" charset="-122"/>
                <a:ea typeface="华文新魏" pitchFamily="2" charset="-122"/>
              </a:rPr>
              <a:t>搜查定位</a:t>
            </a:r>
            <a:r>
              <a:rPr lang="en-US" altLang="zh-CN" sz="4800" dirty="0">
                <a:latin typeface="华文新魏" pitchFamily="2" charset="-122"/>
                <a:ea typeface="华文新魏" pitchFamily="2" charset="-122"/>
              </a:rPr>
              <a:t>(4) </a:t>
            </a:r>
            <a:br>
              <a:rPr lang="en-US" altLang="zh-CN" sz="4800" dirty="0">
                <a:latin typeface="华文新魏" pitchFamily="2" charset="-122"/>
                <a:ea typeface="华文新魏" pitchFamily="2" charset="-122"/>
              </a:rPr>
            </a:br>
            <a:r>
              <a:rPr lang="en-US" altLang="zh-CN" sz="3600" b="1" dirty="0">
                <a:latin typeface="Times New Roman"/>
                <a:ea typeface="华文新魏" pitchFamily="2" charset="-122"/>
              </a:rPr>
              <a:t>“</a:t>
            </a:r>
            <a:r>
              <a:rPr lang="zh-CN" altLang="en-US" sz="3600" b="1" dirty="0">
                <a:latin typeface="华文新魏" pitchFamily="2" charset="-122"/>
                <a:ea typeface="华文新魏" pitchFamily="2" charset="-122"/>
              </a:rPr>
              <a:t>最短查找时间优先</a:t>
            </a:r>
            <a:r>
              <a:rPr lang="zh-CN" altLang="en-US" sz="3600" b="1" dirty="0">
                <a:latin typeface="Times New Roman"/>
                <a:ea typeface="华文新魏" pitchFamily="2" charset="-122"/>
              </a:rPr>
              <a:t>”</a:t>
            </a:r>
            <a:r>
              <a:rPr lang="zh-CN" altLang="en-US" sz="3600" b="1" dirty="0">
                <a:latin typeface="华文新魏" pitchFamily="2" charset="-122"/>
                <a:ea typeface="华文新魏" pitchFamily="2" charset="-122"/>
              </a:rPr>
              <a:t>算法</a:t>
            </a:r>
            <a:br>
              <a:rPr lang="zh-CN" altLang="en-US" dirty="0">
                <a:latin typeface="华文新魏" pitchFamily="2" charset="-122"/>
                <a:ea typeface="华文新魏" pitchFamily="2" charset="-122"/>
              </a:rPr>
            </a:br>
            <a:endParaRPr lang="zh-CN" altLang="en-US" dirty="0">
              <a:latin typeface="华文新魏" pitchFamily="2" charset="-122"/>
              <a:ea typeface="华文新魏" pitchFamily="2" charset="-122"/>
            </a:endParaRPr>
          </a:p>
        </p:txBody>
      </p:sp>
      <p:sp>
        <p:nvSpPr>
          <p:cNvPr id="66563" name="Rectangle 3"/>
          <p:cNvSpPr>
            <a:spLocks noGrp="1" noChangeArrowheads="1"/>
          </p:cNvSpPr>
          <p:nvPr>
            <p:ph type="body" idx="1"/>
          </p:nvPr>
        </p:nvSpPr>
        <p:spPr>
          <a:xfrm>
            <a:off x="838200" y="1676400"/>
            <a:ext cx="7162800" cy="4953000"/>
          </a:xfrm>
        </p:spPr>
        <p:txBody>
          <a:bodyPr/>
          <a:lstStyle/>
          <a:p>
            <a:pPr>
              <a:buFontTx/>
              <a:buNone/>
            </a:pPr>
            <a:r>
              <a:rPr lang="en-US" altLang="zh-CN" sz="4000" b="1">
                <a:latin typeface="华文新魏" pitchFamily="2" charset="-122"/>
                <a:ea typeface="华文新魏" pitchFamily="2" charset="-122"/>
              </a:rPr>
              <a:t>   </a:t>
            </a:r>
            <a:r>
              <a:rPr lang="zh-CN" altLang="en-US" sz="4000">
                <a:latin typeface="华文新魏" pitchFamily="2" charset="-122"/>
                <a:ea typeface="华文新魏" pitchFamily="2" charset="-122"/>
              </a:rPr>
              <a:t>本算法考虑了各个请求之间的区别，总是先执行查找时间最短的那个磁盘请求，从而，较</a:t>
            </a:r>
            <a:r>
              <a:rPr lang="zh-CN" altLang="en-US" sz="4000">
                <a:latin typeface="Times New Roman"/>
                <a:ea typeface="华文新魏" pitchFamily="2" charset="-122"/>
              </a:rPr>
              <a:t>“</a:t>
            </a:r>
            <a:r>
              <a:rPr lang="zh-CN" altLang="en-US" sz="4000">
                <a:latin typeface="华文新魏" pitchFamily="2" charset="-122"/>
                <a:ea typeface="华文新魏" pitchFamily="2" charset="-122"/>
              </a:rPr>
              <a:t>先来先服务</a:t>
            </a:r>
            <a:r>
              <a:rPr lang="zh-CN" altLang="en-US" sz="4000">
                <a:latin typeface="Times New Roman"/>
                <a:ea typeface="华文新魏" pitchFamily="2" charset="-122"/>
              </a:rPr>
              <a:t>”</a:t>
            </a:r>
            <a:r>
              <a:rPr lang="zh-CN" altLang="en-US" sz="4000">
                <a:latin typeface="华文新魏" pitchFamily="2" charset="-122"/>
                <a:ea typeface="华文新魏" pitchFamily="2" charset="-122"/>
              </a:rPr>
              <a:t>算法有较好的寻道性能。 </a:t>
            </a:r>
            <a:r>
              <a:rPr lang="zh-CN" altLang="en-US" sz="2800">
                <a:latin typeface="华文新魏" pitchFamily="2" charset="-122"/>
                <a:ea typeface="华文新魏" pitchFamily="2" charset="-122"/>
              </a:rPr>
              <a:t>     </a:t>
            </a:r>
          </a:p>
          <a:p>
            <a:pPr>
              <a:buFontTx/>
              <a:buNone/>
            </a:pPr>
            <a:r>
              <a:rPr lang="zh-CN" altLang="en-US">
                <a:latin typeface="华文新魏" pitchFamily="2" charset="-122"/>
                <a:ea typeface="华文新魏" pitchFamily="2" charset="-122"/>
              </a:rPr>
              <a:t>    </a:t>
            </a:r>
          </a:p>
        </p:txBody>
      </p:sp>
    </p:spTree>
    <p:extLst>
      <p:ext uri="{BB962C8B-B14F-4D97-AF65-F5344CB8AC3E}">
        <p14:creationId xmlns:p14="http://schemas.microsoft.com/office/powerpoint/2010/main" val="2486161951"/>
      </p:ext>
    </p:extLst>
  </p:cSld>
  <p:clrMapOvr>
    <a:masterClrMapping/>
  </p:clrMapOvr>
  <p:transition>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设备的分类</a:t>
            </a:r>
          </a:p>
        </p:txBody>
      </p:sp>
      <p:sp>
        <p:nvSpPr>
          <p:cNvPr id="3" name="内容占位符 2"/>
          <p:cNvSpPr>
            <a:spLocks noGrp="1"/>
          </p:cNvSpPr>
          <p:nvPr>
            <p:ph idx="1"/>
          </p:nvPr>
        </p:nvSpPr>
        <p:spPr/>
        <p:txBody>
          <a:bodyPr/>
          <a:lstStyle/>
          <a:p>
            <a:r>
              <a:rPr lang="zh-CN" altLang="en-US" dirty="0"/>
              <a:t>存储型设备的分类</a:t>
            </a:r>
            <a:endParaRPr lang="en-US" altLang="zh-CN" dirty="0"/>
          </a:p>
          <a:p>
            <a:pPr lvl="1"/>
            <a:r>
              <a:rPr lang="zh-CN" altLang="en-US" dirty="0"/>
              <a:t>顺序存储设备：磁带</a:t>
            </a:r>
            <a:endParaRPr lang="en-US" altLang="zh-CN" dirty="0"/>
          </a:p>
          <a:p>
            <a:pPr lvl="1"/>
            <a:r>
              <a:rPr lang="zh-CN" altLang="en-US" dirty="0"/>
              <a:t>直接存储区设备：磁盘</a:t>
            </a:r>
            <a:endParaRPr lang="en-US" altLang="zh-CN" dirty="0"/>
          </a:p>
          <a:p>
            <a:r>
              <a:rPr lang="zh-CN" altLang="en-US" dirty="0"/>
              <a:t>顺序存取存储设备严格依赖信息的物理位置进行定位和读写</a:t>
            </a:r>
            <a:endParaRPr lang="en-US" altLang="zh-CN" dirty="0"/>
          </a:p>
          <a:p>
            <a:r>
              <a:rPr lang="zh-CN" altLang="en-US" dirty="0"/>
              <a:t>直接存取存储设备的重要特性是存取任何一个物理块所需的事件几乎不依赖于此信息的位置</a:t>
            </a:r>
          </a:p>
        </p:txBody>
      </p:sp>
      <p:sp>
        <p:nvSpPr>
          <p:cNvPr id="4" name="日期占位符 3"/>
          <p:cNvSpPr>
            <a:spLocks noGrp="1"/>
          </p:cNvSpPr>
          <p:nvPr>
            <p:ph type="dt" sz="half" idx="10"/>
          </p:nvPr>
        </p:nvSpPr>
        <p:spPr/>
        <p:txBody>
          <a:bodyPr/>
          <a:lstStyle/>
          <a:p>
            <a:fld id="{5AC8EB17-5290-4DBE-B95A-78F7652B1597}" type="datetime1">
              <a:rPr lang="zh-CN" altLang="en-US" smtClean="0"/>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5898514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620688"/>
            <a:ext cx="7772400" cy="1143000"/>
          </a:xfrm>
        </p:spPr>
        <p:txBody>
          <a:bodyPr>
            <a:normAutofit fontScale="90000"/>
          </a:bodyPr>
          <a:lstStyle/>
          <a:p>
            <a:r>
              <a:rPr lang="zh-CN" altLang="en-US" sz="4800" dirty="0">
                <a:latin typeface="华文新魏" pitchFamily="2" charset="-122"/>
                <a:ea typeface="华文新魏" pitchFamily="2" charset="-122"/>
              </a:rPr>
              <a:t>搜查定位</a:t>
            </a:r>
            <a:r>
              <a:rPr lang="en-US" altLang="zh-CN" sz="4800" dirty="0">
                <a:latin typeface="华文新魏" pitchFamily="2" charset="-122"/>
                <a:ea typeface="华文新魏" pitchFamily="2" charset="-122"/>
              </a:rPr>
              <a:t>(5) </a:t>
            </a:r>
            <a:br>
              <a:rPr lang="en-US" altLang="zh-CN" sz="4800" dirty="0">
                <a:latin typeface="华文新魏" pitchFamily="2" charset="-122"/>
                <a:ea typeface="华文新魏" pitchFamily="2" charset="-122"/>
              </a:rPr>
            </a:br>
            <a:r>
              <a:rPr lang="en-US" altLang="zh-CN" sz="3600" b="1" dirty="0">
                <a:latin typeface="Times New Roman"/>
                <a:ea typeface="华文新魏" pitchFamily="2" charset="-122"/>
              </a:rPr>
              <a:t>“</a:t>
            </a:r>
            <a:r>
              <a:rPr lang="zh-CN" altLang="en-US" sz="3600" b="1" dirty="0">
                <a:latin typeface="华文新魏" pitchFamily="2" charset="-122"/>
                <a:ea typeface="华文新魏" pitchFamily="2" charset="-122"/>
              </a:rPr>
              <a:t>扫描</a:t>
            </a:r>
            <a:r>
              <a:rPr lang="zh-CN" altLang="en-US" sz="3600" b="1" dirty="0">
                <a:latin typeface="Times New Roman"/>
                <a:ea typeface="华文新魏" pitchFamily="2" charset="-122"/>
              </a:rPr>
              <a:t>”</a:t>
            </a:r>
            <a:r>
              <a:rPr lang="zh-CN" altLang="en-US" sz="3600" b="1" dirty="0">
                <a:latin typeface="华文新魏" pitchFamily="2" charset="-122"/>
                <a:ea typeface="华文新魏" pitchFamily="2" charset="-122"/>
              </a:rPr>
              <a:t>算法</a:t>
            </a:r>
            <a:br>
              <a:rPr lang="zh-CN" altLang="en-US" dirty="0">
                <a:latin typeface="华文新魏" pitchFamily="2" charset="-122"/>
                <a:ea typeface="华文新魏" pitchFamily="2" charset="-122"/>
              </a:rPr>
            </a:br>
            <a:endParaRPr lang="zh-CN" altLang="en-US" dirty="0">
              <a:latin typeface="华文新魏" pitchFamily="2" charset="-122"/>
              <a:ea typeface="华文新魏" pitchFamily="2" charset="-122"/>
            </a:endParaRPr>
          </a:p>
        </p:txBody>
      </p:sp>
      <p:sp>
        <p:nvSpPr>
          <p:cNvPr id="67587" name="Rectangle 3"/>
          <p:cNvSpPr>
            <a:spLocks noGrp="1" noChangeArrowheads="1"/>
          </p:cNvSpPr>
          <p:nvPr>
            <p:ph type="body" idx="1"/>
          </p:nvPr>
        </p:nvSpPr>
        <p:spPr>
          <a:xfrm>
            <a:off x="914400" y="1752600"/>
            <a:ext cx="7086600" cy="4724400"/>
          </a:xfrm>
        </p:spPr>
        <p:txBody>
          <a:bodyPr/>
          <a:lstStyle/>
          <a:p>
            <a:pPr>
              <a:buFontTx/>
              <a:buNone/>
            </a:pPr>
            <a:r>
              <a:rPr lang="en-US" altLang="zh-CN" sz="4000" b="1">
                <a:latin typeface="华文新魏" pitchFamily="2" charset="-122"/>
                <a:ea typeface="华文新魏" pitchFamily="2" charset="-122"/>
              </a:rPr>
              <a:t>  </a:t>
            </a:r>
            <a:r>
              <a:rPr lang="zh-CN" altLang="en-US" sz="4000">
                <a:latin typeface="华文新魏" pitchFamily="2" charset="-122"/>
                <a:ea typeface="华文新魏" pitchFamily="2" charset="-122"/>
              </a:rPr>
              <a:t>磁盘臂每次沿一个方向移动，扫过所有柱面，遇到最近的</a:t>
            </a:r>
            <a:r>
              <a:rPr lang="en-US" altLang="zh-CN" sz="4000">
                <a:latin typeface="华文新魏" pitchFamily="2" charset="-122"/>
                <a:ea typeface="华文新魏" pitchFamily="2" charset="-122"/>
              </a:rPr>
              <a:t>I/O</a:t>
            </a:r>
            <a:r>
              <a:rPr lang="zh-CN" altLang="en-US" sz="4000">
                <a:latin typeface="华文新魏" pitchFamily="2" charset="-122"/>
                <a:ea typeface="华文新魏" pitchFamily="2" charset="-122"/>
              </a:rPr>
              <a:t>请求便进行处理，直到最后一个柱面后，再向相反方向移动回来。 </a:t>
            </a:r>
            <a:endParaRPr lang="zh-CN" altLang="en-US" sz="2800">
              <a:latin typeface="华文新魏" pitchFamily="2" charset="-122"/>
              <a:ea typeface="华文新魏" pitchFamily="2" charset="-122"/>
            </a:endParaRPr>
          </a:p>
          <a:p>
            <a:pPr>
              <a:buFontTx/>
              <a:buNone/>
            </a:pPr>
            <a:r>
              <a:rPr lang="zh-CN" altLang="en-US">
                <a:latin typeface="华文新魏" pitchFamily="2" charset="-122"/>
                <a:ea typeface="华文新魏" pitchFamily="2" charset="-122"/>
              </a:rPr>
              <a:t>    </a:t>
            </a:r>
          </a:p>
        </p:txBody>
      </p:sp>
    </p:spTree>
    <p:extLst>
      <p:ext uri="{BB962C8B-B14F-4D97-AF65-F5344CB8AC3E}">
        <p14:creationId xmlns:p14="http://schemas.microsoft.com/office/powerpoint/2010/main" val="3082036542"/>
      </p:ext>
    </p:extLst>
  </p:cSld>
  <p:clrMapOvr>
    <a:masterClrMapping/>
  </p:clrMapOvr>
  <p:transition>
    <p:zoom dir="in"/>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p:cNvSpPr>
            <a:spLocks noGrp="1" noChangeArrowheads="1"/>
          </p:cNvSpPr>
          <p:nvPr>
            <p:ph type="title"/>
          </p:nvPr>
        </p:nvSpPr>
        <p:spPr>
          <a:xfrm>
            <a:off x="457200" y="620688"/>
            <a:ext cx="7772400" cy="1143000"/>
          </a:xfrm>
        </p:spPr>
        <p:txBody>
          <a:bodyPr>
            <a:normAutofit fontScale="90000"/>
          </a:bodyPr>
          <a:lstStyle/>
          <a:p>
            <a:r>
              <a:rPr lang="zh-CN" altLang="en-US" sz="4800" dirty="0">
                <a:latin typeface="华文新魏" pitchFamily="2" charset="-122"/>
                <a:ea typeface="华文新魏" pitchFamily="2" charset="-122"/>
              </a:rPr>
              <a:t>搜查定位</a:t>
            </a:r>
            <a:r>
              <a:rPr lang="en-US" altLang="zh-CN" sz="4800" dirty="0">
                <a:latin typeface="华文新魏" pitchFamily="2" charset="-122"/>
                <a:ea typeface="华文新魏" pitchFamily="2" charset="-122"/>
              </a:rPr>
              <a:t>(6) </a:t>
            </a:r>
            <a:br>
              <a:rPr lang="en-US" altLang="zh-CN" sz="4800" dirty="0">
                <a:latin typeface="华文新魏" pitchFamily="2" charset="-122"/>
                <a:ea typeface="华文新魏" pitchFamily="2" charset="-122"/>
              </a:rPr>
            </a:br>
            <a:r>
              <a:rPr lang="en-US" altLang="zh-CN" sz="3600" b="1" dirty="0">
                <a:latin typeface="Times New Roman"/>
                <a:ea typeface="华文新魏" pitchFamily="2" charset="-122"/>
              </a:rPr>
              <a:t>“</a:t>
            </a:r>
            <a:r>
              <a:rPr lang="zh-CN" altLang="en-US" sz="3600" b="1" dirty="0">
                <a:latin typeface="华文新魏" pitchFamily="2" charset="-122"/>
                <a:ea typeface="华文新魏" pitchFamily="2" charset="-122"/>
              </a:rPr>
              <a:t>分步扫描 </a:t>
            </a:r>
            <a:r>
              <a:rPr lang="zh-CN" altLang="en-US" sz="3600" b="1" dirty="0">
                <a:latin typeface="Times New Roman"/>
                <a:ea typeface="华文新魏" pitchFamily="2" charset="-122"/>
              </a:rPr>
              <a:t>”</a:t>
            </a:r>
            <a:r>
              <a:rPr lang="zh-CN" altLang="en-US" sz="3600" b="1" dirty="0">
                <a:latin typeface="华文新魏" pitchFamily="2" charset="-122"/>
                <a:ea typeface="华文新魏" pitchFamily="2" charset="-122"/>
              </a:rPr>
              <a:t>算法</a:t>
            </a:r>
            <a:br>
              <a:rPr lang="zh-CN" altLang="en-US" dirty="0">
                <a:latin typeface="华文新魏" pitchFamily="2" charset="-122"/>
                <a:ea typeface="华文新魏" pitchFamily="2" charset="-122"/>
              </a:rPr>
            </a:br>
            <a:endParaRPr lang="zh-CN" altLang="en-US" dirty="0">
              <a:latin typeface="华文新魏" pitchFamily="2" charset="-122"/>
              <a:ea typeface="华文新魏" pitchFamily="2" charset="-122"/>
            </a:endParaRPr>
          </a:p>
        </p:txBody>
      </p:sp>
      <p:sp>
        <p:nvSpPr>
          <p:cNvPr id="68611" name="Rectangle 1027"/>
          <p:cNvSpPr>
            <a:spLocks noGrp="1" noChangeArrowheads="1"/>
          </p:cNvSpPr>
          <p:nvPr>
            <p:ph type="body" idx="1"/>
          </p:nvPr>
        </p:nvSpPr>
        <p:spPr>
          <a:xfrm>
            <a:off x="838200" y="1905000"/>
            <a:ext cx="7696200" cy="5029200"/>
          </a:xfrm>
        </p:spPr>
        <p:txBody>
          <a:bodyPr/>
          <a:lstStyle/>
          <a:p>
            <a:pPr>
              <a:buFontTx/>
              <a:buNone/>
            </a:pPr>
            <a:r>
              <a:rPr lang="en-US" altLang="zh-CN" sz="4000" b="1">
                <a:latin typeface="华文新魏" pitchFamily="2" charset="-122"/>
                <a:ea typeface="华文新魏" pitchFamily="2" charset="-122"/>
              </a:rPr>
              <a:t>  </a:t>
            </a:r>
            <a:r>
              <a:rPr lang="zh-CN" altLang="en-US" sz="4000">
                <a:latin typeface="华文新魏" pitchFamily="2" charset="-122"/>
                <a:ea typeface="华文新魏" pitchFamily="2" charset="-122"/>
              </a:rPr>
              <a:t>将</a:t>
            </a:r>
            <a:r>
              <a:rPr lang="en-US" altLang="zh-CN" sz="4000">
                <a:latin typeface="华文新魏" pitchFamily="2" charset="-122"/>
                <a:ea typeface="华文新魏" pitchFamily="2" charset="-122"/>
              </a:rPr>
              <a:t>I/O</a:t>
            </a:r>
            <a:r>
              <a:rPr lang="zh-CN" altLang="en-US" sz="4000">
                <a:latin typeface="华文新魏" pitchFamily="2" charset="-122"/>
                <a:ea typeface="华文新魏" pitchFamily="2" charset="-122"/>
              </a:rPr>
              <a:t>请求分成组，每组不超过</a:t>
            </a:r>
            <a:r>
              <a:rPr lang="en-US" altLang="zh-CN" sz="4000">
                <a:latin typeface="华文新魏" pitchFamily="2" charset="-122"/>
                <a:ea typeface="华文新魏" pitchFamily="2" charset="-122"/>
              </a:rPr>
              <a:t>N</a:t>
            </a:r>
            <a:r>
              <a:rPr lang="zh-CN" altLang="en-US" sz="4000">
                <a:latin typeface="华文新魏" pitchFamily="2" charset="-122"/>
                <a:ea typeface="华文新魏" pitchFamily="2" charset="-122"/>
              </a:rPr>
              <a:t>个请求，每次选一个组进行扫描，处理完一组后再选下一组。 </a:t>
            </a:r>
          </a:p>
          <a:p>
            <a:pPr>
              <a:buFontTx/>
              <a:buNone/>
            </a:pPr>
            <a:endParaRPr lang="en-US" altLang="zh-CN" sz="4000">
              <a:latin typeface="华文新魏" pitchFamily="2" charset="-122"/>
              <a:ea typeface="华文新魏" pitchFamily="2" charset="-122"/>
            </a:endParaRPr>
          </a:p>
        </p:txBody>
      </p:sp>
    </p:spTree>
    <p:extLst>
      <p:ext uri="{BB962C8B-B14F-4D97-AF65-F5344CB8AC3E}">
        <p14:creationId xmlns:p14="http://schemas.microsoft.com/office/powerpoint/2010/main" val="2250069124"/>
      </p:ext>
    </p:extLst>
  </p:cSld>
  <p:clrMapOvr>
    <a:masterClrMapping/>
  </p:clrMapOvr>
  <p:transition>
    <p:zoom dir="in"/>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533400" y="692696"/>
            <a:ext cx="7772400" cy="1143000"/>
          </a:xfrm>
        </p:spPr>
        <p:txBody>
          <a:bodyPr>
            <a:normAutofit fontScale="90000"/>
          </a:bodyPr>
          <a:lstStyle/>
          <a:p>
            <a:r>
              <a:rPr lang="zh-CN" altLang="en-US" sz="4800" dirty="0">
                <a:latin typeface="华文新魏" pitchFamily="2" charset="-122"/>
                <a:ea typeface="华文新魏" pitchFamily="2" charset="-122"/>
              </a:rPr>
              <a:t>搜查定位</a:t>
            </a:r>
            <a:r>
              <a:rPr lang="en-US" altLang="zh-CN" sz="4800" dirty="0">
                <a:latin typeface="华文新魏" pitchFamily="2" charset="-122"/>
                <a:ea typeface="华文新魏" pitchFamily="2" charset="-122"/>
              </a:rPr>
              <a:t>(7) </a:t>
            </a:r>
            <a:br>
              <a:rPr lang="en-US" altLang="zh-CN" sz="4800" dirty="0">
                <a:latin typeface="华文新魏" pitchFamily="2" charset="-122"/>
                <a:ea typeface="华文新魏" pitchFamily="2" charset="-122"/>
              </a:rPr>
            </a:br>
            <a:r>
              <a:rPr lang="en-US" altLang="zh-CN" sz="3600" b="1" dirty="0">
                <a:latin typeface="Times New Roman"/>
                <a:ea typeface="华文新魏" pitchFamily="2" charset="-122"/>
              </a:rPr>
              <a:t>“</a:t>
            </a:r>
            <a:r>
              <a:rPr lang="zh-CN" altLang="en-US" sz="3600" b="1" dirty="0">
                <a:latin typeface="华文新魏" pitchFamily="2" charset="-122"/>
                <a:ea typeface="华文新魏" pitchFamily="2" charset="-122"/>
              </a:rPr>
              <a:t>循环扫描</a:t>
            </a:r>
            <a:r>
              <a:rPr lang="zh-CN" altLang="en-US" sz="3600" b="1" dirty="0">
                <a:latin typeface="Times New Roman"/>
                <a:ea typeface="华文新魏" pitchFamily="2" charset="-122"/>
              </a:rPr>
              <a:t>”</a:t>
            </a:r>
            <a:r>
              <a:rPr lang="zh-CN" altLang="en-US" sz="3600" b="1" dirty="0">
                <a:latin typeface="华文新魏" pitchFamily="2" charset="-122"/>
                <a:ea typeface="华文新魏" pitchFamily="2" charset="-122"/>
              </a:rPr>
              <a:t>算法</a:t>
            </a:r>
            <a:br>
              <a:rPr lang="zh-CN" altLang="en-US" dirty="0">
                <a:latin typeface="华文新魏" pitchFamily="2" charset="-122"/>
                <a:ea typeface="华文新魏" pitchFamily="2" charset="-122"/>
              </a:rPr>
            </a:br>
            <a:endParaRPr lang="zh-CN" altLang="en-US" dirty="0">
              <a:latin typeface="华文新魏" pitchFamily="2" charset="-122"/>
              <a:ea typeface="华文新魏" pitchFamily="2" charset="-122"/>
            </a:endParaRPr>
          </a:p>
        </p:txBody>
      </p:sp>
      <p:sp>
        <p:nvSpPr>
          <p:cNvPr id="69635" name="Rectangle 3"/>
          <p:cNvSpPr>
            <a:spLocks noGrp="1" noChangeArrowheads="1"/>
          </p:cNvSpPr>
          <p:nvPr>
            <p:ph type="body" idx="1"/>
          </p:nvPr>
        </p:nvSpPr>
        <p:spPr>
          <a:xfrm>
            <a:off x="990600" y="1752600"/>
            <a:ext cx="7315200" cy="4876800"/>
          </a:xfrm>
        </p:spPr>
        <p:txBody>
          <a:bodyPr/>
          <a:lstStyle/>
          <a:p>
            <a:pPr>
              <a:buFontTx/>
              <a:buNone/>
            </a:pPr>
            <a:r>
              <a:rPr lang="en-US" altLang="zh-CN" sz="4000" b="1">
                <a:latin typeface="华文新魏" pitchFamily="2" charset="-122"/>
                <a:ea typeface="华文新魏" pitchFamily="2" charset="-122"/>
              </a:rPr>
              <a:t>  </a:t>
            </a:r>
            <a:r>
              <a:rPr lang="zh-CN" altLang="en-US" sz="4000">
                <a:latin typeface="华文新魏" pitchFamily="2" charset="-122"/>
                <a:ea typeface="华文新魏" pitchFamily="2" charset="-122"/>
              </a:rPr>
              <a:t>移动臂总从</a:t>
            </a:r>
            <a:r>
              <a:rPr lang="en-US" altLang="zh-CN" sz="4000">
                <a:latin typeface="华文新魏" pitchFamily="2" charset="-122"/>
                <a:ea typeface="华文新魏" pitchFamily="2" charset="-122"/>
              </a:rPr>
              <a:t>0</a:t>
            </a:r>
            <a:r>
              <a:rPr lang="zh-CN" altLang="en-US" sz="4000">
                <a:latin typeface="华文新魏" pitchFamily="2" charset="-122"/>
                <a:ea typeface="华文新魏" pitchFamily="2" charset="-122"/>
              </a:rPr>
              <a:t>号柱面至最大号柱面顺序扫描，然后，直接返回</a:t>
            </a:r>
            <a:r>
              <a:rPr lang="en-US" altLang="zh-CN" sz="4000">
                <a:latin typeface="华文新魏" pitchFamily="2" charset="-122"/>
                <a:ea typeface="华文新魏" pitchFamily="2" charset="-122"/>
              </a:rPr>
              <a:t>0</a:t>
            </a:r>
            <a:r>
              <a:rPr lang="zh-CN" altLang="en-US" sz="4000">
                <a:latin typeface="华文新魏" pitchFamily="2" charset="-122"/>
                <a:ea typeface="华文新魏" pitchFamily="2" charset="-122"/>
              </a:rPr>
              <a:t>号柱面重复进行，归途中不再服务，构成了一个循环。</a:t>
            </a:r>
          </a:p>
          <a:p>
            <a:pPr>
              <a:buFontTx/>
              <a:buNone/>
            </a:pPr>
            <a:r>
              <a:rPr lang="zh-CN" altLang="en-US" sz="4000">
                <a:latin typeface="华文新魏" pitchFamily="2" charset="-122"/>
                <a:ea typeface="华文新魏" pitchFamily="2" charset="-122"/>
              </a:rPr>
              <a:t> </a:t>
            </a:r>
          </a:p>
        </p:txBody>
      </p:sp>
    </p:spTree>
    <p:extLst>
      <p:ext uri="{BB962C8B-B14F-4D97-AF65-F5344CB8AC3E}">
        <p14:creationId xmlns:p14="http://schemas.microsoft.com/office/powerpoint/2010/main" val="1674921728"/>
      </p:ext>
    </p:extLst>
  </p:cSld>
  <p:clrMapOvr>
    <a:masterClrMapping/>
  </p:clrMapOvr>
  <p:transition>
    <p:zoom dir="in"/>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磁盘调度算法</a:t>
            </a:r>
          </a:p>
        </p:txBody>
      </p:sp>
      <p:sp>
        <p:nvSpPr>
          <p:cNvPr id="3" name="内容占位符 2"/>
          <p:cNvSpPr>
            <a:spLocks noGrp="1"/>
          </p:cNvSpPr>
          <p:nvPr>
            <p:ph idx="1"/>
          </p:nvPr>
        </p:nvSpPr>
        <p:spPr/>
        <p:txBody>
          <a:bodyPr/>
          <a:lstStyle/>
          <a:p>
            <a:r>
              <a:rPr lang="en-US" altLang="zh-CN" dirty="0"/>
              <a:t>Linux 2.4</a:t>
            </a:r>
            <a:r>
              <a:rPr lang="zh-CN" altLang="en-US" dirty="0"/>
              <a:t>磁盘调度采用电梯调度算法</a:t>
            </a:r>
            <a:endParaRPr lang="en-US" altLang="zh-CN" dirty="0"/>
          </a:p>
          <a:p>
            <a:pPr lvl="1"/>
            <a:r>
              <a:rPr lang="zh-CN" altLang="en-US" dirty="0"/>
              <a:t>合并请求</a:t>
            </a:r>
          </a:p>
          <a:p>
            <a:r>
              <a:rPr lang="zh-CN" altLang="en-US" dirty="0"/>
              <a:t>缺点：</a:t>
            </a:r>
            <a:endParaRPr lang="en-US" altLang="zh-CN" dirty="0"/>
          </a:p>
          <a:p>
            <a:pPr lvl="1"/>
            <a:r>
              <a:rPr lang="zh-CN" altLang="en-US" dirty="0"/>
              <a:t>相距较远的请求延迟很大</a:t>
            </a:r>
            <a:endParaRPr lang="en-US" altLang="zh-CN" dirty="0"/>
          </a:p>
          <a:p>
            <a:pPr lvl="1"/>
            <a:r>
              <a:rPr lang="zh-CN" altLang="en-US" dirty="0"/>
              <a:t>写请求通常异步、读请求通常同步</a:t>
            </a:r>
            <a:r>
              <a:rPr lang="en-US" altLang="zh-CN" dirty="0">
                <a:sym typeface="Wingdings" panose="05000000000000000000" pitchFamily="2" charset="2"/>
              </a:rPr>
              <a:t></a:t>
            </a:r>
            <a:r>
              <a:rPr lang="zh-CN" altLang="en-US" dirty="0">
                <a:sym typeface="Wingdings" panose="05000000000000000000" pitchFamily="2" charset="2"/>
              </a:rPr>
              <a:t>写大文件，读请求长期阻塞</a:t>
            </a:r>
            <a:endParaRPr lang="en-US" altLang="zh-CN" dirty="0">
              <a:sym typeface="Wingdings" panose="05000000000000000000" pitchFamily="2" charset="2"/>
            </a:endParaRPr>
          </a:p>
          <a:p>
            <a:r>
              <a:rPr lang="zh-CN" altLang="en-US" dirty="0">
                <a:sym typeface="Wingdings" panose="05000000000000000000" pitchFamily="2" charset="2"/>
              </a:rPr>
              <a:t>解决方法：时限调度和预期调度</a:t>
            </a:r>
            <a:endParaRPr lang="en-US" altLang="zh-CN" dirty="0">
              <a:sym typeface="Wingdings" panose="05000000000000000000" pitchFamily="2" charset="2"/>
            </a:endParaRPr>
          </a:p>
          <a:p>
            <a:pPr marL="457200" lvl="1" indent="0">
              <a:buNone/>
            </a:pPr>
            <a:endParaRPr lang="en-US" altLang="zh-CN" dirty="0">
              <a:sym typeface="Wingdings" panose="05000000000000000000" pitchFamily="2" charset="2"/>
            </a:endParaRPr>
          </a:p>
          <a:p>
            <a:pPr lvl="1"/>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53</a:t>
            </a:fld>
            <a:endParaRPr lang="zh-CN" altLang="en-US"/>
          </a:p>
        </p:txBody>
      </p:sp>
    </p:spTree>
    <p:extLst>
      <p:ext uri="{BB962C8B-B14F-4D97-AF65-F5344CB8AC3E}">
        <p14:creationId xmlns:p14="http://schemas.microsoft.com/office/powerpoint/2010/main" val="16249405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磁盘调度算法</a:t>
            </a:r>
          </a:p>
        </p:txBody>
      </p:sp>
      <p:sp>
        <p:nvSpPr>
          <p:cNvPr id="3" name="内容占位符 2"/>
          <p:cNvSpPr>
            <a:spLocks noGrp="1"/>
          </p:cNvSpPr>
          <p:nvPr>
            <p:ph idx="1"/>
          </p:nvPr>
        </p:nvSpPr>
        <p:spPr/>
        <p:txBody>
          <a:bodyPr>
            <a:normAutofit lnSpcReduction="10000"/>
          </a:bodyPr>
          <a:lstStyle/>
          <a:p>
            <a:r>
              <a:rPr lang="zh-CN" altLang="en-US" dirty="0"/>
              <a:t>时限调度：</a:t>
            </a:r>
            <a:endParaRPr lang="en-US" altLang="zh-CN" dirty="0"/>
          </a:p>
          <a:p>
            <a:pPr lvl="1"/>
            <a:r>
              <a:rPr lang="zh-CN" altLang="en-US" dirty="0"/>
              <a:t>三个队列</a:t>
            </a:r>
            <a:r>
              <a:rPr lang="en-US" altLang="zh-CN" dirty="0"/>
              <a:t>: </a:t>
            </a:r>
            <a:r>
              <a:rPr lang="zh-CN" altLang="en-US" dirty="0"/>
              <a:t>读</a:t>
            </a:r>
            <a:r>
              <a:rPr lang="en-US" altLang="zh-CN" dirty="0"/>
              <a:t>FIFO</a:t>
            </a:r>
            <a:r>
              <a:rPr lang="zh-CN" altLang="en-US" dirty="0"/>
              <a:t>队列、写</a:t>
            </a:r>
            <a:r>
              <a:rPr lang="en-US" altLang="zh-CN" dirty="0"/>
              <a:t>FIFO</a:t>
            </a:r>
            <a:r>
              <a:rPr lang="zh-CN" altLang="en-US" dirty="0"/>
              <a:t>队列、电梯排序队列</a:t>
            </a:r>
            <a:endParaRPr lang="en-US" altLang="zh-CN" dirty="0"/>
          </a:p>
          <a:p>
            <a:pPr lvl="1"/>
            <a:r>
              <a:rPr lang="zh-CN" altLang="en-US" dirty="0"/>
              <a:t>新请求同时插入排序队列和读</a:t>
            </a:r>
            <a:r>
              <a:rPr lang="en-US" altLang="zh-CN" dirty="0"/>
              <a:t>\</a:t>
            </a:r>
            <a:r>
              <a:rPr lang="zh-CN" altLang="en-US" dirty="0"/>
              <a:t>写队列</a:t>
            </a:r>
            <a:endParaRPr lang="en-US" altLang="zh-CN" dirty="0"/>
          </a:p>
          <a:p>
            <a:pPr lvl="1"/>
            <a:r>
              <a:rPr lang="zh-CN" altLang="en-US" dirty="0"/>
              <a:t>每个请求设置到期时间，读请求为</a:t>
            </a:r>
            <a:r>
              <a:rPr lang="en-US" altLang="zh-CN" dirty="0"/>
              <a:t>0.5</a:t>
            </a:r>
            <a:r>
              <a:rPr lang="zh-CN" altLang="en-US" dirty="0"/>
              <a:t>是，写请求为</a:t>
            </a:r>
            <a:r>
              <a:rPr lang="en-US" altLang="zh-CN" dirty="0"/>
              <a:t>5s</a:t>
            </a:r>
          </a:p>
          <a:p>
            <a:pPr lvl="1"/>
            <a:r>
              <a:rPr lang="zh-CN" altLang="en-US" dirty="0"/>
              <a:t>正常按电梯队列调度，</a:t>
            </a:r>
            <a:r>
              <a:rPr lang="en-US" altLang="zh-CN" dirty="0"/>
              <a:t>FIFO</a:t>
            </a:r>
            <a:r>
              <a:rPr lang="zh-CN" altLang="en-US" dirty="0"/>
              <a:t>队列头部请求超时、立即执行，防止饥饿</a:t>
            </a:r>
            <a:endParaRPr lang="en-US" altLang="zh-CN" dirty="0"/>
          </a:p>
          <a:p>
            <a:r>
              <a:rPr lang="zh-CN" altLang="en-US" dirty="0"/>
              <a:t>预期调度</a:t>
            </a:r>
            <a:endParaRPr lang="en-US" altLang="zh-CN" dirty="0"/>
          </a:p>
          <a:p>
            <a:pPr lvl="1"/>
            <a:r>
              <a:rPr lang="zh-CN" altLang="en-US" dirty="0"/>
              <a:t>对时限调度的补充</a:t>
            </a:r>
            <a:endParaRPr lang="en-US" altLang="zh-CN"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54</a:t>
            </a:fld>
            <a:endParaRPr lang="zh-CN" altLang="en-US"/>
          </a:p>
        </p:txBody>
      </p:sp>
    </p:spTree>
    <p:extLst>
      <p:ext uri="{BB962C8B-B14F-4D97-AF65-F5344CB8AC3E}">
        <p14:creationId xmlns:p14="http://schemas.microsoft.com/office/powerpoint/2010/main" val="19930628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独立磁盘冗余阵列</a:t>
            </a:r>
          </a:p>
        </p:txBody>
      </p:sp>
      <p:sp>
        <p:nvSpPr>
          <p:cNvPr id="3" name="内容占位符 2"/>
          <p:cNvSpPr>
            <a:spLocks noGrp="1"/>
          </p:cNvSpPr>
          <p:nvPr>
            <p:ph idx="1"/>
          </p:nvPr>
        </p:nvSpPr>
        <p:spPr/>
        <p:txBody>
          <a:bodyPr>
            <a:normAutofit lnSpcReduction="10000"/>
          </a:bodyPr>
          <a:lstStyle/>
          <a:p>
            <a:r>
              <a:rPr lang="zh-CN" altLang="en-US" dirty="0"/>
              <a:t>独立磁盘冗余阵列</a:t>
            </a:r>
            <a:r>
              <a:rPr lang="en-US" altLang="zh-CN" dirty="0"/>
              <a:t>(RAID)</a:t>
            </a:r>
          </a:p>
          <a:p>
            <a:pPr lvl="1"/>
            <a:r>
              <a:rPr lang="zh-CN" altLang="en-US" dirty="0"/>
              <a:t>利用一台磁盘阵列控制器统一管理和控制一组磁盘驱动器</a:t>
            </a:r>
            <a:endParaRPr lang="en-US" altLang="zh-CN" dirty="0"/>
          </a:p>
          <a:p>
            <a:pPr lvl="1"/>
            <a:r>
              <a:rPr lang="zh-CN" altLang="en-US" dirty="0"/>
              <a:t>组成一个速度快 、可靠性高、性能价格比好的大容量磁盘系统</a:t>
            </a:r>
            <a:endParaRPr lang="en-US" altLang="zh-CN" dirty="0"/>
          </a:p>
          <a:p>
            <a:r>
              <a:rPr lang="en-US" altLang="zh-CN" dirty="0"/>
              <a:t>RAID</a:t>
            </a:r>
            <a:r>
              <a:rPr lang="zh-CN" altLang="en-US" dirty="0"/>
              <a:t>填补</a:t>
            </a:r>
            <a:r>
              <a:rPr lang="en-US" altLang="zh-CN" dirty="0"/>
              <a:t>CPU</a:t>
            </a:r>
            <a:r>
              <a:rPr lang="zh-CN" altLang="en-US" dirty="0"/>
              <a:t>速度快与磁盘设备速度慢之间的间隙</a:t>
            </a:r>
            <a:endParaRPr lang="en-US" altLang="zh-CN" dirty="0"/>
          </a:p>
          <a:p>
            <a:pPr lvl="1"/>
            <a:r>
              <a:rPr lang="zh-CN" altLang="en-US" dirty="0"/>
              <a:t>用一组容量小、独立的磁盘来代替单一的大容量磁盘</a:t>
            </a:r>
            <a:r>
              <a:rPr lang="en-US" altLang="zh-CN" dirty="0">
                <a:sym typeface="Wingdings" panose="05000000000000000000" pitchFamily="2" charset="2"/>
              </a:rPr>
              <a:t></a:t>
            </a:r>
            <a:r>
              <a:rPr lang="zh-CN" altLang="en-US" dirty="0"/>
              <a:t>独立的</a:t>
            </a:r>
            <a:r>
              <a:rPr lang="en-US" altLang="zh-CN" dirty="0"/>
              <a:t>I/O</a:t>
            </a:r>
            <a:r>
              <a:rPr lang="zh-CN" altLang="en-US" dirty="0"/>
              <a:t>请求能并行处理</a:t>
            </a:r>
            <a:r>
              <a:rPr lang="en-US" altLang="zh-CN" dirty="0">
                <a:sym typeface="Wingdings" panose="05000000000000000000" pitchFamily="2" charset="2"/>
              </a:rPr>
              <a:t></a:t>
            </a:r>
            <a:r>
              <a:rPr lang="zh-CN" altLang="en-US" dirty="0">
                <a:sym typeface="Wingdings" panose="05000000000000000000" pitchFamily="2" charset="2"/>
              </a:rPr>
              <a:t>提高</a:t>
            </a:r>
            <a:r>
              <a:rPr lang="en-US" altLang="zh-CN" dirty="0">
                <a:sym typeface="Wingdings" panose="05000000000000000000" pitchFamily="2" charset="2"/>
              </a:rPr>
              <a:t>I/O</a:t>
            </a:r>
            <a:r>
              <a:rPr lang="zh-CN" altLang="en-US" dirty="0">
                <a:sym typeface="Wingdings" panose="05000000000000000000" pitchFamily="2" charset="2"/>
              </a:rPr>
              <a:t>性能</a:t>
            </a:r>
            <a:endParaRPr lang="en-US" altLang="zh-CN" dirty="0"/>
          </a:p>
          <a:p>
            <a:pPr lvl="1"/>
            <a:r>
              <a:rPr lang="zh-CN" altLang="en-US" dirty="0">
                <a:sym typeface="Wingdings" panose="05000000000000000000" pitchFamily="2" charset="2"/>
              </a:rPr>
              <a:t>增加冗余磁盘</a:t>
            </a:r>
            <a:r>
              <a:rPr lang="en-US" altLang="zh-CN" dirty="0">
                <a:sym typeface="Wingdings" panose="05000000000000000000" pitchFamily="2" charset="2"/>
              </a:rPr>
              <a:t></a:t>
            </a:r>
            <a:r>
              <a:rPr lang="zh-CN" altLang="en-US" dirty="0">
                <a:sym typeface="Wingdings" panose="05000000000000000000" pitchFamily="2" charset="2"/>
              </a:rPr>
              <a:t>增强容错性</a:t>
            </a:r>
            <a:endParaRPr lang="zh-CN" altLang="en-US" dirty="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55</a:t>
            </a:fld>
            <a:endParaRPr lang="zh-CN" altLang="en-US"/>
          </a:p>
        </p:txBody>
      </p:sp>
    </p:spTree>
    <p:extLst>
      <p:ext uri="{BB962C8B-B14F-4D97-AF65-F5344CB8AC3E}">
        <p14:creationId xmlns:p14="http://schemas.microsoft.com/office/powerpoint/2010/main" val="12895920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RAID 0</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56</a:t>
            </a:fld>
            <a:endParaRPr lang="zh-CN" altLang="en-US"/>
          </a:p>
        </p:txBody>
      </p:sp>
      <p:grpSp>
        <p:nvGrpSpPr>
          <p:cNvPr id="57" name="Group 4"/>
          <p:cNvGrpSpPr>
            <a:grpSpLocks/>
          </p:cNvGrpSpPr>
          <p:nvPr/>
        </p:nvGrpSpPr>
        <p:grpSpPr bwMode="auto">
          <a:xfrm>
            <a:off x="539750" y="1485973"/>
            <a:ext cx="8208963" cy="4648200"/>
            <a:chOff x="2340" y="5808"/>
            <a:chExt cx="8280" cy="4680"/>
          </a:xfrm>
        </p:grpSpPr>
        <p:sp>
          <p:nvSpPr>
            <p:cNvPr id="58" name="AutoShape 5"/>
            <p:cNvSpPr>
              <a:spLocks noChangeArrowheads="1"/>
            </p:cNvSpPr>
            <p:nvPr/>
          </p:nvSpPr>
          <p:spPr bwMode="auto">
            <a:xfrm>
              <a:off x="5040" y="5808"/>
              <a:ext cx="1080" cy="2184"/>
            </a:xfrm>
            <a:prstGeom prst="can">
              <a:avLst>
                <a:gd name="adj" fmla="val 50556"/>
              </a:avLst>
            </a:prstGeom>
            <a:solidFill>
              <a:srgbClr val="FFFFFF"/>
            </a:solidFill>
            <a:ln w="9525">
              <a:solidFill>
                <a:srgbClr val="000000"/>
              </a:solidFill>
              <a:round/>
              <a:headEnd/>
              <a:tailEnd/>
            </a:ln>
          </p:spPr>
          <p:txBody>
            <a:bodyPr/>
            <a:lstStyle/>
            <a:p>
              <a:endParaRPr lang="zh-CN" altLang="en-US"/>
            </a:p>
          </p:txBody>
        </p:sp>
        <p:sp>
          <p:nvSpPr>
            <p:cNvPr id="59" name="Text Box 6"/>
            <p:cNvSpPr txBox="1">
              <a:spLocks noChangeArrowheads="1"/>
            </p:cNvSpPr>
            <p:nvPr/>
          </p:nvSpPr>
          <p:spPr bwMode="auto">
            <a:xfrm>
              <a:off x="5220" y="6432"/>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Strip0</a:t>
              </a:r>
            </a:p>
          </p:txBody>
        </p:sp>
        <p:sp>
          <p:nvSpPr>
            <p:cNvPr id="60" name="Text Box 7"/>
            <p:cNvSpPr txBox="1">
              <a:spLocks noChangeArrowheads="1"/>
            </p:cNvSpPr>
            <p:nvPr/>
          </p:nvSpPr>
          <p:spPr bwMode="auto">
            <a:xfrm>
              <a:off x="5220" y="6744"/>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Strip4</a:t>
              </a:r>
            </a:p>
          </p:txBody>
        </p:sp>
        <p:sp>
          <p:nvSpPr>
            <p:cNvPr id="61" name="Text Box 8"/>
            <p:cNvSpPr txBox="1">
              <a:spLocks noChangeArrowheads="1"/>
            </p:cNvSpPr>
            <p:nvPr/>
          </p:nvSpPr>
          <p:spPr bwMode="auto">
            <a:xfrm>
              <a:off x="5220" y="7056"/>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Strip8</a:t>
              </a:r>
            </a:p>
          </p:txBody>
        </p:sp>
        <p:sp>
          <p:nvSpPr>
            <p:cNvPr id="62" name="Text Box 9"/>
            <p:cNvSpPr txBox="1">
              <a:spLocks noChangeArrowheads="1"/>
            </p:cNvSpPr>
            <p:nvPr/>
          </p:nvSpPr>
          <p:spPr bwMode="auto">
            <a:xfrm>
              <a:off x="5220" y="7368"/>
              <a:ext cx="90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Strip12</a:t>
              </a:r>
            </a:p>
          </p:txBody>
        </p:sp>
        <p:sp>
          <p:nvSpPr>
            <p:cNvPr id="63" name="Freeform 10"/>
            <p:cNvSpPr>
              <a:spLocks/>
            </p:cNvSpPr>
            <p:nvPr/>
          </p:nvSpPr>
          <p:spPr bwMode="auto">
            <a:xfrm>
              <a:off x="5040" y="6588"/>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 name="Freeform 11"/>
            <p:cNvSpPr>
              <a:spLocks/>
            </p:cNvSpPr>
            <p:nvPr/>
          </p:nvSpPr>
          <p:spPr bwMode="auto">
            <a:xfrm>
              <a:off x="5040" y="6900"/>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 name="Freeform 12"/>
            <p:cNvSpPr>
              <a:spLocks/>
            </p:cNvSpPr>
            <p:nvPr/>
          </p:nvSpPr>
          <p:spPr bwMode="auto">
            <a:xfrm>
              <a:off x="5040" y="7212"/>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 name="Freeform 13"/>
            <p:cNvSpPr>
              <a:spLocks/>
            </p:cNvSpPr>
            <p:nvPr/>
          </p:nvSpPr>
          <p:spPr bwMode="auto">
            <a:xfrm>
              <a:off x="5040" y="7524"/>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 name="Line 14"/>
            <p:cNvSpPr>
              <a:spLocks noChangeShapeType="1"/>
            </p:cNvSpPr>
            <p:nvPr/>
          </p:nvSpPr>
          <p:spPr bwMode="auto">
            <a:xfrm>
              <a:off x="6120" y="736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8" name="Group 15"/>
            <p:cNvGrpSpPr>
              <a:grpSpLocks/>
            </p:cNvGrpSpPr>
            <p:nvPr/>
          </p:nvGrpSpPr>
          <p:grpSpPr bwMode="auto">
            <a:xfrm>
              <a:off x="6480" y="5808"/>
              <a:ext cx="1080" cy="2184"/>
              <a:chOff x="3600" y="2064"/>
              <a:chExt cx="1080" cy="2184"/>
            </a:xfrm>
          </p:grpSpPr>
          <p:sp>
            <p:nvSpPr>
              <p:cNvPr id="147" name="AutoShape 16"/>
              <p:cNvSpPr>
                <a:spLocks noChangeArrowheads="1"/>
              </p:cNvSpPr>
              <p:nvPr/>
            </p:nvSpPr>
            <p:spPr bwMode="auto">
              <a:xfrm>
                <a:off x="3600" y="2064"/>
                <a:ext cx="1080" cy="2184"/>
              </a:xfrm>
              <a:prstGeom prst="can">
                <a:avLst>
                  <a:gd name="adj" fmla="val 50556"/>
                </a:avLst>
              </a:prstGeom>
              <a:solidFill>
                <a:srgbClr val="FFFFFF"/>
              </a:solidFill>
              <a:ln w="9525">
                <a:solidFill>
                  <a:srgbClr val="000000"/>
                </a:solidFill>
                <a:round/>
                <a:headEnd/>
                <a:tailEnd/>
              </a:ln>
            </p:spPr>
            <p:txBody>
              <a:bodyPr/>
              <a:lstStyle/>
              <a:p>
                <a:endParaRPr lang="zh-CN" altLang="en-US"/>
              </a:p>
            </p:txBody>
          </p:sp>
          <p:sp>
            <p:nvSpPr>
              <p:cNvPr id="148" name="Text Box 17"/>
              <p:cNvSpPr txBox="1">
                <a:spLocks noChangeArrowheads="1"/>
              </p:cNvSpPr>
              <p:nvPr/>
            </p:nvSpPr>
            <p:spPr bwMode="auto">
              <a:xfrm>
                <a:off x="3780" y="2688"/>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Strip1</a:t>
                </a:r>
              </a:p>
            </p:txBody>
          </p:sp>
          <p:sp>
            <p:nvSpPr>
              <p:cNvPr id="149" name="Text Box 18"/>
              <p:cNvSpPr txBox="1">
                <a:spLocks noChangeArrowheads="1"/>
              </p:cNvSpPr>
              <p:nvPr/>
            </p:nvSpPr>
            <p:spPr bwMode="auto">
              <a:xfrm>
                <a:off x="3780" y="3000"/>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Strip5</a:t>
                </a:r>
              </a:p>
            </p:txBody>
          </p:sp>
          <p:sp>
            <p:nvSpPr>
              <p:cNvPr id="150" name="Text Box 19"/>
              <p:cNvSpPr txBox="1">
                <a:spLocks noChangeArrowheads="1"/>
              </p:cNvSpPr>
              <p:nvPr/>
            </p:nvSpPr>
            <p:spPr bwMode="auto">
              <a:xfrm>
                <a:off x="3780" y="3312"/>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Strip9</a:t>
                </a:r>
              </a:p>
            </p:txBody>
          </p:sp>
          <p:sp>
            <p:nvSpPr>
              <p:cNvPr id="151" name="Text Box 20"/>
              <p:cNvSpPr txBox="1">
                <a:spLocks noChangeArrowheads="1"/>
              </p:cNvSpPr>
              <p:nvPr/>
            </p:nvSpPr>
            <p:spPr bwMode="auto">
              <a:xfrm>
                <a:off x="3780" y="3624"/>
                <a:ext cx="90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Strip13</a:t>
                </a:r>
              </a:p>
            </p:txBody>
          </p:sp>
          <p:sp>
            <p:nvSpPr>
              <p:cNvPr id="152" name="Freeform 21"/>
              <p:cNvSpPr>
                <a:spLocks/>
              </p:cNvSpPr>
              <p:nvPr/>
            </p:nvSpPr>
            <p:spPr bwMode="auto">
              <a:xfrm>
                <a:off x="3600" y="2844"/>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 name="Freeform 22"/>
              <p:cNvSpPr>
                <a:spLocks/>
              </p:cNvSpPr>
              <p:nvPr/>
            </p:nvSpPr>
            <p:spPr bwMode="auto">
              <a:xfrm>
                <a:off x="3600" y="3156"/>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 name="Freeform 23"/>
              <p:cNvSpPr>
                <a:spLocks/>
              </p:cNvSpPr>
              <p:nvPr/>
            </p:nvSpPr>
            <p:spPr bwMode="auto">
              <a:xfrm>
                <a:off x="3600" y="3468"/>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 name="Freeform 24"/>
              <p:cNvSpPr>
                <a:spLocks/>
              </p:cNvSpPr>
              <p:nvPr/>
            </p:nvSpPr>
            <p:spPr bwMode="auto">
              <a:xfrm>
                <a:off x="3600" y="3780"/>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6" name="Line 25"/>
              <p:cNvSpPr>
                <a:spLocks noChangeShapeType="1"/>
              </p:cNvSpPr>
              <p:nvPr/>
            </p:nvSpPr>
            <p:spPr bwMode="auto">
              <a:xfrm>
                <a:off x="468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 name="Text Box 26"/>
            <p:cNvSpPr txBox="1">
              <a:spLocks noChangeArrowheads="1"/>
            </p:cNvSpPr>
            <p:nvPr/>
          </p:nvSpPr>
          <p:spPr bwMode="auto">
            <a:xfrm>
              <a:off x="8100" y="7056"/>
              <a:ext cx="90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700">
                  <a:solidFill>
                    <a:srgbClr val="663300"/>
                  </a:solidFill>
                  <a:latin typeface="华文新魏" pitchFamily="2" charset="-122"/>
                  <a:ea typeface="华文新魏" pitchFamily="2" charset="-122"/>
                </a:rPr>
                <a:t>Strip10</a:t>
              </a:r>
            </a:p>
          </p:txBody>
        </p:sp>
        <p:sp>
          <p:nvSpPr>
            <p:cNvPr id="70" name="Line 27"/>
            <p:cNvSpPr>
              <a:spLocks noChangeShapeType="1"/>
            </p:cNvSpPr>
            <p:nvPr/>
          </p:nvSpPr>
          <p:spPr bwMode="auto">
            <a:xfrm>
              <a:off x="9000" y="705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1" name="Group 28"/>
            <p:cNvGrpSpPr>
              <a:grpSpLocks/>
            </p:cNvGrpSpPr>
            <p:nvPr/>
          </p:nvGrpSpPr>
          <p:grpSpPr bwMode="auto">
            <a:xfrm>
              <a:off x="9360" y="5808"/>
              <a:ext cx="1080" cy="2184"/>
              <a:chOff x="5040" y="2064"/>
              <a:chExt cx="1080" cy="2184"/>
            </a:xfrm>
          </p:grpSpPr>
          <p:sp>
            <p:nvSpPr>
              <p:cNvPr id="138" name="AutoShape 29"/>
              <p:cNvSpPr>
                <a:spLocks noChangeArrowheads="1"/>
              </p:cNvSpPr>
              <p:nvPr/>
            </p:nvSpPr>
            <p:spPr bwMode="auto">
              <a:xfrm>
                <a:off x="5040" y="2064"/>
                <a:ext cx="1080" cy="2184"/>
              </a:xfrm>
              <a:prstGeom prst="can">
                <a:avLst>
                  <a:gd name="adj" fmla="val 50556"/>
                </a:avLst>
              </a:prstGeom>
              <a:solidFill>
                <a:srgbClr val="FFFFFF"/>
              </a:solidFill>
              <a:ln w="9525">
                <a:solidFill>
                  <a:srgbClr val="000000"/>
                </a:solidFill>
                <a:round/>
                <a:headEnd/>
                <a:tailEnd/>
              </a:ln>
            </p:spPr>
            <p:txBody>
              <a:bodyPr/>
              <a:lstStyle/>
              <a:p>
                <a:endParaRPr lang="zh-CN" altLang="en-US"/>
              </a:p>
            </p:txBody>
          </p:sp>
          <p:sp>
            <p:nvSpPr>
              <p:cNvPr id="139" name="Text Box 30"/>
              <p:cNvSpPr txBox="1">
                <a:spLocks noChangeArrowheads="1"/>
              </p:cNvSpPr>
              <p:nvPr/>
            </p:nvSpPr>
            <p:spPr bwMode="auto">
              <a:xfrm>
                <a:off x="5220" y="2688"/>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Strip3</a:t>
                </a:r>
              </a:p>
            </p:txBody>
          </p:sp>
          <p:sp>
            <p:nvSpPr>
              <p:cNvPr id="140" name="Text Box 31"/>
              <p:cNvSpPr txBox="1">
                <a:spLocks noChangeArrowheads="1"/>
              </p:cNvSpPr>
              <p:nvPr/>
            </p:nvSpPr>
            <p:spPr bwMode="auto">
              <a:xfrm>
                <a:off x="5220" y="3000"/>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Strip7</a:t>
                </a:r>
              </a:p>
            </p:txBody>
          </p:sp>
          <p:sp>
            <p:nvSpPr>
              <p:cNvPr id="141" name="Text Box 32"/>
              <p:cNvSpPr txBox="1">
                <a:spLocks noChangeArrowheads="1"/>
              </p:cNvSpPr>
              <p:nvPr/>
            </p:nvSpPr>
            <p:spPr bwMode="auto">
              <a:xfrm>
                <a:off x="5220" y="3624"/>
                <a:ext cx="90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Strip15</a:t>
                </a:r>
              </a:p>
            </p:txBody>
          </p:sp>
          <p:sp>
            <p:nvSpPr>
              <p:cNvPr id="142" name="Freeform 33"/>
              <p:cNvSpPr>
                <a:spLocks/>
              </p:cNvSpPr>
              <p:nvPr/>
            </p:nvSpPr>
            <p:spPr bwMode="auto">
              <a:xfrm>
                <a:off x="5040" y="2844"/>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 name="Freeform 34"/>
              <p:cNvSpPr>
                <a:spLocks/>
              </p:cNvSpPr>
              <p:nvPr/>
            </p:nvSpPr>
            <p:spPr bwMode="auto">
              <a:xfrm>
                <a:off x="5040" y="3156"/>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 name="Freeform 35"/>
              <p:cNvSpPr>
                <a:spLocks/>
              </p:cNvSpPr>
              <p:nvPr/>
            </p:nvSpPr>
            <p:spPr bwMode="auto">
              <a:xfrm>
                <a:off x="5040" y="3780"/>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 name="Line 36"/>
              <p:cNvSpPr>
                <a:spLocks noChangeShapeType="1"/>
              </p:cNvSpPr>
              <p:nvPr/>
            </p:nvSpPr>
            <p:spPr bwMode="auto">
              <a:xfrm>
                <a:off x="612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 name="Freeform 37"/>
              <p:cNvSpPr>
                <a:spLocks/>
              </p:cNvSpPr>
              <p:nvPr/>
            </p:nvSpPr>
            <p:spPr bwMode="auto">
              <a:xfrm>
                <a:off x="5040" y="3468"/>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2" name="Text Box 38"/>
            <p:cNvSpPr txBox="1">
              <a:spLocks noChangeArrowheads="1"/>
            </p:cNvSpPr>
            <p:nvPr/>
          </p:nvSpPr>
          <p:spPr bwMode="auto">
            <a:xfrm>
              <a:off x="8100" y="7056"/>
              <a:ext cx="90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700">
                  <a:solidFill>
                    <a:srgbClr val="663300"/>
                  </a:solidFill>
                  <a:latin typeface="华文新魏" pitchFamily="2" charset="-122"/>
                  <a:ea typeface="华文新魏" pitchFamily="2" charset="-122"/>
                </a:rPr>
                <a:t>Strip10</a:t>
              </a:r>
            </a:p>
          </p:txBody>
        </p:sp>
        <p:sp>
          <p:nvSpPr>
            <p:cNvPr id="73" name="Text Box 39"/>
            <p:cNvSpPr txBox="1">
              <a:spLocks noChangeArrowheads="1"/>
            </p:cNvSpPr>
            <p:nvPr/>
          </p:nvSpPr>
          <p:spPr bwMode="auto">
            <a:xfrm>
              <a:off x="9540" y="7056"/>
              <a:ext cx="90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Strip11</a:t>
              </a:r>
            </a:p>
          </p:txBody>
        </p:sp>
        <p:grpSp>
          <p:nvGrpSpPr>
            <p:cNvPr id="74" name="Group 40"/>
            <p:cNvGrpSpPr>
              <a:grpSpLocks/>
            </p:cNvGrpSpPr>
            <p:nvPr/>
          </p:nvGrpSpPr>
          <p:grpSpPr bwMode="auto">
            <a:xfrm>
              <a:off x="7920" y="5808"/>
              <a:ext cx="1080" cy="2184"/>
              <a:chOff x="5040" y="2064"/>
              <a:chExt cx="1080" cy="2184"/>
            </a:xfrm>
          </p:grpSpPr>
          <p:sp>
            <p:nvSpPr>
              <p:cNvPr id="130" name="AutoShape 41"/>
              <p:cNvSpPr>
                <a:spLocks noChangeArrowheads="1"/>
              </p:cNvSpPr>
              <p:nvPr/>
            </p:nvSpPr>
            <p:spPr bwMode="auto">
              <a:xfrm>
                <a:off x="5040" y="2064"/>
                <a:ext cx="1080" cy="2184"/>
              </a:xfrm>
              <a:prstGeom prst="can">
                <a:avLst>
                  <a:gd name="adj" fmla="val 50556"/>
                </a:avLst>
              </a:prstGeom>
              <a:solidFill>
                <a:srgbClr val="FFFFFF"/>
              </a:solidFill>
              <a:ln w="9525">
                <a:solidFill>
                  <a:srgbClr val="000000"/>
                </a:solidFill>
                <a:round/>
                <a:headEnd/>
                <a:tailEnd/>
              </a:ln>
            </p:spPr>
            <p:txBody>
              <a:bodyPr/>
              <a:lstStyle/>
              <a:p>
                <a:endParaRPr lang="zh-CN" altLang="en-US"/>
              </a:p>
            </p:txBody>
          </p:sp>
          <p:sp>
            <p:nvSpPr>
              <p:cNvPr id="131" name="Text Box 42"/>
              <p:cNvSpPr txBox="1">
                <a:spLocks noChangeArrowheads="1"/>
              </p:cNvSpPr>
              <p:nvPr/>
            </p:nvSpPr>
            <p:spPr bwMode="auto">
              <a:xfrm>
                <a:off x="5220" y="2688"/>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Strip2</a:t>
                </a:r>
              </a:p>
            </p:txBody>
          </p:sp>
          <p:sp>
            <p:nvSpPr>
              <p:cNvPr id="132" name="Text Box 43"/>
              <p:cNvSpPr txBox="1">
                <a:spLocks noChangeArrowheads="1"/>
              </p:cNvSpPr>
              <p:nvPr/>
            </p:nvSpPr>
            <p:spPr bwMode="auto">
              <a:xfrm>
                <a:off x="5220" y="3000"/>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Strip6</a:t>
                </a:r>
              </a:p>
            </p:txBody>
          </p:sp>
          <p:sp>
            <p:nvSpPr>
              <p:cNvPr id="133" name="Text Box 44"/>
              <p:cNvSpPr txBox="1">
                <a:spLocks noChangeArrowheads="1"/>
              </p:cNvSpPr>
              <p:nvPr/>
            </p:nvSpPr>
            <p:spPr bwMode="auto">
              <a:xfrm>
                <a:off x="5220" y="3624"/>
                <a:ext cx="90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Strip14</a:t>
                </a:r>
              </a:p>
            </p:txBody>
          </p:sp>
          <p:sp>
            <p:nvSpPr>
              <p:cNvPr id="134" name="Freeform 45"/>
              <p:cNvSpPr>
                <a:spLocks/>
              </p:cNvSpPr>
              <p:nvPr/>
            </p:nvSpPr>
            <p:spPr bwMode="auto">
              <a:xfrm>
                <a:off x="5040" y="2844"/>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 name="Freeform 46"/>
              <p:cNvSpPr>
                <a:spLocks/>
              </p:cNvSpPr>
              <p:nvPr/>
            </p:nvSpPr>
            <p:spPr bwMode="auto">
              <a:xfrm>
                <a:off x="5040" y="3156"/>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 name="Freeform 47"/>
              <p:cNvSpPr>
                <a:spLocks/>
              </p:cNvSpPr>
              <p:nvPr/>
            </p:nvSpPr>
            <p:spPr bwMode="auto">
              <a:xfrm>
                <a:off x="5040" y="3780"/>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 name="Line 48"/>
              <p:cNvSpPr>
                <a:spLocks noChangeShapeType="1"/>
              </p:cNvSpPr>
              <p:nvPr/>
            </p:nvSpPr>
            <p:spPr bwMode="auto">
              <a:xfrm>
                <a:off x="612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5" name="Line 49"/>
            <p:cNvSpPr>
              <a:spLocks noChangeShapeType="1"/>
            </p:cNvSpPr>
            <p:nvPr/>
          </p:nvSpPr>
          <p:spPr bwMode="auto">
            <a:xfrm>
              <a:off x="9000" y="705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Freeform 50"/>
            <p:cNvSpPr>
              <a:spLocks/>
            </p:cNvSpPr>
            <p:nvPr/>
          </p:nvSpPr>
          <p:spPr bwMode="auto">
            <a:xfrm>
              <a:off x="9360" y="7212"/>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 name="Line 51"/>
            <p:cNvSpPr>
              <a:spLocks noChangeShapeType="1"/>
            </p:cNvSpPr>
            <p:nvPr/>
          </p:nvSpPr>
          <p:spPr bwMode="auto">
            <a:xfrm>
              <a:off x="10440" y="705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Text Box 52"/>
            <p:cNvSpPr txBox="1">
              <a:spLocks noChangeArrowheads="1"/>
            </p:cNvSpPr>
            <p:nvPr/>
          </p:nvSpPr>
          <p:spPr bwMode="auto">
            <a:xfrm>
              <a:off x="8100" y="7056"/>
              <a:ext cx="90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Strip10</a:t>
              </a:r>
            </a:p>
          </p:txBody>
        </p:sp>
        <p:sp>
          <p:nvSpPr>
            <p:cNvPr id="79" name="Freeform 53"/>
            <p:cNvSpPr>
              <a:spLocks/>
            </p:cNvSpPr>
            <p:nvPr/>
          </p:nvSpPr>
          <p:spPr bwMode="auto">
            <a:xfrm>
              <a:off x="7920" y="7212"/>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 name="Line 54"/>
            <p:cNvSpPr>
              <a:spLocks noChangeShapeType="1"/>
            </p:cNvSpPr>
            <p:nvPr/>
          </p:nvSpPr>
          <p:spPr bwMode="auto">
            <a:xfrm>
              <a:off x="9000" y="705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Text Box 55"/>
            <p:cNvSpPr txBox="1">
              <a:spLocks noChangeArrowheads="1"/>
            </p:cNvSpPr>
            <p:nvPr/>
          </p:nvSpPr>
          <p:spPr bwMode="auto">
            <a:xfrm>
              <a:off x="5580" y="10020"/>
              <a:ext cx="3780" cy="468"/>
            </a:xfrm>
            <a:prstGeom prst="rect">
              <a:avLst/>
            </a:prstGeom>
            <a:solidFill>
              <a:srgbClr val="FFFFFF"/>
            </a:solidFill>
            <a:ln w="9525">
              <a:solidFill>
                <a:srgbClr val="FFFFFF"/>
              </a:solidFill>
              <a:miter lim="800000"/>
              <a:headEnd/>
              <a:tailEnd/>
            </a:ln>
          </p:spPr>
          <p:txBody>
            <a:bodyPr/>
            <a:lstStyle/>
            <a:p>
              <a:pPr algn="just" eaLnBrk="0" hangingPunct="0"/>
              <a:r>
                <a:rPr kumimoji="0" lang="zh-CN" altLang="en-US" sz="2000" dirty="0">
                  <a:solidFill>
                    <a:srgbClr val="663300"/>
                  </a:solidFill>
                  <a:latin typeface="华文新魏" pitchFamily="2" charset="-122"/>
                  <a:ea typeface="华文新魏" pitchFamily="2" charset="-122"/>
                </a:rPr>
                <a:t>可靠性差</a:t>
              </a:r>
              <a:endParaRPr kumimoji="0" lang="en-US" altLang="zh-CN" sz="2000" dirty="0">
                <a:solidFill>
                  <a:srgbClr val="663300"/>
                </a:solidFill>
                <a:latin typeface="华文新魏" pitchFamily="2" charset="-122"/>
                <a:ea typeface="华文新魏" pitchFamily="2" charset="-122"/>
              </a:endParaRPr>
            </a:p>
          </p:txBody>
        </p:sp>
        <p:sp>
          <p:nvSpPr>
            <p:cNvPr id="82" name="Text Box 56"/>
            <p:cNvSpPr txBox="1">
              <a:spLocks noChangeArrowheads="1"/>
            </p:cNvSpPr>
            <p:nvPr/>
          </p:nvSpPr>
          <p:spPr bwMode="auto">
            <a:xfrm>
              <a:off x="2520" y="6120"/>
              <a:ext cx="720" cy="312"/>
            </a:xfrm>
            <a:prstGeom prst="rect">
              <a:avLst/>
            </a:prstGeom>
            <a:solidFill>
              <a:srgbClr val="FF6600"/>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Strip0</a:t>
              </a:r>
            </a:p>
          </p:txBody>
        </p:sp>
        <p:sp>
          <p:nvSpPr>
            <p:cNvPr id="83" name="Oval 57"/>
            <p:cNvSpPr>
              <a:spLocks noChangeArrowheads="1"/>
            </p:cNvSpPr>
            <p:nvPr/>
          </p:nvSpPr>
          <p:spPr bwMode="auto">
            <a:xfrm>
              <a:off x="2340" y="5808"/>
              <a:ext cx="1260" cy="312"/>
            </a:xfrm>
            <a:prstGeom prst="ellipse">
              <a:avLst/>
            </a:prstGeom>
            <a:solidFill>
              <a:srgbClr val="FFFFFF"/>
            </a:solidFill>
            <a:ln w="9525">
              <a:solidFill>
                <a:srgbClr val="000000"/>
              </a:solidFill>
              <a:round/>
              <a:headEnd/>
              <a:tailEnd/>
            </a:ln>
          </p:spPr>
          <p:txBody>
            <a:bodyPr/>
            <a:lstStyle/>
            <a:p>
              <a:endParaRPr lang="zh-CN" altLang="en-US"/>
            </a:p>
          </p:txBody>
        </p:sp>
        <p:sp>
          <p:nvSpPr>
            <p:cNvPr id="84" name="Text Box 58"/>
            <p:cNvSpPr txBox="1">
              <a:spLocks noChangeArrowheads="1"/>
            </p:cNvSpPr>
            <p:nvPr/>
          </p:nvSpPr>
          <p:spPr bwMode="auto">
            <a:xfrm>
              <a:off x="2520" y="6432"/>
              <a:ext cx="720" cy="312"/>
            </a:xfrm>
            <a:prstGeom prst="rect">
              <a:avLst/>
            </a:prstGeom>
            <a:solidFill>
              <a:srgbClr val="FF6600"/>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Strip1</a:t>
              </a:r>
            </a:p>
          </p:txBody>
        </p:sp>
        <p:sp>
          <p:nvSpPr>
            <p:cNvPr id="85" name="Text Box 59"/>
            <p:cNvSpPr txBox="1">
              <a:spLocks noChangeArrowheads="1"/>
            </p:cNvSpPr>
            <p:nvPr/>
          </p:nvSpPr>
          <p:spPr bwMode="auto">
            <a:xfrm>
              <a:off x="2520" y="6744"/>
              <a:ext cx="720" cy="312"/>
            </a:xfrm>
            <a:prstGeom prst="rect">
              <a:avLst/>
            </a:prstGeom>
            <a:solidFill>
              <a:srgbClr val="FF6600"/>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Strip2</a:t>
              </a:r>
            </a:p>
          </p:txBody>
        </p:sp>
        <p:sp>
          <p:nvSpPr>
            <p:cNvPr id="86" name="Text Box 60"/>
            <p:cNvSpPr txBox="1">
              <a:spLocks noChangeArrowheads="1"/>
            </p:cNvSpPr>
            <p:nvPr/>
          </p:nvSpPr>
          <p:spPr bwMode="auto">
            <a:xfrm>
              <a:off x="2520" y="7056"/>
              <a:ext cx="720" cy="312"/>
            </a:xfrm>
            <a:prstGeom prst="rect">
              <a:avLst/>
            </a:prstGeom>
            <a:solidFill>
              <a:srgbClr val="FF6600"/>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Strip3</a:t>
              </a:r>
            </a:p>
          </p:txBody>
        </p:sp>
        <p:sp>
          <p:nvSpPr>
            <p:cNvPr id="87" name="Text Box 61"/>
            <p:cNvSpPr txBox="1">
              <a:spLocks noChangeArrowheads="1"/>
            </p:cNvSpPr>
            <p:nvPr/>
          </p:nvSpPr>
          <p:spPr bwMode="auto">
            <a:xfrm>
              <a:off x="2520" y="7368"/>
              <a:ext cx="720" cy="312"/>
            </a:xfrm>
            <a:prstGeom prst="rect">
              <a:avLst/>
            </a:prstGeom>
            <a:solidFill>
              <a:srgbClr val="FF6600"/>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Strip4</a:t>
              </a:r>
            </a:p>
          </p:txBody>
        </p:sp>
        <p:sp>
          <p:nvSpPr>
            <p:cNvPr id="88" name="Text Box 62"/>
            <p:cNvSpPr txBox="1">
              <a:spLocks noChangeArrowheads="1"/>
            </p:cNvSpPr>
            <p:nvPr/>
          </p:nvSpPr>
          <p:spPr bwMode="auto">
            <a:xfrm>
              <a:off x="2520" y="7680"/>
              <a:ext cx="720" cy="312"/>
            </a:xfrm>
            <a:prstGeom prst="rect">
              <a:avLst/>
            </a:prstGeom>
            <a:solidFill>
              <a:srgbClr val="FF6600"/>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Strip5</a:t>
              </a:r>
            </a:p>
          </p:txBody>
        </p:sp>
        <p:sp>
          <p:nvSpPr>
            <p:cNvPr id="89" name="Text Box 63"/>
            <p:cNvSpPr txBox="1">
              <a:spLocks noChangeArrowheads="1"/>
            </p:cNvSpPr>
            <p:nvPr/>
          </p:nvSpPr>
          <p:spPr bwMode="auto">
            <a:xfrm>
              <a:off x="2520" y="7992"/>
              <a:ext cx="720" cy="312"/>
            </a:xfrm>
            <a:prstGeom prst="rect">
              <a:avLst/>
            </a:prstGeom>
            <a:solidFill>
              <a:srgbClr val="FF6600"/>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Strip6</a:t>
              </a:r>
            </a:p>
          </p:txBody>
        </p:sp>
        <p:sp>
          <p:nvSpPr>
            <p:cNvPr id="90" name="Text Box 64"/>
            <p:cNvSpPr txBox="1">
              <a:spLocks noChangeArrowheads="1"/>
            </p:cNvSpPr>
            <p:nvPr/>
          </p:nvSpPr>
          <p:spPr bwMode="auto">
            <a:xfrm>
              <a:off x="2520" y="8304"/>
              <a:ext cx="720" cy="312"/>
            </a:xfrm>
            <a:prstGeom prst="rect">
              <a:avLst/>
            </a:prstGeom>
            <a:solidFill>
              <a:srgbClr val="FF6600"/>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Strip7</a:t>
              </a:r>
            </a:p>
          </p:txBody>
        </p:sp>
        <p:sp>
          <p:nvSpPr>
            <p:cNvPr id="91" name="Text Box 65"/>
            <p:cNvSpPr txBox="1">
              <a:spLocks noChangeArrowheads="1"/>
            </p:cNvSpPr>
            <p:nvPr/>
          </p:nvSpPr>
          <p:spPr bwMode="auto">
            <a:xfrm>
              <a:off x="2520" y="8616"/>
              <a:ext cx="720" cy="312"/>
            </a:xfrm>
            <a:prstGeom prst="rect">
              <a:avLst/>
            </a:prstGeom>
            <a:solidFill>
              <a:srgbClr val="FF6600"/>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Strip8</a:t>
              </a:r>
            </a:p>
          </p:txBody>
        </p:sp>
        <p:sp>
          <p:nvSpPr>
            <p:cNvPr id="92" name="Line 66"/>
            <p:cNvSpPr>
              <a:spLocks noChangeShapeType="1"/>
            </p:cNvSpPr>
            <p:nvPr/>
          </p:nvSpPr>
          <p:spPr bwMode="auto">
            <a:xfrm>
              <a:off x="2340" y="5964"/>
              <a:ext cx="0" cy="4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 name="Line 67"/>
            <p:cNvSpPr>
              <a:spLocks noChangeShapeType="1"/>
            </p:cNvSpPr>
            <p:nvPr/>
          </p:nvSpPr>
          <p:spPr bwMode="auto">
            <a:xfrm>
              <a:off x="3600" y="5964"/>
              <a:ext cx="0" cy="4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Freeform 68"/>
            <p:cNvSpPr>
              <a:spLocks/>
            </p:cNvSpPr>
            <p:nvPr/>
          </p:nvSpPr>
          <p:spPr bwMode="auto">
            <a:xfrm>
              <a:off x="2340" y="6276"/>
              <a:ext cx="126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 name="Freeform 69"/>
            <p:cNvSpPr>
              <a:spLocks/>
            </p:cNvSpPr>
            <p:nvPr/>
          </p:nvSpPr>
          <p:spPr bwMode="auto">
            <a:xfrm>
              <a:off x="2340" y="6588"/>
              <a:ext cx="126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 name="Freeform 70"/>
            <p:cNvSpPr>
              <a:spLocks/>
            </p:cNvSpPr>
            <p:nvPr/>
          </p:nvSpPr>
          <p:spPr bwMode="auto">
            <a:xfrm>
              <a:off x="2340" y="6900"/>
              <a:ext cx="126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 name="Freeform 71"/>
            <p:cNvSpPr>
              <a:spLocks/>
            </p:cNvSpPr>
            <p:nvPr/>
          </p:nvSpPr>
          <p:spPr bwMode="auto">
            <a:xfrm>
              <a:off x="2340" y="7212"/>
              <a:ext cx="126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8" name="Freeform 72"/>
            <p:cNvSpPr>
              <a:spLocks/>
            </p:cNvSpPr>
            <p:nvPr/>
          </p:nvSpPr>
          <p:spPr bwMode="auto">
            <a:xfrm>
              <a:off x="2340" y="7524"/>
              <a:ext cx="126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 name="Freeform 73"/>
            <p:cNvSpPr>
              <a:spLocks/>
            </p:cNvSpPr>
            <p:nvPr/>
          </p:nvSpPr>
          <p:spPr bwMode="auto">
            <a:xfrm>
              <a:off x="2340" y="7836"/>
              <a:ext cx="126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 name="Freeform 74"/>
            <p:cNvSpPr>
              <a:spLocks/>
            </p:cNvSpPr>
            <p:nvPr/>
          </p:nvSpPr>
          <p:spPr bwMode="auto">
            <a:xfrm>
              <a:off x="2340" y="8148"/>
              <a:ext cx="126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 name="Freeform 75"/>
            <p:cNvSpPr>
              <a:spLocks/>
            </p:cNvSpPr>
            <p:nvPr/>
          </p:nvSpPr>
          <p:spPr bwMode="auto">
            <a:xfrm>
              <a:off x="2340" y="8460"/>
              <a:ext cx="126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 name="Freeform 76"/>
            <p:cNvSpPr>
              <a:spLocks/>
            </p:cNvSpPr>
            <p:nvPr/>
          </p:nvSpPr>
          <p:spPr bwMode="auto">
            <a:xfrm>
              <a:off x="2340" y="8772"/>
              <a:ext cx="126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 name="Freeform 77"/>
            <p:cNvSpPr>
              <a:spLocks/>
            </p:cNvSpPr>
            <p:nvPr/>
          </p:nvSpPr>
          <p:spPr bwMode="auto">
            <a:xfrm>
              <a:off x="2340" y="10176"/>
              <a:ext cx="126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 name="Text Box 78"/>
            <p:cNvSpPr txBox="1">
              <a:spLocks noChangeArrowheads="1"/>
            </p:cNvSpPr>
            <p:nvPr/>
          </p:nvSpPr>
          <p:spPr bwMode="auto">
            <a:xfrm>
              <a:off x="2700" y="9084"/>
              <a:ext cx="360" cy="936"/>
            </a:xfrm>
            <a:prstGeom prst="rect">
              <a:avLst/>
            </a:prstGeom>
            <a:solidFill>
              <a:srgbClr val="FFFFFF"/>
            </a:solidFill>
            <a:ln w="9525">
              <a:solidFill>
                <a:srgbClr val="FFFFFF"/>
              </a:solidFill>
              <a:miter lim="800000"/>
              <a:headEnd/>
              <a:tailEnd/>
            </a:ln>
          </p:spPr>
          <p:txBody>
            <a:bodyPr/>
            <a:lstStyle/>
            <a:p>
              <a:pPr algn="just" eaLnBrk="0" hangingPunct="0"/>
              <a:r>
                <a:rPr kumimoji="0" lang="en-US" altLang="zh-CN" sz="2000" b="1">
                  <a:solidFill>
                    <a:srgbClr val="663300"/>
                  </a:solidFill>
                  <a:latin typeface="华文新魏" pitchFamily="2" charset="-122"/>
                  <a:ea typeface="华文新魏" pitchFamily="2" charset="-122"/>
                </a:rPr>
                <a:t>.</a:t>
              </a:r>
            </a:p>
            <a:p>
              <a:pPr algn="just" eaLnBrk="0" hangingPunct="0"/>
              <a:r>
                <a:rPr kumimoji="0" lang="en-US" altLang="zh-CN" sz="2000" b="1">
                  <a:solidFill>
                    <a:srgbClr val="663300"/>
                  </a:solidFill>
                  <a:latin typeface="华文新魏" pitchFamily="2" charset="-122"/>
                  <a:ea typeface="华文新魏" pitchFamily="2" charset="-122"/>
                </a:rPr>
                <a:t>.</a:t>
              </a:r>
            </a:p>
            <a:p>
              <a:pPr algn="just" eaLnBrk="0" hangingPunct="0"/>
              <a:r>
                <a:rPr kumimoji="0" lang="en-US" altLang="zh-CN" sz="2000" b="1">
                  <a:solidFill>
                    <a:srgbClr val="663300"/>
                  </a:solidFill>
                  <a:latin typeface="华文新魏" pitchFamily="2" charset="-122"/>
                  <a:ea typeface="华文新魏" pitchFamily="2" charset="-122"/>
                </a:rPr>
                <a:t>.</a:t>
              </a:r>
            </a:p>
          </p:txBody>
        </p:sp>
        <p:sp>
          <p:nvSpPr>
            <p:cNvPr id="105" name="Text Box 79"/>
            <p:cNvSpPr txBox="1">
              <a:spLocks noChangeArrowheads="1"/>
            </p:cNvSpPr>
            <p:nvPr/>
          </p:nvSpPr>
          <p:spPr bwMode="auto">
            <a:xfrm>
              <a:off x="4680" y="8928"/>
              <a:ext cx="1260" cy="780"/>
            </a:xfrm>
            <a:prstGeom prst="rect">
              <a:avLst/>
            </a:prstGeom>
            <a:solidFill>
              <a:schemeClr val="accent1"/>
            </a:solidFill>
            <a:ln w="9525">
              <a:solidFill>
                <a:srgbClr val="000000"/>
              </a:solidFill>
              <a:miter lim="800000"/>
              <a:headEnd/>
              <a:tailEnd/>
            </a:ln>
          </p:spPr>
          <p:txBody>
            <a:bodyPr/>
            <a:lstStyle/>
            <a:p>
              <a:pPr algn="ctr" eaLnBrk="0" hangingPunct="0"/>
              <a:r>
                <a:rPr kumimoji="0" lang="en-US" altLang="zh-CN" sz="1400">
                  <a:solidFill>
                    <a:srgbClr val="663300"/>
                  </a:solidFill>
                  <a:latin typeface="华文新魏" pitchFamily="2" charset="-122"/>
                  <a:ea typeface="华文新魏" pitchFamily="2" charset="-122"/>
                </a:rPr>
                <a:t>Array</a:t>
              </a:r>
            </a:p>
            <a:p>
              <a:pPr algn="ctr" eaLnBrk="0" hangingPunct="0"/>
              <a:r>
                <a:rPr kumimoji="0" lang="en-US" altLang="zh-CN" sz="1400">
                  <a:solidFill>
                    <a:srgbClr val="663300"/>
                  </a:solidFill>
                  <a:latin typeface="华文新魏" pitchFamily="2" charset="-122"/>
                  <a:ea typeface="华文新魏" pitchFamily="2" charset="-122"/>
                </a:rPr>
                <a:t>Management</a:t>
              </a:r>
            </a:p>
            <a:p>
              <a:pPr algn="ctr" eaLnBrk="0" hangingPunct="0"/>
              <a:r>
                <a:rPr kumimoji="0" lang="en-US" altLang="zh-CN" sz="1400">
                  <a:solidFill>
                    <a:srgbClr val="663300"/>
                  </a:solidFill>
                  <a:latin typeface="华文新魏" pitchFamily="2" charset="-122"/>
                  <a:ea typeface="华文新魏" pitchFamily="2" charset="-122"/>
                </a:rPr>
                <a:t>software</a:t>
              </a:r>
            </a:p>
          </p:txBody>
        </p:sp>
        <p:sp>
          <p:nvSpPr>
            <p:cNvPr id="106" name="Line 80"/>
            <p:cNvSpPr>
              <a:spLocks noChangeShapeType="1"/>
            </p:cNvSpPr>
            <p:nvPr/>
          </p:nvSpPr>
          <p:spPr bwMode="auto">
            <a:xfrm>
              <a:off x="3600" y="7056"/>
              <a:ext cx="18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 name="Line 81"/>
            <p:cNvSpPr>
              <a:spLocks noChangeShapeType="1"/>
            </p:cNvSpPr>
            <p:nvPr/>
          </p:nvSpPr>
          <p:spPr bwMode="auto">
            <a:xfrm>
              <a:off x="3780" y="7056"/>
              <a:ext cx="0" cy="249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 name="Line 82"/>
            <p:cNvSpPr>
              <a:spLocks noChangeShapeType="1"/>
            </p:cNvSpPr>
            <p:nvPr/>
          </p:nvSpPr>
          <p:spPr bwMode="auto">
            <a:xfrm>
              <a:off x="3780" y="9552"/>
              <a:ext cx="90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 name="Line 83"/>
            <p:cNvSpPr>
              <a:spLocks noChangeShapeType="1"/>
            </p:cNvSpPr>
            <p:nvPr/>
          </p:nvSpPr>
          <p:spPr bwMode="auto">
            <a:xfrm>
              <a:off x="3600" y="6744"/>
              <a:ext cx="36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 name="Line 84"/>
            <p:cNvSpPr>
              <a:spLocks noChangeShapeType="1"/>
            </p:cNvSpPr>
            <p:nvPr/>
          </p:nvSpPr>
          <p:spPr bwMode="auto">
            <a:xfrm>
              <a:off x="3960" y="6744"/>
              <a:ext cx="0" cy="265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 name="Line 85"/>
            <p:cNvSpPr>
              <a:spLocks noChangeShapeType="1"/>
            </p:cNvSpPr>
            <p:nvPr/>
          </p:nvSpPr>
          <p:spPr bwMode="auto">
            <a:xfrm>
              <a:off x="3960" y="9396"/>
              <a:ext cx="72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 name="Line 86"/>
            <p:cNvSpPr>
              <a:spLocks noChangeShapeType="1"/>
            </p:cNvSpPr>
            <p:nvPr/>
          </p:nvSpPr>
          <p:spPr bwMode="auto">
            <a:xfrm>
              <a:off x="3600" y="6432"/>
              <a:ext cx="54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 name="Line 87"/>
            <p:cNvSpPr>
              <a:spLocks noChangeShapeType="1"/>
            </p:cNvSpPr>
            <p:nvPr/>
          </p:nvSpPr>
          <p:spPr bwMode="auto">
            <a:xfrm>
              <a:off x="4140" y="6432"/>
              <a:ext cx="0" cy="280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 name="Line 88"/>
            <p:cNvSpPr>
              <a:spLocks noChangeShapeType="1"/>
            </p:cNvSpPr>
            <p:nvPr/>
          </p:nvSpPr>
          <p:spPr bwMode="auto">
            <a:xfrm>
              <a:off x="4140" y="9240"/>
              <a:ext cx="54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 name="Line 89"/>
            <p:cNvSpPr>
              <a:spLocks noChangeShapeType="1"/>
            </p:cNvSpPr>
            <p:nvPr/>
          </p:nvSpPr>
          <p:spPr bwMode="auto">
            <a:xfrm>
              <a:off x="3600" y="6120"/>
              <a:ext cx="72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 name="Line 90"/>
            <p:cNvSpPr>
              <a:spLocks noChangeShapeType="1"/>
            </p:cNvSpPr>
            <p:nvPr/>
          </p:nvSpPr>
          <p:spPr bwMode="auto">
            <a:xfrm>
              <a:off x="4320" y="6120"/>
              <a:ext cx="0" cy="296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 name="Line 91"/>
            <p:cNvSpPr>
              <a:spLocks noChangeShapeType="1"/>
            </p:cNvSpPr>
            <p:nvPr/>
          </p:nvSpPr>
          <p:spPr bwMode="auto">
            <a:xfrm>
              <a:off x="4320" y="9084"/>
              <a:ext cx="36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 name="Line 92"/>
            <p:cNvSpPr>
              <a:spLocks noChangeShapeType="1"/>
            </p:cNvSpPr>
            <p:nvPr/>
          </p:nvSpPr>
          <p:spPr bwMode="auto">
            <a:xfrm>
              <a:off x="6120" y="6432"/>
              <a:ext cx="18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 name="Line 93"/>
            <p:cNvSpPr>
              <a:spLocks noChangeShapeType="1"/>
            </p:cNvSpPr>
            <p:nvPr/>
          </p:nvSpPr>
          <p:spPr bwMode="auto">
            <a:xfrm>
              <a:off x="6300" y="6432"/>
              <a:ext cx="0" cy="265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 name="Line 94"/>
            <p:cNvSpPr>
              <a:spLocks noChangeShapeType="1"/>
            </p:cNvSpPr>
            <p:nvPr/>
          </p:nvSpPr>
          <p:spPr bwMode="auto">
            <a:xfrm flipH="1">
              <a:off x="5940" y="9084"/>
              <a:ext cx="36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 name="Line 95"/>
            <p:cNvSpPr>
              <a:spLocks noChangeShapeType="1"/>
            </p:cNvSpPr>
            <p:nvPr/>
          </p:nvSpPr>
          <p:spPr bwMode="auto">
            <a:xfrm>
              <a:off x="7560" y="6432"/>
              <a:ext cx="18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 name="Line 96"/>
            <p:cNvSpPr>
              <a:spLocks noChangeShapeType="1"/>
            </p:cNvSpPr>
            <p:nvPr/>
          </p:nvSpPr>
          <p:spPr bwMode="auto">
            <a:xfrm>
              <a:off x="7740" y="6432"/>
              <a:ext cx="0" cy="280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 name="Line 97"/>
            <p:cNvSpPr>
              <a:spLocks noChangeShapeType="1"/>
            </p:cNvSpPr>
            <p:nvPr/>
          </p:nvSpPr>
          <p:spPr bwMode="auto">
            <a:xfrm>
              <a:off x="5940" y="9240"/>
              <a:ext cx="180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 name="Line 98"/>
            <p:cNvSpPr>
              <a:spLocks noChangeShapeType="1"/>
            </p:cNvSpPr>
            <p:nvPr/>
          </p:nvSpPr>
          <p:spPr bwMode="auto">
            <a:xfrm>
              <a:off x="9000" y="6432"/>
              <a:ext cx="18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 name="Line 99"/>
            <p:cNvSpPr>
              <a:spLocks noChangeShapeType="1"/>
            </p:cNvSpPr>
            <p:nvPr/>
          </p:nvSpPr>
          <p:spPr bwMode="auto">
            <a:xfrm>
              <a:off x="9180" y="6432"/>
              <a:ext cx="0" cy="296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 name="Line 100"/>
            <p:cNvSpPr>
              <a:spLocks noChangeShapeType="1"/>
            </p:cNvSpPr>
            <p:nvPr/>
          </p:nvSpPr>
          <p:spPr bwMode="auto">
            <a:xfrm>
              <a:off x="5940" y="9396"/>
              <a:ext cx="324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 name="Line 101"/>
            <p:cNvSpPr>
              <a:spLocks noChangeShapeType="1"/>
            </p:cNvSpPr>
            <p:nvPr/>
          </p:nvSpPr>
          <p:spPr bwMode="auto">
            <a:xfrm>
              <a:off x="10440" y="6432"/>
              <a:ext cx="18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 name="Line 102"/>
            <p:cNvSpPr>
              <a:spLocks noChangeShapeType="1"/>
            </p:cNvSpPr>
            <p:nvPr/>
          </p:nvSpPr>
          <p:spPr bwMode="auto">
            <a:xfrm>
              <a:off x="10620" y="6432"/>
              <a:ext cx="0" cy="312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 name="Line 103"/>
            <p:cNvSpPr>
              <a:spLocks noChangeShapeType="1"/>
            </p:cNvSpPr>
            <p:nvPr/>
          </p:nvSpPr>
          <p:spPr bwMode="auto">
            <a:xfrm>
              <a:off x="5940" y="9552"/>
              <a:ext cx="468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4116271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RAID 1</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57</a:t>
            </a:fld>
            <a:endParaRPr lang="zh-CN" altLang="en-US"/>
          </a:p>
        </p:txBody>
      </p:sp>
      <p:grpSp>
        <p:nvGrpSpPr>
          <p:cNvPr id="6" name="Group 107"/>
          <p:cNvGrpSpPr>
            <a:grpSpLocks/>
          </p:cNvGrpSpPr>
          <p:nvPr/>
        </p:nvGrpSpPr>
        <p:grpSpPr bwMode="auto">
          <a:xfrm>
            <a:off x="838200" y="1600200"/>
            <a:ext cx="7239000" cy="4441825"/>
            <a:chOff x="528" y="1008"/>
            <a:chExt cx="4560" cy="2798"/>
          </a:xfrm>
        </p:grpSpPr>
        <p:sp>
          <p:nvSpPr>
            <p:cNvPr id="7" name="AutoShape 6"/>
            <p:cNvSpPr>
              <a:spLocks noChangeArrowheads="1"/>
            </p:cNvSpPr>
            <p:nvPr/>
          </p:nvSpPr>
          <p:spPr bwMode="auto">
            <a:xfrm>
              <a:off x="528" y="1008"/>
              <a:ext cx="1013" cy="1306"/>
            </a:xfrm>
            <a:prstGeom prst="can">
              <a:avLst>
                <a:gd name="adj" fmla="val 32231"/>
              </a:avLst>
            </a:prstGeom>
            <a:noFill/>
            <a:ln w="9525">
              <a:solidFill>
                <a:srgbClr val="000000"/>
              </a:solidFill>
              <a:round/>
              <a:headEnd/>
              <a:tailEnd/>
            </a:ln>
            <a:extLst>
              <a:ext uri="{909E8E84-426E-40DD-AFC4-6F175D3DCCD1}">
                <a14:hiddenFill xmlns:a14="http://schemas.microsoft.com/office/drawing/2010/main">
                  <a:solidFill>
                    <a:srgbClr val="FFCC66"/>
                  </a:solidFill>
                </a14:hiddenFill>
              </a:ext>
            </a:extLst>
          </p:spPr>
          <p:txBody>
            <a:bodyPr/>
            <a:lstStyle/>
            <a:p>
              <a:endParaRPr lang="zh-CN" altLang="en-US"/>
            </a:p>
          </p:txBody>
        </p:sp>
        <p:grpSp>
          <p:nvGrpSpPr>
            <p:cNvPr id="8" name="Group 102"/>
            <p:cNvGrpSpPr>
              <a:grpSpLocks/>
            </p:cNvGrpSpPr>
            <p:nvPr/>
          </p:nvGrpSpPr>
          <p:grpSpPr bwMode="auto">
            <a:xfrm>
              <a:off x="528" y="1381"/>
              <a:ext cx="1013" cy="746"/>
              <a:chOff x="528" y="1381"/>
              <a:chExt cx="1013" cy="746"/>
            </a:xfrm>
          </p:grpSpPr>
          <p:sp>
            <p:nvSpPr>
              <p:cNvPr id="93" name="Text Box 7"/>
              <p:cNvSpPr txBox="1">
                <a:spLocks noChangeArrowheads="1"/>
              </p:cNvSpPr>
              <p:nvPr/>
            </p:nvSpPr>
            <p:spPr bwMode="auto">
              <a:xfrm>
                <a:off x="697" y="1381"/>
                <a:ext cx="675" cy="187"/>
              </a:xfrm>
              <a:prstGeom prst="rect">
                <a:avLst/>
              </a:prstGeom>
              <a:solidFill>
                <a:schemeClr val="accent1"/>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Strip0</a:t>
                </a:r>
              </a:p>
            </p:txBody>
          </p:sp>
          <p:sp>
            <p:nvSpPr>
              <p:cNvPr id="94" name="Text Box 8"/>
              <p:cNvSpPr txBox="1">
                <a:spLocks noChangeArrowheads="1"/>
              </p:cNvSpPr>
              <p:nvPr/>
            </p:nvSpPr>
            <p:spPr bwMode="auto">
              <a:xfrm>
                <a:off x="697" y="1568"/>
                <a:ext cx="675" cy="186"/>
              </a:xfrm>
              <a:prstGeom prst="rect">
                <a:avLst/>
              </a:prstGeom>
              <a:solidFill>
                <a:schemeClr val="accent1"/>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Strip4</a:t>
                </a:r>
              </a:p>
            </p:txBody>
          </p:sp>
          <p:sp>
            <p:nvSpPr>
              <p:cNvPr id="95" name="Text Box 9"/>
              <p:cNvSpPr txBox="1">
                <a:spLocks noChangeArrowheads="1"/>
              </p:cNvSpPr>
              <p:nvPr/>
            </p:nvSpPr>
            <p:spPr bwMode="auto">
              <a:xfrm>
                <a:off x="697" y="1754"/>
                <a:ext cx="675" cy="187"/>
              </a:xfrm>
              <a:prstGeom prst="rect">
                <a:avLst/>
              </a:prstGeom>
              <a:solidFill>
                <a:schemeClr val="accent1"/>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Strip8</a:t>
                </a:r>
              </a:p>
            </p:txBody>
          </p:sp>
          <p:sp>
            <p:nvSpPr>
              <p:cNvPr id="96" name="Text Box 10"/>
              <p:cNvSpPr txBox="1">
                <a:spLocks noChangeArrowheads="1"/>
              </p:cNvSpPr>
              <p:nvPr/>
            </p:nvSpPr>
            <p:spPr bwMode="auto">
              <a:xfrm>
                <a:off x="697" y="1941"/>
                <a:ext cx="595" cy="186"/>
              </a:xfrm>
              <a:prstGeom prst="rect">
                <a:avLst/>
              </a:prstGeom>
              <a:solidFill>
                <a:schemeClr val="accent1"/>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Strip12</a:t>
                </a:r>
              </a:p>
            </p:txBody>
          </p:sp>
          <p:sp>
            <p:nvSpPr>
              <p:cNvPr id="97" name="Freeform 11"/>
              <p:cNvSpPr>
                <a:spLocks/>
              </p:cNvSpPr>
              <p:nvPr/>
            </p:nvSpPr>
            <p:spPr bwMode="auto">
              <a:xfrm>
                <a:off x="528" y="1474"/>
                <a:ext cx="1013" cy="94"/>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98" name="Freeform 12"/>
              <p:cNvSpPr>
                <a:spLocks/>
              </p:cNvSpPr>
              <p:nvPr/>
            </p:nvSpPr>
            <p:spPr bwMode="auto">
              <a:xfrm>
                <a:off x="528" y="1661"/>
                <a:ext cx="1013" cy="93"/>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99" name="Freeform 13"/>
              <p:cNvSpPr>
                <a:spLocks/>
              </p:cNvSpPr>
              <p:nvPr/>
            </p:nvSpPr>
            <p:spPr bwMode="auto">
              <a:xfrm>
                <a:off x="528" y="1848"/>
                <a:ext cx="1013" cy="93"/>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100" name="Freeform 14"/>
              <p:cNvSpPr>
                <a:spLocks/>
              </p:cNvSpPr>
              <p:nvPr/>
            </p:nvSpPr>
            <p:spPr bwMode="auto">
              <a:xfrm>
                <a:off x="528" y="2034"/>
                <a:ext cx="1013" cy="93"/>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101" name="Line 15"/>
              <p:cNvSpPr>
                <a:spLocks noChangeShapeType="1"/>
              </p:cNvSpPr>
              <p:nvPr/>
            </p:nvSpPr>
            <p:spPr bwMode="auto">
              <a:xfrm>
                <a:off x="1541" y="1941"/>
                <a:ext cx="0" cy="1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106"/>
            <p:cNvGrpSpPr>
              <a:grpSpLocks/>
            </p:cNvGrpSpPr>
            <p:nvPr/>
          </p:nvGrpSpPr>
          <p:grpSpPr bwMode="auto">
            <a:xfrm>
              <a:off x="1710" y="1008"/>
              <a:ext cx="1014" cy="1306"/>
              <a:chOff x="1710" y="1008"/>
              <a:chExt cx="1014" cy="1306"/>
            </a:xfrm>
          </p:grpSpPr>
          <p:sp>
            <p:nvSpPr>
              <p:cNvPr id="83" name="AutoShape 17"/>
              <p:cNvSpPr>
                <a:spLocks noChangeArrowheads="1"/>
              </p:cNvSpPr>
              <p:nvPr/>
            </p:nvSpPr>
            <p:spPr bwMode="auto">
              <a:xfrm>
                <a:off x="1710" y="1008"/>
                <a:ext cx="1014" cy="1306"/>
              </a:xfrm>
              <a:prstGeom prst="can">
                <a:avLst>
                  <a:gd name="adj" fmla="val 32199"/>
                </a:avLst>
              </a:prstGeom>
              <a:solidFill>
                <a:srgbClr val="FFFFFF"/>
              </a:solidFill>
              <a:ln w="9525">
                <a:solidFill>
                  <a:srgbClr val="000000"/>
                </a:solidFill>
                <a:round/>
                <a:headEnd/>
                <a:tailEnd/>
              </a:ln>
            </p:spPr>
            <p:txBody>
              <a:bodyPr/>
              <a:lstStyle/>
              <a:p>
                <a:endParaRPr lang="zh-CN" altLang="en-US"/>
              </a:p>
            </p:txBody>
          </p:sp>
          <p:sp>
            <p:nvSpPr>
              <p:cNvPr id="84" name="Text Box 18"/>
              <p:cNvSpPr txBox="1">
                <a:spLocks noChangeArrowheads="1"/>
              </p:cNvSpPr>
              <p:nvPr/>
            </p:nvSpPr>
            <p:spPr bwMode="auto">
              <a:xfrm>
                <a:off x="1879" y="1381"/>
                <a:ext cx="676" cy="187"/>
              </a:xfrm>
              <a:prstGeom prst="rect">
                <a:avLst/>
              </a:prstGeom>
              <a:solidFill>
                <a:schemeClr val="accent1"/>
              </a:solidFill>
              <a:ln w="9525">
                <a:solidFill>
                  <a:srgbClr val="FFFFFF"/>
                </a:solidFill>
                <a:miter lim="800000"/>
                <a:headEnd/>
                <a:tailEnd/>
              </a:ln>
            </p:spPr>
            <p:txBody>
              <a:bodyPr/>
              <a:lstStyle/>
              <a:p>
                <a:pPr eaLnBrk="0" hangingPunct="0"/>
                <a:r>
                  <a:rPr kumimoji="0" lang="en-US" altLang="zh-CN" sz="1400">
                    <a:solidFill>
                      <a:schemeClr val="tx2"/>
                    </a:solidFill>
                    <a:latin typeface="华文新魏" pitchFamily="2" charset="-122"/>
                    <a:ea typeface="华文新魏" pitchFamily="2" charset="-122"/>
                  </a:rPr>
                  <a:t>Strip1</a:t>
                </a:r>
              </a:p>
            </p:txBody>
          </p:sp>
          <p:sp>
            <p:nvSpPr>
              <p:cNvPr id="85" name="Text Box 19"/>
              <p:cNvSpPr txBox="1">
                <a:spLocks noChangeArrowheads="1"/>
              </p:cNvSpPr>
              <p:nvPr/>
            </p:nvSpPr>
            <p:spPr bwMode="auto">
              <a:xfrm>
                <a:off x="1879" y="1568"/>
                <a:ext cx="676" cy="186"/>
              </a:xfrm>
              <a:prstGeom prst="rect">
                <a:avLst/>
              </a:prstGeom>
              <a:solidFill>
                <a:schemeClr val="accent1"/>
              </a:solidFill>
              <a:ln w="9525">
                <a:solidFill>
                  <a:srgbClr val="FFFFFF"/>
                </a:solidFill>
                <a:miter lim="800000"/>
                <a:headEnd/>
                <a:tailEnd/>
              </a:ln>
            </p:spPr>
            <p:txBody>
              <a:bodyPr/>
              <a:lstStyle/>
              <a:p>
                <a:pPr eaLnBrk="0" hangingPunct="0"/>
                <a:r>
                  <a:rPr kumimoji="0" lang="en-US" altLang="zh-CN" sz="1400">
                    <a:solidFill>
                      <a:schemeClr val="tx2"/>
                    </a:solidFill>
                    <a:latin typeface="华文新魏" pitchFamily="2" charset="-122"/>
                    <a:ea typeface="华文新魏" pitchFamily="2" charset="-122"/>
                  </a:rPr>
                  <a:t>Strip5</a:t>
                </a:r>
              </a:p>
            </p:txBody>
          </p:sp>
          <p:sp>
            <p:nvSpPr>
              <p:cNvPr id="86" name="Text Box 20"/>
              <p:cNvSpPr txBox="1">
                <a:spLocks noChangeArrowheads="1"/>
              </p:cNvSpPr>
              <p:nvPr/>
            </p:nvSpPr>
            <p:spPr bwMode="auto">
              <a:xfrm>
                <a:off x="1879" y="1754"/>
                <a:ext cx="676" cy="187"/>
              </a:xfrm>
              <a:prstGeom prst="rect">
                <a:avLst/>
              </a:prstGeom>
              <a:solidFill>
                <a:schemeClr val="accent1"/>
              </a:solidFill>
              <a:ln w="9525">
                <a:solidFill>
                  <a:srgbClr val="FFFFFF"/>
                </a:solidFill>
                <a:miter lim="800000"/>
                <a:headEnd/>
                <a:tailEnd/>
              </a:ln>
            </p:spPr>
            <p:txBody>
              <a:bodyPr/>
              <a:lstStyle/>
              <a:p>
                <a:pPr eaLnBrk="0" hangingPunct="0"/>
                <a:r>
                  <a:rPr kumimoji="0" lang="en-US" altLang="zh-CN" sz="1400">
                    <a:solidFill>
                      <a:schemeClr val="tx2"/>
                    </a:solidFill>
                    <a:latin typeface="华文新魏" pitchFamily="2" charset="-122"/>
                    <a:ea typeface="华文新魏" pitchFamily="2" charset="-122"/>
                  </a:rPr>
                  <a:t>Strip9</a:t>
                </a:r>
              </a:p>
            </p:txBody>
          </p:sp>
          <p:sp>
            <p:nvSpPr>
              <p:cNvPr id="87" name="Text Box 21"/>
              <p:cNvSpPr txBox="1">
                <a:spLocks noChangeArrowheads="1"/>
              </p:cNvSpPr>
              <p:nvPr/>
            </p:nvSpPr>
            <p:spPr bwMode="auto">
              <a:xfrm>
                <a:off x="1879" y="1933"/>
                <a:ext cx="683" cy="194"/>
              </a:xfrm>
              <a:prstGeom prst="rect">
                <a:avLst/>
              </a:prstGeom>
              <a:solidFill>
                <a:schemeClr val="accent1"/>
              </a:solidFill>
              <a:ln w="9525">
                <a:solidFill>
                  <a:srgbClr val="FFFFFF"/>
                </a:solidFill>
                <a:miter lim="800000"/>
                <a:headEnd/>
                <a:tailEnd/>
              </a:ln>
            </p:spPr>
            <p:txBody>
              <a:bodyPr/>
              <a:lstStyle/>
              <a:p>
                <a:pPr eaLnBrk="0" hangingPunct="0"/>
                <a:r>
                  <a:rPr kumimoji="0" lang="en-US" altLang="zh-CN" sz="1400">
                    <a:solidFill>
                      <a:schemeClr val="tx2"/>
                    </a:solidFill>
                    <a:latin typeface="华文新魏" pitchFamily="2" charset="-122"/>
                    <a:ea typeface="华文新魏" pitchFamily="2" charset="-122"/>
                  </a:rPr>
                  <a:t>Strip13</a:t>
                </a:r>
              </a:p>
            </p:txBody>
          </p:sp>
          <p:sp>
            <p:nvSpPr>
              <p:cNvPr id="88" name="Freeform 22"/>
              <p:cNvSpPr>
                <a:spLocks/>
              </p:cNvSpPr>
              <p:nvPr/>
            </p:nvSpPr>
            <p:spPr bwMode="auto">
              <a:xfrm>
                <a:off x="1710" y="1474"/>
                <a:ext cx="1014" cy="94"/>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 name="Freeform 23"/>
              <p:cNvSpPr>
                <a:spLocks/>
              </p:cNvSpPr>
              <p:nvPr/>
            </p:nvSpPr>
            <p:spPr bwMode="auto">
              <a:xfrm>
                <a:off x="1710" y="1661"/>
                <a:ext cx="1014" cy="93"/>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0" name="Freeform 24"/>
              <p:cNvSpPr>
                <a:spLocks/>
              </p:cNvSpPr>
              <p:nvPr/>
            </p:nvSpPr>
            <p:spPr bwMode="auto">
              <a:xfrm>
                <a:off x="1710" y="1848"/>
                <a:ext cx="1014" cy="93"/>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1" name="Freeform 25"/>
              <p:cNvSpPr>
                <a:spLocks/>
              </p:cNvSpPr>
              <p:nvPr/>
            </p:nvSpPr>
            <p:spPr bwMode="auto">
              <a:xfrm>
                <a:off x="1710" y="2034"/>
                <a:ext cx="1014" cy="93"/>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 name="Line 26"/>
              <p:cNvSpPr>
                <a:spLocks noChangeShapeType="1"/>
              </p:cNvSpPr>
              <p:nvPr/>
            </p:nvSpPr>
            <p:spPr bwMode="auto">
              <a:xfrm>
                <a:off x="2724" y="1941"/>
                <a:ext cx="0" cy="1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104"/>
            <p:cNvGrpSpPr>
              <a:grpSpLocks/>
            </p:cNvGrpSpPr>
            <p:nvPr/>
          </p:nvGrpSpPr>
          <p:grpSpPr bwMode="auto">
            <a:xfrm>
              <a:off x="4075" y="1008"/>
              <a:ext cx="1013" cy="1306"/>
              <a:chOff x="4075" y="1008"/>
              <a:chExt cx="1013" cy="1306"/>
            </a:xfrm>
          </p:grpSpPr>
          <p:sp>
            <p:nvSpPr>
              <p:cNvPr id="74" name="AutoShape 28"/>
              <p:cNvSpPr>
                <a:spLocks noChangeArrowheads="1"/>
              </p:cNvSpPr>
              <p:nvPr/>
            </p:nvSpPr>
            <p:spPr bwMode="auto">
              <a:xfrm>
                <a:off x="4075" y="1008"/>
                <a:ext cx="1013" cy="1306"/>
              </a:xfrm>
              <a:prstGeom prst="can">
                <a:avLst>
                  <a:gd name="adj" fmla="val 32231"/>
                </a:avLst>
              </a:prstGeom>
              <a:solidFill>
                <a:srgbClr val="FFFFFF"/>
              </a:solidFill>
              <a:ln w="9525">
                <a:solidFill>
                  <a:srgbClr val="000000"/>
                </a:solidFill>
                <a:round/>
                <a:headEnd/>
                <a:tailEnd/>
              </a:ln>
            </p:spPr>
            <p:txBody>
              <a:bodyPr/>
              <a:lstStyle/>
              <a:p>
                <a:endParaRPr lang="zh-CN" altLang="en-US"/>
              </a:p>
            </p:txBody>
          </p:sp>
          <p:sp>
            <p:nvSpPr>
              <p:cNvPr id="75" name="Text Box 29"/>
              <p:cNvSpPr txBox="1">
                <a:spLocks noChangeArrowheads="1"/>
              </p:cNvSpPr>
              <p:nvPr/>
            </p:nvSpPr>
            <p:spPr bwMode="auto">
              <a:xfrm>
                <a:off x="4244" y="1381"/>
                <a:ext cx="675" cy="187"/>
              </a:xfrm>
              <a:prstGeom prst="rect">
                <a:avLst/>
              </a:prstGeom>
              <a:solidFill>
                <a:schemeClr val="accent1"/>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Strip3</a:t>
                </a:r>
              </a:p>
            </p:txBody>
          </p:sp>
          <p:sp>
            <p:nvSpPr>
              <p:cNvPr id="76" name="Text Box 30"/>
              <p:cNvSpPr txBox="1">
                <a:spLocks noChangeArrowheads="1"/>
              </p:cNvSpPr>
              <p:nvPr/>
            </p:nvSpPr>
            <p:spPr bwMode="auto">
              <a:xfrm>
                <a:off x="4244" y="1568"/>
                <a:ext cx="675" cy="186"/>
              </a:xfrm>
              <a:prstGeom prst="rect">
                <a:avLst/>
              </a:prstGeom>
              <a:solidFill>
                <a:schemeClr val="accent1"/>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Strip7</a:t>
                </a:r>
              </a:p>
            </p:txBody>
          </p:sp>
          <p:sp>
            <p:nvSpPr>
              <p:cNvPr id="77" name="Text Box 31"/>
              <p:cNvSpPr txBox="1">
                <a:spLocks noChangeArrowheads="1"/>
              </p:cNvSpPr>
              <p:nvPr/>
            </p:nvSpPr>
            <p:spPr bwMode="auto">
              <a:xfrm>
                <a:off x="4244" y="1933"/>
                <a:ext cx="677" cy="194"/>
              </a:xfrm>
              <a:prstGeom prst="rect">
                <a:avLst/>
              </a:prstGeom>
              <a:solidFill>
                <a:schemeClr val="accent1"/>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Strip15</a:t>
                </a:r>
              </a:p>
            </p:txBody>
          </p:sp>
          <p:sp>
            <p:nvSpPr>
              <p:cNvPr id="78" name="Freeform 32"/>
              <p:cNvSpPr>
                <a:spLocks/>
              </p:cNvSpPr>
              <p:nvPr/>
            </p:nvSpPr>
            <p:spPr bwMode="auto">
              <a:xfrm>
                <a:off x="4075" y="1474"/>
                <a:ext cx="1013" cy="94"/>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 name="Freeform 33"/>
              <p:cNvSpPr>
                <a:spLocks/>
              </p:cNvSpPr>
              <p:nvPr/>
            </p:nvSpPr>
            <p:spPr bwMode="auto">
              <a:xfrm>
                <a:off x="4075" y="1661"/>
                <a:ext cx="1013" cy="93"/>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 name="Freeform 34"/>
              <p:cNvSpPr>
                <a:spLocks/>
              </p:cNvSpPr>
              <p:nvPr/>
            </p:nvSpPr>
            <p:spPr bwMode="auto">
              <a:xfrm>
                <a:off x="4075" y="2034"/>
                <a:ext cx="1013" cy="93"/>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 name="Line 35"/>
              <p:cNvSpPr>
                <a:spLocks noChangeShapeType="1"/>
              </p:cNvSpPr>
              <p:nvPr/>
            </p:nvSpPr>
            <p:spPr bwMode="auto">
              <a:xfrm>
                <a:off x="5088" y="1941"/>
                <a:ext cx="0" cy="1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Freeform 36"/>
              <p:cNvSpPr>
                <a:spLocks/>
              </p:cNvSpPr>
              <p:nvPr/>
            </p:nvSpPr>
            <p:spPr bwMode="auto">
              <a:xfrm>
                <a:off x="4075" y="1848"/>
                <a:ext cx="1013" cy="93"/>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 name="Text Box 37"/>
            <p:cNvSpPr txBox="1">
              <a:spLocks noChangeArrowheads="1"/>
            </p:cNvSpPr>
            <p:nvPr/>
          </p:nvSpPr>
          <p:spPr bwMode="auto">
            <a:xfrm>
              <a:off x="4244" y="1752"/>
              <a:ext cx="677" cy="144"/>
            </a:xfrm>
            <a:prstGeom prst="rect">
              <a:avLst/>
            </a:prstGeom>
            <a:solidFill>
              <a:schemeClr val="accent1"/>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Strip11</a:t>
              </a:r>
            </a:p>
          </p:txBody>
        </p:sp>
        <p:grpSp>
          <p:nvGrpSpPr>
            <p:cNvPr id="12" name="Group 105"/>
            <p:cNvGrpSpPr>
              <a:grpSpLocks/>
            </p:cNvGrpSpPr>
            <p:nvPr/>
          </p:nvGrpSpPr>
          <p:grpSpPr bwMode="auto">
            <a:xfrm>
              <a:off x="2892" y="1008"/>
              <a:ext cx="1014" cy="1306"/>
              <a:chOff x="2892" y="1008"/>
              <a:chExt cx="1014" cy="1306"/>
            </a:xfrm>
          </p:grpSpPr>
          <p:sp>
            <p:nvSpPr>
              <p:cNvPr id="66" name="AutoShape 39"/>
              <p:cNvSpPr>
                <a:spLocks noChangeArrowheads="1"/>
              </p:cNvSpPr>
              <p:nvPr/>
            </p:nvSpPr>
            <p:spPr bwMode="auto">
              <a:xfrm>
                <a:off x="2892" y="1008"/>
                <a:ext cx="1014" cy="1306"/>
              </a:xfrm>
              <a:prstGeom prst="can">
                <a:avLst>
                  <a:gd name="adj" fmla="val 32199"/>
                </a:avLst>
              </a:prstGeom>
              <a:solidFill>
                <a:srgbClr val="FFFFFF"/>
              </a:solidFill>
              <a:ln w="9525">
                <a:solidFill>
                  <a:srgbClr val="000000"/>
                </a:solidFill>
                <a:round/>
                <a:headEnd/>
                <a:tailEnd/>
              </a:ln>
            </p:spPr>
            <p:txBody>
              <a:bodyPr/>
              <a:lstStyle/>
              <a:p>
                <a:endParaRPr lang="zh-CN" altLang="en-US"/>
              </a:p>
            </p:txBody>
          </p:sp>
          <p:sp>
            <p:nvSpPr>
              <p:cNvPr id="67" name="Text Box 40"/>
              <p:cNvSpPr txBox="1">
                <a:spLocks noChangeArrowheads="1"/>
              </p:cNvSpPr>
              <p:nvPr/>
            </p:nvSpPr>
            <p:spPr bwMode="auto">
              <a:xfrm>
                <a:off x="3061" y="1381"/>
                <a:ext cx="676" cy="187"/>
              </a:xfrm>
              <a:prstGeom prst="rect">
                <a:avLst/>
              </a:prstGeom>
              <a:solidFill>
                <a:schemeClr val="accent1"/>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Strip2</a:t>
                </a:r>
              </a:p>
            </p:txBody>
          </p:sp>
          <p:sp>
            <p:nvSpPr>
              <p:cNvPr id="68" name="Text Box 41"/>
              <p:cNvSpPr txBox="1">
                <a:spLocks noChangeArrowheads="1"/>
              </p:cNvSpPr>
              <p:nvPr/>
            </p:nvSpPr>
            <p:spPr bwMode="auto">
              <a:xfrm>
                <a:off x="3061" y="1568"/>
                <a:ext cx="676" cy="186"/>
              </a:xfrm>
              <a:prstGeom prst="rect">
                <a:avLst/>
              </a:prstGeom>
              <a:solidFill>
                <a:schemeClr val="accent1"/>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Strip6</a:t>
                </a:r>
              </a:p>
            </p:txBody>
          </p:sp>
          <p:sp>
            <p:nvSpPr>
              <p:cNvPr id="69" name="Text Box 42"/>
              <p:cNvSpPr txBox="1">
                <a:spLocks noChangeArrowheads="1"/>
              </p:cNvSpPr>
              <p:nvPr/>
            </p:nvSpPr>
            <p:spPr bwMode="auto">
              <a:xfrm>
                <a:off x="3061" y="1933"/>
                <a:ext cx="681" cy="194"/>
              </a:xfrm>
              <a:prstGeom prst="rect">
                <a:avLst/>
              </a:prstGeom>
              <a:solidFill>
                <a:schemeClr val="accent1"/>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Strip14</a:t>
                </a:r>
              </a:p>
            </p:txBody>
          </p:sp>
          <p:sp>
            <p:nvSpPr>
              <p:cNvPr id="70" name="Freeform 43"/>
              <p:cNvSpPr>
                <a:spLocks/>
              </p:cNvSpPr>
              <p:nvPr/>
            </p:nvSpPr>
            <p:spPr bwMode="auto">
              <a:xfrm>
                <a:off x="2892" y="1474"/>
                <a:ext cx="1014" cy="94"/>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 name="Freeform 44"/>
              <p:cNvSpPr>
                <a:spLocks/>
              </p:cNvSpPr>
              <p:nvPr/>
            </p:nvSpPr>
            <p:spPr bwMode="auto">
              <a:xfrm>
                <a:off x="2892" y="1661"/>
                <a:ext cx="1014" cy="93"/>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Freeform 45"/>
              <p:cNvSpPr>
                <a:spLocks/>
              </p:cNvSpPr>
              <p:nvPr/>
            </p:nvSpPr>
            <p:spPr bwMode="auto">
              <a:xfrm>
                <a:off x="2892" y="2034"/>
                <a:ext cx="1014" cy="93"/>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 name="Line 46"/>
              <p:cNvSpPr>
                <a:spLocks noChangeShapeType="1"/>
              </p:cNvSpPr>
              <p:nvPr/>
            </p:nvSpPr>
            <p:spPr bwMode="auto">
              <a:xfrm>
                <a:off x="3906" y="1941"/>
                <a:ext cx="0" cy="1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 name="Freeform 47"/>
            <p:cNvSpPr>
              <a:spLocks/>
            </p:cNvSpPr>
            <p:nvPr/>
          </p:nvSpPr>
          <p:spPr bwMode="auto">
            <a:xfrm>
              <a:off x="4075" y="1847"/>
              <a:ext cx="1013" cy="94"/>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Line 48"/>
            <p:cNvSpPr>
              <a:spLocks noChangeShapeType="1"/>
            </p:cNvSpPr>
            <p:nvPr/>
          </p:nvSpPr>
          <p:spPr bwMode="auto">
            <a:xfrm>
              <a:off x="5088" y="1754"/>
              <a:ext cx="0"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Text Box 49"/>
            <p:cNvSpPr txBox="1">
              <a:spLocks noChangeArrowheads="1"/>
            </p:cNvSpPr>
            <p:nvPr/>
          </p:nvSpPr>
          <p:spPr bwMode="auto">
            <a:xfrm>
              <a:off x="3061" y="1752"/>
              <a:ext cx="681" cy="144"/>
            </a:xfrm>
            <a:prstGeom prst="rect">
              <a:avLst/>
            </a:prstGeom>
            <a:solidFill>
              <a:schemeClr val="accent1"/>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Strip10</a:t>
              </a:r>
            </a:p>
          </p:txBody>
        </p:sp>
        <p:sp>
          <p:nvSpPr>
            <p:cNvPr id="16" name="Freeform 50"/>
            <p:cNvSpPr>
              <a:spLocks/>
            </p:cNvSpPr>
            <p:nvPr/>
          </p:nvSpPr>
          <p:spPr bwMode="auto">
            <a:xfrm>
              <a:off x="2892" y="1847"/>
              <a:ext cx="1014" cy="94"/>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 name="Line 51"/>
            <p:cNvSpPr>
              <a:spLocks noChangeShapeType="1"/>
            </p:cNvSpPr>
            <p:nvPr/>
          </p:nvSpPr>
          <p:spPr bwMode="auto">
            <a:xfrm>
              <a:off x="3906" y="1754"/>
              <a:ext cx="0" cy="2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 name="Group 53"/>
            <p:cNvGrpSpPr>
              <a:grpSpLocks/>
            </p:cNvGrpSpPr>
            <p:nvPr/>
          </p:nvGrpSpPr>
          <p:grpSpPr bwMode="auto">
            <a:xfrm>
              <a:off x="528" y="2500"/>
              <a:ext cx="4560" cy="1306"/>
              <a:chOff x="6840" y="2064"/>
              <a:chExt cx="4860" cy="2184"/>
            </a:xfrm>
          </p:grpSpPr>
          <p:grpSp>
            <p:nvGrpSpPr>
              <p:cNvPr id="19" name="Group 54"/>
              <p:cNvGrpSpPr>
                <a:grpSpLocks/>
              </p:cNvGrpSpPr>
              <p:nvPr/>
            </p:nvGrpSpPr>
            <p:grpSpPr bwMode="auto">
              <a:xfrm>
                <a:off x="6840" y="2064"/>
                <a:ext cx="1080" cy="2184"/>
                <a:chOff x="2160" y="2064"/>
                <a:chExt cx="1080" cy="2184"/>
              </a:xfrm>
            </p:grpSpPr>
            <p:sp>
              <p:nvSpPr>
                <p:cNvPr id="56" name="AutoShape 55"/>
                <p:cNvSpPr>
                  <a:spLocks noChangeArrowheads="1"/>
                </p:cNvSpPr>
                <p:nvPr/>
              </p:nvSpPr>
              <p:spPr bwMode="auto">
                <a:xfrm>
                  <a:off x="2160" y="2064"/>
                  <a:ext cx="1080" cy="2184"/>
                </a:xfrm>
                <a:prstGeom prst="can">
                  <a:avLst>
                    <a:gd name="adj" fmla="val 50556"/>
                  </a:avLst>
                </a:prstGeom>
                <a:solidFill>
                  <a:srgbClr val="FFFFFF"/>
                </a:solidFill>
                <a:ln w="9525">
                  <a:solidFill>
                    <a:srgbClr val="000000"/>
                  </a:solidFill>
                  <a:round/>
                  <a:headEnd/>
                  <a:tailEnd/>
                </a:ln>
              </p:spPr>
              <p:txBody>
                <a:bodyPr/>
                <a:lstStyle/>
                <a:p>
                  <a:endParaRPr lang="zh-CN" altLang="en-US"/>
                </a:p>
              </p:txBody>
            </p:sp>
            <p:sp>
              <p:nvSpPr>
                <p:cNvPr id="57" name="Text Box 56"/>
                <p:cNvSpPr txBox="1">
                  <a:spLocks noChangeArrowheads="1"/>
                </p:cNvSpPr>
                <p:nvPr/>
              </p:nvSpPr>
              <p:spPr bwMode="auto">
                <a:xfrm>
                  <a:off x="2340" y="2688"/>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Strip0</a:t>
                  </a:r>
                </a:p>
              </p:txBody>
            </p:sp>
            <p:sp>
              <p:nvSpPr>
                <p:cNvPr id="58" name="Text Box 57"/>
                <p:cNvSpPr txBox="1">
                  <a:spLocks noChangeArrowheads="1"/>
                </p:cNvSpPr>
                <p:nvPr/>
              </p:nvSpPr>
              <p:spPr bwMode="auto">
                <a:xfrm>
                  <a:off x="2340" y="3000"/>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Strip4</a:t>
                  </a:r>
                </a:p>
              </p:txBody>
            </p:sp>
            <p:sp>
              <p:nvSpPr>
                <p:cNvPr id="59" name="Text Box 58"/>
                <p:cNvSpPr txBox="1">
                  <a:spLocks noChangeArrowheads="1"/>
                </p:cNvSpPr>
                <p:nvPr/>
              </p:nvSpPr>
              <p:spPr bwMode="auto">
                <a:xfrm>
                  <a:off x="2340" y="3312"/>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Strip8</a:t>
                  </a:r>
                </a:p>
              </p:txBody>
            </p:sp>
            <p:sp>
              <p:nvSpPr>
                <p:cNvPr id="60" name="Text Box 59"/>
                <p:cNvSpPr txBox="1">
                  <a:spLocks noChangeArrowheads="1"/>
                </p:cNvSpPr>
                <p:nvPr/>
              </p:nvSpPr>
              <p:spPr bwMode="auto">
                <a:xfrm>
                  <a:off x="2340" y="3624"/>
                  <a:ext cx="90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Strip12</a:t>
                  </a:r>
                </a:p>
              </p:txBody>
            </p:sp>
            <p:sp>
              <p:nvSpPr>
                <p:cNvPr id="61" name="Freeform 60"/>
                <p:cNvSpPr>
                  <a:spLocks/>
                </p:cNvSpPr>
                <p:nvPr/>
              </p:nvSpPr>
              <p:spPr bwMode="auto">
                <a:xfrm>
                  <a:off x="2160" y="2844"/>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 name="Freeform 61"/>
                <p:cNvSpPr>
                  <a:spLocks/>
                </p:cNvSpPr>
                <p:nvPr/>
              </p:nvSpPr>
              <p:spPr bwMode="auto">
                <a:xfrm>
                  <a:off x="2160" y="3156"/>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 name="Freeform 62"/>
                <p:cNvSpPr>
                  <a:spLocks/>
                </p:cNvSpPr>
                <p:nvPr/>
              </p:nvSpPr>
              <p:spPr bwMode="auto">
                <a:xfrm>
                  <a:off x="2160" y="3468"/>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 name="Freeform 63"/>
                <p:cNvSpPr>
                  <a:spLocks/>
                </p:cNvSpPr>
                <p:nvPr/>
              </p:nvSpPr>
              <p:spPr bwMode="auto">
                <a:xfrm>
                  <a:off x="2160" y="3780"/>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 name="Line 64"/>
                <p:cNvSpPr>
                  <a:spLocks noChangeShapeType="1"/>
                </p:cNvSpPr>
                <p:nvPr/>
              </p:nvSpPr>
              <p:spPr bwMode="auto">
                <a:xfrm>
                  <a:off x="324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 name="Group 65"/>
              <p:cNvGrpSpPr>
                <a:grpSpLocks/>
              </p:cNvGrpSpPr>
              <p:nvPr/>
            </p:nvGrpSpPr>
            <p:grpSpPr bwMode="auto">
              <a:xfrm>
                <a:off x="8100" y="2064"/>
                <a:ext cx="1080" cy="2184"/>
                <a:chOff x="3600" y="2064"/>
                <a:chExt cx="1080" cy="2184"/>
              </a:xfrm>
            </p:grpSpPr>
            <p:sp>
              <p:nvSpPr>
                <p:cNvPr id="46" name="AutoShape 66"/>
                <p:cNvSpPr>
                  <a:spLocks noChangeArrowheads="1"/>
                </p:cNvSpPr>
                <p:nvPr/>
              </p:nvSpPr>
              <p:spPr bwMode="auto">
                <a:xfrm>
                  <a:off x="3600" y="2064"/>
                  <a:ext cx="1080" cy="2184"/>
                </a:xfrm>
                <a:prstGeom prst="can">
                  <a:avLst>
                    <a:gd name="adj" fmla="val 50556"/>
                  </a:avLst>
                </a:prstGeom>
                <a:solidFill>
                  <a:srgbClr val="FFFFFF"/>
                </a:solidFill>
                <a:ln w="9525">
                  <a:solidFill>
                    <a:srgbClr val="000000"/>
                  </a:solidFill>
                  <a:round/>
                  <a:headEnd/>
                  <a:tailEnd/>
                </a:ln>
              </p:spPr>
              <p:txBody>
                <a:bodyPr/>
                <a:lstStyle/>
                <a:p>
                  <a:endParaRPr lang="zh-CN" altLang="en-US"/>
                </a:p>
              </p:txBody>
            </p:sp>
            <p:sp>
              <p:nvSpPr>
                <p:cNvPr id="47" name="Text Box 67"/>
                <p:cNvSpPr txBox="1">
                  <a:spLocks noChangeArrowheads="1"/>
                </p:cNvSpPr>
                <p:nvPr/>
              </p:nvSpPr>
              <p:spPr bwMode="auto">
                <a:xfrm>
                  <a:off x="3780" y="2688"/>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Strip1</a:t>
                  </a:r>
                </a:p>
              </p:txBody>
            </p:sp>
            <p:sp>
              <p:nvSpPr>
                <p:cNvPr id="48" name="Text Box 68"/>
                <p:cNvSpPr txBox="1">
                  <a:spLocks noChangeArrowheads="1"/>
                </p:cNvSpPr>
                <p:nvPr/>
              </p:nvSpPr>
              <p:spPr bwMode="auto">
                <a:xfrm>
                  <a:off x="3780" y="3000"/>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Strip5</a:t>
                  </a:r>
                </a:p>
              </p:txBody>
            </p:sp>
            <p:sp>
              <p:nvSpPr>
                <p:cNvPr id="49" name="Text Box 69"/>
                <p:cNvSpPr txBox="1">
                  <a:spLocks noChangeArrowheads="1"/>
                </p:cNvSpPr>
                <p:nvPr/>
              </p:nvSpPr>
              <p:spPr bwMode="auto">
                <a:xfrm>
                  <a:off x="3780" y="3312"/>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Strip9</a:t>
                  </a:r>
                </a:p>
              </p:txBody>
            </p:sp>
            <p:sp>
              <p:nvSpPr>
                <p:cNvPr id="50" name="Text Box 70"/>
                <p:cNvSpPr txBox="1">
                  <a:spLocks noChangeArrowheads="1"/>
                </p:cNvSpPr>
                <p:nvPr/>
              </p:nvSpPr>
              <p:spPr bwMode="auto">
                <a:xfrm>
                  <a:off x="3780" y="3624"/>
                  <a:ext cx="90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Strip13</a:t>
                  </a:r>
                </a:p>
              </p:txBody>
            </p:sp>
            <p:sp>
              <p:nvSpPr>
                <p:cNvPr id="51" name="Freeform 71"/>
                <p:cNvSpPr>
                  <a:spLocks/>
                </p:cNvSpPr>
                <p:nvPr/>
              </p:nvSpPr>
              <p:spPr bwMode="auto">
                <a:xfrm>
                  <a:off x="3600" y="2844"/>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Freeform 72"/>
                <p:cNvSpPr>
                  <a:spLocks/>
                </p:cNvSpPr>
                <p:nvPr/>
              </p:nvSpPr>
              <p:spPr bwMode="auto">
                <a:xfrm>
                  <a:off x="3600" y="3156"/>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 name="Freeform 73"/>
                <p:cNvSpPr>
                  <a:spLocks/>
                </p:cNvSpPr>
                <p:nvPr/>
              </p:nvSpPr>
              <p:spPr bwMode="auto">
                <a:xfrm>
                  <a:off x="3600" y="3468"/>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 name="Freeform 74"/>
                <p:cNvSpPr>
                  <a:spLocks/>
                </p:cNvSpPr>
                <p:nvPr/>
              </p:nvSpPr>
              <p:spPr bwMode="auto">
                <a:xfrm>
                  <a:off x="3600" y="3780"/>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 name="Line 75"/>
                <p:cNvSpPr>
                  <a:spLocks noChangeShapeType="1"/>
                </p:cNvSpPr>
                <p:nvPr/>
              </p:nvSpPr>
              <p:spPr bwMode="auto">
                <a:xfrm>
                  <a:off x="468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 name="Group 76"/>
              <p:cNvGrpSpPr>
                <a:grpSpLocks/>
              </p:cNvGrpSpPr>
              <p:nvPr/>
            </p:nvGrpSpPr>
            <p:grpSpPr bwMode="auto">
              <a:xfrm>
                <a:off x="10620" y="2064"/>
                <a:ext cx="1080" cy="2184"/>
                <a:chOff x="5040" y="2064"/>
                <a:chExt cx="1080" cy="2184"/>
              </a:xfrm>
            </p:grpSpPr>
            <p:sp>
              <p:nvSpPr>
                <p:cNvPr id="37" name="AutoShape 77"/>
                <p:cNvSpPr>
                  <a:spLocks noChangeArrowheads="1"/>
                </p:cNvSpPr>
                <p:nvPr/>
              </p:nvSpPr>
              <p:spPr bwMode="auto">
                <a:xfrm>
                  <a:off x="5040" y="2064"/>
                  <a:ext cx="1080" cy="2184"/>
                </a:xfrm>
                <a:prstGeom prst="can">
                  <a:avLst>
                    <a:gd name="adj" fmla="val 50556"/>
                  </a:avLst>
                </a:prstGeom>
                <a:solidFill>
                  <a:srgbClr val="FFFFFF"/>
                </a:solidFill>
                <a:ln w="9525">
                  <a:solidFill>
                    <a:srgbClr val="000000"/>
                  </a:solidFill>
                  <a:round/>
                  <a:headEnd/>
                  <a:tailEnd/>
                </a:ln>
              </p:spPr>
              <p:txBody>
                <a:bodyPr/>
                <a:lstStyle/>
                <a:p>
                  <a:endParaRPr lang="zh-CN" altLang="en-US"/>
                </a:p>
              </p:txBody>
            </p:sp>
            <p:sp>
              <p:nvSpPr>
                <p:cNvPr id="38" name="Text Box 78"/>
                <p:cNvSpPr txBox="1">
                  <a:spLocks noChangeArrowheads="1"/>
                </p:cNvSpPr>
                <p:nvPr/>
              </p:nvSpPr>
              <p:spPr bwMode="auto">
                <a:xfrm>
                  <a:off x="5220" y="2688"/>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Strip3</a:t>
                  </a:r>
                </a:p>
              </p:txBody>
            </p:sp>
            <p:sp>
              <p:nvSpPr>
                <p:cNvPr id="39" name="Text Box 79"/>
                <p:cNvSpPr txBox="1">
                  <a:spLocks noChangeArrowheads="1"/>
                </p:cNvSpPr>
                <p:nvPr/>
              </p:nvSpPr>
              <p:spPr bwMode="auto">
                <a:xfrm>
                  <a:off x="5220" y="3000"/>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Strip7</a:t>
                  </a:r>
                </a:p>
              </p:txBody>
            </p:sp>
            <p:sp>
              <p:nvSpPr>
                <p:cNvPr id="40" name="Text Box 80"/>
                <p:cNvSpPr txBox="1">
                  <a:spLocks noChangeArrowheads="1"/>
                </p:cNvSpPr>
                <p:nvPr/>
              </p:nvSpPr>
              <p:spPr bwMode="auto">
                <a:xfrm>
                  <a:off x="5220" y="3624"/>
                  <a:ext cx="90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Strip15</a:t>
                  </a:r>
                </a:p>
              </p:txBody>
            </p:sp>
            <p:sp>
              <p:nvSpPr>
                <p:cNvPr id="41" name="Freeform 81"/>
                <p:cNvSpPr>
                  <a:spLocks/>
                </p:cNvSpPr>
                <p:nvPr/>
              </p:nvSpPr>
              <p:spPr bwMode="auto">
                <a:xfrm>
                  <a:off x="5040" y="2844"/>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 name="Freeform 82"/>
                <p:cNvSpPr>
                  <a:spLocks/>
                </p:cNvSpPr>
                <p:nvPr/>
              </p:nvSpPr>
              <p:spPr bwMode="auto">
                <a:xfrm>
                  <a:off x="5040" y="3156"/>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 name="Freeform 83"/>
                <p:cNvSpPr>
                  <a:spLocks/>
                </p:cNvSpPr>
                <p:nvPr/>
              </p:nvSpPr>
              <p:spPr bwMode="auto">
                <a:xfrm>
                  <a:off x="5040" y="3780"/>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 name="Line 84"/>
                <p:cNvSpPr>
                  <a:spLocks noChangeShapeType="1"/>
                </p:cNvSpPr>
                <p:nvPr/>
              </p:nvSpPr>
              <p:spPr bwMode="auto">
                <a:xfrm>
                  <a:off x="612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Freeform 85"/>
                <p:cNvSpPr>
                  <a:spLocks/>
                </p:cNvSpPr>
                <p:nvPr/>
              </p:nvSpPr>
              <p:spPr bwMode="auto">
                <a:xfrm>
                  <a:off x="5040" y="3468"/>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2" name="Text Box 86"/>
              <p:cNvSpPr txBox="1">
                <a:spLocks noChangeArrowheads="1"/>
              </p:cNvSpPr>
              <p:nvPr/>
            </p:nvSpPr>
            <p:spPr bwMode="auto">
              <a:xfrm>
                <a:off x="10800" y="3312"/>
                <a:ext cx="90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Strip11</a:t>
                </a:r>
              </a:p>
            </p:txBody>
          </p:sp>
          <p:grpSp>
            <p:nvGrpSpPr>
              <p:cNvPr id="23" name="Group 87"/>
              <p:cNvGrpSpPr>
                <a:grpSpLocks/>
              </p:cNvGrpSpPr>
              <p:nvPr/>
            </p:nvGrpSpPr>
            <p:grpSpPr bwMode="auto">
              <a:xfrm>
                <a:off x="9360" y="2064"/>
                <a:ext cx="1080" cy="2184"/>
                <a:chOff x="5040" y="2064"/>
                <a:chExt cx="1080" cy="2184"/>
              </a:xfrm>
            </p:grpSpPr>
            <p:sp>
              <p:nvSpPr>
                <p:cNvPr id="29" name="AutoShape 88"/>
                <p:cNvSpPr>
                  <a:spLocks noChangeArrowheads="1"/>
                </p:cNvSpPr>
                <p:nvPr/>
              </p:nvSpPr>
              <p:spPr bwMode="auto">
                <a:xfrm>
                  <a:off x="5040" y="2064"/>
                  <a:ext cx="1080" cy="2184"/>
                </a:xfrm>
                <a:prstGeom prst="can">
                  <a:avLst>
                    <a:gd name="adj" fmla="val 50556"/>
                  </a:avLst>
                </a:prstGeom>
                <a:solidFill>
                  <a:srgbClr val="FFFFFF"/>
                </a:solidFill>
                <a:ln w="9525">
                  <a:solidFill>
                    <a:srgbClr val="000000"/>
                  </a:solidFill>
                  <a:round/>
                  <a:headEnd/>
                  <a:tailEnd/>
                </a:ln>
              </p:spPr>
              <p:txBody>
                <a:bodyPr/>
                <a:lstStyle/>
                <a:p>
                  <a:endParaRPr lang="zh-CN" altLang="en-US"/>
                </a:p>
              </p:txBody>
            </p:sp>
            <p:sp>
              <p:nvSpPr>
                <p:cNvPr id="30" name="Text Box 89"/>
                <p:cNvSpPr txBox="1">
                  <a:spLocks noChangeArrowheads="1"/>
                </p:cNvSpPr>
                <p:nvPr/>
              </p:nvSpPr>
              <p:spPr bwMode="auto">
                <a:xfrm>
                  <a:off x="5220" y="2688"/>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Strip2</a:t>
                  </a:r>
                </a:p>
              </p:txBody>
            </p:sp>
            <p:sp>
              <p:nvSpPr>
                <p:cNvPr id="31" name="Text Box 90"/>
                <p:cNvSpPr txBox="1">
                  <a:spLocks noChangeArrowheads="1"/>
                </p:cNvSpPr>
                <p:nvPr/>
              </p:nvSpPr>
              <p:spPr bwMode="auto">
                <a:xfrm>
                  <a:off x="5220" y="3000"/>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Strip6</a:t>
                  </a:r>
                </a:p>
              </p:txBody>
            </p:sp>
            <p:sp>
              <p:nvSpPr>
                <p:cNvPr id="32" name="Text Box 91"/>
                <p:cNvSpPr txBox="1">
                  <a:spLocks noChangeArrowheads="1"/>
                </p:cNvSpPr>
                <p:nvPr/>
              </p:nvSpPr>
              <p:spPr bwMode="auto">
                <a:xfrm>
                  <a:off x="5220" y="3624"/>
                  <a:ext cx="90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Strip14</a:t>
                  </a:r>
                </a:p>
              </p:txBody>
            </p:sp>
            <p:sp>
              <p:nvSpPr>
                <p:cNvPr id="33" name="Freeform 92"/>
                <p:cNvSpPr>
                  <a:spLocks/>
                </p:cNvSpPr>
                <p:nvPr/>
              </p:nvSpPr>
              <p:spPr bwMode="auto">
                <a:xfrm>
                  <a:off x="5040" y="2844"/>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 name="Freeform 93"/>
                <p:cNvSpPr>
                  <a:spLocks/>
                </p:cNvSpPr>
                <p:nvPr/>
              </p:nvSpPr>
              <p:spPr bwMode="auto">
                <a:xfrm>
                  <a:off x="5040" y="3156"/>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 name="Freeform 94"/>
                <p:cNvSpPr>
                  <a:spLocks/>
                </p:cNvSpPr>
                <p:nvPr/>
              </p:nvSpPr>
              <p:spPr bwMode="auto">
                <a:xfrm>
                  <a:off x="5040" y="3780"/>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Line 95"/>
                <p:cNvSpPr>
                  <a:spLocks noChangeShapeType="1"/>
                </p:cNvSpPr>
                <p:nvPr/>
              </p:nvSpPr>
              <p:spPr bwMode="auto">
                <a:xfrm>
                  <a:off x="612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 name="Freeform 96"/>
              <p:cNvSpPr>
                <a:spLocks/>
              </p:cNvSpPr>
              <p:nvPr/>
            </p:nvSpPr>
            <p:spPr bwMode="auto">
              <a:xfrm>
                <a:off x="10620" y="3468"/>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Line 97"/>
              <p:cNvSpPr>
                <a:spLocks noChangeShapeType="1"/>
              </p:cNvSpPr>
              <p:nvPr/>
            </p:nvSpPr>
            <p:spPr bwMode="auto">
              <a:xfrm>
                <a:off x="11700" y="331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Text Box 98"/>
              <p:cNvSpPr txBox="1">
                <a:spLocks noChangeArrowheads="1"/>
              </p:cNvSpPr>
              <p:nvPr/>
            </p:nvSpPr>
            <p:spPr bwMode="auto">
              <a:xfrm>
                <a:off x="9540" y="3312"/>
                <a:ext cx="90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latin typeface="华文新魏" pitchFamily="2" charset="-122"/>
                    <a:ea typeface="华文新魏" pitchFamily="2" charset="-122"/>
                  </a:rPr>
                  <a:t>Strip10</a:t>
                </a:r>
              </a:p>
            </p:txBody>
          </p:sp>
          <p:sp>
            <p:nvSpPr>
              <p:cNvPr id="27" name="Freeform 99"/>
              <p:cNvSpPr>
                <a:spLocks/>
              </p:cNvSpPr>
              <p:nvPr/>
            </p:nvSpPr>
            <p:spPr bwMode="auto">
              <a:xfrm>
                <a:off x="9360" y="3468"/>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 name="Line 100"/>
              <p:cNvSpPr>
                <a:spLocks noChangeShapeType="1"/>
              </p:cNvSpPr>
              <p:nvPr/>
            </p:nvSpPr>
            <p:spPr bwMode="auto">
              <a:xfrm>
                <a:off x="10440" y="3312"/>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27819838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RAID 2</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58</a:t>
            </a:fld>
            <a:endParaRPr lang="zh-CN" altLang="en-US"/>
          </a:p>
        </p:txBody>
      </p:sp>
      <p:grpSp>
        <p:nvGrpSpPr>
          <p:cNvPr id="6" name="Group 4"/>
          <p:cNvGrpSpPr>
            <a:grpSpLocks/>
          </p:cNvGrpSpPr>
          <p:nvPr/>
        </p:nvGrpSpPr>
        <p:grpSpPr bwMode="auto">
          <a:xfrm>
            <a:off x="914400" y="1676400"/>
            <a:ext cx="7329488" cy="3962400"/>
            <a:chOff x="1980" y="8148"/>
            <a:chExt cx="8820" cy="3120"/>
          </a:xfrm>
        </p:grpSpPr>
        <p:grpSp>
          <p:nvGrpSpPr>
            <p:cNvPr id="7" name="Group 5"/>
            <p:cNvGrpSpPr>
              <a:grpSpLocks/>
            </p:cNvGrpSpPr>
            <p:nvPr/>
          </p:nvGrpSpPr>
          <p:grpSpPr bwMode="auto">
            <a:xfrm>
              <a:off x="1980" y="8148"/>
              <a:ext cx="1080" cy="2184"/>
              <a:chOff x="1980" y="8148"/>
              <a:chExt cx="1080" cy="2184"/>
            </a:xfrm>
          </p:grpSpPr>
          <p:sp>
            <p:nvSpPr>
              <p:cNvPr id="56" name="AutoShape 6"/>
              <p:cNvSpPr>
                <a:spLocks noChangeArrowheads="1"/>
              </p:cNvSpPr>
              <p:nvPr/>
            </p:nvSpPr>
            <p:spPr bwMode="auto">
              <a:xfrm>
                <a:off x="1980" y="8148"/>
                <a:ext cx="1080" cy="2184"/>
              </a:xfrm>
              <a:prstGeom prst="can">
                <a:avLst>
                  <a:gd name="adj" fmla="val 50556"/>
                </a:avLst>
              </a:prstGeom>
              <a:solidFill>
                <a:srgbClr val="FFFFFF"/>
              </a:solidFill>
              <a:ln w="9525">
                <a:solidFill>
                  <a:srgbClr val="000000"/>
                </a:solidFill>
                <a:round/>
                <a:headEnd/>
                <a:tailEnd/>
              </a:ln>
            </p:spPr>
            <p:txBody>
              <a:bodyPr/>
              <a:lstStyle/>
              <a:p>
                <a:endParaRPr lang="zh-CN" altLang="en-US"/>
              </a:p>
            </p:txBody>
          </p:sp>
          <p:sp>
            <p:nvSpPr>
              <p:cNvPr id="57" name="Text Box 7"/>
              <p:cNvSpPr txBox="1">
                <a:spLocks noChangeArrowheads="1"/>
              </p:cNvSpPr>
              <p:nvPr/>
            </p:nvSpPr>
            <p:spPr bwMode="auto">
              <a:xfrm>
                <a:off x="2160" y="9396"/>
                <a:ext cx="720" cy="312"/>
              </a:xfrm>
              <a:prstGeom prst="rect">
                <a:avLst/>
              </a:prstGeom>
              <a:solidFill>
                <a:srgbClr val="FFCC66"/>
              </a:solidFill>
              <a:ln w="9525">
                <a:solidFill>
                  <a:srgbClr val="FFFFFF"/>
                </a:solidFill>
                <a:miter lim="800000"/>
                <a:headEnd/>
                <a:tailEnd/>
              </a:ln>
            </p:spPr>
            <p:txBody>
              <a:bodyPr/>
              <a:lstStyle/>
              <a:p>
                <a:pPr eaLnBrk="0" hangingPunct="0"/>
                <a:r>
                  <a:rPr kumimoji="0" lang="en-US" altLang="zh-CN" sz="1800">
                    <a:solidFill>
                      <a:srgbClr val="663300"/>
                    </a:solidFill>
                    <a:latin typeface="华文新魏" pitchFamily="2" charset="-122"/>
                    <a:ea typeface="华文新魏" pitchFamily="2" charset="-122"/>
                  </a:rPr>
                  <a:t>b0</a:t>
                </a:r>
              </a:p>
            </p:txBody>
          </p:sp>
          <p:sp>
            <p:nvSpPr>
              <p:cNvPr id="58" name="Freeform 8"/>
              <p:cNvSpPr>
                <a:spLocks/>
              </p:cNvSpPr>
              <p:nvPr/>
            </p:nvSpPr>
            <p:spPr bwMode="auto">
              <a:xfrm>
                <a:off x="1980" y="8928"/>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 name="Freeform 9"/>
              <p:cNvSpPr>
                <a:spLocks/>
              </p:cNvSpPr>
              <p:nvPr/>
            </p:nvSpPr>
            <p:spPr bwMode="auto">
              <a:xfrm>
                <a:off x="1980" y="9240"/>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 name="Freeform 10"/>
              <p:cNvSpPr>
                <a:spLocks/>
              </p:cNvSpPr>
              <p:nvPr/>
            </p:nvSpPr>
            <p:spPr bwMode="auto">
              <a:xfrm>
                <a:off x="1980" y="9552"/>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 name="Freeform 11"/>
              <p:cNvSpPr>
                <a:spLocks/>
              </p:cNvSpPr>
              <p:nvPr/>
            </p:nvSpPr>
            <p:spPr bwMode="auto">
              <a:xfrm>
                <a:off x="1980" y="9864"/>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 name="Line 12"/>
              <p:cNvSpPr>
                <a:spLocks noChangeShapeType="1"/>
              </p:cNvSpPr>
              <p:nvPr/>
            </p:nvSpPr>
            <p:spPr bwMode="auto">
              <a:xfrm>
                <a:off x="3060" y="97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 name="AutoShape 13"/>
            <p:cNvSpPr>
              <a:spLocks noChangeArrowheads="1"/>
            </p:cNvSpPr>
            <p:nvPr/>
          </p:nvSpPr>
          <p:spPr bwMode="auto">
            <a:xfrm>
              <a:off x="3240" y="8148"/>
              <a:ext cx="1080" cy="2184"/>
            </a:xfrm>
            <a:prstGeom prst="can">
              <a:avLst>
                <a:gd name="adj" fmla="val 50556"/>
              </a:avLst>
            </a:prstGeom>
            <a:solidFill>
              <a:srgbClr val="FFFFFF"/>
            </a:solidFill>
            <a:ln w="9525">
              <a:solidFill>
                <a:srgbClr val="000000"/>
              </a:solidFill>
              <a:round/>
              <a:headEnd/>
              <a:tailEnd/>
            </a:ln>
          </p:spPr>
          <p:txBody>
            <a:bodyPr/>
            <a:lstStyle/>
            <a:p>
              <a:endParaRPr lang="zh-CN" altLang="en-US"/>
            </a:p>
          </p:txBody>
        </p:sp>
        <p:sp>
          <p:nvSpPr>
            <p:cNvPr id="9" name="Text Box 14"/>
            <p:cNvSpPr txBox="1">
              <a:spLocks noChangeArrowheads="1"/>
            </p:cNvSpPr>
            <p:nvPr/>
          </p:nvSpPr>
          <p:spPr bwMode="auto">
            <a:xfrm>
              <a:off x="3420" y="9396"/>
              <a:ext cx="720" cy="312"/>
            </a:xfrm>
            <a:prstGeom prst="rect">
              <a:avLst/>
            </a:prstGeom>
            <a:solidFill>
              <a:srgbClr val="FFCC66"/>
            </a:solidFill>
            <a:ln w="9525">
              <a:solidFill>
                <a:srgbClr val="FFFFFF"/>
              </a:solidFill>
              <a:miter lim="800000"/>
              <a:headEnd/>
              <a:tailEnd/>
            </a:ln>
          </p:spPr>
          <p:txBody>
            <a:bodyPr/>
            <a:lstStyle/>
            <a:p>
              <a:pPr eaLnBrk="0" hangingPunct="0"/>
              <a:r>
                <a:rPr kumimoji="0" lang="en-US" altLang="zh-CN" sz="1800">
                  <a:solidFill>
                    <a:srgbClr val="663300"/>
                  </a:solidFill>
                  <a:latin typeface="华文新魏" pitchFamily="2" charset="-122"/>
                  <a:ea typeface="华文新魏" pitchFamily="2" charset="-122"/>
                </a:rPr>
                <a:t>b1</a:t>
              </a:r>
            </a:p>
          </p:txBody>
        </p:sp>
        <p:sp>
          <p:nvSpPr>
            <p:cNvPr id="10" name="Freeform 15"/>
            <p:cNvSpPr>
              <a:spLocks/>
            </p:cNvSpPr>
            <p:nvPr/>
          </p:nvSpPr>
          <p:spPr bwMode="auto">
            <a:xfrm>
              <a:off x="3240" y="8928"/>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 name="Freeform 16"/>
            <p:cNvSpPr>
              <a:spLocks/>
            </p:cNvSpPr>
            <p:nvPr/>
          </p:nvSpPr>
          <p:spPr bwMode="auto">
            <a:xfrm>
              <a:off x="3240" y="9240"/>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 name="Freeform 17"/>
            <p:cNvSpPr>
              <a:spLocks/>
            </p:cNvSpPr>
            <p:nvPr/>
          </p:nvSpPr>
          <p:spPr bwMode="auto">
            <a:xfrm>
              <a:off x="3240" y="9552"/>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Freeform 18"/>
            <p:cNvSpPr>
              <a:spLocks/>
            </p:cNvSpPr>
            <p:nvPr/>
          </p:nvSpPr>
          <p:spPr bwMode="auto">
            <a:xfrm>
              <a:off x="3240" y="9864"/>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Line 19"/>
            <p:cNvSpPr>
              <a:spLocks noChangeShapeType="1"/>
            </p:cNvSpPr>
            <p:nvPr/>
          </p:nvSpPr>
          <p:spPr bwMode="auto">
            <a:xfrm>
              <a:off x="4320" y="97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 name="Group 20"/>
            <p:cNvGrpSpPr>
              <a:grpSpLocks/>
            </p:cNvGrpSpPr>
            <p:nvPr/>
          </p:nvGrpSpPr>
          <p:grpSpPr bwMode="auto">
            <a:xfrm>
              <a:off x="4500" y="8148"/>
              <a:ext cx="1080" cy="2184"/>
              <a:chOff x="1980" y="8148"/>
              <a:chExt cx="1080" cy="2184"/>
            </a:xfrm>
          </p:grpSpPr>
          <p:sp>
            <p:nvSpPr>
              <p:cNvPr id="49" name="AutoShape 21"/>
              <p:cNvSpPr>
                <a:spLocks noChangeArrowheads="1"/>
              </p:cNvSpPr>
              <p:nvPr/>
            </p:nvSpPr>
            <p:spPr bwMode="auto">
              <a:xfrm>
                <a:off x="1980" y="8148"/>
                <a:ext cx="1080" cy="2184"/>
              </a:xfrm>
              <a:prstGeom prst="can">
                <a:avLst>
                  <a:gd name="adj" fmla="val 50556"/>
                </a:avLst>
              </a:prstGeom>
              <a:solidFill>
                <a:srgbClr val="FFFFFF"/>
              </a:solidFill>
              <a:ln w="9525">
                <a:solidFill>
                  <a:srgbClr val="000000"/>
                </a:solidFill>
                <a:round/>
                <a:headEnd/>
                <a:tailEnd/>
              </a:ln>
            </p:spPr>
            <p:txBody>
              <a:bodyPr/>
              <a:lstStyle/>
              <a:p>
                <a:endParaRPr lang="zh-CN" altLang="en-US"/>
              </a:p>
            </p:txBody>
          </p:sp>
          <p:sp>
            <p:nvSpPr>
              <p:cNvPr id="50" name="Text Box 22"/>
              <p:cNvSpPr txBox="1">
                <a:spLocks noChangeArrowheads="1"/>
              </p:cNvSpPr>
              <p:nvPr/>
            </p:nvSpPr>
            <p:spPr bwMode="auto">
              <a:xfrm>
                <a:off x="2160" y="9396"/>
                <a:ext cx="720" cy="312"/>
              </a:xfrm>
              <a:prstGeom prst="rect">
                <a:avLst/>
              </a:prstGeom>
              <a:solidFill>
                <a:srgbClr val="FFCC66"/>
              </a:solidFill>
              <a:ln w="9525">
                <a:solidFill>
                  <a:srgbClr val="FFFFFF"/>
                </a:solidFill>
                <a:miter lim="800000"/>
                <a:headEnd/>
                <a:tailEnd/>
              </a:ln>
            </p:spPr>
            <p:txBody>
              <a:bodyPr/>
              <a:lstStyle/>
              <a:p>
                <a:pPr eaLnBrk="0" hangingPunct="0"/>
                <a:r>
                  <a:rPr kumimoji="0" lang="en-US" altLang="zh-CN" sz="1800">
                    <a:solidFill>
                      <a:srgbClr val="663300"/>
                    </a:solidFill>
                    <a:latin typeface="华文新魏" pitchFamily="2" charset="-122"/>
                    <a:ea typeface="华文新魏" pitchFamily="2" charset="-122"/>
                  </a:rPr>
                  <a:t>b2</a:t>
                </a:r>
              </a:p>
            </p:txBody>
          </p:sp>
          <p:sp>
            <p:nvSpPr>
              <p:cNvPr id="51" name="Freeform 23"/>
              <p:cNvSpPr>
                <a:spLocks/>
              </p:cNvSpPr>
              <p:nvPr/>
            </p:nvSpPr>
            <p:spPr bwMode="auto">
              <a:xfrm>
                <a:off x="1980" y="8928"/>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Freeform 24"/>
              <p:cNvSpPr>
                <a:spLocks/>
              </p:cNvSpPr>
              <p:nvPr/>
            </p:nvSpPr>
            <p:spPr bwMode="auto">
              <a:xfrm>
                <a:off x="1980" y="9240"/>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 name="Freeform 25"/>
              <p:cNvSpPr>
                <a:spLocks/>
              </p:cNvSpPr>
              <p:nvPr/>
            </p:nvSpPr>
            <p:spPr bwMode="auto">
              <a:xfrm>
                <a:off x="1980" y="9552"/>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 name="Freeform 26"/>
              <p:cNvSpPr>
                <a:spLocks/>
              </p:cNvSpPr>
              <p:nvPr/>
            </p:nvSpPr>
            <p:spPr bwMode="auto">
              <a:xfrm>
                <a:off x="1980" y="9864"/>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 name="Line 27"/>
              <p:cNvSpPr>
                <a:spLocks noChangeShapeType="1"/>
              </p:cNvSpPr>
              <p:nvPr/>
            </p:nvSpPr>
            <p:spPr bwMode="auto">
              <a:xfrm>
                <a:off x="3060" y="97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28"/>
            <p:cNvGrpSpPr>
              <a:grpSpLocks/>
            </p:cNvGrpSpPr>
            <p:nvPr/>
          </p:nvGrpSpPr>
          <p:grpSpPr bwMode="auto">
            <a:xfrm>
              <a:off x="5760" y="8148"/>
              <a:ext cx="1080" cy="2184"/>
              <a:chOff x="1980" y="8148"/>
              <a:chExt cx="1080" cy="2184"/>
            </a:xfrm>
          </p:grpSpPr>
          <p:sp>
            <p:nvSpPr>
              <p:cNvPr id="42" name="AutoShape 29"/>
              <p:cNvSpPr>
                <a:spLocks noChangeArrowheads="1"/>
              </p:cNvSpPr>
              <p:nvPr/>
            </p:nvSpPr>
            <p:spPr bwMode="auto">
              <a:xfrm>
                <a:off x="1980" y="8148"/>
                <a:ext cx="1080" cy="2184"/>
              </a:xfrm>
              <a:prstGeom prst="can">
                <a:avLst>
                  <a:gd name="adj" fmla="val 50556"/>
                </a:avLst>
              </a:prstGeom>
              <a:solidFill>
                <a:srgbClr val="FFFFFF"/>
              </a:solidFill>
              <a:ln w="9525">
                <a:solidFill>
                  <a:srgbClr val="000000"/>
                </a:solidFill>
                <a:round/>
                <a:headEnd/>
                <a:tailEnd/>
              </a:ln>
            </p:spPr>
            <p:txBody>
              <a:bodyPr/>
              <a:lstStyle/>
              <a:p>
                <a:endParaRPr lang="zh-CN" altLang="en-US"/>
              </a:p>
            </p:txBody>
          </p:sp>
          <p:sp>
            <p:nvSpPr>
              <p:cNvPr id="43" name="Text Box 30"/>
              <p:cNvSpPr txBox="1">
                <a:spLocks noChangeArrowheads="1"/>
              </p:cNvSpPr>
              <p:nvPr/>
            </p:nvSpPr>
            <p:spPr bwMode="auto">
              <a:xfrm>
                <a:off x="2160" y="9396"/>
                <a:ext cx="720" cy="312"/>
              </a:xfrm>
              <a:prstGeom prst="rect">
                <a:avLst/>
              </a:prstGeom>
              <a:solidFill>
                <a:srgbClr val="FFCC66"/>
              </a:solidFill>
              <a:ln w="9525">
                <a:solidFill>
                  <a:srgbClr val="FFFFFF"/>
                </a:solidFill>
                <a:miter lim="800000"/>
                <a:headEnd/>
                <a:tailEnd/>
              </a:ln>
            </p:spPr>
            <p:txBody>
              <a:bodyPr/>
              <a:lstStyle/>
              <a:p>
                <a:pPr eaLnBrk="0" hangingPunct="0"/>
                <a:r>
                  <a:rPr kumimoji="0" lang="en-US" altLang="zh-CN" sz="1800">
                    <a:solidFill>
                      <a:srgbClr val="663300"/>
                    </a:solidFill>
                    <a:latin typeface="华文新魏" pitchFamily="2" charset="-122"/>
                    <a:ea typeface="华文新魏" pitchFamily="2" charset="-122"/>
                  </a:rPr>
                  <a:t>b3</a:t>
                </a:r>
              </a:p>
            </p:txBody>
          </p:sp>
          <p:sp>
            <p:nvSpPr>
              <p:cNvPr id="44" name="Freeform 31"/>
              <p:cNvSpPr>
                <a:spLocks/>
              </p:cNvSpPr>
              <p:nvPr/>
            </p:nvSpPr>
            <p:spPr bwMode="auto">
              <a:xfrm>
                <a:off x="1980" y="8928"/>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 name="Freeform 32"/>
              <p:cNvSpPr>
                <a:spLocks/>
              </p:cNvSpPr>
              <p:nvPr/>
            </p:nvSpPr>
            <p:spPr bwMode="auto">
              <a:xfrm>
                <a:off x="1980" y="9240"/>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 name="Freeform 33"/>
              <p:cNvSpPr>
                <a:spLocks/>
              </p:cNvSpPr>
              <p:nvPr/>
            </p:nvSpPr>
            <p:spPr bwMode="auto">
              <a:xfrm>
                <a:off x="1980" y="9552"/>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 name="Freeform 34"/>
              <p:cNvSpPr>
                <a:spLocks/>
              </p:cNvSpPr>
              <p:nvPr/>
            </p:nvSpPr>
            <p:spPr bwMode="auto">
              <a:xfrm>
                <a:off x="1980" y="9864"/>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 name="Line 35"/>
              <p:cNvSpPr>
                <a:spLocks noChangeShapeType="1"/>
              </p:cNvSpPr>
              <p:nvPr/>
            </p:nvSpPr>
            <p:spPr bwMode="auto">
              <a:xfrm>
                <a:off x="3060" y="97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Group 36"/>
            <p:cNvGrpSpPr>
              <a:grpSpLocks/>
            </p:cNvGrpSpPr>
            <p:nvPr/>
          </p:nvGrpSpPr>
          <p:grpSpPr bwMode="auto">
            <a:xfrm>
              <a:off x="7020" y="8148"/>
              <a:ext cx="1080" cy="2184"/>
              <a:chOff x="1980" y="8148"/>
              <a:chExt cx="1080" cy="2184"/>
            </a:xfrm>
          </p:grpSpPr>
          <p:sp>
            <p:nvSpPr>
              <p:cNvPr id="35" name="AutoShape 37"/>
              <p:cNvSpPr>
                <a:spLocks noChangeArrowheads="1"/>
              </p:cNvSpPr>
              <p:nvPr/>
            </p:nvSpPr>
            <p:spPr bwMode="auto">
              <a:xfrm>
                <a:off x="1980" y="8148"/>
                <a:ext cx="1080" cy="2184"/>
              </a:xfrm>
              <a:prstGeom prst="can">
                <a:avLst>
                  <a:gd name="adj" fmla="val 50556"/>
                </a:avLst>
              </a:prstGeom>
              <a:solidFill>
                <a:srgbClr val="FFFFFF"/>
              </a:solidFill>
              <a:ln w="9525">
                <a:solidFill>
                  <a:srgbClr val="000000"/>
                </a:solidFill>
                <a:round/>
                <a:headEnd/>
                <a:tailEnd/>
              </a:ln>
            </p:spPr>
            <p:txBody>
              <a:bodyPr/>
              <a:lstStyle/>
              <a:p>
                <a:endParaRPr lang="zh-CN" altLang="en-US"/>
              </a:p>
            </p:txBody>
          </p:sp>
          <p:sp>
            <p:nvSpPr>
              <p:cNvPr id="36" name="Text Box 38"/>
              <p:cNvSpPr txBox="1">
                <a:spLocks noChangeArrowheads="1"/>
              </p:cNvSpPr>
              <p:nvPr/>
            </p:nvSpPr>
            <p:spPr bwMode="auto">
              <a:xfrm>
                <a:off x="2160" y="9396"/>
                <a:ext cx="720" cy="312"/>
              </a:xfrm>
              <a:prstGeom prst="rect">
                <a:avLst/>
              </a:prstGeom>
              <a:solidFill>
                <a:srgbClr val="FFCC66"/>
              </a:solidFill>
              <a:ln w="9525">
                <a:solidFill>
                  <a:srgbClr val="FFFFFF"/>
                </a:solidFill>
                <a:miter lim="800000"/>
                <a:headEnd/>
                <a:tailEnd/>
              </a:ln>
            </p:spPr>
            <p:txBody>
              <a:bodyPr/>
              <a:lstStyle/>
              <a:p>
                <a:pPr eaLnBrk="0" hangingPunct="0"/>
                <a:r>
                  <a:rPr kumimoji="0" lang="en-US" altLang="zh-CN" sz="1400" dirty="0">
                    <a:solidFill>
                      <a:srgbClr val="663300"/>
                    </a:solidFill>
                    <a:latin typeface="华文新魏" pitchFamily="2" charset="-122"/>
                    <a:ea typeface="华文新魏" pitchFamily="2" charset="-122"/>
                  </a:rPr>
                  <a:t>f0(b)</a:t>
                </a:r>
              </a:p>
            </p:txBody>
          </p:sp>
          <p:sp>
            <p:nvSpPr>
              <p:cNvPr id="37" name="Freeform 39"/>
              <p:cNvSpPr>
                <a:spLocks/>
              </p:cNvSpPr>
              <p:nvPr/>
            </p:nvSpPr>
            <p:spPr bwMode="auto">
              <a:xfrm>
                <a:off x="1980" y="8928"/>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 name="Freeform 40"/>
              <p:cNvSpPr>
                <a:spLocks/>
              </p:cNvSpPr>
              <p:nvPr/>
            </p:nvSpPr>
            <p:spPr bwMode="auto">
              <a:xfrm>
                <a:off x="1980" y="9240"/>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Freeform 41"/>
              <p:cNvSpPr>
                <a:spLocks/>
              </p:cNvSpPr>
              <p:nvPr/>
            </p:nvSpPr>
            <p:spPr bwMode="auto">
              <a:xfrm>
                <a:off x="1980" y="9552"/>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 name="Freeform 42"/>
              <p:cNvSpPr>
                <a:spLocks/>
              </p:cNvSpPr>
              <p:nvPr/>
            </p:nvSpPr>
            <p:spPr bwMode="auto">
              <a:xfrm>
                <a:off x="1980" y="9864"/>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 name="Line 43"/>
              <p:cNvSpPr>
                <a:spLocks noChangeShapeType="1"/>
              </p:cNvSpPr>
              <p:nvPr/>
            </p:nvSpPr>
            <p:spPr bwMode="auto">
              <a:xfrm>
                <a:off x="3060" y="97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 name="Group 44"/>
            <p:cNvGrpSpPr>
              <a:grpSpLocks/>
            </p:cNvGrpSpPr>
            <p:nvPr/>
          </p:nvGrpSpPr>
          <p:grpSpPr bwMode="auto">
            <a:xfrm>
              <a:off x="8280" y="8148"/>
              <a:ext cx="1080" cy="2184"/>
              <a:chOff x="1980" y="8148"/>
              <a:chExt cx="1080" cy="2184"/>
            </a:xfrm>
          </p:grpSpPr>
          <p:sp>
            <p:nvSpPr>
              <p:cNvPr id="28" name="AutoShape 45"/>
              <p:cNvSpPr>
                <a:spLocks noChangeArrowheads="1"/>
              </p:cNvSpPr>
              <p:nvPr/>
            </p:nvSpPr>
            <p:spPr bwMode="auto">
              <a:xfrm>
                <a:off x="1980" y="8148"/>
                <a:ext cx="1080" cy="2184"/>
              </a:xfrm>
              <a:prstGeom prst="can">
                <a:avLst>
                  <a:gd name="adj" fmla="val 50556"/>
                </a:avLst>
              </a:prstGeom>
              <a:solidFill>
                <a:srgbClr val="FFFFFF"/>
              </a:solidFill>
              <a:ln w="9525">
                <a:solidFill>
                  <a:srgbClr val="000000"/>
                </a:solidFill>
                <a:round/>
                <a:headEnd/>
                <a:tailEnd/>
              </a:ln>
            </p:spPr>
            <p:txBody>
              <a:bodyPr/>
              <a:lstStyle/>
              <a:p>
                <a:endParaRPr lang="zh-CN" altLang="en-US"/>
              </a:p>
            </p:txBody>
          </p:sp>
          <p:sp>
            <p:nvSpPr>
              <p:cNvPr id="29" name="Text Box 46"/>
              <p:cNvSpPr txBox="1">
                <a:spLocks noChangeArrowheads="1"/>
              </p:cNvSpPr>
              <p:nvPr/>
            </p:nvSpPr>
            <p:spPr bwMode="auto">
              <a:xfrm>
                <a:off x="2160" y="9396"/>
                <a:ext cx="720" cy="312"/>
              </a:xfrm>
              <a:prstGeom prst="rect">
                <a:avLst/>
              </a:prstGeom>
              <a:solidFill>
                <a:srgbClr val="FFCC66"/>
              </a:solidFill>
              <a:ln w="9525">
                <a:solidFill>
                  <a:srgbClr val="FFFFFF"/>
                </a:solidFill>
                <a:miter lim="800000"/>
                <a:headEnd/>
                <a:tailEnd/>
              </a:ln>
            </p:spPr>
            <p:txBody>
              <a:bodyPr/>
              <a:lstStyle/>
              <a:p>
                <a:pPr eaLnBrk="0" hangingPunct="0"/>
                <a:r>
                  <a:rPr kumimoji="0" lang="en-US" altLang="zh-CN" sz="1400" dirty="0">
                    <a:solidFill>
                      <a:srgbClr val="663300"/>
                    </a:solidFill>
                    <a:latin typeface="华文新魏" pitchFamily="2" charset="-122"/>
                    <a:ea typeface="华文新魏" pitchFamily="2" charset="-122"/>
                  </a:rPr>
                  <a:t>f1(b)</a:t>
                </a:r>
              </a:p>
            </p:txBody>
          </p:sp>
          <p:sp>
            <p:nvSpPr>
              <p:cNvPr id="30" name="Freeform 47"/>
              <p:cNvSpPr>
                <a:spLocks/>
              </p:cNvSpPr>
              <p:nvPr/>
            </p:nvSpPr>
            <p:spPr bwMode="auto">
              <a:xfrm>
                <a:off x="1980" y="8928"/>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 name="Freeform 48"/>
              <p:cNvSpPr>
                <a:spLocks/>
              </p:cNvSpPr>
              <p:nvPr/>
            </p:nvSpPr>
            <p:spPr bwMode="auto">
              <a:xfrm>
                <a:off x="1980" y="9240"/>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 name="Freeform 49"/>
              <p:cNvSpPr>
                <a:spLocks/>
              </p:cNvSpPr>
              <p:nvPr/>
            </p:nvSpPr>
            <p:spPr bwMode="auto">
              <a:xfrm>
                <a:off x="1980" y="9552"/>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 name="Freeform 50"/>
              <p:cNvSpPr>
                <a:spLocks/>
              </p:cNvSpPr>
              <p:nvPr/>
            </p:nvSpPr>
            <p:spPr bwMode="auto">
              <a:xfrm>
                <a:off x="1980" y="9864"/>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 name="Line 51"/>
              <p:cNvSpPr>
                <a:spLocks noChangeShapeType="1"/>
              </p:cNvSpPr>
              <p:nvPr/>
            </p:nvSpPr>
            <p:spPr bwMode="auto">
              <a:xfrm>
                <a:off x="3060" y="97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 name="Group 52"/>
            <p:cNvGrpSpPr>
              <a:grpSpLocks/>
            </p:cNvGrpSpPr>
            <p:nvPr/>
          </p:nvGrpSpPr>
          <p:grpSpPr bwMode="auto">
            <a:xfrm>
              <a:off x="9720" y="8148"/>
              <a:ext cx="1080" cy="2184"/>
              <a:chOff x="1980" y="8148"/>
              <a:chExt cx="1080" cy="2184"/>
            </a:xfrm>
          </p:grpSpPr>
          <p:sp>
            <p:nvSpPr>
              <p:cNvPr id="21" name="AutoShape 53"/>
              <p:cNvSpPr>
                <a:spLocks noChangeArrowheads="1"/>
              </p:cNvSpPr>
              <p:nvPr/>
            </p:nvSpPr>
            <p:spPr bwMode="auto">
              <a:xfrm>
                <a:off x="1980" y="8148"/>
                <a:ext cx="1080" cy="2184"/>
              </a:xfrm>
              <a:prstGeom prst="can">
                <a:avLst>
                  <a:gd name="adj" fmla="val 50556"/>
                </a:avLst>
              </a:prstGeom>
              <a:solidFill>
                <a:srgbClr val="FFFFFF"/>
              </a:solidFill>
              <a:ln w="9525">
                <a:solidFill>
                  <a:srgbClr val="000000"/>
                </a:solidFill>
                <a:round/>
                <a:headEnd/>
                <a:tailEnd/>
              </a:ln>
            </p:spPr>
            <p:txBody>
              <a:bodyPr/>
              <a:lstStyle/>
              <a:p>
                <a:endParaRPr lang="zh-CN" altLang="en-US"/>
              </a:p>
            </p:txBody>
          </p:sp>
          <p:sp>
            <p:nvSpPr>
              <p:cNvPr id="22" name="Text Box 54"/>
              <p:cNvSpPr txBox="1">
                <a:spLocks noChangeArrowheads="1"/>
              </p:cNvSpPr>
              <p:nvPr/>
            </p:nvSpPr>
            <p:spPr bwMode="auto">
              <a:xfrm>
                <a:off x="2160" y="9396"/>
                <a:ext cx="720" cy="312"/>
              </a:xfrm>
              <a:prstGeom prst="rect">
                <a:avLst/>
              </a:prstGeom>
              <a:solidFill>
                <a:srgbClr val="FFCC66"/>
              </a:solidFill>
              <a:ln w="9525">
                <a:solidFill>
                  <a:srgbClr val="FFFFFF"/>
                </a:solidFill>
                <a:miter lim="800000"/>
                <a:headEnd/>
                <a:tailEnd/>
              </a:ln>
            </p:spPr>
            <p:txBody>
              <a:bodyPr/>
              <a:lstStyle/>
              <a:p>
                <a:pPr eaLnBrk="0" hangingPunct="0"/>
                <a:r>
                  <a:rPr kumimoji="0" lang="en-US" altLang="zh-CN" sz="1400" dirty="0">
                    <a:solidFill>
                      <a:srgbClr val="663300"/>
                    </a:solidFill>
                    <a:latin typeface="华文新魏" pitchFamily="2" charset="-122"/>
                    <a:ea typeface="华文新魏" pitchFamily="2" charset="-122"/>
                  </a:rPr>
                  <a:t>f2(b)</a:t>
                </a:r>
              </a:p>
            </p:txBody>
          </p:sp>
          <p:sp>
            <p:nvSpPr>
              <p:cNvPr id="23" name="Freeform 55"/>
              <p:cNvSpPr>
                <a:spLocks/>
              </p:cNvSpPr>
              <p:nvPr/>
            </p:nvSpPr>
            <p:spPr bwMode="auto">
              <a:xfrm>
                <a:off x="1980" y="8928"/>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Freeform 56"/>
              <p:cNvSpPr>
                <a:spLocks/>
              </p:cNvSpPr>
              <p:nvPr/>
            </p:nvSpPr>
            <p:spPr bwMode="auto">
              <a:xfrm>
                <a:off x="1980" y="9240"/>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Freeform 57"/>
              <p:cNvSpPr>
                <a:spLocks/>
              </p:cNvSpPr>
              <p:nvPr/>
            </p:nvSpPr>
            <p:spPr bwMode="auto">
              <a:xfrm>
                <a:off x="1980" y="9552"/>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 name="Freeform 58"/>
              <p:cNvSpPr>
                <a:spLocks/>
              </p:cNvSpPr>
              <p:nvPr/>
            </p:nvSpPr>
            <p:spPr bwMode="auto">
              <a:xfrm>
                <a:off x="1980" y="9864"/>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 name="Line 59"/>
              <p:cNvSpPr>
                <a:spLocks noChangeShapeType="1"/>
              </p:cNvSpPr>
              <p:nvPr/>
            </p:nvSpPr>
            <p:spPr bwMode="auto">
              <a:xfrm>
                <a:off x="3060" y="97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 name="Text Box 60"/>
            <p:cNvSpPr txBox="1">
              <a:spLocks noChangeArrowheads="1"/>
            </p:cNvSpPr>
            <p:nvPr/>
          </p:nvSpPr>
          <p:spPr bwMode="auto">
            <a:xfrm>
              <a:off x="3420" y="10800"/>
              <a:ext cx="4860" cy="468"/>
            </a:xfrm>
            <a:prstGeom prst="rect">
              <a:avLst/>
            </a:prstGeom>
            <a:solidFill>
              <a:srgbClr val="FFFFFF"/>
            </a:solidFill>
            <a:ln w="9525">
              <a:solidFill>
                <a:srgbClr val="FFFFFF"/>
              </a:solidFill>
              <a:miter lim="800000"/>
              <a:headEnd/>
              <a:tailEnd/>
            </a:ln>
          </p:spPr>
          <p:txBody>
            <a:bodyPr/>
            <a:lstStyle/>
            <a:p>
              <a:pPr algn="just" eaLnBrk="0" hangingPunct="0"/>
              <a:r>
                <a:rPr kumimoji="0" lang="en-US" altLang="zh-CN">
                  <a:solidFill>
                    <a:srgbClr val="663300"/>
                  </a:solidFill>
                  <a:latin typeface="华文新魏" pitchFamily="2" charset="-122"/>
                  <a:ea typeface="华文新魏" pitchFamily="2" charset="-122"/>
                </a:rPr>
                <a:t>RAID Level 2 (Redundancy through Hamming Code)</a:t>
              </a:r>
            </a:p>
          </p:txBody>
        </p:sp>
      </p:grpSp>
    </p:spTree>
    <p:extLst>
      <p:ext uri="{BB962C8B-B14F-4D97-AF65-F5344CB8AC3E}">
        <p14:creationId xmlns:p14="http://schemas.microsoft.com/office/powerpoint/2010/main" val="27133312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RAID 3</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59</a:t>
            </a:fld>
            <a:endParaRPr lang="zh-CN" altLang="en-US"/>
          </a:p>
        </p:txBody>
      </p:sp>
      <p:grpSp>
        <p:nvGrpSpPr>
          <p:cNvPr id="6" name="Group 46"/>
          <p:cNvGrpSpPr>
            <a:grpSpLocks/>
          </p:cNvGrpSpPr>
          <p:nvPr/>
        </p:nvGrpSpPr>
        <p:grpSpPr bwMode="auto">
          <a:xfrm>
            <a:off x="1066800" y="1828800"/>
            <a:ext cx="6588125" cy="3962400"/>
            <a:chOff x="672" y="1152"/>
            <a:chExt cx="4150" cy="2496"/>
          </a:xfrm>
        </p:grpSpPr>
        <p:grpSp>
          <p:nvGrpSpPr>
            <p:cNvPr id="7" name="Group 5"/>
            <p:cNvGrpSpPr>
              <a:grpSpLocks/>
            </p:cNvGrpSpPr>
            <p:nvPr/>
          </p:nvGrpSpPr>
          <p:grpSpPr bwMode="auto">
            <a:xfrm>
              <a:off x="672" y="1152"/>
              <a:ext cx="732" cy="1815"/>
              <a:chOff x="1980" y="8148"/>
              <a:chExt cx="1080" cy="2184"/>
            </a:xfrm>
          </p:grpSpPr>
          <p:sp>
            <p:nvSpPr>
              <p:cNvPr id="40" name="AutoShape 6"/>
              <p:cNvSpPr>
                <a:spLocks noChangeArrowheads="1"/>
              </p:cNvSpPr>
              <p:nvPr/>
            </p:nvSpPr>
            <p:spPr bwMode="auto">
              <a:xfrm>
                <a:off x="1980" y="8148"/>
                <a:ext cx="1080" cy="2184"/>
              </a:xfrm>
              <a:prstGeom prst="can">
                <a:avLst>
                  <a:gd name="adj" fmla="val 50556"/>
                </a:avLst>
              </a:prstGeom>
              <a:solidFill>
                <a:srgbClr val="FFFFFF"/>
              </a:solidFill>
              <a:ln w="9525">
                <a:solidFill>
                  <a:srgbClr val="000000"/>
                </a:solidFill>
                <a:round/>
                <a:headEnd/>
                <a:tailEnd/>
              </a:ln>
            </p:spPr>
            <p:txBody>
              <a:bodyPr/>
              <a:lstStyle/>
              <a:p>
                <a:endParaRPr lang="zh-CN" altLang="en-US"/>
              </a:p>
            </p:txBody>
          </p:sp>
          <p:sp>
            <p:nvSpPr>
              <p:cNvPr id="41" name="Text Box 7"/>
              <p:cNvSpPr txBox="1">
                <a:spLocks noChangeArrowheads="1"/>
              </p:cNvSpPr>
              <p:nvPr/>
            </p:nvSpPr>
            <p:spPr bwMode="auto">
              <a:xfrm>
                <a:off x="2160" y="9396"/>
                <a:ext cx="720" cy="312"/>
              </a:xfrm>
              <a:prstGeom prst="rect">
                <a:avLst/>
              </a:prstGeom>
              <a:solidFill>
                <a:schemeClr val="accent1"/>
              </a:solidFill>
              <a:ln w="9525">
                <a:solidFill>
                  <a:srgbClr val="FFFFFF"/>
                </a:solidFill>
                <a:miter lim="800000"/>
                <a:headEnd/>
                <a:tailEnd/>
              </a:ln>
            </p:spPr>
            <p:txBody>
              <a:bodyPr/>
              <a:lstStyle/>
              <a:p>
                <a:pPr eaLnBrk="0" hangingPunct="0"/>
                <a:r>
                  <a:rPr kumimoji="0" lang="en-US" altLang="zh-CN" sz="1800">
                    <a:solidFill>
                      <a:srgbClr val="663300"/>
                    </a:solidFill>
                  </a:rPr>
                  <a:t>b0</a:t>
                </a:r>
              </a:p>
            </p:txBody>
          </p:sp>
          <p:sp>
            <p:nvSpPr>
              <p:cNvPr id="42" name="Freeform 8"/>
              <p:cNvSpPr>
                <a:spLocks/>
              </p:cNvSpPr>
              <p:nvPr/>
            </p:nvSpPr>
            <p:spPr bwMode="auto">
              <a:xfrm>
                <a:off x="1980" y="8928"/>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 name="Freeform 9"/>
              <p:cNvSpPr>
                <a:spLocks/>
              </p:cNvSpPr>
              <p:nvPr/>
            </p:nvSpPr>
            <p:spPr bwMode="auto">
              <a:xfrm>
                <a:off x="1980" y="9240"/>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 name="Freeform 10"/>
              <p:cNvSpPr>
                <a:spLocks/>
              </p:cNvSpPr>
              <p:nvPr/>
            </p:nvSpPr>
            <p:spPr bwMode="auto">
              <a:xfrm>
                <a:off x="1980" y="9552"/>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 name="Freeform 11"/>
              <p:cNvSpPr>
                <a:spLocks/>
              </p:cNvSpPr>
              <p:nvPr/>
            </p:nvSpPr>
            <p:spPr bwMode="auto">
              <a:xfrm>
                <a:off x="1980" y="9864"/>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 name="Line 12"/>
              <p:cNvSpPr>
                <a:spLocks noChangeShapeType="1"/>
              </p:cNvSpPr>
              <p:nvPr/>
            </p:nvSpPr>
            <p:spPr bwMode="auto">
              <a:xfrm>
                <a:off x="3060" y="97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 name="AutoShape 13"/>
            <p:cNvSpPr>
              <a:spLocks noChangeArrowheads="1"/>
            </p:cNvSpPr>
            <p:nvPr/>
          </p:nvSpPr>
          <p:spPr bwMode="auto">
            <a:xfrm>
              <a:off x="1526" y="1152"/>
              <a:ext cx="732" cy="1815"/>
            </a:xfrm>
            <a:prstGeom prst="can">
              <a:avLst>
                <a:gd name="adj" fmla="val 61988"/>
              </a:avLst>
            </a:prstGeom>
            <a:solidFill>
              <a:srgbClr val="FFFFFF"/>
            </a:solidFill>
            <a:ln w="9525">
              <a:solidFill>
                <a:srgbClr val="000000"/>
              </a:solidFill>
              <a:round/>
              <a:headEnd/>
              <a:tailEnd/>
            </a:ln>
          </p:spPr>
          <p:txBody>
            <a:bodyPr/>
            <a:lstStyle/>
            <a:p>
              <a:endParaRPr lang="zh-CN" altLang="en-US"/>
            </a:p>
          </p:txBody>
        </p:sp>
        <p:sp>
          <p:nvSpPr>
            <p:cNvPr id="9" name="Text Box 14"/>
            <p:cNvSpPr txBox="1">
              <a:spLocks noChangeArrowheads="1"/>
            </p:cNvSpPr>
            <p:nvPr/>
          </p:nvSpPr>
          <p:spPr bwMode="auto">
            <a:xfrm>
              <a:off x="1648" y="2189"/>
              <a:ext cx="488" cy="259"/>
            </a:xfrm>
            <a:prstGeom prst="rect">
              <a:avLst/>
            </a:prstGeom>
            <a:solidFill>
              <a:schemeClr val="accent1"/>
            </a:solidFill>
            <a:ln w="9525">
              <a:solidFill>
                <a:srgbClr val="FFFFFF"/>
              </a:solidFill>
              <a:miter lim="800000"/>
              <a:headEnd/>
              <a:tailEnd/>
            </a:ln>
          </p:spPr>
          <p:txBody>
            <a:bodyPr/>
            <a:lstStyle/>
            <a:p>
              <a:pPr eaLnBrk="0" hangingPunct="0"/>
              <a:r>
                <a:rPr kumimoji="0" lang="en-US" altLang="zh-CN" sz="1800">
                  <a:solidFill>
                    <a:srgbClr val="663300"/>
                  </a:solidFill>
                </a:rPr>
                <a:t>b1</a:t>
              </a:r>
            </a:p>
          </p:txBody>
        </p:sp>
        <p:sp>
          <p:nvSpPr>
            <p:cNvPr id="10" name="Freeform 15"/>
            <p:cNvSpPr>
              <a:spLocks/>
            </p:cNvSpPr>
            <p:nvPr/>
          </p:nvSpPr>
          <p:spPr bwMode="auto">
            <a:xfrm>
              <a:off x="1526" y="1800"/>
              <a:ext cx="732" cy="129"/>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 name="Freeform 16"/>
            <p:cNvSpPr>
              <a:spLocks/>
            </p:cNvSpPr>
            <p:nvPr/>
          </p:nvSpPr>
          <p:spPr bwMode="auto">
            <a:xfrm>
              <a:off x="1526" y="2060"/>
              <a:ext cx="732" cy="129"/>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 name="Freeform 17"/>
            <p:cNvSpPr>
              <a:spLocks/>
            </p:cNvSpPr>
            <p:nvPr/>
          </p:nvSpPr>
          <p:spPr bwMode="auto">
            <a:xfrm>
              <a:off x="1526" y="2319"/>
              <a:ext cx="732" cy="129"/>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Freeform 18"/>
            <p:cNvSpPr>
              <a:spLocks/>
            </p:cNvSpPr>
            <p:nvPr/>
          </p:nvSpPr>
          <p:spPr bwMode="auto">
            <a:xfrm>
              <a:off x="1526" y="2577"/>
              <a:ext cx="732" cy="131"/>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Line 19"/>
            <p:cNvSpPr>
              <a:spLocks noChangeShapeType="1"/>
            </p:cNvSpPr>
            <p:nvPr/>
          </p:nvSpPr>
          <p:spPr bwMode="auto">
            <a:xfrm>
              <a:off x="2258" y="2448"/>
              <a:ext cx="0" cy="2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 name="Group 20"/>
            <p:cNvGrpSpPr>
              <a:grpSpLocks/>
            </p:cNvGrpSpPr>
            <p:nvPr/>
          </p:nvGrpSpPr>
          <p:grpSpPr bwMode="auto">
            <a:xfrm>
              <a:off x="2380" y="1152"/>
              <a:ext cx="732" cy="1815"/>
              <a:chOff x="1980" y="8148"/>
              <a:chExt cx="1080" cy="2184"/>
            </a:xfrm>
          </p:grpSpPr>
          <p:sp>
            <p:nvSpPr>
              <p:cNvPr id="33" name="AutoShape 21"/>
              <p:cNvSpPr>
                <a:spLocks noChangeArrowheads="1"/>
              </p:cNvSpPr>
              <p:nvPr/>
            </p:nvSpPr>
            <p:spPr bwMode="auto">
              <a:xfrm>
                <a:off x="1980" y="8148"/>
                <a:ext cx="1080" cy="2184"/>
              </a:xfrm>
              <a:prstGeom prst="can">
                <a:avLst>
                  <a:gd name="adj" fmla="val 50556"/>
                </a:avLst>
              </a:prstGeom>
              <a:solidFill>
                <a:srgbClr val="FFFFFF"/>
              </a:solidFill>
              <a:ln w="9525">
                <a:solidFill>
                  <a:srgbClr val="000000"/>
                </a:solidFill>
                <a:round/>
                <a:headEnd/>
                <a:tailEnd/>
              </a:ln>
            </p:spPr>
            <p:txBody>
              <a:bodyPr/>
              <a:lstStyle/>
              <a:p>
                <a:endParaRPr lang="zh-CN" altLang="en-US"/>
              </a:p>
            </p:txBody>
          </p:sp>
          <p:sp>
            <p:nvSpPr>
              <p:cNvPr id="34" name="Text Box 22"/>
              <p:cNvSpPr txBox="1">
                <a:spLocks noChangeArrowheads="1"/>
              </p:cNvSpPr>
              <p:nvPr/>
            </p:nvSpPr>
            <p:spPr bwMode="auto">
              <a:xfrm>
                <a:off x="2160" y="9396"/>
                <a:ext cx="720" cy="312"/>
              </a:xfrm>
              <a:prstGeom prst="rect">
                <a:avLst/>
              </a:prstGeom>
              <a:solidFill>
                <a:schemeClr val="accent1"/>
              </a:solidFill>
              <a:ln w="9525">
                <a:solidFill>
                  <a:srgbClr val="FFFFFF"/>
                </a:solidFill>
                <a:miter lim="800000"/>
                <a:headEnd/>
                <a:tailEnd/>
              </a:ln>
            </p:spPr>
            <p:txBody>
              <a:bodyPr/>
              <a:lstStyle/>
              <a:p>
                <a:pPr eaLnBrk="0" hangingPunct="0"/>
                <a:r>
                  <a:rPr kumimoji="0" lang="en-US" altLang="zh-CN" sz="1800">
                    <a:solidFill>
                      <a:srgbClr val="663300"/>
                    </a:solidFill>
                  </a:rPr>
                  <a:t>b2</a:t>
                </a:r>
              </a:p>
            </p:txBody>
          </p:sp>
          <p:sp>
            <p:nvSpPr>
              <p:cNvPr id="35" name="Freeform 23"/>
              <p:cNvSpPr>
                <a:spLocks/>
              </p:cNvSpPr>
              <p:nvPr/>
            </p:nvSpPr>
            <p:spPr bwMode="auto">
              <a:xfrm>
                <a:off x="1980" y="8928"/>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24"/>
              <p:cNvSpPr>
                <a:spLocks/>
              </p:cNvSpPr>
              <p:nvPr/>
            </p:nvSpPr>
            <p:spPr bwMode="auto">
              <a:xfrm>
                <a:off x="1980" y="9240"/>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Freeform 25"/>
              <p:cNvSpPr>
                <a:spLocks/>
              </p:cNvSpPr>
              <p:nvPr/>
            </p:nvSpPr>
            <p:spPr bwMode="auto">
              <a:xfrm>
                <a:off x="1980" y="9552"/>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 name="Freeform 26"/>
              <p:cNvSpPr>
                <a:spLocks/>
              </p:cNvSpPr>
              <p:nvPr/>
            </p:nvSpPr>
            <p:spPr bwMode="auto">
              <a:xfrm>
                <a:off x="1980" y="9864"/>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Line 27"/>
              <p:cNvSpPr>
                <a:spLocks noChangeShapeType="1"/>
              </p:cNvSpPr>
              <p:nvPr/>
            </p:nvSpPr>
            <p:spPr bwMode="auto">
              <a:xfrm>
                <a:off x="3060" y="97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28"/>
            <p:cNvGrpSpPr>
              <a:grpSpLocks/>
            </p:cNvGrpSpPr>
            <p:nvPr/>
          </p:nvGrpSpPr>
          <p:grpSpPr bwMode="auto">
            <a:xfrm>
              <a:off x="3234" y="1152"/>
              <a:ext cx="734" cy="1815"/>
              <a:chOff x="1980" y="8148"/>
              <a:chExt cx="1080" cy="2184"/>
            </a:xfrm>
          </p:grpSpPr>
          <p:sp>
            <p:nvSpPr>
              <p:cNvPr id="26" name="AutoShape 29"/>
              <p:cNvSpPr>
                <a:spLocks noChangeArrowheads="1"/>
              </p:cNvSpPr>
              <p:nvPr/>
            </p:nvSpPr>
            <p:spPr bwMode="auto">
              <a:xfrm>
                <a:off x="1980" y="8148"/>
                <a:ext cx="1080" cy="2184"/>
              </a:xfrm>
              <a:prstGeom prst="can">
                <a:avLst>
                  <a:gd name="adj" fmla="val 50556"/>
                </a:avLst>
              </a:prstGeom>
              <a:solidFill>
                <a:srgbClr val="FFFFFF"/>
              </a:solidFill>
              <a:ln w="9525">
                <a:solidFill>
                  <a:srgbClr val="000000"/>
                </a:solidFill>
                <a:round/>
                <a:headEnd/>
                <a:tailEnd/>
              </a:ln>
            </p:spPr>
            <p:txBody>
              <a:bodyPr/>
              <a:lstStyle/>
              <a:p>
                <a:endParaRPr lang="zh-CN" altLang="en-US"/>
              </a:p>
            </p:txBody>
          </p:sp>
          <p:sp>
            <p:nvSpPr>
              <p:cNvPr id="27" name="Text Box 30"/>
              <p:cNvSpPr txBox="1">
                <a:spLocks noChangeArrowheads="1"/>
              </p:cNvSpPr>
              <p:nvPr/>
            </p:nvSpPr>
            <p:spPr bwMode="auto">
              <a:xfrm>
                <a:off x="2160" y="9396"/>
                <a:ext cx="720" cy="312"/>
              </a:xfrm>
              <a:prstGeom prst="rect">
                <a:avLst/>
              </a:prstGeom>
              <a:solidFill>
                <a:schemeClr val="accent1"/>
              </a:solidFill>
              <a:ln w="9525">
                <a:solidFill>
                  <a:srgbClr val="FFFFFF"/>
                </a:solidFill>
                <a:miter lim="800000"/>
                <a:headEnd/>
                <a:tailEnd/>
              </a:ln>
            </p:spPr>
            <p:txBody>
              <a:bodyPr/>
              <a:lstStyle/>
              <a:p>
                <a:pPr eaLnBrk="0" hangingPunct="0"/>
                <a:r>
                  <a:rPr kumimoji="0" lang="en-US" altLang="zh-CN" sz="1800">
                    <a:solidFill>
                      <a:srgbClr val="663300"/>
                    </a:solidFill>
                  </a:rPr>
                  <a:t>b3</a:t>
                </a:r>
              </a:p>
            </p:txBody>
          </p:sp>
          <p:sp>
            <p:nvSpPr>
              <p:cNvPr id="28" name="Freeform 31"/>
              <p:cNvSpPr>
                <a:spLocks/>
              </p:cNvSpPr>
              <p:nvPr/>
            </p:nvSpPr>
            <p:spPr bwMode="auto">
              <a:xfrm>
                <a:off x="1980" y="8928"/>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Freeform 32"/>
              <p:cNvSpPr>
                <a:spLocks/>
              </p:cNvSpPr>
              <p:nvPr/>
            </p:nvSpPr>
            <p:spPr bwMode="auto">
              <a:xfrm>
                <a:off x="1980" y="9240"/>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 name="Freeform 33"/>
              <p:cNvSpPr>
                <a:spLocks/>
              </p:cNvSpPr>
              <p:nvPr/>
            </p:nvSpPr>
            <p:spPr bwMode="auto">
              <a:xfrm>
                <a:off x="1980" y="9552"/>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 name="Freeform 34"/>
              <p:cNvSpPr>
                <a:spLocks/>
              </p:cNvSpPr>
              <p:nvPr/>
            </p:nvSpPr>
            <p:spPr bwMode="auto">
              <a:xfrm>
                <a:off x="1980" y="9864"/>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 name="Line 35"/>
              <p:cNvSpPr>
                <a:spLocks noChangeShapeType="1"/>
              </p:cNvSpPr>
              <p:nvPr/>
            </p:nvSpPr>
            <p:spPr bwMode="auto">
              <a:xfrm>
                <a:off x="3060" y="97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Group 36"/>
            <p:cNvGrpSpPr>
              <a:grpSpLocks/>
            </p:cNvGrpSpPr>
            <p:nvPr/>
          </p:nvGrpSpPr>
          <p:grpSpPr bwMode="auto">
            <a:xfrm>
              <a:off x="4090" y="1152"/>
              <a:ext cx="732" cy="1815"/>
              <a:chOff x="1980" y="8148"/>
              <a:chExt cx="1080" cy="2184"/>
            </a:xfrm>
          </p:grpSpPr>
          <p:sp>
            <p:nvSpPr>
              <p:cNvPr id="19" name="AutoShape 37"/>
              <p:cNvSpPr>
                <a:spLocks noChangeArrowheads="1"/>
              </p:cNvSpPr>
              <p:nvPr/>
            </p:nvSpPr>
            <p:spPr bwMode="auto">
              <a:xfrm>
                <a:off x="1980" y="8148"/>
                <a:ext cx="1080" cy="2184"/>
              </a:xfrm>
              <a:prstGeom prst="can">
                <a:avLst>
                  <a:gd name="adj" fmla="val 50556"/>
                </a:avLst>
              </a:prstGeom>
              <a:solidFill>
                <a:srgbClr val="FFFFFF"/>
              </a:solidFill>
              <a:ln w="9525">
                <a:solidFill>
                  <a:srgbClr val="000000"/>
                </a:solidFill>
                <a:round/>
                <a:headEnd/>
                <a:tailEnd/>
              </a:ln>
            </p:spPr>
            <p:txBody>
              <a:bodyPr/>
              <a:lstStyle/>
              <a:p>
                <a:endParaRPr lang="zh-CN" altLang="en-US"/>
              </a:p>
            </p:txBody>
          </p:sp>
          <p:sp>
            <p:nvSpPr>
              <p:cNvPr id="20" name="Text Box 38"/>
              <p:cNvSpPr txBox="1">
                <a:spLocks noChangeArrowheads="1"/>
              </p:cNvSpPr>
              <p:nvPr/>
            </p:nvSpPr>
            <p:spPr bwMode="auto">
              <a:xfrm>
                <a:off x="2160" y="9396"/>
                <a:ext cx="720" cy="312"/>
              </a:xfrm>
              <a:prstGeom prst="rect">
                <a:avLst/>
              </a:prstGeom>
              <a:solidFill>
                <a:schemeClr val="accent1"/>
              </a:solidFill>
              <a:ln w="9525">
                <a:solidFill>
                  <a:srgbClr val="FFFFFF"/>
                </a:solidFill>
                <a:miter lim="800000"/>
                <a:headEnd/>
                <a:tailEnd/>
              </a:ln>
            </p:spPr>
            <p:txBody>
              <a:bodyPr/>
              <a:lstStyle/>
              <a:p>
                <a:pPr eaLnBrk="0" hangingPunct="0"/>
                <a:r>
                  <a:rPr kumimoji="0" lang="en-US" altLang="zh-CN" sz="1800">
                    <a:solidFill>
                      <a:srgbClr val="663300"/>
                    </a:solidFill>
                  </a:rPr>
                  <a:t>P(b)</a:t>
                </a:r>
              </a:p>
            </p:txBody>
          </p:sp>
          <p:sp>
            <p:nvSpPr>
              <p:cNvPr id="21" name="Freeform 39"/>
              <p:cNvSpPr>
                <a:spLocks/>
              </p:cNvSpPr>
              <p:nvPr/>
            </p:nvSpPr>
            <p:spPr bwMode="auto">
              <a:xfrm>
                <a:off x="1980" y="8928"/>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 name="Freeform 40"/>
              <p:cNvSpPr>
                <a:spLocks/>
              </p:cNvSpPr>
              <p:nvPr/>
            </p:nvSpPr>
            <p:spPr bwMode="auto">
              <a:xfrm>
                <a:off x="1980" y="9240"/>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Freeform 41"/>
              <p:cNvSpPr>
                <a:spLocks/>
              </p:cNvSpPr>
              <p:nvPr/>
            </p:nvSpPr>
            <p:spPr bwMode="auto">
              <a:xfrm>
                <a:off x="1980" y="9552"/>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Freeform 42"/>
              <p:cNvSpPr>
                <a:spLocks/>
              </p:cNvSpPr>
              <p:nvPr/>
            </p:nvSpPr>
            <p:spPr bwMode="auto">
              <a:xfrm>
                <a:off x="1980" y="9864"/>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Line 43"/>
              <p:cNvSpPr>
                <a:spLocks noChangeShapeType="1"/>
              </p:cNvSpPr>
              <p:nvPr/>
            </p:nvSpPr>
            <p:spPr bwMode="auto">
              <a:xfrm>
                <a:off x="3060" y="97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 name="Text Box 44"/>
            <p:cNvSpPr txBox="1">
              <a:spLocks noChangeArrowheads="1"/>
            </p:cNvSpPr>
            <p:nvPr/>
          </p:nvSpPr>
          <p:spPr bwMode="auto">
            <a:xfrm>
              <a:off x="912" y="3168"/>
              <a:ext cx="3648" cy="480"/>
            </a:xfrm>
            <a:prstGeom prst="rect">
              <a:avLst/>
            </a:prstGeom>
            <a:solidFill>
              <a:srgbClr val="FFFFFF"/>
            </a:solidFill>
            <a:ln w="9525">
              <a:solidFill>
                <a:srgbClr val="FFFFFF"/>
              </a:solidFill>
              <a:miter lim="800000"/>
              <a:headEnd/>
              <a:tailEnd/>
            </a:ln>
          </p:spPr>
          <p:txBody>
            <a:bodyPr/>
            <a:lstStyle/>
            <a:p>
              <a:pPr algn="just" eaLnBrk="0" hangingPunct="0"/>
              <a:r>
                <a:rPr kumimoji="0" lang="en-US" altLang="zh-CN" sz="2800" dirty="0">
                  <a:solidFill>
                    <a:srgbClr val="663300"/>
                  </a:solidFill>
                </a:rPr>
                <a:t> RAID Level 3 (Bit interleaved Parity)</a:t>
              </a:r>
            </a:p>
          </p:txBody>
        </p:sp>
      </p:grpSp>
    </p:spTree>
    <p:extLst>
      <p:ext uri="{BB962C8B-B14F-4D97-AF65-F5344CB8AC3E}">
        <p14:creationId xmlns:p14="http://schemas.microsoft.com/office/powerpoint/2010/main" val="1127511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I/O</a:t>
            </a:r>
            <a:r>
              <a:rPr lang="zh-CN" altLang="en-US" dirty="0"/>
              <a:t>控制方式</a:t>
            </a:r>
          </a:p>
        </p:txBody>
      </p:sp>
      <p:sp>
        <p:nvSpPr>
          <p:cNvPr id="3" name="内容占位符 2"/>
          <p:cNvSpPr>
            <a:spLocks noGrp="1"/>
          </p:cNvSpPr>
          <p:nvPr>
            <p:ph idx="1"/>
          </p:nvPr>
        </p:nvSpPr>
        <p:spPr/>
        <p:txBody>
          <a:bodyPr/>
          <a:lstStyle/>
          <a:p>
            <a:r>
              <a:rPr lang="en-US" altLang="zh-CN" dirty="0"/>
              <a:t>I/O</a:t>
            </a:r>
            <a:r>
              <a:rPr lang="zh-CN" altLang="en-US" dirty="0"/>
              <a:t>控制方式</a:t>
            </a:r>
            <a:r>
              <a:rPr lang="en-US" altLang="zh-CN" dirty="0">
                <a:sym typeface="Wingdings" panose="05000000000000000000" pitchFamily="2" charset="2"/>
              </a:rPr>
              <a:t>CPU</a:t>
            </a:r>
            <a:r>
              <a:rPr lang="zh-CN" altLang="en-US" dirty="0">
                <a:sym typeface="Wingdings" panose="05000000000000000000" pitchFamily="2" charset="2"/>
              </a:rPr>
              <a:t>和设备并行工作的方式</a:t>
            </a:r>
            <a:r>
              <a:rPr lang="en-US" altLang="zh-CN" dirty="0">
                <a:sym typeface="Wingdings" panose="05000000000000000000" pitchFamily="2" charset="2"/>
              </a:rPr>
              <a:t>I/O</a:t>
            </a:r>
            <a:r>
              <a:rPr lang="zh-CN" altLang="en-US" dirty="0">
                <a:sym typeface="Wingdings" panose="05000000000000000000" pitchFamily="2" charset="2"/>
              </a:rPr>
              <a:t>的效率</a:t>
            </a:r>
            <a:endParaRPr lang="en-US" altLang="zh-CN" dirty="0">
              <a:sym typeface="Wingdings" panose="05000000000000000000" pitchFamily="2" charset="2"/>
            </a:endParaRPr>
          </a:p>
          <a:p>
            <a:endParaRPr lang="en-US" altLang="zh-CN" dirty="0"/>
          </a:p>
          <a:p>
            <a:r>
              <a:rPr lang="en-US" altLang="zh-CN" dirty="0"/>
              <a:t>I/O</a:t>
            </a:r>
            <a:r>
              <a:rPr lang="zh-CN" altLang="en-US" dirty="0"/>
              <a:t>控制方式的分类</a:t>
            </a:r>
            <a:endParaRPr lang="en-US" altLang="zh-CN" dirty="0"/>
          </a:p>
          <a:p>
            <a:pPr lvl="1"/>
            <a:r>
              <a:rPr lang="zh-CN" altLang="en-US" dirty="0"/>
              <a:t>轮询方式</a:t>
            </a:r>
            <a:endParaRPr lang="en-US" altLang="zh-CN" dirty="0"/>
          </a:p>
          <a:p>
            <a:pPr lvl="1"/>
            <a:r>
              <a:rPr lang="zh-CN" altLang="en-US" dirty="0"/>
              <a:t>中断方式</a:t>
            </a:r>
            <a:endParaRPr lang="en-US" altLang="zh-CN" dirty="0"/>
          </a:p>
          <a:p>
            <a:pPr lvl="1"/>
            <a:r>
              <a:rPr lang="en-US" altLang="zh-CN" dirty="0"/>
              <a:t>DMA</a:t>
            </a:r>
            <a:r>
              <a:rPr lang="zh-CN" altLang="en-US" dirty="0"/>
              <a:t>方式</a:t>
            </a:r>
            <a:endParaRPr lang="en-US" altLang="zh-CN" dirty="0"/>
          </a:p>
          <a:p>
            <a:pPr lvl="1"/>
            <a:r>
              <a:rPr lang="zh-CN" altLang="en-US" dirty="0"/>
              <a:t>通道方式</a:t>
            </a:r>
            <a:endParaRPr lang="en-US" altLang="zh-CN" dirty="0"/>
          </a:p>
        </p:txBody>
      </p:sp>
      <p:sp>
        <p:nvSpPr>
          <p:cNvPr id="4" name="日期占位符 3"/>
          <p:cNvSpPr>
            <a:spLocks noGrp="1"/>
          </p:cNvSpPr>
          <p:nvPr>
            <p:ph type="dt" sz="half" idx="10"/>
          </p:nvPr>
        </p:nvSpPr>
        <p:spPr/>
        <p:txBody>
          <a:bodyPr/>
          <a:lstStyle/>
          <a:p>
            <a:fld id="{5AC8EB17-5290-4DBE-B95A-78F7652B1597}" type="datetime1">
              <a:rPr lang="zh-CN" altLang="en-US" smtClean="0"/>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42253693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RAID 4</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60</a:t>
            </a:fld>
            <a:endParaRPr lang="zh-CN" altLang="en-US"/>
          </a:p>
        </p:txBody>
      </p:sp>
      <p:grpSp>
        <p:nvGrpSpPr>
          <p:cNvPr id="6" name="Group 65"/>
          <p:cNvGrpSpPr>
            <a:grpSpLocks/>
          </p:cNvGrpSpPr>
          <p:nvPr/>
        </p:nvGrpSpPr>
        <p:grpSpPr bwMode="auto">
          <a:xfrm>
            <a:off x="838200" y="1905000"/>
            <a:ext cx="7162800" cy="4164013"/>
            <a:chOff x="336" y="1248"/>
            <a:chExt cx="4272" cy="2480"/>
          </a:xfrm>
        </p:grpSpPr>
        <p:grpSp>
          <p:nvGrpSpPr>
            <p:cNvPr id="7" name="Group 5"/>
            <p:cNvGrpSpPr>
              <a:grpSpLocks/>
            </p:cNvGrpSpPr>
            <p:nvPr/>
          </p:nvGrpSpPr>
          <p:grpSpPr bwMode="auto">
            <a:xfrm>
              <a:off x="336" y="1248"/>
              <a:ext cx="832" cy="2064"/>
              <a:chOff x="2160" y="2064"/>
              <a:chExt cx="1080" cy="2184"/>
            </a:xfrm>
          </p:grpSpPr>
          <p:sp>
            <p:nvSpPr>
              <p:cNvPr id="56" name="AutoShape 6"/>
              <p:cNvSpPr>
                <a:spLocks noChangeArrowheads="1"/>
              </p:cNvSpPr>
              <p:nvPr/>
            </p:nvSpPr>
            <p:spPr bwMode="auto">
              <a:xfrm>
                <a:off x="2160" y="2064"/>
                <a:ext cx="1080" cy="2184"/>
              </a:xfrm>
              <a:prstGeom prst="can">
                <a:avLst>
                  <a:gd name="adj" fmla="val 50556"/>
                </a:avLst>
              </a:prstGeom>
              <a:solidFill>
                <a:srgbClr val="FFFFFF"/>
              </a:solidFill>
              <a:ln w="9525">
                <a:solidFill>
                  <a:srgbClr val="000000"/>
                </a:solidFill>
                <a:round/>
                <a:headEnd/>
                <a:tailEnd/>
              </a:ln>
            </p:spPr>
            <p:txBody>
              <a:bodyPr/>
              <a:lstStyle/>
              <a:p>
                <a:endParaRPr lang="zh-CN" altLang="en-US"/>
              </a:p>
            </p:txBody>
          </p:sp>
          <p:sp>
            <p:nvSpPr>
              <p:cNvPr id="57" name="Text Box 7"/>
              <p:cNvSpPr txBox="1">
                <a:spLocks noChangeArrowheads="1"/>
              </p:cNvSpPr>
              <p:nvPr/>
            </p:nvSpPr>
            <p:spPr bwMode="auto">
              <a:xfrm>
                <a:off x="2340" y="2688"/>
                <a:ext cx="720" cy="312"/>
              </a:xfrm>
              <a:prstGeom prst="rect">
                <a:avLst/>
              </a:prstGeom>
              <a:solidFill>
                <a:schemeClr val="accent1"/>
              </a:solidFill>
              <a:ln w="9525">
                <a:solidFill>
                  <a:srgbClr val="FFFFFF"/>
                </a:solidFill>
                <a:miter lim="800000"/>
                <a:headEnd/>
                <a:tailEnd/>
              </a:ln>
            </p:spPr>
            <p:txBody>
              <a:bodyPr/>
              <a:lstStyle/>
              <a:p>
                <a:pPr eaLnBrk="0" hangingPunct="0"/>
                <a:r>
                  <a:rPr kumimoji="0" lang="en-US" altLang="zh-CN" sz="1600">
                    <a:solidFill>
                      <a:srgbClr val="663300"/>
                    </a:solidFill>
                  </a:rPr>
                  <a:t>block0</a:t>
                </a:r>
              </a:p>
            </p:txBody>
          </p:sp>
          <p:sp>
            <p:nvSpPr>
              <p:cNvPr id="58" name="Text Box 8"/>
              <p:cNvSpPr txBox="1">
                <a:spLocks noChangeArrowheads="1"/>
              </p:cNvSpPr>
              <p:nvPr/>
            </p:nvSpPr>
            <p:spPr bwMode="auto">
              <a:xfrm>
                <a:off x="2340" y="3000"/>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rPr>
                  <a:t>block4</a:t>
                </a:r>
              </a:p>
            </p:txBody>
          </p:sp>
          <p:sp>
            <p:nvSpPr>
              <p:cNvPr id="59" name="Text Box 9"/>
              <p:cNvSpPr txBox="1">
                <a:spLocks noChangeArrowheads="1"/>
              </p:cNvSpPr>
              <p:nvPr/>
            </p:nvSpPr>
            <p:spPr bwMode="auto">
              <a:xfrm>
                <a:off x="2340" y="3312"/>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rPr>
                  <a:t>block8</a:t>
                </a:r>
              </a:p>
            </p:txBody>
          </p:sp>
          <p:sp>
            <p:nvSpPr>
              <p:cNvPr id="60" name="Text Box 10"/>
              <p:cNvSpPr txBox="1">
                <a:spLocks noChangeArrowheads="1"/>
              </p:cNvSpPr>
              <p:nvPr/>
            </p:nvSpPr>
            <p:spPr bwMode="auto">
              <a:xfrm>
                <a:off x="2340" y="3624"/>
                <a:ext cx="90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rPr>
                  <a:t>block12</a:t>
                </a:r>
              </a:p>
            </p:txBody>
          </p:sp>
          <p:sp>
            <p:nvSpPr>
              <p:cNvPr id="61" name="Freeform 11"/>
              <p:cNvSpPr>
                <a:spLocks/>
              </p:cNvSpPr>
              <p:nvPr/>
            </p:nvSpPr>
            <p:spPr bwMode="auto">
              <a:xfrm>
                <a:off x="2160" y="2844"/>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 name="Freeform 12"/>
              <p:cNvSpPr>
                <a:spLocks/>
              </p:cNvSpPr>
              <p:nvPr/>
            </p:nvSpPr>
            <p:spPr bwMode="auto">
              <a:xfrm>
                <a:off x="2160" y="3156"/>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 name="Freeform 13"/>
              <p:cNvSpPr>
                <a:spLocks/>
              </p:cNvSpPr>
              <p:nvPr/>
            </p:nvSpPr>
            <p:spPr bwMode="auto">
              <a:xfrm>
                <a:off x="2160" y="3468"/>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 name="Freeform 14"/>
              <p:cNvSpPr>
                <a:spLocks/>
              </p:cNvSpPr>
              <p:nvPr/>
            </p:nvSpPr>
            <p:spPr bwMode="auto">
              <a:xfrm>
                <a:off x="2160" y="3780"/>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 name="Line 15"/>
              <p:cNvSpPr>
                <a:spLocks noChangeShapeType="1"/>
              </p:cNvSpPr>
              <p:nvPr/>
            </p:nvSpPr>
            <p:spPr bwMode="auto">
              <a:xfrm>
                <a:off x="324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16"/>
            <p:cNvGrpSpPr>
              <a:grpSpLocks/>
            </p:cNvGrpSpPr>
            <p:nvPr/>
          </p:nvGrpSpPr>
          <p:grpSpPr bwMode="auto">
            <a:xfrm>
              <a:off x="1283" y="1248"/>
              <a:ext cx="688" cy="2064"/>
              <a:chOff x="3600" y="2064"/>
              <a:chExt cx="1080" cy="2184"/>
            </a:xfrm>
          </p:grpSpPr>
          <p:sp>
            <p:nvSpPr>
              <p:cNvPr id="46" name="AutoShape 17"/>
              <p:cNvSpPr>
                <a:spLocks noChangeArrowheads="1"/>
              </p:cNvSpPr>
              <p:nvPr/>
            </p:nvSpPr>
            <p:spPr bwMode="auto">
              <a:xfrm>
                <a:off x="3600" y="2064"/>
                <a:ext cx="1080" cy="2184"/>
              </a:xfrm>
              <a:prstGeom prst="can">
                <a:avLst>
                  <a:gd name="adj" fmla="val 50556"/>
                </a:avLst>
              </a:prstGeom>
              <a:solidFill>
                <a:srgbClr val="FFFFFF"/>
              </a:solidFill>
              <a:ln w="9525">
                <a:solidFill>
                  <a:srgbClr val="000000"/>
                </a:solidFill>
                <a:round/>
                <a:headEnd/>
                <a:tailEnd/>
              </a:ln>
            </p:spPr>
            <p:txBody>
              <a:bodyPr/>
              <a:lstStyle/>
              <a:p>
                <a:endParaRPr lang="zh-CN" altLang="en-US"/>
              </a:p>
            </p:txBody>
          </p:sp>
          <p:sp>
            <p:nvSpPr>
              <p:cNvPr id="47" name="Text Box 18"/>
              <p:cNvSpPr txBox="1">
                <a:spLocks noChangeArrowheads="1"/>
              </p:cNvSpPr>
              <p:nvPr/>
            </p:nvSpPr>
            <p:spPr bwMode="auto">
              <a:xfrm>
                <a:off x="3780" y="2688"/>
                <a:ext cx="720" cy="312"/>
              </a:xfrm>
              <a:prstGeom prst="rect">
                <a:avLst/>
              </a:prstGeom>
              <a:solidFill>
                <a:schemeClr val="accent1"/>
              </a:solidFill>
              <a:ln w="9525">
                <a:solidFill>
                  <a:srgbClr val="FFFFFF"/>
                </a:solidFill>
                <a:miter lim="800000"/>
                <a:headEnd/>
                <a:tailEnd/>
              </a:ln>
            </p:spPr>
            <p:txBody>
              <a:bodyPr/>
              <a:lstStyle/>
              <a:p>
                <a:pPr eaLnBrk="0" hangingPunct="0"/>
                <a:r>
                  <a:rPr kumimoji="0" lang="en-US" altLang="zh-CN" sz="1600">
                    <a:solidFill>
                      <a:srgbClr val="663300"/>
                    </a:solidFill>
                  </a:rPr>
                  <a:t>block1</a:t>
                </a:r>
              </a:p>
            </p:txBody>
          </p:sp>
          <p:sp>
            <p:nvSpPr>
              <p:cNvPr id="48" name="Text Box 19"/>
              <p:cNvSpPr txBox="1">
                <a:spLocks noChangeArrowheads="1"/>
              </p:cNvSpPr>
              <p:nvPr/>
            </p:nvSpPr>
            <p:spPr bwMode="auto">
              <a:xfrm>
                <a:off x="3780" y="3000"/>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rPr>
                  <a:t>block5</a:t>
                </a:r>
              </a:p>
            </p:txBody>
          </p:sp>
          <p:sp>
            <p:nvSpPr>
              <p:cNvPr id="49" name="Text Box 20"/>
              <p:cNvSpPr txBox="1">
                <a:spLocks noChangeArrowheads="1"/>
              </p:cNvSpPr>
              <p:nvPr/>
            </p:nvSpPr>
            <p:spPr bwMode="auto">
              <a:xfrm>
                <a:off x="3780" y="3312"/>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rPr>
                  <a:t>block9</a:t>
                </a:r>
              </a:p>
            </p:txBody>
          </p:sp>
          <p:sp>
            <p:nvSpPr>
              <p:cNvPr id="50" name="Text Box 21"/>
              <p:cNvSpPr txBox="1">
                <a:spLocks noChangeArrowheads="1"/>
              </p:cNvSpPr>
              <p:nvPr/>
            </p:nvSpPr>
            <p:spPr bwMode="auto">
              <a:xfrm>
                <a:off x="3780" y="3624"/>
                <a:ext cx="90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400">
                    <a:solidFill>
                      <a:srgbClr val="663300"/>
                    </a:solidFill>
                  </a:rPr>
                  <a:t>block13</a:t>
                </a:r>
              </a:p>
            </p:txBody>
          </p:sp>
          <p:sp>
            <p:nvSpPr>
              <p:cNvPr id="51" name="Freeform 22"/>
              <p:cNvSpPr>
                <a:spLocks/>
              </p:cNvSpPr>
              <p:nvPr/>
            </p:nvSpPr>
            <p:spPr bwMode="auto">
              <a:xfrm>
                <a:off x="3600" y="2844"/>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Freeform 23"/>
              <p:cNvSpPr>
                <a:spLocks/>
              </p:cNvSpPr>
              <p:nvPr/>
            </p:nvSpPr>
            <p:spPr bwMode="auto">
              <a:xfrm>
                <a:off x="3600" y="3156"/>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 name="Freeform 24"/>
              <p:cNvSpPr>
                <a:spLocks/>
              </p:cNvSpPr>
              <p:nvPr/>
            </p:nvSpPr>
            <p:spPr bwMode="auto">
              <a:xfrm>
                <a:off x="3600" y="3468"/>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 name="Freeform 25"/>
              <p:cNvSpPr>
                <a:spLocks/>
              </p:cNvSpPr>
              <p:nvPr/>
            </p:nvSpPr>
            <p:spPr bwMode="auto">
              <a:xfrm>
                <a:off x="3600" y="3780"/>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 name="Line 26"/>
              <p:cNvSpPr>
                <a:spLocks noChangeShapeType="1"/>
              </p:cNvSpPr>
              <p:nvPr/>
            </p:nvSpPr>
            <p:spPr bwMode="auto">
              <a:xfrm>
                <a:off x="468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27"/>
            <p:cNvGrpSpPr>
              <a:grpSpLocks/>
            </p:cNvGrpSpPr>
            <p:nvPr/>
          </p:nvGrpSpPr>
          <p:grpSpPr bwMode="auto">
            <a:xfrm>
              <a:off x="2888" y="1248"/>
              <a:ext cx="688" cy="2064"/>
              <a:chOff x="5040" y="2064"/>
              <a:chExt cx="1080" cy="2184"/>
            </a:xfrm>
          </p:grpSpPr>
          <p:sp>
            <p:nvSpPr>
              <p:cNvPr id="37" name="AutoShape 28"/>
              <p:cNvSpPr>
                <a:spLocks noChangeArrowheads="1"/>
              </p:cNvSpPr>
              <p:nvPr/>
            </p:nvSpPr>
            <p:spPr bwMode="auto">
              <a:xfrm>
                <a:off x="5040" y="2064"/>
                <a:ext cx="1080" cy="2184"/>
              </a:xfrm>
              <a:prstGeom prst="can">
                <a:avLst>
                  <a:gd name="adj" fmla="val 50556"/>
                </a:avLst>
              </a:prstGeom>
              <a:solidFill>
                <a:srgbClr val="FFFFFF"/>
              </a:solidFill>
              <a:ln w="9525">
                <a:solidFill>
                  <a:srgbClr val="000000"/>
                </a:solidFill>
                <a:round/>
                <a:headEnd/>
                <a:tailEnd/>
              </a:ln>
            </p:spPr>
            <p:txBody>
              <a:bodyPr/>
              <a:lstStyle/>
              <a:p>
                <a:endParaRPr lang="zh-CN" altLang="en-US"/>
              </a:p>
            </p:txBody>
          </p:sp>
          <p:sp>
            <p:nvSpPr>
              <p:cNvPr id="38" name="Text Box 29"/>
              <p:cNvSpPr txBox="1">
                <a:spLocks noChangeArrowheads="1"/>
              </p:cNvSpPr>
              <p:nvPr/>
            </p:nvSpPr>
            <p:spPr bwMode="auto">
              <a:xfrm>
                <a:off x="5220" y="2688"/>
                <a:ext cx="720" cy="312"/>
              </a:xfrm>
              <a:prstGeom prst="rect">
                <a:avLst/>
              </a:prstGeom>
              <a:solidFill>
                <a:schemeClr val="accent1"/>
              </a:solidFill>
              <a:ln w="9525">
                <a:solidFill>
                  <a:srgbClr val="FFFFFF"/>
                </a:solidFill>
                <a:miter lim="800000"/>
                <a:headEnd/>
                <a:tailEnd/>
              </a:ln>
            </p:spPr>
            <p:txBody>
              <a:bodyPr/>
              <a:lstStyle/>
              <a:p>
                <a:pPr eaLnBrk="0" hangingPunct="0"/>
                <a:r>
                  <a:rPr kumimoji="0" lang="en-US" altLang="zh-CN" sz="1600">
                    <a:solidFill>
                      <a:srgbClr val="663300"/>
                    </a:solidFill>
                  </a:rPr>
                  <a:t>block3</a:t>
                </a:r>
              </a:p>
            </p:txBody>
          </p:sp>
          <p:sp>
            <p:nvSpPr>
              <p:cNvPr id="39" name="Text Box 30"/>
              <p:cNvSpPr txBox="1">
                <a:spLocks noChangeArrowheads="1"/>
              </p:cNvSpPr>
              <p:nvPr/>
            </p:nvSpPr>
            <p:spPr bwMode="auto">
              <a:xfrm>
                <a:off x="5220" y="3000"/>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600">
                    <a:solidFill>
                      <a:srgbClr val="663300"/>
                    </a:solidFill>
                  </a:rPr>
                  <a:t>block7</a:t>
                </a:r>
              </a:p>
            </p:txBody>
          </p:sp>
          <p:sp>
            <p:nvSpPr>
              <p:cNvPr id="40" name="Text Box 31"/>
              <p:cNvSpPr txBox="1">
                <a:spLocks noChangeArrowheads="1"/>
              </p:cNvSpPr>
              <p:nvPr/>
            </p:nvSpPr>
            <p:spPr bwMode="auto">
              <a:xfrm>
                <a:off x="5220" y="3624"/>
                <a:ext cx="90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600">
                    <a:solidFill>
                      <a:srgbClr val="663300"/>
                    </a:solidFill>
                  </a:rPr>
                  <a:t>block15</a:t>
                </a:r>
              </a:p>
            </p:txBody>
          </p:sp>
          <p:sp>
            <p:nvSpPr>
              <p:cNvPr id="41" name="Freeform 32"/>
              <p:cNvSpPr>
                <a:spLocks/>
              </p:cNvSpPr>
              <p:nvPr/>
            </p:nvSpPr>
            <p:spPr bwMode="auto">
              <a:xfrm>
                <a:off x="5040" y="2844"/>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 name="Freeform 33"/>
              <p:cNvSpPr>
                <a:spLocks/>
              </p:cNvSpPr>
              <p:nvPr/>
            </p:nvSpPr>
            <p:spPr bwMode="auto">
              <a:xfrm>
                <a:off x="5040" y="3156"/>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 name="Freeform 34"/>
              <p:cNvSpPr>
                <a:spLocks/>
              </p:cNvSpPr>
              <p:nvPr/>
            </p:nvSpPr>
            <p:spPr bwMode="auto">
              <a:xfrm>
                <a:off x="5040" y="3780"/>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 name="Line 35"/>
              <p:cNvSpPr>
                <a:spLocks noChangeShapeType="1"/>
              </p:cNvSpPr>
              <p:nvPr/>
            </p:nvSpPr>
            <p:spPr bwMode="auto">
              <a:xfrm>
                <a:off x="612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Freeform 36"/>
              <p:cNvSpPr>
                <a:spLocks/>
              </p:cNvSpPr>
              <p:nvPr/>
            </p:nvSpPr>
            <p:spPr bwMode="auto">
              <a:xfrm>
                <a:off x="5040" y="3468"/>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 name="Text Box 37"/>
            <p:cNvSpPr txBox="1">
              <a:spLocks noChangeArrowheads="1"/>
            </p:cNvSpPr>
            <p:nvPr/>
          </p:nvSpPr>
          <p:spPr bwMode="auto">
            <a:xfrm>
              <a:off x="3003" y="2427"/>
              <a:ext cx="573" cy="295"/>
            </a:xfrm>
            <a:prstGeom prst="rect">
              <a:avLst/>
            </a:prstGeom>
            <a:solidFill>
              <a:srgbClr val="FFFFFF"/>
            </a:solidFill>
            <a:ln w="9525">
              <a:solidFill>
                <a:srgbClr val="FFFFFF"/>
              </a:solidFill>
              <a:miter lim="800000"/>
              <a:headEnd/>
              <a:tailEnd/>
            </a:ln>
          </p:spPr>
          <p:txBody>
            <a:bodyPr/>
            <a:lstStyle/>
            <a:p>
              <a:pPr eaLnBrk="0" hangingPunct="0"/>
              <a:r>
                <a:rPr kumimoji="0" lang="en-US" altLang="zh-CN" sz="1600">
                  <a:solidFill>
                    <a:srgbClr val="663300"/>
                  </a:solidFill>
                </a:rPr>
                <a:t>block11</a:t>
              </a:r>
            </a:p>
          </p:txBody>
        </p:sp>
        <p:grpSp>
          <p:nvGrpSpPr>
            <p:cNvPr id="11" name="Group 38"/>
            <p:cNvGrpSpPr>
              <a:grpSpLocks/>
            </p:cNvGrpSpPr>
            <p:nvPr/>
          </p:nvGrpSpPr>
          <p:grpSpPr bwMode="auto">
            <a:xfrm>
              <a:off x="2085" y="1248"/>
              <a:ext cx="688" cy="2064"/>
              <a:chOff x="5040" y="2064"/>
              <a:chExt cx="1080" cy="2184"/>
            </a:xfrm>
          </p:grpSpPr>
          <p:sp>
            <p:nvSpPr>
              <p:cNvPr id="29" name="AutoShape 39"/>
              <p:cNvSpPr>
                <a:spLocks noChangeArrowheads="1"/>
              </p:cNvSpPr>
              <p:nvPr/>
            </p:nvSpPr>
            <p:spPr bwMode="auto">
              <a:xfrm>
                <a:off x="5040" y="2064"/>
                <a:ext cx="1080" cy="2184"/>
              </a:xfrm>
              <a:prstGeom prst="can">
                <a:avLst>
                  <a:gd name="adj" fmla="val 50556"/>
                </a:avLst>
              </a:prstGeom>
              <a:solidFill>
                <a:srgbClr val="FFFFFF"/>
              </a:solidFill>
              <a:ln w="9525">
                <a:solidFill>
                  <a:srgbClr val="000000"/>
                </a:solidFill>
                <a:round/>
                <a:headEnd/>
                <a:tailEnd/>
              </a:ln>
            </p:spPr>
            <p:txBody>
              <a:bodyPr/>
              <a:lstStyle/>
              <a:p>
                <a:endParaRPr lang="zh-CN" altLang="en-US"/>
              </a:p>
            </p:txBody>
          </p:sp>
          <p:sp>
            <p:nvSpPr>
              <p:cNvPr id="30" name="Text Box 40"/>
              <p:cNvSpPr txBox="1">
                <a:spLocks noChangeArrowheads="1"/>
              </p:cNvSpPr>
              <p:nvPr/>
            </p:nvSpPr>
            <p:spPr bwMode="auto">
              <a:xfrm>
                <a:off x="5220" y="2688"/>
                <a:ext cx="720" cy="312"/>
              </a:xfrm>
              <a:prstGeom prst="rect">
                <a:avLst/>
              </a:prstGeom>
              <a:solidFill>
                <a:schemeClr val="accent1"/>
              </a:solidFill>
              <a:ln w="9525">
                <a:solidFill>
                  <a:srgbClr val="FFFFFF"/>
                </a:solidFill>
                <a:miter lim="800000"/>
                <a:headEnd/>
                <a:tailEnd/>
              </a:ln>
            </p:spPr>
            <p:txBody>
              <a:bodyPr/>
              <a:lstStyle/>
              <a:p>
                <a:pPr eaLnBrk="0" hangingPunct="0"/>
                <a:r>
                  <a:rPr kumimoji="0" lang="en-US" altLang="zh-CN" sz="1600">
                    <a:solidFill>
                      <a:srgbClr val="663300"/>
                    </a:solidFill>
                  </a:rPr>
                  <a:t>block2</a:t>
                </a:r>
              </a:p>
            </p:txBody>
          </p:sp>
          <p:sp>
            <p:nvSpPr>
              <p:cNvPr id="31" name="Text Box 41"/>
              <p:cNvSpPr txBox="1">
                <a:spLocks noChangeArrowheads="1"/>
              </p:cNvSpPr>
              <p:nvPr/>
            </p:nvSpPr>
            <p:spPr bwMode="auto">
              <a:xfrm>
                <a:off x="5220" y="3000"/>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600">
                    <a:solidFill>
                      <a:srgbClr val="663300"/>
                    </a:solidFill>
                  </a:rPr>
                  <a:t>block6</a:t>
                </a:r>
              </a:p>
            </p:txBody>
          </p:sp>
          <p:sp>
            <p:nvSpPr>
              <p:cNvPr id="32" name="Text Box 42"/>
              <p:cNvSpPr txBox="1">
                <a:spLocks noChangeArrowheads="1"/>
              </p:cNvSpPr>
              <p:nvPr/>
            </p:nvSpPr>
            <p:spPr bwMode="auto">
              <a:xfrm>
                <a:off x="5220" y="3624"/>
                <a:ext cx="90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600">
                    <a:solidFill>
                      <a:srgbClr val="663300"/>
                    </a:solidFill>
                  </a:rPr>
                  <a:t>block14</a:t>
                </a:r>
              </a:p>
            </p:txBody>
          </p:sp>
          <p:sp>
            <p:nvSpPr>
              <p:cNvPr id="33" name="Freeform 43"/>
              <p:cNvSpPr>
                <a:spLocks/>
              </p:cNvSpPr>
              <p:nvPr/>
            </p:nvSpPr>
            <p:spPr bwMode="auto">
              <a:xfrm>
                <a:off x="5040" y="2844"/>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 name="Freeform 44"/>
              <p:cNvSpPr>
                <a:spLocks/>
              </p:cNvSpPr>
              <p:nvPr/>
            </p:nvSpPr>
            <p:spPr bwMode="auto">
              <a:xfrm>
                <a:off x="5040" y="3156"/>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 name="Freeform 45"/>
              <p:cNvSpPr>
                <a:spLocks/>
              </p:cNvSpPr>
              <p:nvPr/>
            </p:nvSpPr>
            <p:spPr bwMode="auto">
              <a:xfrm>
                <a:off x="5040" y="3780"/>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Line 46"/>
              <p:cNvSpPr>
                <a:spLocks noChangeShapeType="1"/>
              </p:cNvSpPr>
              <p:nvPr/>
            </p:nvSpPr>
            <p:spPr bwMode="auto">
              <a:xfrm>
                <a:off x="612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 name="Freeform 47"/>
            <p:cNvSpPr>
              <a:spLocks/>
            </p:cNvSpPr>
            <p:nvPr/>
          </p:nvSpPr>
          <p:spPr bwMode="auto">
            <a:xfrm>
              <a:off x="2888" y="2575"/>
              <a:ext cx="688" cy="147"/>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Line 48"/>
            <p:cNvSpPr>
              <a:spLocks noChangeShapeType="1"/>
            </p:cNvSpPr>
            <p:nvPr/>
          </p:nvSpPr>
          <p:spPr bwMode="auto">
            <a:xfrm>
              <a:off x="3576" y="2427"/>
              <a:ext cx="0" cy="2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Text Box 49"/>
            <p:cNvSpPr txBox="1">
              <a:spLocks noChangeArrowheads="1"/>
            </p:cNvSpPr>
            <p:nvPr/>
          </p:nvSpPr>
          <p:spPr bwMode="auto">
            <a:xfrm>
              <a:off x="2200" y="2427"/>
              <a:ext cx="573" cy="295"/>
            </a:xfrm>
            <a:prstGeom prst="rect">
              <a:avLst/>
            </a:prstGeom>
            <a:solidFill>
              <a:srgbClr val="FFFFFF"/>
            </a:solidFill>
            <a:ln w="9525">
              <a:solidFill>
                <a:srgbClr val="FFFFFF"/>
              </a:solidFill>
              <a:miter lim="800000"/>
              <a:headEnd/>
              <a:tailEnd/>
            </a:ln>
          </p:spPr>
          <p:txBody>
            <a:bodyPr/>
            <a:lstStyle/>
            <a:p>
              <a:pPr eaLnBrk="0" hangingPunct="0"/>
              <a:r>
                <a:rPr kumimoji="0" lang="en-US" altLang="zh-CN" sz="1600">
                  <a:solidFill>
                    <a:srgbClr val="663300"/>
                  </a:solidFill>
                </a:rPr>
                <a:t>block10</a:t>
              </a:r>
            </a:p>
          </p:txBody>
        </p:sp>
        <p:sp>
          <p:nvSpPr>
            <p:cNvPr id="15" name="Freeform 50"/>
            <p:cNvSpPr>
              <a:spLocks/>
            </p:cNvSpPr>
            <p:nvPr/>
          </p:nvSpPr>
          <p:spPr bwMode="auto">
            <a:xfrm>
              <a:off x="2085" y="2575"/>
              <a:ext cx="688" cy="147"/>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Line 51"/>
            <p:cNvSpPr>
              <a:spLocks noChangeShapeType="1"/>
            </p:cNvSpPr>
            <p:nvPr/>
          </p:nvSpPr>
          <p:spPr bwMode="auto">
            <a:xfrm>
              <a:off x="2773" y="2427"/>
              <a:ext cx="0" cy="4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AutoShape 52"/>
            <p:cNvSpPr>
              <a:spLocks noChangeArrowheads="1"/>
            </p:cNvSpPr>
            <p:nvPr/>
          </p:nvSpPr>
          <p:spPr bwMode="auto">
            <a:xfrm>
              <a:off x="3920" y="1248"/>
              <a:ext cx="688" cy="2064"/>
            </a:xfrm>
            <a:prstGeom prst="can">
              <a:avLst>
                <a:gd name="adj" fmla="val 75000"/>
              </a:avLst>
            </a:prstGeom>
            <a:solidFill>
              <a:srgbClr val="FFFFFF"/>
            </a:solidFill>
            <a:ln w="9525">
              <a:solidFill>
                <a:srgbClr val="000000"/>
              </a:solidFill>
              <a:round/>
              <a:headEnd/>
              <a:tailEnd/>
            </a:ln>
          </p:spPr>
          <p:txBody>
            <a:bodyPr/>
            <a:lstStyle/>
            <a:p>
              <a:endParaRPr lang="zh-CN" altLang="en-US"/>
            </a:p>
          </p:txBody>
        </p:sp>
        <p:sp>
          <p:nvSpPr>
            <p:cNvPr id="18" name="Text Box 53"/>
            <p:cNvSpPr txBox="1">
              <a:spLocks noChangeArrowheads="1"/>
            </p:cNvSpPr>
            <p:nvPr/>
          </p:nvSpPr>
          <p:spPr bwMode="auto">
            <a:xfrm>
              <a:off x="4035" y="1838"/>
              <a:ext cx="458" cy="295"/>
            </a:xfrm>
            <a:prstGeom prst="rect">
              <a:avLst/>
            </a:prstGeom>
            <a:solidFill>
              <a:schemeClr val="accent1"/>
            </a:solidFill>
            <a:ln w="9525">
              <a:solidFill>
                <a:srgbClr val="FFFFFF"/>
              </a:solidFill>
              <a:miter lim="800000"/>
              <a:headEnd/>
              <a:tailEnd/>
            </a:ln>
          </p:spPr>
          <p:txBody>
            <a:bodyPr/>
            <a:lstStyle/>
            <a:p>
              <a:pPr eaLnBrk="0" hangingPunct="0"/>
              <a:r>
                <a:rPr kumimoji="0" lang="en-US" altLang="zh-CN" sz="1600">
                  <a:solidFill>
                    <a:srgbClr val="663300"/>
                  </a:solidFill>
                </a:rPr>
                <a:t>P(0-3)</a:t>
              </a:r>
            </a:p>
          </p:txBody>
        </p:sp>
        <p:sp>
          <p:nvSpPr>
            <p:cNvPr id="19" name="Text Box 54"/>
            <p:cNvSpPr txBox="1">
              <a:spLocks noChangeArrowheads="1"/>
            </p:cNvSpPr>
            <p:nvPr/>
          </p:nvSpPr>
          <p:spPr bwMode="auto">
            <a:xfrm>
              <a:off x="4035" y="2133"/>
              <a:ext cx="458" cy="294"/>
            </a:xfrm>
            <a:prstGeom prst="rect">
              <a:avLst/>
            </a:prstGeom>
            <a:solidFill>
              <a:srgbClr val="FFFFFF"/>
            </a:solidFill>
            <a:ln w="9525">
              <a:solidFill>
                <a:srgbClr val="FFFFFF"/>
              </a:solidFill>
              <a:miter lim="800000"/>
              <a:headEnd/>
              <a:tailEnd/>
            </a:ln>
          </p:spPr>
          <p:txBody>
            <a:bodyPr/>
            <a:lstStyle/>
            <a:p>
              <a:pPr eaLnBrk="0" hangingPunct="0"/>
              <a:r>
                <a:rPr kumimoji="0" lang="en-US" altLang="zh-CN" sz="1600">
                  <a:solidFill>
                    <a:srgbClr val="663300"/>
                  </a:solidFill>
                </a:rPr>
                <a:t>P(4-7)</a:t>
              </a:r>
            </a:p>
            <a:p>
              <a:pPr eaLnBrk="0" hangingPunct="0"/>
              <a:endParaRPr kumimoji="0" lang="en-US" altLang="zh-CN" sz="1600">
                <a:solidFill>
                  <a:srgbClr val="663300"/>
                </a:solidFill>
              </a:endParaRPr>
            </a:p>
            <a:p>
              <a:pPr eaLnBrk="0" hangingPunct="0"/>
              <a:endParaRPr kumimoji="0" lang="en-US" altLang="zh-CN" sz="1600">
                <a:solidFill>
                  <a:srgbClr val="663300"/>
                </a:solidFill>
              </a:endParaRPr>
            </a:p>
            <a:p>
              <a:pPr eaLnBrk="0" hangingPunct="0"/>
              <a:endParaRPr kumimoji="0" lang="en-US" altLang="zh-CN" sz="1600">
                <a:solidFill>
                  <a:srgbClr val="663300"/>
                </a:solidFill>
              </a:endParaRPr>
            </a:p>
            <a:p>
              <a:pPr eaLnBrk="0" hangingPunct="0"/>
              <a:endParaRPr kumimoji="0" lang="en-US" altLang="zh-CN" sz="1600">
                <a:solidFill>
                  <a:srgbClr val="663300"/>
                </a:solidFill>
              </a:endParaRPr>
            </a:p>
            <a:p>
              <a:pPr eaLnBrk="0" hangingPunct="0"/>
              <a:r>
                <a:rPr kumimoji="0" lang="en-US" altLang="zh-CN" sz="1600">
                  <a:solidFill>
                    <a:srgbClr val="663300"/>
                  </a:solidFill>
                </a:rPr>
                <a:t>90</a:t>
              </a:r>
            </a:p>
          </p:txBody>
        </p:sp>
        <p:sp>
          <p:nvSpPr>
            <p:cNvPr id="20" name="Text Box 55"/>
            <p:cNvSpPr txBox="1">
              <a:spLocks noChangeArrowheads="1"/>
            </p:cNvSpPr>
            <p:nvPr/>
          </p:nvSpPr>
          <p:spPr bwMode="auto">
            <a:xfrm>
              <a:off x="4035" y="2427"/>
              <a:ext cx="573" cy="295"/>
            </a:xfrm>
            <a:prstGeom prst="rect">
              <a:avLst/>
            </a:prstGeom>
            <a:solidFill>
              <a:srgbClr val="FFFFFF"/>
            </a:solidFill>
            <a:ln w="9525">
              <a:solidFill>
                <a:srgbClr val="FFFFFF"/>
              </a:solidFill>
              <a:miter lim="800000"/>
              <a:headEnd/>
              <a:tailEnd/>
            </a:ln>
          </p:spPr>
          <p:txBody>
            <a:bodyPr/>
            <a:lstStyle/>
            <a:p>
              <a:pPr eaLnBrk="0" hangingPunct="0"/>
              <a:r>
                <a:rPr kumimoji="0" lang="en-US" altLang="zh-CN" sz="1600">
                  <a:solidFill>
                    <a:srgbClr val="663300"/>
                  </a:solidFill>
                </a:rPr>
                <a:t>P(8-11)</a:t>
              </a:r>
            </a:p>
          </p:txBody>
        </p:sp>
        <p:sp>
          <p:nvSpPr>
            <p:cNvPr id="21" name="Text Box 56"/>
            <p:cNvSpPr txBox="1">
              <a:spLocks noChangeArrowheads="1"/>
            </p:cNvSpPr>
            <p:nvPr/>
          </p:nvSpPr>
          <p:spPr bwMode="auto">
            <a:xfrm>
              <a:off x="4035" y="2722"/>
              <a:ext cx="573" cy="295"/>
            </a:xfrm>
            <a:prstGeom prst="rect">
              <a:avLst/>
            </a:prstGeom>
            <a:solidFill>
              <a:srgbClr val="FFFFFF"/>
            </a:solidFill>
            <a:ln w="9525">
              <a:solidFill>
                <a:srgbClr val="FFFFFF"/>
              </a:solidFill>
              <a:miter lim="800000"/>
              <a:headEnd/>
              <a:tailEnd/>
            </a:ln>
          </p:spPr>
          <p:txBody>
            <a:bodyPr/>
            <a:lstStyle/>
            <a:p>
              <a:pPr eaLnBrk="0" hangingPunct="0"/>
              <a:r>
                <a:rPr kumimoji="0" lang="en-US" altLang="zh-CN" sz="1600">
                  <a:solidFill>
                    <a:srgbClr val="663300"/>
                  </a:solidFill>
                </a:rPr>
                <a:t>P(12-15)</a:t>
              </a:r>
            </a:p>
          </p:txBody>
        </p:sp>
        <p:sp>
          <p:nvSpPr>
            <p:cNvPr id="22" name="Freeform 57"/>
            <p:cNvSpPr>
              <a:spLocks/>
            </p:cNvSpPr>
            <p:nvPr/>
          </p:nvSpPr>
          <p:spPr bwMode="auto">
            <a:xfrm>
              <a:off x="3920" y="1985"/>
              <a:ext cx="688" cy="148"/>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Freeform 58"/>
            <p:cNvSpPr>
              <a:spLocks/>
            </p:cNvSpPr>
            <p:nvPr/>
          </p:nvSpPr>
          <p:spPr bwMode="auto">
            <a:xfrm>
              <a:off x="3920" y="2280"/>
              <a:ext cx="688" cy="147"/>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Freeform 59"/>
            <p:cNvSpPr>
              <a:spLocks/>
            </p:cNvSpPr>
            <p:nvPr/>
          </p:nvSpPr>
          <p:spPr bwMode="auto">
            <a:xfrm>
              <a:off x="3920" y="2575"/>
              <a:ext cx="688" cy="147"/>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Freeform 60"/>
            <p:cNvSpPr>
              <a:spLocks/>
            </p:cNvSpPr>
            <p:nvPr/>
          </p:nvSpPr>
          <p:spPr bwMode="auto">
            <a:xfrm>
              <a:off x="3920" y="2870"/>
              <a:ext cx="688" cy="147"/>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 name="Line 61"/>
            <p:cNvSpPr>
              <a:spLocks noChangeShapeType="1"/>
            </p:cNvSpPr>
            <p:nvPr/>
          </p:nvSpPr>
          <p:spPr bwMode="auto">
            <a:xfrm>
              <a:off x="4608" y="2722"/>
              <a:ext cx="0" cy="2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62"/>
            <p:cNvSpPr>
              <a:spLocks noChangeShapeType="1"/>
            </p:cNvSpPr>
            <p:nvPr/>
          </p:nvSpPr>
          <p:spPr bwMode="auto">
            <a:xfrm>
              <a:off x="4608" y="2427"/>
              <a:ext cx="0" cy="2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Text Box 63"/>
            <p:cNvSpPr txBox="1">
              <a:spLocks noChangeArrowheads="1"/>
            </p:cNvSpPr>
            <p:nvPr/>
          </p:nvSpPr>
          <p:spPr bwMode="auto">
            <a:xfrm>
              <a:off x="1200" y="3456"/>
              <a:ext cx="288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663300"/>
                  </a:solidFill>
                </a:rPr>
                <a:t>RAID Level 4 (Block level Parity)</a:t>
              </a:r>
            </a:p>
          </p:txBody>
        </p:sp>
      </p:grpSp>
    </p:spTree>
    <p:extLst>
      <p:ext uri="{BB962C8B-B14F-4D97-AF65-F5344CB8AC3E}">
        <p14:creationId xmlns:p14="http://schemas.microsoft.com/office/powerpoint/2010/main" val="10377780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RAID 5</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61</a:t>
            </a:fld>
            <a:endParaRPr lang="zh-CN" altLang="en-US"/>
          </a:p>
        </p:txBody>
      </p:sp>
      <p:grpSp>
        <p:nvGrpSpPr>
          <p:cNvPr id="6" name="Group 4"/>
          <p:cNvGrpSpPr>
            <a:grpSpLocks/>
          </p:cNvGrpSpPr>
          <p:nvPr/>
        </p:nvGrpSpPr>
        <p:grpSpPr bwMode="auto">
          <a:xfrm>
            <a:off x="914400" y="1905000"/>
            <a:ext cx="6934200" cy="3352800"/>
            <a:chOff x="1800" y="2064"/>
            <a:chExt cx="6120" cy="2184"/>
          </a:xfrm>
        </p:grpSpPr>
        <p:grpSp>
          <p:nvGrpSpPr>
            <p:cNvPr id="7" name="Group 5"/>
            <p:cNvGrpSpPr>
              <a:grpSpLocks/>
            </p:cNvGrpSpPr>
            <p:nvPr/>
          </p:nvGrpSpPr>
          <p:grpSpPr bwMode="auto">
            <a:xfrm>
              <a:off x="1800" y="2064"/>
              <a:ext cx="1080" cy="2184"/>
              <a:chOff x="2160" y="2064"/>
              <a:chExt cx="1080" cy="2184"/>
            </a:xfrm>
          </p:grpSpPr>
          <p:sp>
            <p:nvSpPr>
              <p:cNvPr id="66" name="AutoShape 6"/>
              <p:cNvSpPr>
                <a:spLocks noChangeArrowheads="1"/>
              </p:cNvSpPr>
              <p:nvPr/>
            </p:nvSpPr>
            <p:spPr bwMode="auto">
              <a:xfrm>
                <a:off x="2160" y="2064"/>
                <a:ext cx="1080" cy="2184"/>
              </a:xfrm>
              <a:prstGeom prst="can">
                <a:avLst>
                  <a:gd name="adj" fmla="val 50556"/>
                </a:avLst>
              </a:prstGeom>
              <a:solidFill>
                <a:srgbClr val="FFFFFF"/>
              </a:solidFill>
              <a:ln w="9525">
                <a:solidFill>
                  <a:srgbClr val="000000"/>
                </a:solidFill>
                <a:round/>
                <a:headEnd/>
                <a:tailEnd/>
              </a:ln>
            </p:spPr>
            <p:txBody>
              <a:bodyPr/>
              <a:lstStyle/>
              <a:p>
                <a:endParaRPr lang="zh-CN" altLang="en-US"/>
              </a:p>
            </p:txBody>
          </p:sp>
          <p:sp>
            <p:nvSpPr>
              <p:cNvPr id="67" name="Text Box 7"/>
              <p:cNvSpPr txBox="1">
                <a:spLocks noChangeArrowheads="1"/>
              </p:cNvSpPr>
              <p:nvPr/>
            </p:nvSpPr>
            <p:spPr bwMode="auto">
              <a:xfrm>
                <a:off x="2340" y="2688"/>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700">
                    <a:solidFill>
                      <a:srgbClr val="663300"/>
                    </a:solidFill>
                  </a:rPr>
                  <a:t>block0</a:t>
                </a:r>
              </a:p>
            </p:txBody>
          </p:sp>
          <p:sp>
            <p:nvSpPr>
              <p:cNvPr id="68" name="Text Box 8"/>
              <p:cNvSpPr txBox="1">
                <a:spLocks noChangeArrowheads="1"/>
              </p:cNvSpPr>
              <p:nvPr/>
            </p:nvSpPr>
            <p:spPr bwMode="auto">
              <a:xfrm>
                <a:off x="2340" y="3000"/>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700">
                    <a:solidFill>
                      <a:srgbClr val="663300"/>
                    </a:solidFill>
                  </a:rPr>
                  <a:t>block4</a:t>
                </a:r>
              </a:p>
            </p:txBody>
          </p:sp>
          <p:sp>
            <p:nvSpPr>
              <p:cNvPr id="69" name="Text Box 9"/>
              <p:cNvSpPr txBox="1">
                <a:spLocks noChangeArrowheads="1"/>
              </p:cNvSpPr>
              <p:nvPr/>
            </p:nvSpPr>
            <p:spPr bwMode="auto">
              <a:xfrm>
                <a:off x="2340" y="3312"/>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700">
                    <a:solidFill>
                      <a:srgbClr val="663300"/>
                    </a:solidFill>
                  </a:rPr>
                  <a:t>block8</a:t>
                </a:r>
              </a:p>
            </p:txBody>
          </p:sp>
          <p:sp>
            <p:nvSpPr>
              <p:cNvPr id="70" name="Text Box 10"/>
              <p:cNvSpPr txBox="1">
                <a:spLocks noChangeArrowheads="1"/>
              </p:cNvSpPr>
              <p:nvPr/>
            </p:nvSpPr>
            <p:spPr bwMode="auto">
              <a:xfrm>
                <a:off x="2340" y="3624"/>
                <a:ext cx="90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700">
                    <a:solidFill>
                      <a:srgbClr val="663300"/>
                    </a:solidFill>
                  </a:rPr>
                  <a:t>block12</a:t>
                </a:r>
              </a:p>
            </p:txBody>
          </p:sp>
          <p:sp>
            <p:nvSpPr>
              <p:cNvPr id="71" name="Freeform 11"/>
              <p:cNvSpPr>
                <a:spLocks/>
              </p:cNvSpPr>
              <p:nvPr/>
            </p:nvSpPr>
            <p:spPr bwMode="auto">
              <a:xfrm>
                <a:off x="2160" y="2844"/>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Freeform 12"/>
              <p:cNvSpPr>
                <a:spLocks/>
              </p:cNvSpPr>
              <p:nvPr/>
            </p:nvSpPr>
            <p:spPr bwMode="auto">
              <a:xfrm>
                <a:off x="2160" y="3156"/>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 name="Freeform 13"/>
              <p:cNvSpPr>
                <a:spLocks/>
              </p:cNvSpPr>
              <p:nvPr/>
            </p:nvSpPr>
            <p:spPr bwMode="auto">
              <a:xfrm>
                <a:off x="2160" y="3468"/>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 name="Freeform 14"/>
              <p:cNvSpPr>
                <a:spLocks/>
              </p:cNvSpPr>
              <p:nvPr/>
            </p:nvSpPr>
            <p:spPr bwMode="auto">
              <a:xfrm>
                <a:off x="2160" y="3780"/>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 name="Line 15"/>
              <p:cNvSpPr>
                <a:spLocks noChangeShapeType="1"/>
              </p:cNvSpPr>
              <p:nvPr/>
            </p:nvSpPr>
            <p:spPr bwMode="auto">
              <a:xfrm>
                <a:off x="324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16"/>
            <p:cNvGrpSpPr>
              <a:grpSpLocks/>
            </p:cNvGrpSpPr>
            <p:nvPr/>
          </p:nvGrpSpPr>
          <p:grpSpPr bwMode="auto">
            <a:xfrm>
              <a:off x="3060" y="2064"/>
              <a:ext cx="1080" cy="2184"/>
              <a:chOff x="3600" y="2064"/>
              <a:chExt cx="1080" cy="2184"/>
            </a:xfrm>
          </p:grpSpPr>
          <p:sp>
            <p:nvSpPr>
              <p:cNvPr id="56" name="AutoShape 17"/>
              <p:cNvSpPr>
                <a:spLocks noChangeArrowheads="1"/>
              </p:cNvSpPr>
              <p:nvPr/>
            </p:nvSpPr>
            <p:spPr bwMode="auto">
              <a:xfrm>
                <a:off x="3600" y="2064"/>
                <a:ext cx="1080" cy="2184"/>
              </a:xfrm>
              <a:prstGeom prst="can">
                <a:avLst>
                  <a:gd name="adj" fmla="val 50556"/>
                </a:avLst>
              </a:prstGeom>
              <a:solidFill>
                <a:srgbClr val="FFFFFF"/>
              </a:solidFill>
              <a:ln w="9525">
                <a:solidFill>
                  <a:srgbClr val="000000"/>
                </a:solidFill>
                <a:round/>
                <a:headEnd/>
                <a:tailEnd/>
              </a:ln>
            </p:spPr>
            <p:txBody>
              <a:bodyPr/>
              <a:lstStyle/>
              <a:p>
                <a:endParaRPr lang="zh-CN" altLang="en-US"/>
              </a:p>
            </p:txBody>
          </p:sp>
          <p:sp>
            <p:nvSpPr>
              <p:cNvPr id="57" name="Text Box 18"/>
              <p:cNvSpPr txBox="1">
                <a:spLocks noChangeArrowheads="1"/>
              </p:cNvSpPr>
              <p:nvPr/>
            </p:nvSpPr>
            <p:spPr bwMode="auto">
              <a:xfrm>
                <a:off x="3780" y="2688"/>
                <a:ext cx="720" cy="312"/>
              </a:xfrm>
              <a:prstGeom prst="rect">
                <a:avLst/>
              </a:prstGeom>
              <a:solidFill>
                <a:schemeClr val="accent1"/>
              </a:solidFill>
              <a:ln w="9525">
                <a:solidFill>
                  <a:srgbClr val="FFFFFF"/>
                </a:solidFill>
                <a:miter lim="800000"/>
                <a:headEnd/>
                <a:tailEnd/>
              </a:ln>
            </p:spPr>
            <p:txBody>
              <a:bodyPr/>
              <a:lstStyle/>
              <a:p>
                <a:pPr eaLnBrk="0" hangingPunct="0"/>
                <a:r>
                  <a:rPr kumimoji="0" lang="en-US" altLang="zh-CN" sz="1800">
                    <a:solidFill>
                      <a:srgbClr val="663300"/>
                    </a:solidFill>
                  </a:rPr>
                  <a:t>block1</a:t>
                </a:r>
              </a:p>
            </p:txBody>
          </p:sp>
          <p:sp>
            <p:nvSpPr>
              <p:cNvPr id="58" name="Text Box 19"/>
              <p:cNvSpPr txBox="1">
                <a:spLocks noChangeArrowheads="1"/>
              </p:cNvSpPr>
              <p:nvPr/>
            </p:nvSpPr>
            <p:spPr bwMode="auto">
              <a:xfrm>
                <a:off x="3780" y="3000"/>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800">
                    <a:solidFill>
                      <a:srgbClr val="663300"/>
                    </a:solidFill>
                  </a:rPr>
                  <a:t>block5</a:t>
                </a:r>
              </a:p>
            </p:txBody>
          </p:sp>
          <p:sp>
            <p:nvSpPr>
              <p:cNvPr id="59" name="Text Box 20"/>
              <p:cNvSpPr txBox="1">
                <a:spLocks noChangeArrowheads="1"/>
              </p:cNvSpPr>
              <p:nvPr/>
            </p:nvSpPr>
            <p:spPr bwMode="auto">
              <a:xfrm>
                <a:off x="3780" y="3312"/>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800">
                    <a:solidFill>
                      <a:srgbClr val="663300"/>
                    </a:solidFill>
                  </a:rPr>
                  <a:t>block9</a:t>
                </a:r>
              </a:p>
            </p:txBody>
          </p:sp>
          <p:sp>
            <p:nvSpPr>
              <p:cNvPr id="60" name="Text Box 21"/>
              <p:cNvSpPr txBox="1">
                <a:spLocks noChangeArrowheads="1"/>
              </p:cNvSpPr>
              <p:nvPr/>
            </p:nvSpPr>
            <p:spPr bwMode="auto">
              <a:xfrm>
                <a:off x="3780" y="3624"/>
                <a:ext cx="90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800">
                    <a:solidFill>
                      <a:srgbClr val="663300"/>
                    </a:solidFill>
                  </a:rPr>
                  <a:t>P(12-15)</a:t>
                </a:r>
              </a:p>
            </p:txBody>
          </p:sp>
          <p:sp>
            <p:nvSpPr>
              <p:cNvPr id="61" name="Freeform 22"/>
              <p:cNvSpPr>
                <a:spLocks/>
              </p:cNvSpPr>
              <p:nvPr/>
            </p:nvSpPr>
            <p:spPr bwMode="auto">
              <a:xfrm>
                <a:off x="3600" y="2844"/>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 name="Freeform 23"/>
              <p:cNvSpPr>
                <a:spLocks/>
              </p:cNvSpPr>
              <p:nvPr/>
            </p:nvSpPr>
            <p:spPr bwMode="auto">
              <a:xfrm>
                <a:off x="3600" y="3156"/>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 name="Freeform 24"/>
              <p:cNvSpPr>
                <a:spLocks/>
              </p:cNvSpPr>
              <p:nvPr/>
            </p:nvSpPr>
            <p:spPr bwMode="auto">
              <a:xfrm>
                <a:off x="3600" y="3468"/>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 name="Freeform 25"/>
              <p:cNvSpPr>
                <a:spLocks/>
              </p:cNvSpPr>
              <p:nvPr/>
            </p:nvSpPr>
            <p:spPr bwMode="auto">
              <a:xfrm>
                <a:off x="3600" y="3780"/>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 name="Line 26"/>
              <p:cNvSpPr>
                <a:spLocks noChangeShapeType="1"/>
              </p:cNvSpPr>
              <p:nvPr/>
            </p:nvSpPr>
            <p:spPr bwMode="auto">
              <a:xfrm>
                <a:off x="468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27"/>
            <p:cNvGrpSpPr>
              <a:grpSpLocks/>
            </p:cNvGrpSpPr>
            <p:nvPr/>
          </p:nvGrpSpPr>
          <p:grpSpPr bwMode="auto">
            <a:xfrm>
              <a:off x="5580" y="2064"/>
              <a:ext cx="1080" cy="2184"/>
              <a:chOff x="5040" y="2064"/>
              <a:chExt cx="1080" cy="2184"/>
            </a:xfrm>
          </p:grpSpPr>
          <p:sp>
            <p:nvSpPr>
              <p:cNvPr id="47" name="AutoShape 28"/>
              <p:cNvSpPr>
                <a:spLocks noChangeArrowheads="1"/>
              </p:cNvSpPr>
              <p:nvPr/>
            </p:nvSpPr>
            <p:spPr bwMode="auto">
              <a:xfrm>
                <a:off x="5040" y="2064"/>
                <a:ext cx="1080" cy="2184"/>
              </a:xfrm>
              <a:prstGeom prst="can">
                <a:avLst>
                  <a:gd name="adj" fmla="val 50556"/>
                </a:avLst>
              </a:prstGeom>
              <a:solidFill>
                <a:srgbClr val="FFFFFF"/>
              </a:solidFill>
              <a:ln w="9525">
                <a:solidFill>
                  <a:srgbClr val="000000"/>
                </a:solidFill>
                <a:round/>
                <a:headEnd/>
                <a:tailEnd/>
              </a:ln>
            </p:spPr>
            <p:txBody>
              <a:bodyPr/>
              <a:lstStyle/>
              <a:p>
                <a:endParaRPr lang="zh-CN" altLang="en-US"/>
              </a:p>
            </p:txBody>
          </p:sp>
          <p:sp>
            <p:nvSpPr>
              <p:cNvPr id="48" name="Text Box 29"/>
              <p:cNvSpPr txBox="1">
                <a:spLocks noChangeArrowheads="1"/>
              </p:cNvSpPr>
              <p:nvPr/>
            </p:nvSpPr>
            <p:spPr bwMode="auto">
              <a:xfrm>
                <a:off x="5220" y="2688"/>
                <a:ext cx="720" cy="312"/>
              </a:xfrm>
              <a:prstGeom prst="rect">
                <a:avLst/>
              </a:prstGeom>
              <a:solidFill>
                <a:schemeClr val="accent1"/>
              </a:solidFill>
              <a:ln w="9525">
                <a:solidFill>
                  <a:srgbClr val="FFFFFF"/>
                </a:solidFill>
                <a:miter lim="800000"/>
                <a:headEnd/>
                <a:tailEnd/>
              </a:ln>
            </p:spPr>
            <p:txBody>
              <a:bodyPr/>
              <a:lstStyle/>
              <a:p>
                <a:pPr eaLnBrk="0" hangingPunct="0"/>
                <a:r>
                  <a:rPr kumimoji="0" lang="en-US" altLang="zh-CN" sz="1800">
                    <a:solidFill>
                      <a:srgbClr val="663300"/>
                    </a:solidFill>
                  </a:rPr>
                  <a:t>block3</a:t>
                </a:r>
              </a:p>
            </p:txBody>
          </p:sp>
          <p:sp>
            <p:nvSpPr>
              <p:cNvPr id="49" name="Text Box 30"/>
              <p:cNvSpPr txBox="1">
                <a:spLocks noChangeArrowheads="1"/>
              </p:cNvSpPr>
              <p:nvPr/>
            </p:nvSpPr>
            <p:spPr bwMode="auto">
              <a:xfrm>
                <a:off x="5220" y="3000"/>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800">
                    <a:solidFill>
                      <a:srgbClr val="663300"/>
                    </a:solidFill>
                  </a:rPr>
                  <a:t>P(4-7)</a:t>
                </a:r>
              </a:p>
            </p:txBody>
          </p:sp>
          <p:sp>
            <p:nvSpPr>
              <p:cNvPr id="50" name="Text Box 31"/>
              <p:cNvSpPr txBox="1">
                <a:spLocks noChangeArrowheads="1"/>
              </p:cNvSpPr>
              <p:nvPr/>
            </p:nvSpPr>
            <p:spPr bwMode="auto">
              <a:xfrm>
                <a:off x="5220" y="3624"/>
                <a:ext cx="90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800">
                    <a:solidFill>
                      <a:srgbClr val="663300"/>
                    </a:solidFill>
                  </a:rPr>
                  <a:t>block14</a:t>
                </a:r>
              </a:p>
            </p:txBody>
          </p:sp>
          <p:sp>
            <p:nvSpPr>
              <p:cNvPr id="51" name="Freeform 32"/>
              <p:cNvSpPr>
                <a:spLocks/>
              </p:cNvSpPr>
              <p:nvPr/>
            </p:nvSpPr>
            <p:spPr bwMode="auto">
              <a:xfrm>
                <a:off x="5040" y="2844"/>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Freeform 33"/>
              <p:cNvSpPr>
                <a:spLocks/>
              </p:cNvSpPr>
              <p:nvPr/>
            </p:nvSpPr>
            <p:spPr bwMode="auto">
              <a:xfrm>
                <a:off x="5040" y="3156"/>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 name="Freeform 34"/>
              <p:cNvSpPr>
                <a:spLocks/>
              </p:cNvSpPr>
              <p:nvPr/>
            </p:nvSpPr>
            <p:spPr bwMode="auto">
              <a:xfrm>
                <a:off x="5040" y="3780"/>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 name="Line 35"/>
              <p:cNvSpPr>
                <a:spLocks noChangeShapeType="1"/>
              </p:cNvSpPr>
              <p:nvPr/>
            </p:nvSpPr>
            <p:spPr bwMode="auto">
              <a:xfrm>
                <a:off x="612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Freeform 36"/>
              <p:cNvSpPr>
                <a:spLocks/>
              </p:cNvSpPr>
              <p:nvPr/>
            </p:nvSpPr>
            <p:spPr bwMode="auto">
              <a:xfrm>
                <a:off x="5040" y="3468"/>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 name="Text Box 37"/>
            <p:cNvSpPr txBox="1">
              <a:spLocks noChangeArrowheads="1"/>
            </p:cNvSpPr>
            <p:nvPr/>
          </p:nvSpPr>
          <p:spPr bwMode="auto">
            <a:xfrm>
              <a:off x="5760" y="3312"/>
              <a:ext cx="90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800">
                  <a:solidFill>
                    <a:srgbClr val="663300"/>
                  </a:solidFill>
                </a:rPr>
                <a:t>block10</a:t>
              </a:r>
            </a:p>
          </p:txBody>
        </p:sp>
        <p:grpSp>
          <p:nvGrpSpPr>
            <p:cNvPr id="11" name="Group 38"/>
            <p:cNvGrpSpPr>
              <a:grpSpLocks/>
            </p:cNvGrpSpPr>
            <p:nvPr/>
          </p:nvGrpSpPr>
          <p:grpSpPr bwMode="auto">
            <a:xfrm>
              <a:off x="4320" y="2064"/>
              <a:ext cx="1080" cy="2184"/>
              <a:chOff x="5040" y="2064"/>
              <a:chExt cx="1080" cy="2184"/>
            </a:xfrm>
          </p:grpSpPr>
          <p:sp>
            <p:nvSpPr>
              <p:cNvPr id="39" name="AutoShape 39"/>
              <p:cNvSpPr>
                <a:spLocks noChangeArrowheads="1"/>
              </p:cNvSpPr>
              <p:nvPr/>
            </p:nvSpPr>
            <p:spPr bwMode="auto">
              <a:xfrm>
                <a:off x="5040" y="2064"/>
                <a:ext cx="1080" cy="2184"/>
              </a:xfrm>
              <a:prstGeom prst="can">
                <a:avLst>
                  <a:gd name="adj" fmla="val 50556"/>
                </a:avLst>
              </a:prstGeom>
              <a:solidFill>
                <a:srgbClr val="FFFFFF"/>
              </a:solidFill>
              <a:ln w="9525">
                <a:solidFill>
                  <a:srgbClr val="000000"/>
                </a:solidFill>
                <a:round/>
                <a:headEnd/>
                <a:tailEnd/>
              </a:ln>
            </p:spPr>
            <p:txBody>
              <a:bodyPr/>
              <a:lstStyle/>
              <a:p>
                <a:endParaRPr lang="zh-CN" altLang="en-US"/>
              </a:p>
            </p:txBody>
          </p:sp>
          <p:sp>
            <p:nvSpPr>
              <p:cNvPr id="40" name="Text Box 40"/>
              <p:cNvSpPr txBox="1">
                <a:spLocks noChangeArrowheads="1"/>
              </p:cNvSpPr>
              <p:nvPr/>
            </p:nvSpPr>
            <p:spPr bwMode="auto">
              <a:xfrm>
                <a:off x="5220" y="2688"/>
                <a:ext cx="720" cy="312"/>
              </a:xfrm>
              <a:prstGeom prst="rect">
                <a:avLst/>
              </a:prstGeom>
              <a:solidFill>
                <a:schemeClr val="accent1"/>
              </a:solidFill>
              <a:ln w="9525">
                <a:solidFill>
                  <a:srgbClr val="FFFFFF"/>
                </a:solidFill>
                <a:miter lim="800000"/>
                <a:headEnd/>
                <a:tailEnd/>
              </a:ln>
            </p:spPr>
            <p:txBody>
              <a:bodyPr/>
              <a:lstStyle/>
              <a:p>
                <a:pPr eaLnBrk="0" hangingPunct="0"/>
                <a:r>
                  <a:rPr kumimoji="0" lang="en-US" altLang="zh-CN" sz="1800">
                    <a:solidFill>
                      <a:srgbClr val="663300"/>
                    </a:solidFill>
                  </a:rPr>
                  <a:t>block2</a:t>
                </a:r>
              </a:p>
            </p:txBody>
          </p:sp>
          <p:sp>
            <p:nvSpPr>
              <p:cNvPr id="41" name="Text Box 41"/>
              <p:cNvSpPr txBox="1">
                <a:spLocks noChangeArrowheads="1"/>
              </p:cNvSpPr>
              <p:nvPr/>
            </p:nvSpPr>
            <p:spPr bwMode="auto">
              <a:xfrm>
                <a:off x="5220" y="3000"/>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800">
                    <a:solidFill>
                      <a:srgbClr val="663300"/>
                    </a:solidFill>
                  </a:rPr>
                  <a:t>block6</a:t>
                </a:r>
              </a:p>
            </p:txBody>
          </p:sp>
          <p:sp>
            <p:nvSpPr>
              <p:cNvPr id="42" name="Text Box 42"/>
              <p:cNvSpPr txBox="1">
                <a:spLocks noChangeArrowheads="1"/>
              </p:cNvSpPr>
              <p:nvPr/>
            </p:nvSpPr>
            <p:spPr bwMode="auto">
              <a:xfrm>
                <a:off x="5220" y="3624"/>
                <a:ext cx="90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800">
                    <a:solidFill>
                      <a:srgbClr val="663300"/>
                    </a:solidFill>
                  </a:rPr>
                  <a:t>block13</a:t>
                </a:r>
              </a:p>
            </p:txBody>
          </p:sp>
          <p:sp>
            <p:nvSpPr>
              <p:cNvPr id="43" name="Freeform 43"/>
              <p:cNvSpPr>
                <a:spLocks/>
              </p:cNvSpPr>
              <p:nvPr/>
            </p:nvSpPr>
            <p:spPr bwMode="auto">
              <a:xfrm>
                <a:off x="5040" y="2844"/>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 name="Freeform 44"/>
              <p:cNvSpPr>
                <a:spLocks/>
              </p:cNvSpPr>
              <p:nvPr/>
            </p:nvSpPr>
            <p:spPr bwMode="auto">
              <a:xfrm>
                <a:off x="5040" y="3156"/>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 name="Freeform 45"/>
              <p:cNvSpPr>
                <a:spLocks/>
              </p:cNvSpPr>
              <p:nvPr/>
            </p:nvSpPr>
            <p:spPr bwMode="auto">
              <a:xfrm>
                <a:off x="5040" y="3780"/>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 name="Line 46"/>
              <p:cNvSpPr>
                <a:spLocks noChangeShapeType="1"/>
              </p:cNvSpPr>
              <p:nvPr/>
            </p:nvSpPr>
            <p:spPr bwMode="auto">
              <a:xfrm>
                <a:off x="612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 name="Freeform 47"/>
            <p:cNvSpPr>
              <a:spLocks/>
            </p:cNvSpPr>
            <p:nvPr/>
          </p:nvSpPr>
          <p:spPr bwMode="auto">
            <a:xfrm>
              <a:off x="5580" y="3468"/>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Line 48"/>
            <p:cNvSpPr>
              <a:spLocks noChangeShapeType="1"/>
            </p:cNvSpPr>
            <p:nvPr/>
          </p:nvSpPr>
          <p:spPr bwMode="auto">
            <a:xfrm>
              <a:off x="6660" y="331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Text Box 49"/>
            <p:cNvSpPr txBox="1">
              <a:spLocks noChangeArrowheads="1"/>
            </p:cNvSpPr>
            <p:nvPr/>
          </p:nvSpPr>
          <p:spPr bwMode="auto">
            <a:xfrm>
              <a:off x="4500" y="3312"/>
              <a:ext cx="90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800">
                  <a:solidFill>
                    <a:srgbClr val="663300"/>
                  </a:solidFill>
                </a:rPr>
                <a:t>P(8-11)</a:t>
              </a:r>
            </a:p>
          </p:txBody>
        </p:sp>
        <p:sp>
          <p:nvSpPr>
            <p:cNvPr id="15" name="Freeform 50"/>
            <p:cNvSpPr>
              <a:spLocks/>
            </p:cNvSpPr>
            <p:nvPr/>
          </p:nvSpPr>
          <p:spPr bwMode="auto">
            <a:xfrm>
              <a:off x="4320" y="3468"/>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Line 51"/>
            <p:cNvSpPr>
              <a:spLocks noChangeShapeType="1"/>
            </p:cNvSpPr>
            <p:nvPr/>
          </p:nvSpPr>
          <p:spPr bwMode="auto">
            <a:xfrm>
              <a:off x="5400" y="3312"/>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 name="Group 52"/>
            <p:cNvGrpSpPr>
              <a:grpSpLocks/>
            </p:cNvGrpSpPr>
            <p:nvPr/>
          </p:nvGrpSpPr>
          <p:grpSpPr bwMode="auto">
            <a:xfrm>
              <a:off x="6840" y="2064"/>
              <a:ext cx="1080" cy="2184"/>
              <a:chOff x="7200" y="2064"/>
              <a:chExt cx="1080" cy="2184"/>
            </a:xfrm>
          </p:grpSpPr>
          <p:sp>
            <p:nvSpPr>
              <p:cNvPr id="28" name="AutoShape 53"/>
              <p:cNvSpPr>
                <a:spLocks noChangeArrowheads="1"/>
              </p:cNvSpPr>
              <p:nvPr/>
            </p:nvSpPr>
            <p:spPr bwMode="auto">
              <a:xfrm>
                <a:off x="7200" y="2064"/>
                <a:ext cx="1080" cy="2184"/>
              </a:xfrm>
              <a:prstGeom prst="can">
                <a:avLst>
                  <a:gd name="adj" fmla="val 50556"/>
                </a:avLst>
              </a:prstGeom>
              <a:solidFill>
                <a:srgbClr val="FFFFFF"/>
              </a:solidFill>
              <a:ln w="9525">
                <a:solidFill>
                  <a:srgbClr val="000000"/>
                </a:solidFill>
                <a:round/>
                <a:headEnd/>
                <a:tailEnd/>
              </a:ln>
            </p:spPr>
            <p:txBody>
              <a:bodyPr/>
              <a:lstStyle/>
              <a:p>
                <a:endParaRPr lang="zh-CN" altLang="en-US"/>
              </a:p>
            </p:txBody>
          </p:sp>
          <p:sp>
            <p:nvSpPr>
              <p:cNvPr id="29" name="Text Box 54"/>
              <p:cNvSpPr txBox="1">
                <a:spLocks noChangeArrowheads="1"/>
              </p:cNvSpPr>
              <p:nvPr/>
            </p:nvSpPr>
            <p:spPr bwMode="auto">
              <a:xfrm>
                <a:off x="7380" y="2688"/>
                <a:ext cx="720" cy="312"/>
              </a:xfrm>
              <a:prstGeom prst="rect">
                <a:avLst/>
              </a:prstGeom>
              <a:solidFill>
                <a:schemeClr val="accent1"/>
              </a:solidFill>
              <a:ln w="9525">
                <a:solidFill>
                  <a:srgbClr val="FFFFFF"/>
                </a:solidFill>
                <a:miter lim="800000"/>
                <a:headEnd/>
                <a:tailEnd/>
              </a:ln>
            </p:spPr>
            <p:txBody>
              <a:bodyPr/>
              <a:lstStyle/>
              <a:p>
                <a:pPr eaLnBrk="0" hangingPunct="0"/>
                <a:r>
                  <a:rPr kumimoji="0" lang="en-US" altLang="zh-CN" sz="1800">
                    <a:solidFill>
                      <a:srgbClr val="663300"/>
                    </a:solidFill>
                  </a:rPr>
                  <a:t>P(0-3)</a:t>
                </a:r>
              </a:p>
            </p:txBody>
          </p:sp>
          <p:sp>
            <p:nvSpPr>
              <p:cNvPr id="30" name="Text Box 55"/>
              <p:cNvSpPr txBox="1">
                <a:spLocks noChangeArrowheads="1"/>
              </p:cNvSpPr>
              <p:nvPr/>
            </p:nvSpPr>
            <p:spPr bwMode="auto">
              <a:xfrm>
                <a:off x="7380" y="3000"/>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800">
                    <a:solidFill>
                      <a:srgbClr val="663300"/>
                    </a:solidFill>
                  </a:rPr>
                  <a:t>block7</a:t>
                </a:r>
              </a:p>
            </p:txBody>
          </p:sp>
          <p:sp>
            <p:nvSpPr>
              <p:cNvPr id="31" name="Text Box 56"/>
              <p:cNvSpPr txBox="1">
                <a:spLocks noChangeArrowheads="1"/>
              </p:cNvSpPr>
              <p:nvPr/>
            </p:nvSpPr>
            <p:spPr bwMode="auto">
              <a:xfrm>
                <a:off x="7380" y="3312"/>
                <a:ext cx="90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800">
                    <a:solidFill>
                      <a:srgbClr val="663300"/>
                    </a:solidFill>
                  </a:rPr>
                  <a:t>Block11</a:t>
                </a:r>
              </a:p>
            </p:txBody>
          </p:sp>
          <p:sp>
            <p:nvSpPr>
              <p:cNvPr id="32" name="Text Box 57"/>
              <p:cNvSpPr txBox="1">
                <a:spLocks noChangeArrowheads="1"/>
              </p:cNvSpPr>
              <p:nvPr/>
            </p:nvSpPr>
            <p:spPr bwMode="auto">
              <a:xfrm>
                <a:off x="7380" y="3624"/>
                <a:ext cx="90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800">
                    <a:solidFill>
                      <a:srgbClr val="663300"/>
                    </a:solidFill>
                  </a:rPr>
                  <a:t>Block15</a:t>
                </a:r>
              </a:p>
            </p:txBody>
          </p:sp>
          <p:sp>
            <p:nvSpPr>
              <p:cNvPr id="33" name="Freeform 58"/>
              <p:cNvSpPr>
                <a:spLocks/>
              </p:cNvSpPr>
              <p:nvPr/>
            </p:nvSpPr>
            <p:spPr bwMode="auto">
              <a:xfrm>
                <a:off x="7200" y="2844"/>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 name="Freeform 59"/>
              <p:cNvSpPr>
                <a:spLocks/>
              </p:cNvSpPr>
              <p:nvPr/>
            </p:nvSpPr>
            <p:spPr bwMode="auto">
              <a:xfrm>
                <a:off x="7200" y="3156"/>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 name="Freeform 60"/>
              <p:cNvSpPr>
                <a:spLocks/>
              </p:cNvSpPr>
              <p:nvPr/>
            </p:nvSpPr>
            <p:spPr bwMode="auto">
              <a:xfrm>
                <a:off x="7200" y="3468"/>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61"/>
              <p:cNvSpPr>
                <a:spLocks/>
              </p:cNvSpPr>
              <p:nvPr/>
            </p:nvSpPr>
            <p:spPr bwMode="auto">
              <a:xfrm>
                <a:off x="7200" y="3780"/>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62"/>
              <p:cNvSpPr>
                <a:spLocks noChangeShapeType="1"/>
              </p:cNvSpPr>
              <p:nvPr/>
            </p:nvSpPr>
            <p:spPr bwMode="auto">
              <a:xfrm>
                <a:off x="828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63"/>
              <p:cNvSpPr>
                <a:spLocks noChangeShapeType="1"/>
              </p:cNvSpPr>
              <p:nvPr/>
            </p:nvSpPr>
            <p:spPr bwMode="auto">
              <a:xfrm>
                <a:off x="8280" y="331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 name="AutoShape 64"/>
            <p:cNvSpPr>
              <a:spLocks noChangeArrowheads="1"/>
            </p:cNvSpPr>
            <p:nvPr/>
          </p:nvSpPr>
          <p:spPr bwMode="auto">
            <a:xfrm>
              <a:off x="1800" y="2064"/>
              <a:ext cx="1080" cy="2184"/>
            </a:xfrm>
            <a:prstGeom prst="can">
              <a:avLst>
                <a:gd name="adj" fmla="val 50556"/>
              </a:avLst>
            </a:prstGeom>
            <a:solidFill>
              <a:srgbClr val="FFFFFF"/>
            </a:solidFill>
            <a:ln w="9525">
              <a:solidFill>
                <a:srgbClr val="000000"/>
              </a:solidFill>
              <a:round/>
              <a:headEnd/>
              <a:tailEnd/>
            </a:ln>
          </p:spPr>
          <p:txBody>
            <a:bodyPr/>
            <a:lstStyle/>
            <a:p>
              <a:endParaRPr lang="zh-CN" altLang="en-US"/>
            </a:p>
          </p:txBody>
        </p:sp>
        <p:sp>
          <p:nvSpPr>
            <p:cNvPr id="19" name="Text Box 65"/>
            <p:cNvSpPr txBox="1">
              <a:spLocks noChangeArrowheads="1"/>
            </p:cNvSpPr>
            <p:nvPr/>
          </p:nvSpPr>
          <p:spPr bwMode="auto">
            <a:xfrm>
              <a:off x="1980" y="2688"/>
              <a:ext cx="720" cy="312"/>
            </a:xfrm>
            <a:prstGeom prst="rect">
              <a:avLst/>
            </a:prstGeom>
            <a:solidFill>
              <a:schemeClr val="accent1"/>
            </a:solidFill>
            <a:ln w="9525">
              <a:solidFill>
                <a:srgbClr val="FFFFFF"/>
              </a:solidFill>
              <a:miter lim="800000"/>
              <a:headEnd/>
              <a:tailEnd/>
            </a:ln>
          </p:spPr>
          <p:txBody>
            <a:bodyPr/>
            <a:lstStyle/>
            <a:p>
              <a:pPr eaLnBrk="0" hangingPunct="0"/>
              <a:r>
                <a:rPr kumimoji="0" lang="en-US" altLang="zh-CN" sz="1800">
                  <a:solidFill>
                    <a:srgbClr val="663300"/>
                  </a:solidFill>
                </a:rPr>
                <a:t>block0</a:t>
              </a:r>
            </a:p>
          </p:txBody>
        </p:sp>
        <p:sp>
          <p:nvSpPr>
            <p:cNvPr id="20" name="Text Box 66"/>
            <p:cNvSpPr txBox="1">
              <a:spLocks noChangeArrowheads="1"/>
            </p:cNvSpPr>
            <p:nvPr/>
          </p:nvSpPr>
          <p:spPr bwMode="auto">
            <a:xfrm>
              <a:off x="1980" y="3000"/>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800">
                  <a:solidFill>
                    <a:srgbClr val="663300"/>
                  </a:solidFill>
                </a:rPr>
                <a:t>block4</a:t>
              </a:r>
            </a:p>
          </p:txBody>
        </p:sp>
        <p:sp>
          <p:nvSpPr>
            <p:cNvPr id="21" name="Text Box 67"/>
            <p:cNvSpPr txBox="1">
              <a:spLocks noChangeArrowheads="1"/>
            </p:cNvSpPr>
            <p:nvPr/>
          </p:nvSpPr>
          <p:spPr bwMode="auto">
            <a:xfrm>
              <a:off x="1980" y="3312"/>
              <a:ext cx="72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800">
                  <a:solidFill>
                    <a:srgbClr val="663300"/>
                  </a:solidFill>
                </a:rPr>
                <a:t>block8</a:t>
              </a:r>
            </a:p>
          </p:txBody>
        </p:sp>
        <p:sp>
          <p:nvSpPr>
            <p:cNvPr id="22" name="Text Box 68"/>
            <p:cNvSpPr txBox="1">
              <a:spLocks noChangeArrowheads="1"/>
            </p:cNvSpPr>
            <p:nvPr/>
          </p:nvSpPr>
          <p:spPr bwMode="auto">
            <a:xfrm>
              <a:off x="1980" y="3624"/>
              <a:ext cx="90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800">
                  <a:solidFill>
                    <a:srgbClr val="663300"/>
                  </a:solidFill>
                </a:rPr>
                <a:t>block12</a:t>
              </a:r>
            </a:p>
          </p:txBody>
        </p:sp>
        <p:sp>
          <p:nvSpPr>
            <p:cNvPr id="23" name="Freeform 69"/>
            <p:cNvSpPr>
              <a:spLocks/>
            </p:cNvSpPr>
            <p:nvPr/>
          </p:nvSpPr>
          <p:spPr bwMode="auto">
            <a:xfrm>
              <a:off x="1800" y="2844"/>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Freeform 70"/>
            <p:cNvSpPr>
              <a:spLocks/>
            </p:cNvSpPr>
            <p:nvPr/>
          </p:nvSpPr>
          <p:spPr bwMode="auto">
            <a:xfrm>
              <a:off x="1800" y="3156"/>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Freeform 71"/>
            <p:cNvSpPr>
              <a:spLocks/>
            </p:cNvSpPr>
            <p:nvPr/>
          </p:nvSpPr>
          <p:spPr bwMode="auto">
            <a:xfrm>
              <a:off x="1800" y="3468"/>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 name="Freeform 72"/>
            <p:cNvSpPr>
              <a:spLocks/>
            </p:cNvSpPr>
            <p:nvPr/>
          </p:nvSpPr>
          <p:spPr bwMode="auto">
            <a:xfrm>
              <a:off x="1800" y="3780"/>
              <a:ext cx="1080" cy="156"/>
            </a:xfrm>
            <a:custGeom>
              <a:avLst/>
              <a:gdLst>
                <a:gd name="T0" fmla="*/ 0 w 1440"/>
                <a:gd name="T1" fmla="*/ 0 h 468"/>
                <a:gd name="T2" fmla="*/ 720 w 1440"/>
                <a:gd name="T3" fmla="*/ 468 h 468"/>
                <a:gd name="T4" fmla="*/ 1440 w 1440"/>
                <a:gd name="T5" fmla="*/ 0 h 468"/>
              </a:gdLst>
              <a:ahLst/>
              <a:cxnLst>
                <a:cxn ang="0">
                  <a:pos x="T0" y="T1"/>
                </a:cxn>
                <a:cxn ang="0">
                  <a:pos x="T2" y="T3"/>
                </a:cxn>
                <a:cxn ang="0">
                  <a:pos x="T4" y="T5"/>
                </a:cxn>
              </a:cxnLst>
              <a:rect l="0" t="0" r="r" b="b"/>
              <a:pathLst>
                <a:path w="1440" h="468">
                  <a:moveTo>
                    <a:pt x="0" y="0"/>
                  </a:moveTo>
                  <a:cubicBezTo>
                    <a:pt x="240" y="234"/>
                    <a:pt x="480" y="468"/>
                    <a:pt x="720" y="468"/>
                  </a:cubicBezTo>
                  <a:cubicBezTo>
                    <a:pt x="960" y="468"/>
                    <a:pt x="1320" y="78"/>
                    <a:pt x="14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 name="Line 73"/>
            <p:cNvSpPr>
              <a:spLocks noChangeShapeType="1"/>
            </p:cNvSpPr>
            <p:nvPr/>
          </p:nvSpPr>
          <p:spPr bwMode="auto">
            <a:xfrm>
              <a:off x="2880" y="362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111527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提高磁盘</a:t>
            </a:r>
            <a:r>
              <a:rPr lang="en-US" altLang="zh-CN" dirty="0"/>
              <a:t>I/O</a:t>
            </a:r>
            <a:r>
              <a:rPr lang="zh-CN" altLang="en-US" dirty="0"/>
              <a:t>速度方法</a:t>
            </a:r>
          </a:p>
        </p:txBody>
      </p:sp>
      <p:sp>
        <p:nvSpPr>
          <p:cNvPr id="3" name="内容占位符 2"/>
          <p:cNvSpPr>
            <a:spLocks noGrp="1"/>
          </p:cNvSpPr>
          <p:nvPr>
            <p:ph idx="1"/>
          </p:nvPr>
        </p:nvSpPr>
        <p:spPr/>
        <p:txBody>
          <a:bodyPr/>
          <a:lstStyle/>
          <a:p>
            <a:r>
              <a:rPr lang="zh-CN" altLang="en-US" dirty="0"/>
              <a:t>提前读</a:t>
            </a:r>
            <a:endParaRPr lang="en-US" altLang="zh-CN" dirty="0"/>
          </a:p>
          <a:p>
            <a:pPr lvl="1"/>
            <a:r>
              <a:rPr lang="zh-CN" altLang="en-US" dirty="0"/>
              <a:t>一次读取多块连续数据</a:t>
            </a:r>
            <a:endParaRPr lang="en-US" altLang="zh-CN" dirty="0"/>
          </a:p>
          <a:p>
            <a:pPr lvl="1"/>
            <a:r>
              <a:rPr lang="zh-CN" altLang="en-US" dirty="0"/>
              <a:t>程序的局部性原理</a:t>
            </a:r>
            <a:endParaRPr lang="en-US" altLang="zh-CN" dirty="0"/>
          </a:p>
          <a:p>
            <a:r>
              <a:rPr lang="zh-CN" altLang="en-US" dirty="0"/>
              <a:t>延迟写</a:t>
            </a:r>
            <a:endParaRPr lang="en-US" altLang="zh-CN" dirty="0"/>
          </a:p>
          <a:p>
            <a:pPr lvl="1"/>
            <a:r>
              <a:rPr lang="zh-CN" altLang="en-US" dirty="0"/>
              <a:t>执行写操作时，缓冲区的数据不立即写入磁盘</a:t>
            </a:r>
            <a:endParaRPr lang="en-US" altLang="zh-CN" dirty="0"/>
          </a:p>
          <a:p>
            <a:pPr lvl="1"/>
            <a:r>
              <a:rPr lang="zh-CN" altLang="en-US" dirty="0"/>
              <a:t>减少磁盘</a:t>
            </a:r>
            <a:r>
              <a:rPr lang="en-US" altLang="zh-CN" dirty="0"/>
              <a:t>I/O</a:t>
            </a:r>
            <a:r>
              <a:rPr lang="zh-CN" altLang="en-US" dirty="0"/>
              <a:t>次数</a:t>
            </a:r>
            <a:endParaRPr lang="en-US" altLang="zh-CN" dirty="0"/>
          </a:p>
          <a:p>
            <a:r>
              <a:rPr lang="zh-CN" altLang="en-US" dirty="0"/>
              <a:t>虚拟盘</a:t>
            </a:r>
            <a:endParaRPr lang="en-US" altLang="zh-CN" dirty="0"/>
          </a:p>
          <a:p>
            <a:pPr lvl="1"/>
            <a:r>
              <a:rPr lang="zh-CN" altLang="en-US" dirty="0"/>
              <a:t>使用主存来仿真磁盘</a:t>
            </a:r>
            <a:endParaRPr lang="en-US" altLang="zh-CN"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62</a:t>
            </a:fld>
            <a:endParaRPr lang="zh-CN" altLang="en-US"/>
          </a:p>
        </p:txBody>
      </p:sp>
    </p:spTree>
    <p:extLst>
      <p:ext uri="{BB962C8B-B14F-4D97-AF65-F5344CB8AC3E}">
        <p14:creationId xmlns:p14="http://schemas.microsoft.com/office/powerpoint/2010/main" val="28627033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设备分配</a:t>
            </a:r>
          </a:p>
        </p:txBody>
      </p:sp>
      <p:sp>
        <p:nvSpPr>
          <p:cNvPr id="3" name="内容占位符 2"/>
          <p:cNvSpPr>
            <a:spLocks noGrp="1"/>
          </p:cNvSpPr>
          <p:nvPr>
            <p:ph idx="1"/>
          </p:nvPr>
        </p:nvSpPr>
        <p:spPr/>
        <p:txBody>
          <a:bodyPr/>
          <a:lstStyle/>
          <a:p>
            <a:r>
              <a:rPr lang="zh-CN" altLang="en-US" dirty="0"/>
              <a:t>设备独立性</a:t>
            </a:r>
            <a:endParaRPr lang="en-US" altLang="zh-CN" dirty="0"/>
          </a:p>
          <a:p>
            <a:pPr lvl="1"/>
            <a:r>
              <a:rPr lang="zh-CN" altLang="en-US" dirty="0"/>
              <a:t>操作系统实现具体设备的物理</a:t>
            </a:r>
            <a:r>
              <a:rPr lang="en-US" altLang="zh-CN" dirty="0"/>
              <a:t>I/o</a:t>
            </a:r>
            <a:r>
              <a:rPr lang="zh-CN" altLang="en-US" dirty="0"/>
              <a:t>操作</a:t>
            </a:r>
            <a:endParaRPr lang="en-US" altLang="zh-CN" dirty="0"/>
          </a:p>
          <a:p>
            <a:pPr lvl="1"/>
            <a:r>
              <a:rPr lang="zh-CN" altLang="en-US" dirty="0"/>
              <a:t>用户仅使用逻辑设备名，这样用户仅与逻辑设备有关，而与具体的物理设备无关</a:t>
            </a:r>
            <a:endParaRPr lang="en-US" altLang="zh-CN" dirty="0"/>
          </a:p>
          <a:p>
            <a:r>
              <a:rPr lang="zh-CN" altLang="en-US" dirty="0"/>
              <a:t>优点</a:t>
            </a:r>
            <a:endParaRPr lang="en-US" altLang="zh-CN" dirty="0"/>
          </a:p>
          <a:p>
            <a:pPr lvl="1"/>
            <a:r>
              <a:rPr lang="zh-CN" altLang="en-US" dirty="0"/>
              <a:t>系统变更物理设备与应用程序无关</a:t>
            </a:r>
            <a:endParaRPr lang="en-US" altLang="zh-CN" dirty="0"/>
          </a:p>
          <a:p>
            <a:pPr lvl="1"/>
            <a:r>
              <a:rPr lang="zh-CN" altLang="en-US" dirty="0"/>
              <a:t>易于应对设备故障</a:t>
            </a:r>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63</a:t>
            </a:fld>
            <a:endParaRPr lang="zh-CN" altLang="en-US"/>
          </a:p>
        </p:txBody>
      </p:sp>
    </p:spTree>
    <p:extLst>
      <p:ext uri="{BB962C8B-B14F-4D97-AF65-F5344CB8AC3E}">
        <p14:creationId xmlns:p14="http://schemas.microsoft.com/office/powerpoint/2010/main" val="18854891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设备分配方式</a:t>
            </a:r>
          </a:p>
        </p:txBody>
      </p:sp>
      <p:sp>
        <p:nvSpPr>
          <p:cNvPr id="3" name="内容占位符 2"/>
          <p:cNvSpPr>
            <a:spLocks noGrp="1"/>
          </p:cNvSpPr>
          <p:nvPr>
            <p:ph idx="1"/>
          </p:nvPr>
        </p:nvSpPr>
        <p:spPr/>
        <p:txBody>
          <a:bodyPr/>
          <a:lstStyle/>
          <a:p>
            <a:r>
              <a:rPr lang="zh-CN" altLang="en-US" dirty="0"/>
              <a:t>独占型设备：打印机等</a:t>
            </a:r>
            <a:endParaRPr lang="en-US" altLang="zh-CN" dirty="0"/>
          </a:p>
          <a:p>
            <a:pPr lvl="1"/>
            <a:r>
              <a:rPr lang="zh-CN" altLang="en-US" dirty="0"/>
              <a:t>静态分配</a:t>
            </a:r>
            <a:endParaRPr lang="en-US" altLang="zh-CN" dirty="0"/>
          </a:p>
          <a:p>
            <a:pPr lvl="1"/>
            <a:r>
              <a:rPr lang="zh-CN" altLang="en-US" dirty="0"/>
              <a:t>动态分配</a:t>
            </a:r>
            <a:endParaRPr lang="en-US" altLang="zh-CN" dirty="0"/>
          </a:p>
          <a:p>
            <a:r>
              <a:rPr lang="zh-CN" altLang="en-US" dirty="0"/>
              <a:t>共享型设备：磁盘等</a:t>
            </a:r>
            <a:endParaRPr lang="en-US" altLang="zh-CN" dirty="0"/>
          </a:p>
          <a:p>
            <a:pPr lvl="1"/>
            <a:r>
              <a:rPr lang="zh-CN" altLang="en-US" dirty="0"/>
              <a:t>由文件系统管理，不需要分配设备</a:t>
            </a:r>
            <a:endParaRPr lang="en-US" altLang="zh-CN" dirty="0"/>
          </a:p>
          <a:p>
            <a:r>
              <a:rPr lang="zh-CN" altLang="en-US" dirty="0"/>
              <a:t>虚拟设备</a:t>
            </a:r>
            <a:endParaRPr lang="en-US" altLang="zh-CN" dirty="0"/>
          </a:p>
          <a:p>
            <a:pPr lvl="1"/>
            <a:r>
              <a:rPr lang="zh-CN" altLang="en-US" dirty="0"/>
              <a:t>使用</a:t>
            </a:r>
            <a:r>
              <a:rPr lang="en-US" altLang="zh-CN" dirty="0"/>
              <a:t>spooling </a:t>
            </a:r>
            <a:r>
              <a:rPr lang="zh-CN" altLang="en-US" dirty="0"/>
              <a:t>技术</a:t>
            </a:r>
            <a:endParaRPr lang="en-US" altLang="zh-CN" dirty="0"/>
          </a:p>
          <a:p>
            <a:r>
              <a:rPr lang="zh-CN" altLang="en-US" dirty="0"/>
              <a:t>分配算法：</a:t>
            </a:r>
            <a:r>
              <a:rPr lang="en-US" altLang="zh-CN" dirty="0"/>
              <a:t>FCFS</a:t>
            </a:r>
            <a:r>
              <a:rPr lang="zh-CN" altLang="en-US" dirty="0"/>
              <a:t>、基于优先级等</a:t>
            </a:r>
          </a:p>
          <a:p>
            <a:pPr lvl="1"/>
            <a:endParaRPr lang="en-US" altLang="zh-CN" dirty="0"/>
          </a:p>
          <a:p>
            <a:endParaRPr lang="en-US" altLang="zh-CN" dirty="0"/>
          </a:p>
          <a:p>
            <a:pPr lvl="1"/>
            <a:endParaRPr lang="en-US" altLang="zh-CN"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64</a:t>
            </a:fld>
            <a:endParaRPr lang="zh-CN" altLang="en-US"/>
          </a:p>
        </p:txBody>
      </p:sp>
    </p:spTree>
    <p:extLst>
      <p:ext uri="{BB962C8B-B14F-4D97-AF65-F5344CB8AC3E}">
        <p14:creationId xmlns:p14="http://schemas.microsoft.com/office/powerpoint/2010/main" val="39816900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虚拟设备</a:t>
            </a:r>
          </a:p>
        </p:txBody>
      </p:sp>
      <p:sp>
        <p:nvSpPr>
          <p:cNvPr id="3" name="内容占位符 2"/>
          <p:cNvSpPr>
            <a:spLocks noGrp="1"/>
          </p:cNvSpPr>
          <p:nvPr>
            <p:ph idx="1"/>
          </p:nvPr>
        </p:nvSpPr>
        <p:spPr/>
        <p:txBody>
          <a:bodyPr/>
          <a:lstStyle/>
          <a:p>
            <a:r>
              <a:rPr lang="zh-CN" altLang="en-US" dirty="0"/>
              <a:t>慢设备极大地影响程序运行速度</a:t>
            </a:r>
            <a:endParaRPr lang="en-US" altLang="zh-CN" dirty="0"/>
          </a:p>
          <a:p>
            <a:pPr lvl="1"/>
            <a:r>
              <a:rPr lang="zh-CN" altLang="en-US" dirty="0"/>
              <a:t>静态分配：程序占用设备，但大部分时间都不用</a:t>
            </a:r>
            <a:r>
              <a:rPr lang="en-US" altLang="zh-CN" dirty="0">
                <a:sym typeface="Wingdings" panose="05000000000000000000" pitchFamily="2" charset="2"/>
              </a:rPr>
              <a:t></a:t>
            </a:r>
            <a:r>
              <a:rPr lang="zh-CN" altLang="en-US" dirty="0">
                <a:sym typeface="Wingdings" panose="05000000000000000000" pitchFamily="2" charset="2"/>
              </a:rPr>
              <a:t>设备利用率低</a:t>
            </a:r>
            <a:endParaRPr lang="en-US" altLang="zh-CN" dirty="0"/>
          </a:p>
          <a:p>
            <a:pPr lvl="1"/>
            <a:r>
              <a:rPr lang="zh-CN" altLang="en-US" dirty="0"/>
              <a:t>动态分配：一个进程打印一个大的文件，其它进程需要长时间等待</a:t>
            </a:r>
            <a:r>
              <a:rPr lang="en-US" altLang="zh-CN" dirty="0">
                <a:sym typeface="Wingdings" panose="05000000000000000000" pitchFamily="2" charset="2"/>
              </a:rPr>
              <a:t></a:t>
            </a:r>
            <a:r>
              <a:rPr lang="zh-CN" altLang="en-US" dirty="0">
                <a:sym typeface="Wingdings" panose="05000000000000000000" pitchFamily="2" charset="2"/>
              </a:rPr>
              <a:t>进程并发度低</a:t>
            </a:r>
            <a:endParaRPr lang="en-US" altLang="zh-CN" dirty="0">
              <a:sym typeface="Wingdings" panose="05000000000000000000" pitchFamily="2" charset="2"/>
            </a:endParaRPr>
          </a:p>
          <a:p>
            <a:r>
              <a:rPr lang="zh-CN" altLang="en-US" dirty="0">
                <a:sym typeface="Wingdings" panose="05000000000000000000" pitchFamily="2" charset="2"/>
              </a:rPr>
              <a:t>解决方法</a:t>
            </a:r>
            <a:endParaRPr lang="en-US" altLang="zh-CN" dirty="0">
              <a:sym typeface="Wingdings" panose="05000000000000000000" pitchFamily="2" charset="2"/>
            </a:endParaRPr>
          </a:p>
          <a:p>
            <a:pPr lvl="1"/>
            <a:r>
              <a:rPr lang="en-US" altLang="zh-CN" dirty="0">
                <a:sym typeface="Wingdings" panose="05000000000000000000" pitchFamily="2" charset="2"/>
              </a:rPr>
              <a:t>Spooling</a:t>
            </a:r>
            <a:r>
              <a:rPr lang="zh-CN" altLang="en-US" dirty="0">
                <a:sym typeface="Wingdings" panose="05000000000000000000" pitchFamily="2" charset="2"/>
              </a:rPr>
              <a:t>技术 </a:t>
            </a:r>
            <a:r>
              <a:rPr lang="en-US" altLang="zh-CN" dirty="0">
                <a:sym typeface="Wingdings" panose="05000000000000000000" pitchFamily="2" charset="2"/>
              </a:rPr>
              <a:t>(</a:t>
            </a:r>
            <a:r>
              <a:rPr lang="zh-CN" altLang="en-US" dirty="0">
                <a:sym typeface="Wingdings" panose="05000000000000000000" pitchFamily="2" charset="2"/>
              </a:rPr>
              <a:t>假脱机技术</a:t>
            </a:r>
            <a:r>
              <a:rPr lang="en-US" altLang="zh-CN" dirty="0">
                <a:sym typeface="Wingdings" panose="05000000000000000000" pitchFamily="2" charset="2"/>
              </a:rPr>
              <a:t>)</a:t>
            </a:r>
          </a:p>
          <a:p>
            <a:pPr lvl="1"/>
            <a:r>
              <a:rPr lang="zh-CN" altLang="en-US" dirty="0"/>
              <a:t>用一类物理设备模拟另一类物理设备：用磁盘模拟打印机</a:t>
            </a:r>
            <a:endParaRPr lang="en-US" altLang="zh-CN"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65</a:t>
            </a:fld>
            <a:endParaRPr lang="zh-CN" altLang="en-US"/>
          </a:p>
        </p:txBody>
      </p:sp>
    </p:spTree>
    <p:extLst>
      <p:ext uri="{BB962C8B-B14F-4D97-AF65-F5344CB8AC3E}">
        <p14:creationId xmlns:p14="http://schemas.microsoft.com/office/powerpoint/2010/main" val="27597516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Spooling</a:t>
            </a:r>
            <a:r>
              <a:rPr lang="zh-CN" altLang="en-US" dirty="0"/>
              <a:t>技术</a:t>
            </a:r>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66</a:t>
            </a:fld>
            <a:endParaRPr lang="zh-CN" altLang="en-US"/>
          </a:p>
        </p:txBody>
      </p:sp>
      <p:grpSp>
        <p:nvGrpSpPr>
          <p:cNvPr id="6" name="Group 40"/>
          <p:cNvGrpSpPr>
            <a:grpSpLocks/>
          </p:cNvGrpSpPr>
          <p:nvPr/>
        </p:nvGrpSpPr>
        <p:grpSpPr bwMode="auto">
          <a:xfrm>
            <a:off x="1298575" y="1514476"/>
            <a:ext cx="6464300" cy="4419600"/>
            <a:chOff x="584" y="1200"/>
            <a:chExt cx="4072" cy="2784"/>
          </a:xfrm>
        </p:grpSpPr>
        <p:sp>
          <p:nvSpPr>
            <p:cNvPr id="7" name="Text Box 5"/>
            <p:cNvSpPr txBox="1">
              <a:spLocks noChangeArrowheads="1"/>
            </p:cNvSpPr>
            <p:nvPr/>
          </p:nvSpPr>
          <p:spPr bwMode="auto">
            <a:xfrm>
              <a:off x="2412" y="1282"/>
              <a:ext cx="888" cy="327"/>
            </a:xfrm>
            <a:prstGeom prst="rect">
              <a:avLst/>
            </a:prstGeom>
            <a:solidFill>
              <a:srgbClr val="FFCC66"/>
            </a:solidFill>
            <a:ln w="19050">
              <a:solidFill>
                <a:srgbClr val="000000"/>
              </a:solidFill>
              <a:miter lim="800000"/>
              <a:headEnd/>
              <a:tailEnd/>
            </a:ln>
          </p:spPr>
          <p:txBody>
            <a:bodyPr lIns="0" tIns="36000" rIns="0" bIns="0"/>
            <a:lstStyle/>
            <a:p>
              <a:pPr algn="ctr" eaLnBrk="0" hangingPunct="0"/>
              <a:r>
                <a:rPr kumimoji="0" lang="zh-CN" altLang="en-US" sz="2000">
                  <a:solidFill>
                    <a:srgbClr val="663300"/>
                  </a:solidFill>
                  <a:latin typeface="华文新魏" pitchFamily="2" charset="-122"/>
                  <a:ea typeface="华文新魏" pitchFamily="2" charset="-122"/>
                </a:rPr>
                <a:t>预输入程序</a:t>
              </a:r>
            </a:p>
          </p:txBody>
        </p:sp>
        <p:sp>
          <p:nvSpPr>
            <p:cNvPr id="8" name="Oval 6"/>
            <p:cNvSpPr>
              <a:spLocks noChangeArrowheads="1"/>
            </p:cNvSpPr>
            <p:nvPr/>
          </p:nvSpPr>
          <p:spPr bwMode="auto">
            <a:xfrm>
              <a:off x="3767" y="1200"/>
              <a:ext cx="889" cy="164"/>
            </a:xfrm>
            <a:prstGeom prst="ellipse">
              <a:avLst/>
            </a:prstGeom>
            <a:solidFill>
              <a:schemeClr val="accent1"/>
            </a:solidFill>
            <a:ln w="19050">
              <a:solidFill>
                <a:srgbClr val="000000"/>
              </a:solidFill>
              <a:round/>
              <a:headEnd/>
              <a:tailEnd/>
            </a:ln>
          </p:spPr>
          <p:txBody>
            <a:bodyPr/>
            <a:lstStyle/>
            <a:p>
              <a:endParaRPr lang="zh-CN" altLang="en-US"/>
            </a:p>
          </p:txBody>
        </p:sp>
        <p:sp>
          <p:nvSpPr>
            <p:cNvPr id="9" name="Oval 7"/>
            <p:cNvSpPr>
              <a:spLocks noChangeArrowheads="1"/>
            </p:cNvSpPr>
            <p:nvPr/>
          </p:nvSpPr>
          <p:spPr bwMode="auto">
            <a:xfrm>
              <a:off x="3767" y="3820"/>
              <a:ext cx="889" cy="164"/>
            </a:xfrm>
            <a:prstGeom prst="ellipse">
              <a:avLst/>
            </a:prstGeom>
            <a:solidFill>
              <a:schemeClr val="accent1"/>
            </a:solidFill>
            <a:ln w="19050">
              <a:solidFill>
                <a:srgbClr val="000000"/>
              </a:solidFill>
              <a:round/>
              <a:headEnd/>
              <a:tailEnd/>
            </a:ln>
          </p:spPr>
          <p:txBody>
            <a:bodyPr/>
            <a:lstStyle/>
            <a:p>
              <a:endParaRPr lang="zh-CN" altLang="en-US"/>
            </a:p>
          </p:txBody>
        </p:sp>
        <p:sp>
          <p:nvSpPr>
            <p:cNvPr id="10" name="Line 8"/>
            <p:cNvSpPr>
              <a:spLocks noChangeShapeType="1"/>
            </p:cNvSpPr>
            <p:nvPr/>
          </p:nvSpPr>
          <p:spPr bwMode="auto">
            <a:xfrm>
              <a:off x="3767" y="1282"/>
              <a:ext cx="0" cy="26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9"/>
            <p:cNvSpPr>
              <a:spLocks noChangeShapeType="1"/>
            </p:cNvSpPr>
            <p:nvPr/>
          </p:nvSpPr>
          <p:spPr bwMode="auto">
            <a:xfrm>
              <a:off x="4656" y="1282"/>
              <a:ext cx="0" cy="26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Text Box 10"/>
            <p:cNvSpPr txBox="1">
              <a:spLocks noChangeArrowheads="1"/>
            </p:cNvSpPr>
            <p:nvPr/>
          </p:nvSpPr>
          <p:spPr bwMode="auto">
            <a:xfrm>
              <a:off x="3814" y="1773"/>
              <a:ext cx="795" cy="244"/>
            </a:xfrm>
            <a:prstGeom prst="rect">
              <a:avLst/>
            </a:prstGeom>
            <a:solidFill>
              <a:schemeClr val="accent1"/>
            </a:solidFill>
            <a:ln w="19050">
              <a:solidFill>
                <a:srgbClr val="000000"/>
              </a:solidFill>
              <a:miter lim="800000"/>
              <a:headEnd/>
              <a:tailEnd/>
            </a:ln>
          </p:spPr>
          <p:txBody>
            <a:bodyPr lIns="0" tIns="0" rIns="0" bIns="0"/>
            <a:lstStyle/>
            <a:p>
              <a:pPr algn="ctr" eaLnBrk="0" hangingPunct="0"/>
              <a:r>
                <a:rPr kumimoji="0" lang="zh-CN" altLang="en-US" sz="1800">
                  <a:solidFill>
                    <a:srgbClr val="663300"/>
                  </a:solidFill>
                  <a:latin typeface="华文新魏" pitchFamily="2" charset="-122"/>
                  <a:ea typeface="华文新魏" pitchFamily="2" charset="-122"/>
                </a:rPr>
                <a:t>作业</a:t>
              </a:r>
              <a:r>
                <a:rPr kumimoji="0" lang="en-US" altLang="zh-CN" sz="1800">
                  <a:solidFill>
                    <a:srgbClr val="663300"/>
                  </a:solidFill>
                  <a:latin typeface="华文新魏" pitchFamily="2" charset="-122"/>
                  <a:ea typeface="华文新魏" pitchFamily="2" charset="-122"/>
                </a:rPr>
                <a:t>1</a:t>
              </a:r>
              <a:r>
                <a:rPr kumimoji="0" lang="zh-CN" altLang="en-US" sz="1800">
                  <a:solidFill>
                    <a:srgbClr val="663300"/>
                  </a:solidFill>
                  <a:latin typeface="华文新魏" pitchFamily="2" charset="-122"/>
                  <a:ea typeface="华文新魏" pitchFamily="2" charset="-122"/>
                </a:rPr>
                <a:t>信息</a:t>
              </a:r>
            </a:p>
          </p:txBody>
        </p:sp>
        <p:sp>
          <p:nvSpPr>
            <p:cNvPr id="13" name="Line 11"/>
            <p:cNvSpPr>
              <a:spLocks noChangeShapeType="1"/>
            </p:cNvSpPr>
            <p:nvPr/>
          </p:nvSpPr>
          <p:spPr bwMode="auto">
            <a:xfrm>
              <a:off x="3299" y="2674"/>
              <a:ext cx="515" cy="24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2"/>
            <p:cNvSpPr>
              <a:spLocks noChangeShapeType="1"/>
            </p:cNvSpPr>
            <p:nvPr/>
          </p:nvSpPr>
          <p:spPr bwMode="auto">
            <a:xfrm flipH="1">
              <a:off x="3299" y="2264"/>
              <a:ext cx="515" cy="32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3"/>
            <p:cNvSpPr>
              <a:spLocks noChangeShapeType="1"/>
            </p:cNvSpPr>
            <p:nvPr/>
          </p:nvSpPr>
          <p:spPr bwMode="auto">
            <a:xfrm flipH="1">
              <a:off x="3345" y="3165"/>
              <a:ext cx="469" cy="24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4"/>
            <p:cNvSpPr>
              <a:spLocks noChangeShapeType="1"/>
            </p:cNvSpPr>
            <p:nvPr/>
          </p:nvSpPr>
          <p:spPr bwMode="auto">
            <a:xfrm>
              <a:off x="3299" y="1446"/>
              <a:ext cx="515" cy="57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Text Box 15"/>
            <p:cNvSpPr txBox="1">
              <a:spLocks noChangeArrowheads="1"/>
            </p:cNvSpPr>
            <p:nvPr/>
          </p:nvSpPr>
          <p:spPr bwMode="auto">
            <a:xfrm>
              <a:off x="3814" y="2019"/>
              <a:ext cx="795" cy="244"/>
            </a:xfrm>
            <a:prstGeom prst="rect">
              <a:avLst/>
            </a:prstGeom>
            <a:solidFill>
              <a:schemeClr val="accent1"/>
            </a:solidFill>
            <a:ln w="19050">
              <a:solidFill>
                <a:srgbClr val="000000"/>
              </a:solidFill>
              <a:miter lim="800000"/>
              <a:headEnd/>
              <a:tailEnd/>
            </a:ln>
          </p:spPr>
          <p:txBody>
            <a:bodyPr lIns="0" tIns="0" rIns="0" bIns="0"/>
            <a:lstStyle/>
            <a:p>
              <a:pPr algn="ctr" eaLnBrk="0" hangingPunct="0"/>
              <a:r>
                <a:rPr kumimoji="0" lang="en-US" altLang="zh-CN" sz="1800" b="1">
                  <a:solidFill>
                    <a:srgbClr val="663300"/>
                  </a:solidFill>
                  <a:latin typeface="Times New Roman"/>
                  <a:ea typeface="华文新魏" pitchFamily="2" charset="-122"/>
                </a:rPr>
                <a:t>…</a:t>
              </a:r>
              <a:endParaRPr kumimoji="0" lang="en-US" altLang="zh-CN" sz="1800" b="1">
                <a:solidFill>
                  <a:srgbClr val="663300"/>
                </a:solidFill>
                <a:latin typeface="华文新魏" pitchFamily="2" charset="-122"/>
                <a:ea typeface="华文新魏" pitchFamily="2" charset="-122"/>
              </a:endParaRPr>
            </a:p>
          </p:txBody>
        </p:sp>
        <p:sp>
          <p:nvSpPr>
            <p:cNvPr id="18" name="Text Box 16"/>
            <p:cNvSpPr txBox="1">
              <a:spLocks noChangeArrowheads="1"/>
            </p:cNvSpPr>
            <p:nvPr/>
          </p:nvSpPr>
          <p:spPr bwMode="auto">
            <a:xfrm>
              <a:off x="3814" y="2264"/>
              <a:ext cx="795" cy="245"/>
            </a:xfrm>
            <a:prstGeom prst="rect">
              <a:avLst/>
            </a:prstGeom>
            <a:solidFill>
              <a:schemeClr val="accent1"/>
            </a:solidFill>
            <a:ln w="19050">
              <a:solidFill>
                <a:srgbClr val="000000"/>
              </a:solidFill>
              <a:miter lim="800000"/>
              <a:headEnd/>
              <a:tailEnd/>
            </a:ln>
          </p:spPr>
          <p:txBody>
            <a:bodyPr lIns="0" tIns="0" rIns="0" bIns="0"/>
            <a:lstStyle/>
            <a:p>
              <a:pPr algn="ctr" eaLnBrk="0" hangingPunct="0"/>
              <a:r>
                <a:rPr kumimoji="0" lang="zh-CN" altLang="en-US" sz="1800">
                  <a:solidFill>
                    <a:srgbClr val="663300"/>
                  </a:solidFill>
                  <a:latin typeface="华文新魏" pitchFamily="2" charset="-122"/>
                  <a:ea typeface="华文新魏" pitchFamily="2" charset="-122"/>
                </a:rPr>
                <a:t>作业</a:t>
              </a:r>
              <a:r>
                <a:rPr kumimoji="0" lang="en-US" altLang="zh-CN" sz="1800">
                  <a:solidFill>
                    <a:srgbClr val="663300"/>
                  </a:solidFill>
                  <a:latin typeface="华文新魏" pitchFamily="2" charset="-122"/>
                  <a:ea typeface="华文新魏" pitchFamily="2" charset="-122"/>
                </a:rPr>
                <a:t>n</a:t>
              </a:r>
              <a:r>
                <a:rPr kumimoji="0" lang="zh-CN" altLang="en-US" sz="1800">
                  <a:solidFill>
                    <a:srgbClr val="663300"/>
                  </a:solidFill>
                  <a:latin typeface="华文新魏" pitchFamily="2" charset="-122"/>
                  <a:ea typeface="华文新魏" pitchFamily="2" charset="-122"/>
                </a:rPr>
                <a:t>信息</a:t>
              </a:r>
            </a:p>
          </p:txBody>
        </p:sp>
        <p:sp>
          <p:nvSpPr>
            <p:cNvPr id="19" name="Text Box 17"/>
            <p:cNvSpPr txBox="1">
              <a:spLocks noChangeArrowheads="1"/>
            </p:cNvSpPr>
            <p:nvPr/>
          </p:nvSpPr>
          <p:spPr bwMode="auto">
            <a:xfrm>
              <a:off x="3814" y="1446"/>
              <a:ext cx="782" cy="244"/>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p>
              <a:pPr algn="ctr" eaLnBrk="0" hangingPunct="0"/>
              <a:r>
                <a:rPr kumimoji="0" lang="zh-CN" altLang="en-US" sz="2000">
                  <a:solidFill>
                    <a:srgbClr val="663300"/>
                  </a:solidFill>
                  <a:latin typeface="华文新魏" pitchFamily="2" charset="-122"/>
                  <a:ea typeface="华文新魏" pitchFamily="2" charset="-122"/>
                </a:rPr>
                <a:t>输入井</a:t>
              </a:r>
            </a:p>
          </p:txBody>
        </p:sp>
        <p:sp>
          <p:nvSpPr>
            <p:cNvPr id="20" name="Text Box 18"/>
            <p:cNvSpPr txBox="1">
              <a:spLocks noChangeArrowheads="1"/>
            </p:cNvSpPr>
            <p:nvPr/>
          </p:nvSpPr>
          <p:spPr bwMode="auto">
            <a:xfrm>
              <a:off x="3814" y="2675"/>
              <a:ext cx="795" cy="245"/>
            </a:xfrm>
            <a:prstGeom prst="rect">
              <a:avLst/>
            </a:prstGeom>
            <a:solidFill>
              <a:schemeClr val="accent1"/>
            </a:solidFill>
            <a:ln w="19050">
              <a:solidFill>
                <a:srgbClr val="000000"/>
              </a:solidFill>
              <a:miter lim="800000"/>
              <a:headEnd/>
              <a:tailEnd/>
            </a:ln>
          </p:spPr>
          <p:txBody>
            <a:bodyPr lIns="0" tIns="0" rIns="0" bIns="0"/>
            <a:lstStyle/>
            <a:p>
              <a:pPr algn="ctr" eaLnBrk="0" hangingPunct="0"/>
              <a:r>
                <a:rPr kumimoji="0" lang="zh-CN" altLang="en-US" sz="1800">
                  <a:solidFill>
                    <a:srgbClr val="663300"/>
                  </a:solidFill>
                  <a:latin typeface="华文新魏" pitchFamily="2" charset="-122"/>
                  <a:ea typeface="华文新魏" pitchFamily="2" charset="-122"/>
                </a:rPr>
                <a:t>作业</a:t>
              </a:r>
              <a:r>
                <a:rPr kumimoji="0" lang="en-US" altLang="zh-CN" sz="1800">
                  <a:solidFill>
                    <a:srgbClr val="663300"/>
                  </a:solidFill>
                  <a:latin typeface="华文新魏" pitchFamily="2" charset="-122"/>
                  <a:ea typeface="华文新魏" pitchFamily="2" charset="-122"/>
                </a:rPr>
                <a:t>1</a:t>
              </a:r>
              <a:r>
                <a:rPr kumimoji="0" lang="zh-CN" altLang="en-US" sz="1800">
                  <a:solidFill>
                    <a:srgbClr val="663300"/>
                  </a:solidFill>
                  <a:latin typeface="华文新魏" pitchFamily="2" charset="-122"/>
                  <a:ea typeface="华文新魏" pitchFamily="2" charset="-122"/>
                </a:rPr>
                <a:t>结果</a:t>
              </a:r>
            </a:p>
          </p:txBody>
        </p:sp>
        <p:sp>
          <p:nvSpPr>
            <p:cNvPr id="21" name="Text Box 19"/>
            <p:cNvSpPr txBox="1">
              <a:spLocks noChangeArrowheads="1"/>
            </p:cNvSpPr>
            <p:nvPr/>
          </p:nvSpPr>
          <p:spPr bwMode="auto">
            <a:xfrm>
              <a:off x="3814" y="2921"/>
              <a:ext cx="795" cy="244"/>
            </a:xfrm>
            <a:prstGeom prst="rect">
              <a:avLst/>
            </a:prstGeom>
            <a:solidFill>
              <a:schemeClr val="accent1"/>
            </a:solidFill>
            <a:ln w="19050">
              <a:solidFill>
                <a:srgbClr val="000000"/>
              </a:solidFill>
              <a:miter lim="800000"/>
              <a:headEnd/>
              <a:tailEnd/>
            </a:ln>
          </p:spPr>
          <p:txBody>
            <a:bodyPr lIns="0" tIns="0" rIns="0" bIns="0"/>
            <a:lstStyle/>
            <a:p>
              <a:pPr algn="ctr" eaLnBrk="0" hangingPunct="0"/>
              <a:r>
                <a:rPr kumimoji="0" lang="en-US" altLang="zh-CN" sz="1800" b="1">
                  <a:solidFill>
                    <a:srgbClr val="663300"/>
                  </a:solidFill>
                  <a:latin typeface="Times New Roman"/>
                  <a:ea typeface="华文新魏" pitchFamily="2" charset="-122"/>
                </a:rPr>
                <a:t>…</a:t>
              </a:r>
              <a:endParaRPr kumimoji="0" lang="en-US" altLang="zh-CN" sz="1800" b="1">
                <a:solidFill>
                  <a:srgbClr val="663300"/>
                </a:solidFill>
                <a:latin typeface="华文新魏" pitchFamily="2" charset="-122"/>
                <a:ea typeface="华文新魏" pitchFamily="2" charset="-122"/>
              </a:endParaRPr>
            </a:p>
          </p:txBody>
        </p:sp>
        <p:sp>
          <p:nvSpPr>
            <p:cNvPr id="22" name="Text Box 20"/>
            <p:cNvSpPr txBox="1">
              <a:spLocks noChangeArrowheads="1"/>
            </p:cNvSpPr>
            <p:nvPr/>
          </p:nvSpPr>
          <p:spPr bwMode="auto">
            <a:xfrm>
              <a:off x="3814" y="3165"/>
              <a:ext cx="795" cy="244"/>
            </a:xfrm>
            <a:prstGeom prst="rect">
              <a:avLst/>
            </a:prstGeom>
            <a:solidFill>
              <a:schemeClr val="accent1"/>
            </a:solidFill>
            <a:ln w="19050">
              <a:solidFill>
                <a:srgbClr val="000000"/>
              </a:solidFill>
              <a:miter lim="800000"/>
              <a:headEnd/>
              <a:tailEnd/>
            </a:ln>
          </p:spPr>
          <p:txBody>
            <a:bodyPr lIns="0" tIns="0" rIns="0" bIns="0"/>
            <a:lstStyle/>
            <a:p>
              <a:pPr algn="ctr" eaLnBrk="0" hangingPunct="0"/>
              <a:r>
                <a:rPr kumimoji="0" lang="zh-CN" altLang="en-US" sz="1800">
                  <a:solidFill>
                    <a:srgbClr val="663300"/>
                  </a:solidFill>
                  <a:latin typeface="华文新魏" pitchFamily="2" charset="-122"/>
                  <a:ea typeface="华文新魏" pitchFamily="2" charset="-122"/>
                </a:rPr>
                <a:t>作业</a:t>
              </a:r>
              <a:r>
                <a:rPr kumimoji="0" lang="en-US" altLang="zh-CN" sz="1800">
                  <a:solidFill>
                    <a:srgbClr val="663300"/>
                  </a:solidFill>
                  <a:latin typeface="华文新魏" pitchFamily="2" charset="-122"/>
                  <a:ea typeface="华文新魏" pitchFamily="2" charset="-122"/>
                </a:rPr>
                <a:t>n</a:t>
              </a:r>
              <a:r>
                <a:rPr kumimoji="0" lang="zh-CN" altLang="en-US" sz="1800">
                  <a:solidFill>
                    <a:srgbClr val="663300"/>
                  </a:solidFill>
                  <a:latin typeface="华文新魏" pitchFamily="2" charset="-122"/>
                  <a:ea typeface="华文新魏" pitchFamily="2" charset="-122"/>
                </a:rPr>
                <a:t>结果</a:t>
              </a:r>
            </a:p>
          </p:txBody>
        </p:sp>
        <p:sp>
          <p:nvSpPr>
            <p:cNvPr id="23" name="Text Box 21"/>
            <p:cNvSpPr txBox="1">
              <a:spLocks noChangeArrowheads="1"/>
            </p:cNvSpPr>
            <p:nvPr/>
          </p:nvSpPr>
          <p:spPr bwMode="auto">
            <a:xfrm>
              <a:off x="3827" y="3494"/>
              <a:ext cx="782" cy="244"/>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p>
              <a:pPr algn="ctr" eaLnBrk="0" hangingPunct="0"/>
              <a:r>
                <a:rPr kumimoji="0" lang="zh-CN" altLang="en-US" sz="2000">
                  <a:solidFill>
                    <a:srgbClr val="663300"/>
                  </a:solidFill>
                  <a:latin typeface="华文新魏" pitchFamily="2" charset="-122"/>
                  <a:ea typeface="华文新魏" pitchFamily="2" charset="-122"/>
                </a:rPr>
                <a:t>输出井</a:t>
              </a:r>
            </a:p>
          </p:txBody>
        </p:sp>
        <p:sp>
          <p:nvSpPr>
            <p:cNvPr id="24" name="Text Box 22"/>
            <p:cNvSpPr txBox="1">
              <a:spLocks noChangeArrowheads="1"/>
            </p:cNvSpPr>
            <p:nvPr/>
          </p:nvSpPr>
          <p:spPr bwMode="auto">
            <a:xfrm>
              <a:off x="2458" y="3247"/>
              <a:ext cx="887" cy="328"/>
            </a:xfrm>
            <a:prstGeom prst="rect">
              <a:avLst/>
            </a:prstGeom>
            <a:solidFill>
              <a:srgbClr val="FFCC66"/>
            </a:solidFill>
            <a:ln w="19050">
              <a:solidFill>
                <a:srgbClr val="000000"/>
              </a:solidFill>
              <a:miter lim="800000"/>
              <a:headEnd/>
              <a:tailEnd/>
            </a:ln>
          </p:spPr>
          <p:txBody>
            <a:bodyPr lIns="0" tIns="36000" rIns="0" bIns="0"/>
            <a:lstStyle/>
            <a:p>
              <a:pPr algn="ctr" eaLnBrk="0" hangingPunct="0"/>
              <a:r>
                <a:rPr kumimoji="0" lang="zh-CN" altLang="en-US" sz="2000">
                  <a:solidFill>
                    <a:srgbClr val="663300"/>
                  </a:solidFill>
                  <a:latin typeface="华文新魏" pitchFamily="2" charset="-122"/>
                  <a:ea typeface="华文新魏" pitchFamily="2" charset="-122"/>
                </a:rPr>
                <a:t>缓输出程序</a:t>
              </a:r>
            </a:p>
          </p:txBody>
        </p:sp>
        <p:sp>
          <p:nvSpPr>
            <p:cNvPr id="25" name="Text Box 23"/>
            <p:cNvSpPr txBox="1">
              <a:spLocks noChangeArrowheads="1"/>
            </p:cNvSpPr>
            <p:nvPr/>
          </p:nvSpPr>
          <p:spPr bwMode="auto">
            <a:xfrm>
              <a:off x="2784" y="2346"/>
              <a:ext cx="516" cy="574"/>
            </a:xfrm>
            <a:prstGeom prst="rect">
              <a:avLst/>
            </a:prstGeom>
            <a:solidFill>
              <a:srgbClr val="FFCC66"/>
            </a:solidFill>
            <a:ln w="19050">
              <a:solidFill>
                <a:srgbClr val="000000"/>
              </a:solidFill>
              <a:miter lim="800000"/>
              <a:headEnd/>
              <a:tailEnd/>
            </a:ln>
          </p:spPr>
          <p:txBody>
            <a:bodyPr lIns="0" tIns="36000" rIns="0" bIns="0"/>
            <a:lstStyle/>
            <a:p>
              <a:pPr algn="ctr" eaLnBrk="0" hangingPunct="0"/>
              <a:r>
                <a:rPr kumimoji="0" lang="zh-CN" altLang="en-US" sz="2000">
                  <a:solidFill>
                    <a:srgbClr val="663300"/>
                  </a:solidFill>
                  <a:latin typeface="华文新魏" pitchFamily="2" charset="-122"/>
                  <a:ea typeface="华文新魏" pitchFamily="2" charset="-122"/>
                </a:rPr>
                <a:t>井管理</a:t>
              </a:r>
            </a:p>
            <a:p>
              <a:pPr algn="ctr" eaLnBrk="0" hangingPunct="0"/>
              <a:r>
                <a:rPr kumimoji="0" lang="zh-CN" altLang="en-US" sz="2000">
                  <a:solidFill>
                    <a:srgbClr val="663300"/>
                  </a:solidFill>
                  <a:latin typeface="华文新魏" pitchFamily="2" charset="-122"/>
                  <a:ea typeface="华文新魏" pitchFamily="2" charset="-122"/>
                </a:rPr>
                <a:t>程序</a:t>
              </a:r>
            </a:p>
          </p:txBody>
        </p:sp>
        <p:sp>
          <p:nvSpPr>
            <p:cNvPr id="26" name="Text Box 24"/>
            <p:cNvSpPr txBox="1">
              <a:spLocks noChangeArrowheads="1"/>
            </p:cNvSpPr>
            <p:nvPr/>
          </p:nvSpPr>
          <p:spPr bwMode="auto">
            <a:xfrm>
              <a:off x="1426" y="2510"/>
              <a:ext cx="748" cy="328"/>
            </a:xfrm>
            <a:prstGeom prst="rect">
              <a:avLst/>
            </a:prstGeom>
            <a:solidFill>
              <a:srgbClr val="FFCC66"/>
            </a:solidFill>
            <a:ln w="19050">
              <a:solidFill>
                <a:srgbClr val="000000"/>
              </a:solidFill>
              <a:miter lim="800000"/>
              <a:headEnd/>
              <a:tailEnd/>
            </a:ln>
          </p:spPr>
          <p:txBody>
            <a:bodyPr lIns="0" tIns="36000" rIns="0" bIns="0"/>
            <a:lstStyle/>
            <a:p>
              <a:pPr algn="ctr" eaLnBrk="0" hangingPunct="0"/>
              <a:r>
                <a:rPr kumimoji="0" lang="zh-CN" altLang="en-US" sz="2000">
                  <a:solidFill>
                    <a:srgbClr val="663300"/>
                  </a:solidFill>
                  <a:latin typeface="华文新魏" pitchFamily="2" charset="-122"/>
                  <a:ea typeface="华文新魏" pitchFamily="2" charset="-122"/>
                </a:rPr>
                <a:t>运行作业</a:t>
              </a:r>
            </a:p>
          </p:txBody>
        </p:sp>
        <p:sp>
          <p:nvSpPr>
            <p:cNvPr id="27" name="Text Box 25"/>
            <p:cNvSpPr txBox="1">
              <a:spLocks noChangeArrowheads="1"/>
            </p:cNvSpPr>
            <p:nvPr/>
          </p:nvSpPr>
          <p:spPr bwMode="auto">
            <a:xfrm>
              <a:off x="1473" y="1282"/>
              <a:ext cx="701" cy="327"/>
            </a:xfrm>
            <a:prstGeom prst="rect">
              <a:avLst/>
            </a:prstGeom>
            <a:solidFill>
              <a:schemeClr val="accent1"/>
            </a:solidFill>
            <a:ln w="19050">
              <a:solidFill>
                <a:srgbClr val="000000"/>
              </a:solidFill>
              <a:miter lim="800000"/>
              <a:headEnd/>
              <a:tailEnd/>
            </a:ln>
          </p:spPr>
          <p:txBody>
            <a:bodyPr lIns="0" tIns="36000" rIns="0" bIns="0"/>
            <a:lstStyle/>
            <a:p>
              <a:pPr algn="ctr" eaLnBrk="0" hangingPunct="0"/>
              <a:r>
                <a:rPr kumimoji="0" lang="zh-CN" altLang="en-US" sz="2000">
                  <a:solidFill>
                    <a:srgbClr val="663300"/>
                  </a:solidFill>
                  <a:latin typeface="华文新魏" pitchFamily="2" charset="-122"/>
                  <a:ea typeface="华文新魏" pitchFamily="2" charset="-122"/>
                </a:rPr>
                <a:t>输入设备</a:t>
              </a:r>
            </a:p>
          </p:txBody>
        </p:sp>
        <p:sp>
          <p:nvSpPr>
            <p:cNvPr id="28" name="Text Box 26"/>
            <p:cNvSpPr txBox="1">
              <a:spLocks noChangeArrowheads="1"/>
            </p:cNvSpPr>
            <p:nvPr/>
          </p:nvSpPr>
          <p:spPr bwMode="auto">
            <a:xfrm>
              <a:off x="1520" y="3247"/>
              <a:ext cx="701" cy="328"/>
            </a:xfrm>
            <a:prstGeom prst="rect">
              <a:avLst/>
            </a:prstGeom>
            <a:solidFill>
              <a:schemeClr val="accent1"/>
            </a:solidFill>
            <a:ln w="19050">
              <a:solidFill>
                <a:srgbClr val="000000"/>
              </a:solidFill>
              <a:miter lim="800000"/>
              <a:headEnd/>
              <a:tailEnd/>
            </a:ln>
          </p:spPr>
          <p:txBody>
            <a:bodyPr lIns="0" tIns="36000" rIns="0" bIns="0"/>
            <a:lstStyle/>
            <a:p>
              <a:pPr algn="ctr" eaLnBrk="0" hangingPunct="0"/>
              <a:r>
                <a:rPr kumimoji="0" lang="zh-CN" altLang="en-US" sz="2000">
                  <a:solidFill>
                    <a:srgbClr val="663300"/>
                  </a:solidFill>
                  <a:latin typeface="华文新魏" pitchFamily="2" charset="-122"/>
                  <a:ea typeface="华文新魏" pitchFamily="2" charset="-122"/>
                </a:rPr>
                <a:t>输出设备</a:t>
              </a:r>
            </a:p>
          </p:txBody>
        </p:sp>
        <p:sp>
          <p:nvSpPr>
            <p:cNvPr id="29" name="AutoShape 27"/>
            <p:cNvSpPr>
              <a:spLocks noChangeArrowheads="1"/>
            </p:cNvSpPr>
            <p:nvPr/>
          </p:nvSpPr>
          <p:spPr bwMode="auto">
            <a:xfrm>
              <a:off x="631" y="3247"/>
              <a:ext cx="655" cy="491"/>
            </a:xfrm>
            <a:prstGeom prst="flowChartMultidocument">
              <a:avLst/>
            </a:prstGeom>
            <a:solidFill>
              <a:schemeClr val="accent1"/>
            </a:solidFill>
            <a:ln w="9525">
              <a:solidFill>
                <a:srgbClr val="000000"/>
              </a:solidFill>
              <a:miter lim="800000"/>
              <a:headEnd/>
              <a:tailEnd/>
            </a:ln>
          </p:spPr>
          <p:txBody>
            <a:bodyPr/>
            <a:lstStyle/>
            <a:p>
              <a:endParaRPr lang="zh-CN" altLang="en-US"/>
            </a:p>
          </p:txBody>
        </p:sp>
        <p:sp>
          <p:nvSpPr>
            <p:cNvPr id="30" name="AutoShape 28"/>
            <p:cNvSpPr>
              <a:spLocks noChangeArrowheads="1"/>
            </p:cNvSpPr>
            <p:nvPr/>
          </p:nvSpPr>
          <p:spPr bwMode="auto">
            <a:xfrm>
              <a:off x="678" y="1200"/>
              <a:ext cx="548" cy="378"/>
            </a:xfrm>
            <a:prstGeom prst="flowChartManualInput">
              <a:avLst/>
            </a:prstGeom>
            <a:solidFill>
              <a:schemeClr val="accent1"/>
            </a:solidFill>
            <a:ln w="9525">
              <a:solidFill>
                <a:srgbClr val="000000"/>
              </a:solidFill>
              <a:miter lim="800000"/>
              <a:headEnd/>
              <a:tailEnd/>
            </a:ln>
          </p:spPr>
          <p:txBody>
            <a:bodyPr/>
            <a:lstStyle/>
            <a:p>
              <a:endParaRPr lang="zh-CN" altLang="en-US"/>
            </a:p>
          </p:txBody>
        </p:sp>
        <p:sp>
          <p:nvSpPr>
            <p:cNvPr id="31" name="AutoShape 29"/>
            <p:cNvSpPr>
              <a:spLocks noChangeArrowheads="1"/>
            </p:cNvSpPr>
            <p:nvPr/>
          </p:nvSpPr>
          <p:spPr bwMode="auto">
            <a:xfrm>
              <a:off x="631" y="1282"/>
              <a:ext cx="548" cy="378"/>
            </a:xfrm>
            <a:prstGeom prst="flowChartManualInput">
              <a:avLst/>
            </a:prstGeom>
            <a:solidFill>
              <a:schemeClr val="accent1"/>
            </a:solidFill>
            <a:ln w="9525">
              <a:solidFill>
                <a:srgbClr val="000000"/>
              </a:solidFill>
              <a:miter lim="800000"/>
              <a:headEnd/>
              <a:tailEnd/>
            </a:ln>
          </p:spPr>
          <p:txBody>
            <a:bodyPr/>
            <a:lstStyle/>
            <a:p>
              <a:endParaRPr lang="zh-CN" altLang="en-US"/>
            </a:p>
          </p:txBody>
        </p:sp>
        <p:sp>
          <p:nvSpPr>
            <p:cNvPr id="32" name="AutoShape 30"/>
            <p:cNvSpPr>
              <a:spLocks noChangeArrowheads="1"/>
            </p:cNvSpPr>
            <p:nvPr/>
          </p:nvSpPr>
          <p:spPr bwMode="auto">
            <a:xfrm>
              <a:off x="584" y="1364"/>
              <a:ext cx="548" cy="378"/>
            </a:xfrm>
            <a:prstGeom prst="flowChartManualInput">
              <a:avLst/>
            </a:prstGeom>
            <a:solidFill>
              <a:schemeClr val="accent1"/>
            </a:solidFill>
            <a:ln w="9525">
              <a:solidFill>
                <a:srgbClr val="000000"/>
              </a:solidFill>
              <a:miter lim="800000"/>
              <a:headEnd/>
              <a:tailEnd/>
            </a:ln>
          </p:spPr>
          <p:txBody>
            <a:bodyPr/>
            <a:lstStyle/>
            <a:p>
              <a:endParaRPr lang="zh-CN" altLang="en-US"/>
            </a:p>
          </p:txBody>
        </p:sp>
        <p:sp>
          <p:nvSpPr>
            <p:cNvPr id="33" name="Line 31"/>
            <p:cNvSpPr>
              <a:spLocks noChangeShapeType="1"/>
            </p:cNvSpPr>
            <p:nvPr/>
          </p:nvSpPr>
          <p:spPr bwMode="auto">
            <a:xfrm>
              <a:off x="2175" y="1446"/>
              <a:ext cx="234"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32"/>
            <p:cNvSpPr>
              <a:spLocks noChangeShapeType="1"/>
            </p:cNvSpPr>
            <p:nvPr/>
          </p:nvSpPr>
          <p:spPr bwMode="auto">
            <a:xfrm>
              <a:off x="1239" y="1446"/>
              <a:ext cx="234"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33"/>
            <p:cNvSpPr>
              <a:spLocks noChangeShapeType="1"/>
            </p:cNvSpPr>
            <p:nvPr/>
          </p:nvSpPr>
          <p:spPr bwMode="auto">
            <a:xfrm flipH="1">
              <a:off x="2222" y="3411"/>
              <a:ext cx="234"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Line 34"/>
            <p:cNvSpPr>
              <a:spLocks noChangeShapeType="1"/>
            </p:cNvSpPr>
            <p:nvPr/>
          </p:nvSpPr>
          <p:spPr bwMode="auto">
            <a:xfrm flipH="1">
              <a:off x="1286" y="3411"/>
              <a:ext cx="234"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Line 35"/>
            <p:cNvSpPr>
              <a:spLocks noChangeShapeType="1"/>
            </p:cNvSpPr>
            <p:nvPr/>
          </p:nvSpPr>
          <p:spPr bwMode="auto">
            <a:xfrm flipH="1">
              <a:off x="2175" y="2674"/>
              <a:ext cx="609" cy="0"/>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Text Box 36"/>
            <p:cNvSpPr txBox="1">
              <a:spLocks noChangeArrowheads="1"/>
            </p:cNvSpPr>
            <p:nvPr/>
          </p:nvSpPr>
          <p:spPr bwMode="auto">
            <a:xfrm>
              <a:off x="2316" y="1773"/>
              <a:ext cx="1076" cy="328"/>
            </a:xfrm>
            <a:prstGeom prst="rect">
              <a:avLst/>
            </a:prstGeom>
            <a:solidFill>
              <a:srgbClr val="FF6600"/>
            </a:solidFill>
            <a:ln w="19050">
              <a:solidFill>
                <a:srgbClr val="000000"/>
              </a:solidFill>
              <a:prstDash val="dash"/>
              <a:miter lim="800000"/>
              <a:headEnd/>
              <a:tailEnd/>
            </a:ln>
          </p:spPr>
          <p:txBody>
            <a:bodyPr lIns="0" tIns="36000" rIns="0" bIns="0"/>
            <a:lstStyle/>
            <a:p>
              <a:pPr algn="ctr" eaLnBrk="0" hangingPunct="0"/>
              <a:r>
                <a:rPr kumimoji="0" lang="zh-CN" altLang="en-US" sz="2000">
                  <a:solidFill>
                    <a:srgbClr val="663300"/>
                  </a:solidFill>
                  <a:latin typeface="华文新魏" pitchFamily="2" charset="-122"/>
                  <a:ea typeface="华文新魏" pitchFamily="2" charset="-122"/>
                </a:rPr>
                <a:t>作业调度程序</a:t>
              </a:r>
            </a:p>
          </p:txBody>
        </p:sp>
        <p:sp>
          <p:nvSpPr>
            <p:cNvPr id="39" name="Line 37"/>
            <p:cNvSpPr>
              <a:spLocks noChangeShapeType="1"/>
            </p:cNvSpPr>
            <p:nvPr/>
          </p:nvSpPr>
          <p:spPr bwMode="auto">
            <a:xfrm>
              <a:off x="2831" y="1609"/>
              <a:ext cx="0" cy="16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Line 38"/>
            <p:cNvSpPr>
              <a:spLocks noChangeShapeType="1"/>
            </p:cNvSpPr>
            <p:nvPr/>
          </p:nvSpPr>
          <p:spPr bwMode="auto">
            <a:xfrm flipH="1">
              <a:off x="1801" y="2101"/>
              <a:ext cx="1030" cy="40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6489340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Spooling</a:t>
            </a:r>
            <a:r>
              <a:rPr lang="zh-CN" altLang="en-US" dirty="0"/>
              <a:t>应用</a:t>
            </a:r>
          </a:p>
        </p:txBody>
      </p:sp>
      <p:sp>
        <p:nvSpPr>
          <p:cNvPr id="3" name="内容占位符 2"/>
          <p:cNvSpPr>
            <a:spLocks noGrp="1"/>
          </p:cNvSpPr>
          <p:nvPr>
            <p:ph idx="1"/>
          </p:nvPr>
        </p:nvSpPr>
        <p:spPr/>
        <p:txBody>
          <a:bodyPr/>
          <a:lstStyle/>
          <a:p>
            <a:r>
              <a:rPr lang="zh-CN" altLang="en-US" dirty="0"/>
              <a:t>打印机</a:t>
            </a:r>
            <a:r>
              <a:rPr lang="en-US" altLang="zh-CN" dirty="0"/>
              <a:t>Spooling</a:t>
            </a:r>
            <a:r>
              <a:rPr lang="zh-CN" altLang="en-US" dirty="0"/>
              <a:t>守护进程</a:t>
            </a:r>
            <a:endParaRPr lang="en-US" altLang="zh-CN" dirty="0"/>
          </a:p>
          <a:p>
            <a:pPr lvl="1"/>
            <a:r>
              <a:rPr lang="zh-CN" altLang="en-US" dirty="0"/>
              <a:t>在磁盘上创建一个</a:t>
            </a:r>
            <a:r>
              <a:rPr lang="en-US" altLang="zh-CN" dirty="0"/>
              <a:t>spool</a:t>
            </a:r>
            <a:r>
              <a:rPr lang="zh-CN" altLang="en-US" dirty="0"/>
              <a:t>打印目录</a:t>
            </a:r>
            <a:endParaRPr lang="en-US" altLang="zh-CN" dirty="0"/>
          </a:p>
          <a:p>
            <a:pPr lvl="1"/>
            <a:r>
              <a:rPr lang="zh-CN" altLang="en-US" dirty="0"/>
              <a:t>用户进程打印一个文件时，现将文件保存在</a:t>
            </a:r>
            <a:r>
              <a:rPr lang="en-US" altLang="zh-CN" dirty="0"/>
              <a:t>spool</a:t>
            </a:r>
            <a:r>
              <a:rPr lang="zh-CN" altLang="en-US" dirty="0"/>
              <a:t>目录下</a:t>
            </a:r>
            <a:endParaRPr lang="en-US" altLang="zh-CN" dirty="0"/>
          </a:p>
          <a:p>
            <a:pPr lvl="1"/>
            <a:r>
              <a:rPr lang="zh-CN" altLang="en-US" dirty="0"/>
              <a:t>用户进程没有访问打印机的权限</a:t>
            </a:r>
            <a:endParaRPr lang="en-US" altLang="zh-CN" dirty="0"/>
          </a:p>
          <a:p>
            <a:pPr lvl="1"/>
            <a:r>
              <a:rPr lang="zh-CN" altLang="en-US" dirty="0"/>
              <a:t>守护进程负责在打应机空闲时打印</a:t>
            </a:r>
            <a:r>
              <a:rPr lang="en-US" altLang="zh-CN" dirty="0"/>
              <a:t>spool</a:t>
            </a:r>
            <a:r>
              <a:rPr lang="zh-CN" altLang="en-US" dirty="0"/>
              <a:t>目录下的文件</a:t>
            </a:r>
            <a:endParaRPr lang="en-US" altLang="zh-CN" dirty="0"/>
          </a:p>
          <a:p>
            <a:r>
              <a:rPr lang="zh-CN" altLang="en-US" dirty="0"/>
              <a:t>网络通信</a:t>
            </a:r>
            <a:r>
              <a:rPr lang="en-US" altLang="zh-CN" dirty="0"/>
              <a:t>spooling</a:t>
            </a:r>
            <a:r>
              <a:rPr lang="zh-CN" altLang="en-US" dirty="0"/>
              <a:t>守护进程</a:t>
            </a:r>
            <a:endParaRPr lang="en-US" altLang="zh-CN" dirty="0"/>
          </a:p>
          <a:p>
            <a:pPr lvl="1"/>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67</a:t>
            </a:fld>
            <a:endParaRPr lang="zh-CN" altLang="en-US"/>
          </a:p>
        </p:txBody>
      </p:sp>
    </p:spTree>
    <p:extLst>
      <p:ext uri="{BB962C8B-B14F-4D97-AF65-F5344CB8AC3E}">
        <p14:creationId xmlns:p14="http://schemas.microsoft.com/office/powerpoint/2010/main" val="2387261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轮询方式</a:t>
            </a:r>
          </a:p>
        </p:txBody>
      </p:sp>
      <p:sp>
        <p:nvSpPr>
          <p:cNvPr id="3" name="内容占位符 2"/>
          <p:cNvSpPr>
            <a:spLocks noGrp="1"/>
          </p:cNvSpPr>
          <p:nvPr>
            <p:ph idx="1"/>
          </p:nvPr>
        </p:nvSpPr>
        <p:spPr/>
        <p:txBody>
          <a:bodyPr/>
          <a:lstStyle/>
          <a:p>
            <a:r>
              <a:rPr lang="zh-CN" altLang="en-US" dirty="0"/>
              <a:t>使用查询指令测试设备控制器的忙闲状态位，决定主存和设备是否能交换数据</a:t>
            </a:r>
          </a:p>
        </p:txBody>
      </p:sp>
      <p:sp>
        <p:nvSpPr>
          <p:cNvPr id="4" name="日期占位符 3"/>
          <p:cNvSpPr>
            <a:spLocks noGrp="1"/>
          </p:cNvSpPr>
          <p:nvPr>
            <p:ph type="dt" sz="half" idx="10"/>
          </p:nvPr>
        </p:nvSpPr>
        <p:spPr/>
        <p:txBody>
          <a:bodyPr/>
          <a:lstStyle/>
          <a:p>
            <a:fld id="{5AC8EB17-5290-4DBE-B95A-78F7652B1597}" type="datetime1">
              <a:rPr lang="zh-CN" altLang="en-US" smtClean="0"/>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7</a:t>
            </a:fld>
            <a:endParaRPr lang="zh-CN" altLang="en-US"/>
          </a:p>
        </p:txBody>
      </p:sp>
      <p:sp>
        <p:nvSpPr>
          <p:cNvPr id="6" name="矩形 5"/>
          <p:cNvSpPr/>
          <p:nvPr/>
        </p:nvSpPr>
        <p:spPr>
          <a:xfrm>
            <a:off x="3851920" y="2276872"/>
            <a:ext cx="151216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向</a:t>
            </a:r>
            <a:r>
              <a:rPr lang="en-US" altLang="zh-CN" dirty="0"/>
              <a:t>I/O</a:t>
            </a:r>
            <a:r>
              <a:rPr lang="zh-CN" altLang="en-US" dirty="0"/>
              <a:t>控制器发读命令</a:t>
            </a:r>
          </a:p>
        </p:txBody>
      </p:sp>
      <p:sp>
        <p:nvSpPr>
          <p:cNvPr id="8" name="矩形 7"/>
          <p:cNvSpPr/>
          <p:nvPr/>
        </p:nvSpPr>
        <p:spPr>
          <a:xfrm>
            <a:off x="3841846" y="3068960"/>
            <a:ext cx="151216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查询</a:t>
            </a:r>
            <a:r>
              <a:rPr lang="en-US" altLang="zh-CN" dirty="0"/>
              <a:t>I/O</a:t>
            </a:r>
            <a:r>
              <a:rPr lang="zh-CN" altLang="en-US" dirty="0"/>
              <a:t>控制器的状态</a:t>
            </a:r>
          </a:p>
        </p:txBody>
      </p:sp>
      <p:sp>
        <p:nvSpPr>
          <p:cNvPr id="7" name="流程图: 决策 6"/>
          <p:cNvSpPr/>
          <p:nvPr/>
        </p:nvSpPr>
        <p:spPr>
          <a:xfrm>
            <a:off x="3779912" y="3933056"/>
            <a:ext cx="1656184" cy="61264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检查状态</a:t>
            </a:r>
          </a:p>
        </p:txBody>
      </p:sp>
      <p:sp>
        <p:nvSpPr>
          <p:cNvPr id="11" name="矩形 10"/>
          <p:cNvSpPr/>
          <p:nvPr/>
        </p:nvSpPr>
        <p:spPr>
          <a:xfrm>
            <a:off x="3851920" y="4833736"/>
            <a:ext cx="151216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从</a:t>
            </a:r>
            <a:r>
              <a:rPr lang="en-US" altLang="zh-CN" dirty="0"/>
              <a:t>I/O</a:t>
            </a:r>
            <a:r>
              <a:rPr lang="zh-CN" altLang="en-US" dirty="0"/>
              <a:t>控制器中读入字</a:t>
            </a:r>
          </a:p>
        </p:txBody>
      </p:sp>
      <p:sp>
        <p:nvSpPr>
          <p:cNvPr id="12" name="矩形 11"/>
          <p:cNvSpPr/>
          <p:nvPr/>
        </p:nvSpPr>
        <p:spPr>
          <a:xfrm>
            <a:off x="3851920" y="5697832"/>
            <a:ext cx="151216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向存储器中写字</a:t>
            </a:r>
          </a:p>
        </p:txBody>
      </p:sp>
      <p:sp>
        <p:nvSpPr>
          <p:cNvPr id="13" name="流程图: 决策 12"/>
          <p:cNvSpPr/>
          <p:nvPr/>
        </p:nvSpPr>
        <p:spPr>
          <a:xfrm>
            <a:off x="1475656" y="5697000"/>
            <a:ext cx="1656184" cy="61264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完成</a:t>
            </a:r>
          </a:p>
        </p:txBody>
      </p:sp>
      <p:cxnSp>
        <p:nvCxnSpPr>
          <p:cNvPr id="14" name="直接箭头连接符 13"/>
          <p:cNvCxnSpPr>
            <a:stCxn id="6" idx="2"/>
            <a:endCxn id="8" idx="0"/>
          </p:cNvCxnSpPr>
          <p:nvPr/>
        </p:nvCxnSpPr>
        <p:spPr>
          <a:xfrm flipH="1">
            <a:off x="4597930" y="2852936"/>
            <a:ext cx="10074" cy="216024"/>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2"/>
            <a:endCxn id="7" idx="0"/>
          </p:cNvCxnSpPr>
          <p:nvPr/>
        </p:nvCxnSpPr>
        <p:spPr>
          <a:xfrm>
            <a:off x="4597930" y="3645024"/>
            <a:ext cx="10074" cy="288032"/>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7" idx="2"/>
            <a:endCxn id="11" idx="0"/>
          </p:cNvCxnSpPr>
          <p:nvPr/>
        </p:nvCxnSpPr>
        <p:spPr>
          <a:xfrm>
            <a:off x="4608004" y="4545704"/>
            <a:ext cx="0" cy="288032"/>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1" idx="2"/>
            <a:endCxn id="12" idx="0"/>
          </p:cNvCxnSpPr>
          <p:nvPr/>
        </p:nvCxnSpPr>
        <p:spPr>
          <a:xfrm>
            <a:off x="4608004" y="5409800"/>
            <a:ext cx="0" cy="288032"/>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2" idx="1"/>
            <a:endCxn id="13" idx="3"/>
          </p:cNvCxnSpPr>
          <p:nvPr/>
        </p:nvCxnSpPr>
        <p:spPr>
          <a:xfrm flipH="1">
            <a:off x="3131840" y="5985864"/>
            <a:ext cx="720080" cy="1746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2317135" y="6309648"/>
            <a:ext cx="0" cy="395464"/>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7" idx="1"/>
            <a:endCxn id="8" idx="1"/>
          </p:cNvCxnSpPr>
          <p:nvPr/>
        </p:nvCxnSpPr>
        <p:spPr>
          <a:xfrm rot="10800000" flipH="1">
            <a:off x="3779912" y="3356992"/>
            <a:ext cx="61934" cy="882388"/>
          </a:xfrm>
          <a:prstGeom prst="bentConnector3">
            <a:avLst>
              <a:gd name="adj1" fmla="val -36910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7" idx="3"/>
          </p:cNvCxnSpPr>
          <p:nvPr/>
        </p:nvCxnSpPr>
        <p:spPr>
          <a:xfrm>
            <a:off x="5436096" y="4239380"/>
            <a:ext cx="792088" cy="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6242383" y="3951348"/>
            <a:ext cx="1137929"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出错</a:t>
            </a:r>
          </a:p>
        </p:txBody>
      </p:sp>
      <p:cxnSp>
        <p:nvCxnSpPr>
          <p:cNvPr id="42" name="肘形连接符 41"/>
          <p:cNvCxnSpPr>
            <a:stCxn id="13" idx="1"/>
            <a:endCxn id="6" idx="1"/>
          </p:cNvCxnSpPr>
          <p:nvPr/>
        </p:nvCxnSpPr>
        <p:spPr>
          <a:xfrm rot="10800000" flipH="1">
            <a:off x="1475656" y="2564904"/>
            <a:ext cx="2376264" cy="3438420"/>
          </a:xfrm>
          <a:prstGeom prst="bentConnector3">
            <a:avLst>
              <a:gd name="adj1" fmla="val -9620"/>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588010" y="3564535"/>
            <a:ext cx="877163" cy="369332"/>
          </a:xfrm>
          <a:prstGeom prst="rect">
            <a:avLst/>
          </a:prstGeom>
          <a:noFill/>
        </p:spPr>
        <p:txBody>
          <a:bodyPr wrap="none" rtlCol="0">
            <a:spAutoFit/>
          </a:bodyPr>
          <a:lstStyle/>
          <a:p>
            <a:r>
              <a:rPr lang="zh-CN" altLang="en-US" dirty="0"/>
              <a:t>未就绪</a:t>
            </a:r>
          </a:p>
        </p:txBody>
      </p:sp>
      <p:sp>
        <p:nvSpPr>
          <p:cNvPr id="46" name="TextBox 45"/>
          <p:cNvSpPr txBox="1"/>
          <p:nvPr/>
        </p:nvSpPr>
        <p:spPr>
          <a:xfrm>
            <a:off x="4716016" y="4427820"/>
            <a:ext cx="646331" cy="369332"/>
          </a:xfrm>
          <a:prstGeom prst="rect">
            <a:avLst/>
          </a:prstGeom>
          <a:noFill/>
        </p:spPr>
        <p:txBody>
          <a:bodyPr wrap="none" rtlCol="0">
            <a:spAutoFit/>
          </a:bodyPr>
          <a:lstStyle/>
          <a:p>
            <a:r>
              <a:rPr lang="zh-CN" altLang="en-US" dirty="0"/>
              <a:t>就绪</a:t>
            </a:r>
          </a:p>
        </p:txBody>
      </p:sp>
      <p:sp>
        <p:nvSpPr>
          <p:cNvPr id="47" name="TextBox 46"/>
          <p:cNvSpPr txBox="1"/>
          <p:nvPr/>
        </p:nvSpPr>
        <p:spPr>
          <a:xfrm>
            <a:off x="1331640" y="5040468"/>
            <a:ext cx="646331" cy="369332"/>
          </a:xfrm>
          <a:prstGeom prst="rect">
            <a:avLst/>
          </a:prstGeom>
          <a:noFill/>
        </p:spPr>
        <p:txBody>
          <a:bodyPr wrap="none" rtlCol="0">
            <a:spAutoFit/>
          </a:bodyPr>
          <a:lstStyle/>
          <a:p>
            <a:r>
              <a:rPr lang="zh-CN" altLang="en-US" dirty="0"/>
              <a:t>未完</a:t>
            </a:r>
          </a:p>
        </p:txBody>
      </p:sp>
      <p:sp>
        <p:nvSpPr>
          <p:cNvPr id="48" name="TextBox 47"/>
          <p:cNvSpPr txBox="1"/>
          <p:nvPr/>
        </p:nvSpPr>
        <p:spPr>
          <a:xfrm>
            <a:off x="2588010" y="6309648"/>
            <a:ext cx="646331" cy="369332"/>
          </a:xfrm>
          <a:prstGeom prst="rect">
            <a:avLst/>
          </a:prstGeom>
          <a:noFill/>
        </p:spPr>
        <p:txBody>
          <a:bodyPr wrap="none" rtlCol="0">
            <a:spAutoFit/>
          </a:bodyPr>
          <a:lstStyle/>
          <a:p>
            <a:r>
              <a:rPr lang="zh-CN" altLang="en-US" dirty="0"/>
              <a:t>完成</a:t>
            </a:r>
          </a:p>
        </p:txBody>
      </p:sp>
    </p:spTree>
    <p:extLst>
      <p:ext uri="{BB962C8B-B14F-4D97-AF65-F5344CB8AC3E}">
        <p14:creationId xmlns:p14="http://schemas.microsoft.com/office/powerpoint/2010/main" val="3906506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中断方式</a:t>
            </a:r>
          </a:p>
        </p:txBody>
      </p:sp>
      <p:sp>
        <p:nvSpPr>
          <p:cNvPr id="3" name="内容占位符 2"/>
          <p:cNvSpPr>
            <a:spLocks noGrp="1"/>
          </p:cNvSpPr>
          <p:nvPr>
            <p:ph idx="1"/>
          </p:nvPr>
        </p:nvSpPr>
        <p:spPr/>
        <p:txBody>
          <a:bodyPr/>
          <a:lstStyle/>
          <a:p>
            <a:r>
              <a:rPr lang="zh-CN" altLang="en-US" dirty="0"/>
              <a:t>轮询方式采用忙等待</a:t>
            </a:r>
            <a:r>
              <a:rPr lang="en-US" altLang="zh-CN" dirty="0">
                <a:sym typeface="Wingdings" panose="05000000000000000000" pitchFamily="2" charset="2"/>
              </a:rPr>
              <a:t></a:t>
            </a:r>
            <a:r>
              <a:rPr lang="zh-CN" altLang="en-US" dirty="0">
                <a:sym typeface="Wingdings" panose="05000000000000000000" pitchFamily="2" charset="2"/>
              </a:rPr>
              <a:t>效率很低</a:t>
            </a:r>
            <a:endParaRPr lang="en-US" altLang="zh-CN" dirty="0">
              <a:sym typeface="Wingdings" panose="05000000000000000000" pitchFamily="2" charset="2"/>
            </a:endParaRPr>
          </a:p>
          <a:p>
            <a:r>
              <a:rPr lang="zh-CN" altLang="en-US" dirty="0">
                <a:sym typeface="Wingdings" panose="05000000000000000000" pitchFamily="2" charset="2"/>
              </a:rPr>
              <a:t>中断方式</a:t>
            </a:r>
            <a:endParaRPr lang="en-US" altLang="zh-CN" dirty="0">
              <a:sym typeface="Wingdings" panose="05000000000000000000" pitchFamily="2" charset="2"/>
            </a:endParaRPr>
          </a:p>
          <a:p>
            <a:pPr lvl="1"/>
            <a:r>
              <a:rPr lang="en-US" altLang="zh-CN" sz="2400" dirty="0">
                <a:sym typeface="Wingdings" panose="05000000000000000000" pitchFamily="2" charset="2"/>
              </a:rPr>
              <a:t>CPU</a:t>
            </a:r>
            <a:r>
              <a:rPr lang="zh-CN" altLang="en-US" sz="2400" dirty="0">
                <a:sym typeface="Wingdings" panose="05000000000000000000" pitchFamily="2" charset="2"/>
              </a:rPr>
              <a:t>发出</a:t>
            </a:r>
            <a:r>
              <a:rPr lang="en-US" altLang="zh-CN" sz="2400" dirty="0">
                <a:sym typeface="Wingdings" panose="05000000000000000000" pitchFamily="2" charset="2"/>
              </a:rPr>
              <a:t>I/O</a:t>
            </a:r>
            <a:r>
              <a:rPr lang="zh-CN" altLang="en-US" sz="2400" dirty="0">
                <a:sym typeface="Wingdings" panose="05000000000000000000" pitchFamily="2" charset="2"/>
              </a:rPr>
              <a:t>请求后立即返回执行程序的其他部分</a:t>
            </a:r>
            <a:endParaRPr lang="en-US" altLang="zh-CN" sz="2400" dirty="0">
              <a:sym typeface="Wingdings" panose="05000000000000000000" pitchFamily="2" charset="2"/>
            </a:endParaRPr>
          </a:p>
          <a:p>
            <a:pPr lvl="1"/>
            <a:r>
              <a:rPr lang="zh-CN" altLang="en-US" sz="2400" dirty="0"/>
              <a:t>设备控制器负责检查设备状态、一旦就绪就中断</a:t>
            </a:r>
            <a:r>
              <a:rPr lang="en-US" altLang="zh-CN" sz="2400" dirty="0"/>
              <a:t>CPU</a:t>
            </a:r>
            <a:endParaRPr lang="zh-CN" altLang="en-US" sz="2400" dirty="0"/>
          </a:p>
        </p:txBody>
      </p:sp>
      <p:sp>
        <p:nvSpPr>
          <p:cNvPr id="4" name="日期占位符 3"/>
          <p:cNvSpPr>
            <a:spLocks noGrp="1"/>
          </p:cNvSpPr>
          <p:nvPr>
            <p:ph type="dt" sz="half" idx="10"/>
          </p:nvPr>
        </p:nvSpPr>
        <p:spPr/>
        <p:txBody>
          <a:bodyPr/>
          <a:lstStyle/>
          <a:p>
            <a:fld id="{5AC8EB17-5290-4DBE-B95A-78F7652B1597}" type="datetime1">
              <a:rPr lang="zh-CN" altLang="en-US" smtClean="0"/>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8</a:t>
            </a:fld>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356992"/>
            <a:ext cx="7000875"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740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DMA</a:t>
            </a:r>
            <a:r>
              <a:rPr lang="zh-CN" altLang="en-US" dirty="0"/>
              <a:t>方式</a:t>
            </a:r>
          </a:p>
        </p:txBody>
      </p:sp>
      <p:sp>
        <p:nvSpPr>
          <p:cNvPr id="3" name="内容占位符 2"/>
          <p:cNvSpPr>
            <a:spLocks noGrp="1"/>
          </p:cNvSpPr>
          <p:nvPr>
            <p:ph idx="1"/>
          </p:nvPr>
        </p:nvSpPr>
        <p:spPr/>
        <p:txBody>
          <a:bodyPr/>
          <a:lstStyle/>
          <a:p>
            <a:r>
              <a:rPr lang="zh-CN" altLang="en-US" dirty="0"/>
              <a:t>中断方式比轮询方式高效，但是</a:t>
            </a:r>
            <a:r>
              <a:rPr lang="en-US" altLang="zh-CN" dirty="0"/>
              <a:t>CPU</a:t>
            </a:r>
            <a:r>
              <a:rPr lang="zh-CN" altLang="en-US" dirty="0"/>
              <a:t>仍然需要参与数据的传送过程</a:t>
            </a:r>
            <a:endParaRPr lang="en-US" altLang="zh-CN" dirty="0"/>
          </a:p>
          <a:p>
            <a:r>
              <a:rPr lang="en-US" altLang="zh-CN" dirty="0"/>
              <a:t>DMA</a:t>
            </a:r>
            <a:r>
              <a:rPr lang="zh-CN" altLang="en-US" dirty="0"/>
              <a:t>方式</a:t>
            </a:r>
            <a:endParaRPr lang="en-US" altLang="zh-CN" dirty="0"/>
          </a:p>
          <a:p>
            <a:pPr lvl="1"/>
            <a:r>
              <a:rPr lang="zh-CN" altLang="en-US" dirty="0"/>
              <a:t>主存储器和设备之间建立一条数据通路，自动成块地传送数据，无需</a:t>
            </a:r>
            <a:r>
              <a:rPr lang="en-US" altLang="zh-CN" dirty="0"/>
              <a:t>CPU</a:t>
            </a:r>
            <a:r>
              <a:rPr lang="zh-CN" altLang="en-US" dirty="0"/>
              <a:t>参与</a:t>
            </a:r>
          </a:p>
        </p:txBody>
      </p:sp>
      <p:sp>
        <p:nvSpPr>
          <p:cNvPr id="4" name="日期占位符 3"/>
          <p:cNvSpPr>
            <a:spLocks noGrp="1"/>
          </p:cNvSpPr>
          <p:nvPr>
            <p:ph type="dt" sz="half" idx="10"/>
          </p:nvPr>
        </p:nvSpPr>
        <p:spPr/>
        <p:txBody>
          <a:bodyPr/>
          <a:lstStyle/>
          <a:p>
            <a:fld id="{5AC8EB17-5290-4DBE-B95A-78F7652B1597}" type="datetime1">
              <a:rPr lang="zh-CN" altLang="en-US" smtClean="0"/>
              <a:t>2021/6/18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9</a:t>
            </a:fld>
            <a:endParaRPr lang="zh-CN" alt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077072"/>
            <a:ext cx="6943725"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36923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5006</TotalTime>
  <Words>4172</Words>
  <Application>Microsoft Office PowerPoint</Application>
  <PresentationFormat>全屏显示(4:3)</PresentationFormat>
  <Paragraphs>851</Paragraphs>
  <Slides>67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67</vt:i4>
      </vt:variant>
    </vt:vector>
  </HeadingPairs>
  <TitlesOfParts>
    <vt:vector size="74" baseType="lpstr">
      <vt:lpstr>华文新魏</vt:lpstr>
      <vt:lpstr>宋体</vt:lpstr>
      <vt:lpstr>Arial</vt:lpstr>
      <vt:lpstr>Calibri</vt:lpstr>
      <vt:lpstr>Times New Roman</vt:lpstr>
      <vt:lpstr>Wingdings</vt:lpstr>
      <vt:lpstr>Office 主题</vt:lpstr>
      <vt:lpstr>操作系统 </vt:lpstr>
      <vt:lpstr>第5章 设备管理</vt:lpstr>
      <vt:lpstr>5.1 I/O 硬件原理</vt:lpstr>
      <vt:lpstr>I/O设备的分类</vt:lpstr>
      <vt:lpstr>I/O设备的分类</vt:lpstr>
      <vt:lpstr>5.2 I/O控制方式</vt:lpstr>
      <vt:lpstr>轮询方式</vt:lpstr>
      <vt:lpstr>中断方式</vt:lpstr>
      <vt:lpstr>DMA方式</vt:lpstr>
      <vt:lpstr>DMA方式</vt:lpstr>
      <vt:lpstr>通道方式</vt:lpstr>
      <vt:lpstr>设备控制器</vt:lpstr>
      <vt:lpstr>5.3 I/O软件原理</vt:lpstr>
      <vt:lpstr>I/O软件的四个层次</vt:lpstr>
      <vt:lpstr>I/O中断处理程序</vt:lpstr>
      <vt:lpstr>设备驱动程序 (1/2)</vt:lpstr>
      <vt:lpstr>设备驱动程序(2/2)</vt:lpstr>
      <vt:lpstr>独立于与设备的I/O软件</vt:lpstr>
      <vt:lpstr>用户控件的I/O软件</vt:lpstr>
      <vt:lpstr>总结</vt:lpstr>
      <vt:lpstr>5.3 具有通道的I/O系统</vt:lpstr>
      <vt:lpstr>通道命令</vt:lpstr>
      <vt:lpstr>通道命令字</vt:lpstr>
      <vt:lpstr>通道程序</vt:lpstr>
      <vt:lpstr>通道地址字和通道状态字</vt:lpstr>
      <vt:lpstr>I/O指令</vt:lpstr>
      <vt:lpstr>主机I/O程序</vt:lpstr>
      <vt:lpstr>通道启动和I/O操作过程</vt:lpstr>
      <vt:lpstr>缓冲技术</vt:lpstr>
      <vt:lpstr>缓冲技术</vt:lpstr>
      <vt:lpstr>单缓冲 </vt:lpstr>
      <vt:lpstr>双缓冲</vt:lpstr>
      <vt:lpstr>双缓冲(2) </vt:lpstr>
      <vt:lpstr>双缓冲(3)  </vt:lpstr>
      <vt:lpstr>5.4.3 多缓冲 </vt:lpstr>
      <vt:lpstr>5.4.4缓冲区高速缓存 (1) </vt:lpstr>
      <vt:lpstr>缓冲区高速缓存 (2) </vt:lpstr>
      <vt:lpstr>5.5 驱动调度技术(1) </vt:lpstr>
      <vt:lpstr> 驱动调度技术(2) </vt:lpstr>
      <vt:lpstr>磁盘结构 (1/2)</vt:lpstr>
      <vt:lpstr>磁盘结构 (2/2)</vt:lpstr>
      <vt:lpstr>I/O请求排序(1/2)</vt:lpstr>
      <vt:lpstr>I/O请求排序 (2/2)</vt:lpstr>
      <vt:lpstr>优化空间分布(1/2)</vt:lpstr>
      <vt:lpstr>优化空间分布(2/2)</vt:lpstr>
      <vt:lpstr>交替地址策略 </vt:lpstr>
      <vt:lpstr>搜索定位 </vt:lpstr>
      <vt:lpstr>搜查定位(2)  “电梯调度”算法         </vt:lpstr>
      <vt:lpstr>搜查定位(4)  “最短查找时间优先”算法 </vt:lpstr>
      <vt:lpstr>搜查定位(5)  “扫描”算法 </vt:lpstr>
      <vt:lpstr>搜查定位(6)  “分步扫描 ”算法 </vt:lpstr>
      <vt:lpstr>搜查定位(7)  “循环扫描”算法 </vt:lpstr>
      <vt:lpstr>Linux磁盘调度算法</vt:lpstr>
      <vt:lpstr>Linux磁盘调度算法</vt:lpstr>
      <vt:lpstr>独立磁盘冗余阵列</vt:lpstr>
      <vt:lpstr>RAID 0</vt:lpstr>
      <vt:lpstr>RAID 1</vt:lpstr>
      <vt:lpstr>RAID 2</vt:lpstr>
      <vt:lpstr>RAID 3</vt:lpstr>
      <vt:lpstr>RAID 4</vt:lpstr>
      <vt:lpstr>RAID 5</vt:lpstr>
      <vt:lpstr>提高磁盘I/O速度方法</vt:lpstr>
      <vt:lpstr>设备分配</vt:lpstr>
      <vt:lpstr>设备分配方式</vt:lpstr>
      <vt:lpstr>虚拟设备</vt:lpstr>
      <vt:lpstr>Spooling技术</vt:lpstr>
      <vt:lpstr>Spooling应用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dc:title>
  <dc:creator>huajingyu</dc:creator>
  <cp:lastModifiedBy>hua</cp:lastModifiedBy>
  <cp:revision>392</cp:revision>
  <dcterms:created xsi:type="dcterms:W3CDTF">2013-07-21T01:03:37Z</dcterms:created>
  <dcterms:modified xsi:type="dcterms:W3CDTF">2021-06-18T00:52:39Z</dcterms:modified>
</cp:coreProperties>
</file>