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81" r:id="rId3"/>
    <p:sldId id="282" r:id="rId4"/>
    <p:sldId id="356" r:id="rId5"/>
    <p:sldId id="357"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5" r:id="rId34"/>
    <p:sldId id="386" r:id="rId35"/>
    <p:sldId id="387" r:id="rId36"/>
    <p:sldId id="388" r:id="rId37"/>
    <p:sldId id="389" r:id="rId38"/>
    <p:sldId id="390" r:id="rId39"/>
    <p:sldId id="391" r:id="rId40"/>
    <p:sldId id="392" r:id="rId41"/>
    <p:sldId id="393" r:id="rId42"/>
    <p:sldId id="394" r:id="rId43"/>
    <p:sldId id="396" r:id="rId44"/>
    <p:sldId id="397" r:id="rId45"/>
    <p:sldId id="398" r:id="rId46"/>
    <p:sldId id="399" r:id="rId47"/>
    <p:sldId id="401" r:id="rId48"/>
    <p:sldId id="416" r:id="rId49"/>
    <p:sldId id="402" r:id="rId50"/>
    <p:sldId id="403" r:id="rId51"/>
    <p:sldId id="404" r:id="rId52"/>
    <p:sldId id="405" r:id="rId53"/>
    <p:sldId id="406" r:id="rId54"/>
    <p:sldId id="407" r:id="rId55"/>
    <p:sldId id="408" r:id="rId56"/>
    <p:sldId id="409" r:id="rId57"/>
    <p:sldId id="410" r:id="rId58"/>
    <p:sldId id="411" r:id="rId59"/>
    <p:sldId id="412" r:id="rId60"/>
    <p:sldId id="413" r:id="rId61"/>
    <p:sldId id="414" r:id="rId62"/>
    <p:sldId id="415" r:id="rId63"/>
    <p:sldId id="417" r:id="rId64"/>
    <p:sldId id="418"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6" autoAdjust="0"/>
    <p:restoredTop sz="86350" autoAdjust="0"/>
  </p:normalViewPr>
  <p:slideViewPr>
    <p:cSldViewPr>
      <p:cViewPr varScale="1">
        <p:scale>
          <a:sx n="165" d="100"/>
          <a:sy n="165" d="100"/>
        </p:scale>
        <p:origin x="172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59E167-617F-40B3-A56B-D7ABBB608AA0}" type="datetimeFigureOut">
              <a:rPr lang="zh-CN" altLang="en-US" smtClean="0"/>
              <a:t>2021/6/4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A52B5-50B7-4DFB-9DE0-331E246A7CF3}" type="slidenum">
              <a:rPr lang="zh-CN" altLang="en-US" smtClean="0"/>
              <a:t>‹#›</a:t>
            </a:fld>
            <a:endParaRPr lang="zh-CN" altLang="en-US"/>
          </a:p>
        </p:txBody>
      </p:sp>
    </p:spTree>
    <p:extLst>
      <p:ext uri="{BB962C8B-B14F-4D97-AF65-F5344CB8AC3E}">
        <p14:creationId xmlns:p14="http://schemas.microsoft.com/office/powerpoint/2010/main" val="120260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2060848"/>
            <a:ext cx="7558608" cy="792088"/>
          </a:xfrm>
          <a:solidFill>
            <a:schemeClr val="accent1"/>
          </a:solidFill>
        </p:spPr>
        <p:txBody>
          <a:bodyPr/>
          <a:lstStyle>
            <a:lvl1pPr algn="ctr">
              <a:defRPr>
                <a:solidFill>
                  <a:schemeClr val="bg1"/>
                </a:solidFill>
                <a:latin typeface="华文新魏" pitchFamily="2" charset="-122"/>
                <a:ea typeface="华文新魏"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212975"/>
            <a:ext cx="6400800" cy="720080"/>
          </a:xfrm>
        </p:spPr>
        <p:txBody>
          <a:bodyPr/>
          <a:lstStyle>
            <a:lvl1pPr marL="0" indent="0" algn="ctr">
              <a:buNone/>
              <a:defRPr>
                <a:solidFill>
                  <a:schemeClr val="tx1">
                    <a:tint val="75000"/>
                  </a:schemeClr>
                </a:solidFill>
                <a:latin typeface="华文新魏" pitchFamily="2" charset="-122"/>
                <a:ea typeface="华文新魏"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3820D6-E680-4EAF-877E-E87A6F22D50B}" type="datetime1">
              <a:rPr lang="zh-CN" altLang="en-US" smtClean="0"/>
              <a:t>2021/6/4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F753FD-577B-4CF0-A1D5-4D49844E0614}" type="datetime1">
              <a:rPr lang="zh-CN" altLang="en-US" smtClean="0"/>
              <a:t>2021/6/4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8DEC0C-1CC2-40C9-9073-652FFB304DAD}" type="datetime1">
              <a:rPr lang="zh-CN" altLang="en-US" smtClean="0"/>
              <a:t>2021/6/4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188640"/>
            <a:ext cx="648639"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lvl1pPr>
              <a:defRPr>
                <a:latin typeface="华文新魏" pitchFamily="2" charset="-122"/>
                <a:ea typeface="华文新魏"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华文新魏" pitchFamily="2" charset="-122"/>
                <a:ea typeface="华文新魏" pitchFamily="2" charset="-122"/>
              </a:defRPr>
            </a:lvl1pPr>
            <a:lvl2pPr>
              <a:defRPr>
                <a:latin typeface="华文新魏" pitchFamily="2" charset="-122"/>
                <a:ea typeface="华文新魏" pitchFamily="2" charset="-122"/>
              </a:defRPr>
            </a:lvl2pPr>
            <a:lvl3pPr>
              <a:defRPr>
                <a:latin typeface="华文新魏" pitchFamily="2" charset="-122"/>
                <a:ea typeface="华文新魏" pitchFamily="2" charset="-122"/>
              </a:defRPr>
            </a:lvl3pPr>
            <a:lvl4pPr>
              <a:defRPr>
                <a:latin typeface="华文新魏" pitchFamily="2" charset="-122"/>
                <a:ea typeface="华文新魏" pitchFamily="2" charset="-122"/>
              </a:defRPr>
            </a:lvl4pPr>
            <a:lvl5pPr>
              <a:defRPr>
                <a:latin typeface="华文新魏" pitchFamily="2" charset="-122"/>
                <a:ea typeface="华文新魏"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7" name="直接连接符 6"/>
          <p:cNvCxnSpPr/>
          <p:nvPr userDrawn="1"/>
        </p:nvCxnSpPr>
        <p:spPr>
          <a:xfrm>
            <a:off x="467544" y="980728"/>
            <a:ext cx="8208912"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8EE5DAA-946F-4F92-A49A-86A47D5DB4A6}" type="datetime1">
              <a:rPr lang="zh-CN" altLang="en-US" smtClean="0"/>
              <a:t>2021/6/4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E9DD9E3-DF8C-4F6A-94CA-7CA13D61D141}" type="datetime1">
              <a:rPr lang="zh-CN" altLang="en-US" smtClean="0"/>
              <a:t>2021/6/4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ED530D3-7F84-4F39-B83A-D47F102045E0}" type="datetime1">
              <a:rPr lang="zh-CN" altLang="en-US" smtClean="0"/>
              <a:t>2021/6/4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C702AC-9DF8-4635-80F1-140EEC9FA83A}" type="datetime1">
              <a:rPr lang="zh-CN" altLang="en-US" smtClean="0"/>
              <a:t>2021/6/4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611F7-D1B4-484F-9C07-E280C0A37BA1}" type="datetime1">
              <a:rPr lang="zh-CN" altLang="en-US" smtClean="0"/>
              <a:t>2021/6/4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2C6F6E6-55C4-463C-A46A-469E7BA271AE}" type="datetime1">
              <a:rPr lang="zh-CN" altLang="en-US" smtClean="0"/>
              <a:t>2021/6/4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EE2FEBA-77D4-4C03-BE84-D95A7C235556}" type="datetime1">
              <a:rPr lang="zh-CN" altLang="en-US" smtClean="0"/>
              <a:t>2021/6/4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100811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79878-96FB-4AEA-9B9A-2F4D4747479B}" type="datetime1">
              <a:rPr lang="zh-CN" altLang="en-US" smtClean="0"/>
              <a:t>2021/6/4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操作系统 </a:t>
            </a:r>
          </a:p>
        </p:txBody>
      </p:sp>
      <p:sp>
        <p:nvSpPr>
          <p:cNvPr id="3" name="副标题 2"/>
          <p:cNvSpPr>
            <a:spLocks noGrp="1"/>
          </p:cNvSpPr>
          <p:nvPr>
            <p:ph type="subTitle" idx="1"/>
          </p:nvPr>
        </p:nvSpPr>
        <p:spPr/>
        <p:txBody>
          <a:bodyPr/>
          <a:lstStyle/>
          <a:p>
            <a:r>
              <a:rPr lang="zh-CN" altLang="en-US" dirty="0">
                <a:solidFill>
                  <a:schemeClr val="tx1"/>
                </a:solidFill>
              </a:rPr>
              <a:t>第六章 文件管理</a:t>
            </a:r>
          </a:p>
        </p:txBody>
      </p:sp>
      <p:sp>
        <p:nvSpPr>
          <p:cNvPr id="6" name="TextBox 5"/>
          <p:cNvSpPr txBox="1"/>
          <p:nvPr/>
        </p:nvSpPr>
        <p:spPr>
          <a:xfrm>
            <a:off x="3107827" y="4182179"/>
            <a:ext cx="2954656" cy="830997"/>
          </a:xfrm>
          <a:prstGeom prst="rect">
            <a:avLst/>
          </a:prstGeom>
          <a:noFill/>
        </p:spPr>
        <p:txBody>
          <a:bodyPr wrap="none" rtlCol="0" anchor="t" anchorCtr="0">
            <a:spAutoFit/>
          </a:bodyPr>
          <a:lstStyle/>
          <a:p>
            <a:pPr algn="ctr"/>
            <a:r>
              <a:rPr lang="zh-CN" altLang="en-US" sz="2400" dirty="0">
                <a:solidFill>
                  <a:schemeClr val="tx1">
                    <a:lumMod val="50000"/>
                    <a:lumOff val="50000"/>
                  </a:schemeClr>
                </a:solidFill>
                <a:latin typeface="华文新魏" pitchFamily="2" charset="-122"/>
                <a:ea typeface="华文新魏" pitchFamily="2" charset="-122"/>
              </a:rPr>
              <a:t>南京大学</a:t>
            </a:r>
            <a:endParaRPr lang="en-US" altLang="zh-CN" sz="2400" dirty="0">
              <a:solidFill>
                <a:schemeClr val="tx1">
                  <a:lumMod val="50000"/>
                  <a:lumOff val="50000"/>
                </a:schemeClr>
              </a:solidFill>
              <a:latin typeface="华文新魏" pitchFamily="2" charset="-122"/>
              <a:ea typeface="华文新魏" pitchFamily="2" charset="-122"/>
            </a:endParaRPr>
          </a:p>
          <a:p>
            <a:pPr algn="ctr"/>
            <a:r>
              <a:rPr lang="zh-CN" altLang="en-US" sz="2400" dirty="0">
                <a:solidFill>
                  <a:schemeClr val="tx1">
                    <a:lumMod val="50000"/>
                    <a:lumOff val="50000"/>
                  </a:schemeClr>
                </a:solidFill>
                <a:latin typeface="华文新魏" pitchFamily="2" charset="-122"/>
                <a:ea typeface="华文新魏" pitchFamily="2" charset="-122"/>
              </a:rPr>
              <a:t>计算机科学与技术系</a:t>
            </a:r>
          </a:p>
        </p:txBody>
      </p:sp>
      <p:sp>
        <p:nvSpPr>
          <p:cNvPr id="4" name="日期占位符 3"/>
          <p:cNvSpPr>
            <a:spLocks noGrp="1"/>
          </p:cNvSpPr>
          <p:nvPr>
            <p:ph type="dt" sz="half" idx="10"/>
          </p:nvPr>
        </p:nvSpPr>
        <p:spPr/>
        <p:txBody>
          <a:bodyPr/>
          <a:lstStyle/>
          <a:p>
            <a:fld id="{4F733F0A-A64C-4BD8-9A07-29ABE7D73DC8}" type="datetime1">
              <a:rPr lang="zh-CN" altLang="en-US" smtClean="0"/>
              <a:t>2021/6/4</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294544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0918F-33BF-4E56-94C8-A16B38F2FC31}"/>
              </a:ext>
            </a:extLst>
          </p:cNvPr>
          <p:cNvSpPr>
            <a:spLocks noGrp="1"/>
          </p:cNvSpPr>
          <p:nvPr>
            <p:ph type="title"/>
          </p:nvPr>
        </p:nvSpPr>
        <p:spPr/>
        <p:txBody>
          <a:bodyPr/>
          <a:lstStyle/>
          <a:p>
            <a:r>
              <a:rPr lang="zh-CN" altLang="en-US" dirty="0"/>
              <a:t>文件的保护属性</a:t>
            </a:r>
          </a:p>
        </p:txBody>
      </p:sp>
      <p:sp>
        <p:nvSpPr>
          <p:cNvPr id="3" name="内容占位符 2">
            <a:extLst>
              <a:ext uri="{FF2B5EF4-FFF2-40B4-BE49-F238E27FC236}">
                <a16:creationId xmlns:a16="http://schemas.microsoft.com/office/drawing/2014/main" id="{33AC3195-0717-4483-BB6C-E1E8AC0760EE}"/>
              </a:ext>
            </a:extLst>
          </p:cNvPr>
          <p:cNvSpPr>
            <a:spLocks noGrp="1"/>
          </p:cNvSpPr>
          <p:nvPr>
            <p:ph idx="1"/>
          </p:nvPr>
        </p:nvSpPr>
        <p:spPr/>
        <p:txBody>
          <a:bodyPr/>
          <a:lstStyle/>
          <a:p>
            <a:r>
              <a:rPr lang="zh-CN" altLang="en-US" dirty="0"/>
              <a:t>文件保护目标：</a:t>
            </a:r>
            <a:endParaRPr lang="en-US" altLang="zh-CN" dirty="0"/>
          </a:p>
          <a:p>
            <a:pPr lvl="1"/>
            <a:r>
              <a:rPr lang="zh-CN" altLang="en-US" dirty="0"/>
              <a:t>防止系统崩溃所造成的文件破坏</a:t>
            </a:r>
            <a:endParaRPr lang="en-US" altLang="zh-CN" dirty="0"/>
          </a:p>
          <a:p>
            <a:pPr lvl="2"/>
            <a:r>
              <a:rPr lang="zh-CN" altLang="en-US" dirty="0"/>
              <a:t>定时转储 </a:t>
            </a:r>
            <a:endParaRPr lang="en-US" altLang="zh-CN" dirty="0"/>
          </a:p>
          <a:p>
            <a:pPr lvl="2"/>
            <a:r>
              <a:rPr lang="zh-CN" altLang="en-US" dirty="0"/>
              <a:t>多副本 </a:t>
            </a:r>
          </a:p>
          <a:p>
            <a:pPr lvl="1"/>
            <a:r>
              <a:rPr lang="zh-CN" altLang="en-US" dirty="0"/>
              <a:t>防止文件主和其他用户有意或无意的非法操作所造成的文件不安全性</a:t>
            </a:r>
            <a:endParaRPr lang="en-US" altLang="zh-CN" dirty="0"/>
          </a:p>
          <a:p>
            <a:pPr lvl="2"/>
            <a:r>
              <a:rPr lang="zh-CN" altLang="en-US" dirty="0"/>
              <a:t>文件保护属性</a:t>
            </a:r>
            <a:r>
              <a:rPr lang="en-US" altLang="zh-CN" dirty="0"/>
              <a:t>-</a:t>
            </a:r>
            <a:r>
              <a:rPr lang="zh-CN" altLang="en-US" dirty="0"/>
              <a:t>访问控制</a:t>
            </a:r>
          </a:p>
        </p:txBody>
      </p:sp>
      <p:sp>
        <p:nvSpPr>
          <p:cNvPr id="4" name="日期占位符 3">
            <a:extLst>
              <a:ext uri="{FF2B5EF4-FFF2-40B4-BE49-F238E27FC236}">
                <a16:creationId xmlns:a16="http://schemas.microsoft.com/office/drawing/2014/main" id="{355A9D5D-909B-4892-88D1-403A1240F7A1}"/>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F4E5C050-CD8D-456D-9E01-7F2BCBFFD00D}"/>
              </a:ext>
            </a:extLst>
          </p:cNvPr>
          <p:cNvSpPr>
            <a:spLocks noGrp="1"/>
          </p:cNvSpPr>
          <p:nvPr>
            <p:ph type="sldNum" sz="quarter" idx="12"/>
          </p:nvPr>
        </p:nvSpPr>
        <p:spPr/>
        <p:txBody>
          <a:bodyPr/>
          <a:lstStyle/>
          <a:p>
            <a:fld id="{0C913308-F349-4B6D-A68A-DD1791B4A57B}" type="slidenum">
              <a:rPr lang="zh-CN" altLang="en-US" smtClean="0"/>
              <a:t>10</a:t>
            </a:fld>
            <a:endParaRPr lang="zh-CN" altLang="en-US"/>
          </a:p>
        </p:txBody>
      </p:sp>
      <p:grpSp>
        <p:nvGrpSpPr>
          <p:cNvPr id="7" name="Group 16">
            <a:extLst>
              <a:ext uri="{FF2B5EF4-FFF2-40B4-BE49-F238E27FC236}">
                <a16:creationId xmlns:a16="http://schemas.microsoft.com/office/drawing/2014/main" id="{57233BB7-F6AA-4043-9059-E9B734E6D432}"/>
              </a:ext>
            </a:extLst>
          </p:cNvPr>
          <p:cNvGrpSpPr>
            <a:grpSpLocks/>
          </p:cNvGrpSpPr>
          <p:nvPr/>
        </p:nvGrpSpPr>
        <p:grpSpPr bwMode="auto">
          <a:xfrm>
            <a:off x="3563888" y="5661248"/>
            <a:ext cx="3600450" cy="431800"/>
            <a:chOff x="0" y="0"/>
            <a:chExt cx="2268" cy="272"/>
          </a:xfrm>
        </p:grpSpPr>
        <p:sp>
          <p:nvSpPr>
            <p:cNvPr id="8" name="Rectangle 4">
              <a:extLst>
                <a:ext uri="{FF2B5EF4-FFF2-40B4-BE49-F238E27FC236}">
                  <a16:creationId xmlns:a16="http://schemas.microsoft.com/office/drawing/2014/main" id="{6B322494-6967-4117-897B-96EDE3F14785}"/>
                </a:ext>
              </a:extLst>
            </p:cNvPr>
            <p:cNvSpPr>
              <a:spLocks noChangeArrowheads="1"/>
            </p:cNvSpPr>
            <p:nvPr/>
          </p:nvSpPr>
          <p:spPr bwMode="auto">
            <a:xfrm>
              <a:off x="0" y="0"/>
              <a:ext cx="2268" cy="272"/>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endParaRPr kumimoji="0" lang="zh-CN" altLang="en-US" sz="1800"/>
            </a:p>
          </p:txBody>
        </p:sp>
        <p:sp>
          <p:nvSpPr>
            <p:cNvPr id="9" name="Rectangle 5">
              <a:extLst>
                <a:ext uri="{FF2B5EF4-FFF2-40B4-BE49-F238E27FC236}">
                  <a16:creationId xmlns:a16="http://schemas.microsoft.com/office/drawing/2014/main" id="{A12BC7F6-DC3F-4C35-84BA-1B57A856D53B}"/>
                </a:ext>
              </a:extLst>
            </p:cNvPr>
            <p:cNvSpPr>
              <a:spLocks noChangeArrowheads="1"/>
            </p:cNvSpPr>
            <p:nvPr/>
          </p:nvSpPr>
          <p:spPr bwMode="auto">
            <a:xfrm>
              <a:off x="0" y="0"/>
              <a:ext cx="227" cy="272"/>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en-US" altLang="zh-CN" sz="2000"/>
                <a:t>-</a:t>
              </a:r>
            </a:p>
          </p:txBody>
        </p:sp>
        <p:sp>
          <p:nvSpPr>
            <p:cNvPr id="10" name="Rectangle 7">
              <a:extLst>
                <a:ext uri="{FF2B5EF4-FFF2-40B4-BE49-F238E27FC236}">
                  <a16:creationId xmlns:a16="http://schemas.microsoft.com/office/drawing/2014/main" id="{AAB56364-6E5B-4BEF-9765-E44C535FDACE}"/>
                </a:ext>
              </a:extLst>
            </p:cNvPr>
            <p:cNvSpPr>
              <a:spLocks noChangeArrowheads="1"/>
            </p:cNvSpPr>
            <p:nvPr/>
          </p:nvSpPr>
          <p:spPr bwMode="auto">
            <a:xfrm>
              <a:off x="227" y="0"/>
              <a:ext cx="227" cy="272"/>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en-US" altLang="zh-CN" sz="2000"/>
                <a:t>r</a:t>
              </a:r>
            </a:p>
          </p:txBody>
        </p:sp>
        <p:sp>
          <p:nvSpPr>
            <p:cNvPr id="11" name="Rectangle 8">
              <a:extLst>
                <a:ext uri="{FF2B5EF4-FFF2-40B4-BE49-F238E27FC236}">
                  <a16:creationId xmlns:a16="http://schemas.microsoft.com/office/drawing/2014/main" id="{EC98EA25-6067-42A4-ABC3-FB7FA9017090}"/>
                </a:ext>
              </a:extLst>
            </p:cNvPr>
            <p:cNvSpPr>
              <a:spLocks noChangeArrowheads="1"/>
            </p:cNvSpPr>
            <p:nvPr/>
          </p:nvSpPr>
          <p:spPr bwMode="auto">
            <a:xfrm>
              <a:off x="454" y="0"/>
              <a:ext cx="227" cy="272"/>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en-US" altLang="zh-CN" sz="2000"/>
                <a:t>w</a:t>
              </a:r>
            </a:p>
          </p:txBody>
        </p:sp>
        <p:sp>
          <p:nvSpPr>
            <p:cNvPr id="12" name="Rectangle 9">
              <a:extLst>
                <a:ext uri="{FF2B5EF4-FFF2-40B4-BE49-F238E27FC236}">
                  <a16:creationId xmlns:a16="http://schemas.microsoft.com/office/drawing/2014/main" id="{575B7244-2956-43D7-84CA-BB29BB9F19CA}"/>
                </a:ext>
              </a:extLst>
            </p:cNvPr>
            <p:cNvSpPr>
              <a:spLocks noChangeArrowheads="1"/>
            </p:cNvSpPr>
            <p:nvPr/>
          </p:nvSpPr>
          <p:spPr bwMode="auto">
            <a:xfrm>
              <a:off x="680" y="0"/>
              <a:ext cx="227" cy="272"/>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en-US" altLang="zh-CN" sz="2000"/>
                <a:t>x</a:t>
              </a:r>
            </a:p>
          </p:txBody>
        </p:sp>
        <p:sp>
          <p:nvSpPr>
            <p:cNvPr id="13" name="Rectangle 10">
              <a:extLst>
                <a:ext uri="{FF2B5EF4-FFF2-40B4-BE49-F238E27FC236}">
                  <a16:creationId xmlns:a16="http://schemas.microsoft.com/office/drawing/2014/main" id="{BFF5ED2F-B377-49D7-8789-FF126C33ED92}"/>
                </a:ext>
              </a:extLst>
            </p:cNvPr>
            <p:cNvSpPr>
              <a:spLocks noChangeArrowheads="1"/>
            </p:cNvSpPr>
            <p:nvPr/>
          </p:nvSpPr>
          <p:spPr bwMode="auto">
            <a:xfrm>
              <a:off x="907" y="0"/>
              <a:ext cx="227" cy="272"/>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en-US" altLang="zh-CN" sz="2000" dirty="0"/>
                <a:t>r</a:t>
              </a:r>
            </a:p>
          </p:txBody>
        </p:sp>
        <p:sp>
          <p:nvSpPr>
            <p:cNvPr id="14" name="Rectangle 11">
              <a:extLst>
                <a:ext uri="{FF2B5EF4-FFF2-40B4-BE49-F238E27FC236}">
                  <a16:creationId xmlns:a16="http://schemas.microsoft.com/office/drawing/2014/main" id="{9395DB8A-074A-4971-85F5-5CAB99BBD46D}"/>
                </a:ext>
              </a:extLst>
            </p:cNvPr>
            <p:cNvSpPr>
              <a:spLocks noChangeArrowheads="1"/>
            </p:cNvSpPr>
            <p:nvPr/>
          </p:nvSpPr>
          <p:spPr bwMode="auto">
            <a:xfrm>
              <a:off x="1134" y="0"/>
              <a:ext cx="227" cy="272"/>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en-US" altLang="zh-CN" sz="2000"/>
                <a:t>-</a:t>
              </a:r>
            </a:p>
          </p:txBody>
        </p:sp>
        <p:sp>
          <p:nvSpPr>
            <p:cNvPr id="15" name="Rectangle 12">
              <a:extLst>
                <a:ext uri="{FF2B5EF4-FFF2-40B4-BE49-F238E27FC236}">
                  <a16:creationId xmlns:a16="http://schemas.microsoft.com/office/drawing/2014/main" id="{F130B145-6F47-4CCC-9733-34EF573EA23E}"/>
                </a:ext>
              </a:extLst>
            </p:cNvPr>
            <p:cNvSpPr>
              <a:spLocks noChangeArrowheads="1"/>
            </p:cNvSpPr>
            <p:nvPr/>
          </p:nvSpPr>
          <p:spPr bwMode="auto">
            <a:xfrm>
              <a:off x="1361" y="0"/>
              <a:ext cx="227" cy="272"/>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en-US" altLang="zh-CN" sz="2000"/>
                <a:t>x</a:t>
              </a:r>
            </a:p>
          </p:txBody>
        </p:sp>
        <p:sp>
          <p:nvSpPr>
            <p:cNvPr id="16" name="Rectangle 13">
              <a:extLst>
                <a:ext uri="{FF2B5EF4-FFF2-40B4-BE49-F238E27FC236}">
                  <a16:creationId xmlns:a16="http://schemas.microsoft.com/office/drawing/2014/main" id="{BFD828B7-E495-476D-86BB-C57F73E8CA41}"/>
                </a:ext>
              </a:extLst>
            </p:cNvPr>
            <p:cNvSpPr>
              <a:spLocks noChangeArrowheads="1"/>
            </p:cNvSpPr>
            <p:nvPr/>
          </p:nvSpPr>
          <p:spPr bwMode="auto">
            <a:xfrm>
              <a:off x="1588" y="0"/>
              <a:ext cx="227" cy="272"/>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en-US" altLang="zh-CN" sz="2000"/>
                <a:t>-</a:t>
              </a:r>
            </a:p>
          </p:txBody>
        </p:sp>
        <p:sp>
          <p:nvSpPr>
            <p:cNvPr id="17" name="Rectangle 14">
              <a:extLst>
                <a:ext uri="{FF2B5EF4-FFF2-40B4-BE49-F238E27FC236}">
                  <a16:creationId xmlns:a16="http://schemas.microsoft.com/office/drawing/2014/main" id="{49DEB9BA-19A6-4B09-9E19-6775E3BCB92C}"/>
                </a:ext>
              </a:extLst>
            </p:cNvPr>
            <p:cNvSpPr>
              <a:spLocks noChangeArrowheads="1"/>
            </p:cNvSpPr>
            <p:nvPr/>
          </p:nvSpPr>
          <p:spPr bwMode="auto">
            <a:xfrm>
              <a:off x="1815" y="0"/>
              <a:ext cx="227" cy="272"/>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en-US" altLang="zh-CN" sz="2000"/>
                <a:t>-</a:t>
              </a:r>
            </a:p>
          </p:txBody>
        </p:sp>
        <p:sp>
          <p:nvSpPr>
            <p:cNvPr id="18" name="Rectangle 15">
              <a:extLst>
                <a:ext uri="{FF2B5EF4-FFF2-40B4-BE49-F238E27FC236}">
                  <a16:creationId xmlns:a16="http://schemas.microsoft.com/office/drawing/2014/main" id="{FA90FB54-6FD2-4FD3-80E9-D46A66703EBC}"/>
                </a:ext>
              </a:extLst>
            </p:cNvPr>
            <p:cNvSpPr>
              <a:spLocks noChangeArrowheads="1"/>
            </p:cNvSpPr>
            <p:nvPr/>
          </p:nvSpPr>
          <p:spPr bwMode="auto">
            <a:xfrm>
              <a:off x="2041" y="0"/>
              <a:ext cx="227" cy="272"/>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en-US" altLang="zh-CN" sz="2000"/>
                <a:t>x</a:t>
              </a:r>
            </a:p>
          </p:txBody>
        </p:sp>
      </p:grpSp>
      <p:sp>
        <p:nvSpPr>
          <p:cNvPr id="19" name="Freeform 17">
            <a:extLst>
              <a:ext uri="{FF2B5EF4-FFF2-40B4-BE49-F238E27FC236}">
                <a16:creationId xmlns:a16="http://schemas.microsoft.com/office/drawing/2014/main" id="{C1ABAB15-0D35-4683-8957-68B7B6A6537F}"/>
              </a:ext>
            </a:extLst>
          </p:cNvPr>
          <p:cNvSpPr>
            <a:spLocks/>
          </p:cNvSpPr>
          <p:nvPr/>
        </p:nvSpPr>
        <p:spPr bwMode="auto">
          <a:xfrm>
            <a:off x="2643138" y="5315173"/>
            <a:ext cx="1079500" cy="288925"/>
          </a:xfrm>
          <a:custGeom>
            <a:avLst/>
            <a:gdLst>
              <a:gd name="T0" fmla="*/ 0 w 680"/>
              <a:gd name="T1" fmla="*/ 0 h 91"/>
              <a:gd name="T2" fmla="*/ 2147483646 w 680"/>
              <a:gd name="T3" fmla="*/ 0 h 91"/>
              <a:gd name="T4" fmla="*/ 2147483646 w 680"/>
              <a:gd name="T5" fmla="*/ 2147483646 h 91"/>
              <a:gd name="T6" fmla="*/ 0 60000 65536"/>
              <a:gd name="T7" fmla="*/ 0 60000 65536"/>
              <a:gd name="T8" fmla="*/ 0 60000 65536"/>
            </a:gdLst>
            <a:ahLst/>
            <a:cxnLst>
              <a:cxn ang="T6">
                <a:pos x="T0" y="T1"/>
              </a:cxn>
              <a:cxn ang="T7">
                <a:pos x="T2" y="T3"/>
              </a:cxn>
              <a:cxn ang="T8">
                <a:pos x="T4" y="T5"/>
              </a:cxn>
            </a:cxnLst>
            <a:rect l="0" t="0" r="r" b="b"/>
            <a:pathLst>
              <a:path w="680" h="91">
                <a:moveTo>
                  <a:pt x="0" y="0"/>
                </a:moveTo>
                <a:lnTo>
                  <a:pt x="680" y="0"/>
                </a:lnTo>
                <a:lnTo>
                  <a:pt x="680" y="91"/>
                </a:lnTo>
              </a:path>
            </a:pathLst>
          </a:custGeom>
          <a:noFill/>
          <a:ln w="28575" cap="flat" cmpd="sng">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8">
            <a:extLst>
              <a:ext uri="{FF2B5EF4-FFF2-40B4-BE49-F238E27FC236}">
                <a16:creationId xmlns:a16="http://schemas.microsoft.com/office/drawing/2014/main" id="{AC590716-9D36-46A9-8791-98F30F4B203D}"/>
              </a:ext>
            </a:extLst>
          </p:cNvPr>
          <p:cNvSpPr txBox="1">
            <a:spLocks noChangeArrowheads="1"/>
          </p:cNvSpPr>
          <p:nvPr/>
        </p:nvSpPr>
        <p:spPr bwMode="auto">
          <a:xfrm>
            <a:off x="1289000" y="4869086"/>
            <a:ext cx="15113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kumimoji="0" lang="zh-CN" altLang="en-US" sz="2000"/>
              <a:t>文件类型</a:t>
            </a:r>
          </a:p>
          <a:p>
            <a:pPr algn="ctr">
              <a:spcBef>
                <a:spcPct val="50000"/>
              </a:spcBef>
              <a:buClrTx/>
              <a:buSzTx/>
              <a:buFont typeface="Arial" panose="020B0604020202020204" pitchFamily="34" charset="0"/>
              <a:buNone/>
            </a:pPr>
            <a:r>
              <a:rPr kumimoji="0" lang="en-US" altLang="zh-CN" sz="2000"/>
              <a:t>(-, d, l, b/c)</a:t>
            </a:r>
          </a:p>
        </p:txBody>
      </p:sp>
      <p:sp>
        <p:nvSpPr>
          <p:cNvPr id="21" name="AutoShape 19">
            <a:extLst>
              <a:ext uri="{FF2B5EF4-FFF2-40B4-BE49-F238E27FC236}">
                <a16:creationId xmlns:a16="http://schemas.microsoft.com/office/drawing/2014/main" id="{DDC29681-AF32-4DA2-90E0-455406078916}"/>
              </a:ext>
            </a:extLst>
          </p:cNvPr>
          <p:cNvSpPr>
            <a:spLocks/>
          </p:cNvSpPr>
          <p:nvPr/>
        </p:nvSpPr>
        <p:spPr bwMode="auto">
          <a:xfrm rot="5400000">
            <a:off x="4277469" y="4861942"/>
            <a:ext cx="360363" cy="949325"/>
          </a:xfrm>
          <a:prstGeom prst="leftBrace">
            <a:avLst>
              <a:gd name="adj1" fmla="val 21953"/>
              <a:gd name="adj2" fmla="val 49065"/>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endParaRPr kumimoji="0" lang="zh-CN" altLang="en-US" sz="1800"/>
          </a:p>
        </p:txBody>
      </p:sp>
      <p:sp>
        <p:nvSpPr>
          <p:cNvPr id="22" name="Text Box 20">
            <a:extLst>
              <a:ext uri="{FF2B5EF4-FFF2-40B4-BE49-F238E27FC236}">
                <a16:creationId xmlns:a16="http://schemas.microsoft.com/office/drawing/2014/main" id="{EBB196BF-C73E-45E7-BEF6-4CCB6B5118E9}"/>
              </a:ext>
            </a:extLst>
          </p:cNvPr>
          <p:cNvSpPr txBox="1">
            <a:spLocks noChangeArrowheads="1"/>
          </p:cNvSpPr>
          <p:nvPr/>
        </p:nvSpPr>
        <p:spPr bwMode="auto">
          <a:xfrm>
            <a:off x="3752800" y="4646836"/>
            <a:ext cx="1439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kumimoji="0" lang="zh-CN" altLang="en-US" sz="1800"/>
              <a:t>所有者权限</a:t>
            </a:r>
          </a:p>
        </p:txBody>
      </p:sp>
      <p:sp>
        <p:nvSpPr>
          <p:cNvPr id="23" name="AutoShape 21">
            <a:extLst>
              <a:ext uri="{FF2B5EF4-FFF2-40B4-BE49-F238E27FC236}">
                <a16:creationId xmlns:a16="http://schemas.microsoft.com/office/drawing/2014/main" id="{C950C117-8B7D-4A91-AD81-E45817111823}"/>
              </a:ext>
            </a:extLst>
          </p:cNvPr>
          <p:cNvSpPr>
            <a:spLocks/>
          </p:cNvSpPr>
          <p:nvPr/>
        </p:nvSpPr>
        <p:spPr bwMode="auto">
          <a:xfrm rot="5400000">
            <a:off x="6393606" y="4861942"/>
            <a:ext cx="360363" cy="949325"/>
          </a:xfrm>
          <a:prstGeom prst="leftBrace">
            <a:avLst>
              <a:gd name="adj1" fmla="val 21953"/>
              <a:gd name="adj2" fmla="val 49065"/>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endParaRPr kumimoji="0" lang="zh-CN" altLang="en-US" sz="1800"/>
          </a:p>
        </p:txBody>
      </p:sp>
      <p:sp>
        <p:nvSpPr>
          <p:cNvPr id="24" name="Text Box 22">
            <a:extLst>
              <a:ext uri="{FF2B5EF4-FFF2-40B4-BE49-F238E27FC236}">
                <a16:creationId xmlns:a16="http://schemas.microsoft.com/office/drawing/2014/main" id="{5FA5983D-6C67-47D5-AC65-1480C6946920}"/>
              </a:ext>
            </a:extLst>
          </p:cNvPr>
          <p:cNvSpPr txBox="1">
            <a:spLocks noChangeArrowheads="1"/>
          </p:cNvSpPr>
          <p:nvPr/>
        </p:nvSpPr>
        <p:spPr bwMode="auto">
          <a:xfrm>
            <a:off x="5695900" y="4653186"/>
            <a:ext cx="1763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kumimoji="0" lang="zh-CN" altLang="en-US" sz="1800"/>
              <a:t>其他用户权限</a:t>
            </a:r>
          </a:p>
        </p:txBody>
      </p:sp>
      <p:sp>
        <p:nvSpPr>
          <p:cNvPr id="25" name="AutoShape 23">
            <a:extLst>
              <a:ext uri="{FF2B5EF4-FFF2-40B4-BE49-F238E27FC236}">
                <a16:creationId xmlns:a16="http://schemas.microsoft.com/office/drawing/2014/main" id="{DBC87165-78D5-48FC-9FD6-D84131E8E5A0}"/>
              </a:ext>
            </a:extLst>
          </p:cNvPr>
          <p:cNvSpPr>
            <a:spLocks/>
          </p:cNvSpPr>
          <p:nvPr/>
        </p:nvSpPr>
        <p:spPr bwMode="auto">
          <a:xfrm rot="16200000" flipV="1">
            <a:off x="5371257" y="5870004"/>
            <a:ext cx="360362" cy="949325"/>
          </a:xfrm>
          <a:prstGeom prst="leftBrace">
            <a:avLst>
              <a:gd name="adj1" fmla="val 21953"/>
              <a:gd name="adj2" fmla="val 49065"/>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endParaRPr kumimoji="0" lang="zh-CN" altLang="en-US" sz="1800"/>
          </a:p>
        </p:txBody>
      </p:sp>
    </p:spTree>
    <p:extLst>
      <p:ext uri="{BB962C8B-B14F-4D97-AF65-F5344CB8AC3E}">
        <p14:creationId xmlns:p14="http://schemas.microsoft.com/office/powerpoint/2010/main" val="360715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4D8AD-E82F-4602-9C59-EC3C0A294014}"/>
              </a:ext>
            </a:extLst>
          </p:cNvPr>
          <p:cNvSpPr>
            <a:spLocks noGrp="1"/>
          </p:cNvSpPr>
          <p:nvPr>
            <p:ph type="title"/>
          </p:nvPr>
        </p:nvSpPr>
        <p:spPr/>
        <p:txBody>
          <a:bodyPr/>
          <a:lstStyle/>
          <a:p>
            <a:r>
              <a:rPr lang="zh-CN" altLang="en-US" dirty="0"/>
              <a:t>文件的使用接口</a:t>
            </a:r>
          </a:p>
        </p:txBody>
      </p:sp>
      <p:sp>
        <p:nvSpPr>
          <p:cNvPr id="3" name="内容占位符 2">
            <a:extLst>
              <a:ext uri="{FF2B5EF4-FFF2-40B4-BE49-F238E27FC236}">
                <a16:creationId xmlns:a16="http://schemas.microsoft.com/office/drawing/2014/main" id="{C55B3EDC-D229-4629-9246-A622AFC10650}"/>
              </a:ext>
            </a:extLst>
          </p:cNvPr>
          <p:cNvSpPr>
            <a:spLocks noGrp="1"/>
          </p:cNvSpPr>
          <p:nvPr>
            <p:ph idx="1"/>
          </p:nvPr>
        </p:nvSpPr>
        <p:spPr/>
        <p:txBody>
          <a:bodyPr>
            <a:normAutofit fontScale="92500" lnSpcReduction="10000"/>
          </a:bodyPr>
          <a:lstStyle/>
          <a:p>
            <a:r>
              <a:rPr lang="zh-CN" altLang="en-US" dirty="0"/>
              <a:t>用户接口</a:t>
            </a:r>
            <a:endParaRPr lang="en-US" altLang="zh-CN" dirty="0"/>
          </a:p>
          <a:p>
            <a:pPr lvl="1"/>
            <a:r>
              <a:rPr lang="zh-CN" altLang="en-US" dirty="0"/>
              <a:t>控制台命令，如</a:t>
            </a:r>
            <a:r>
              <a:rPr lang="en-US" altLang="zh-CN" dirty="0"/>
              <a:t>DOS</a:t>
            </a:r>
            <a:r>
              <a:rPr lang="zh-CN" altLang="en-US" dirty="0"/>
              <a:t>命令：</a:t>
            </a:r>
            <a:r>
              <a:rPr lang="en-US" altLang="zh-CN" dirty="0" err="1"/>
              <a:t>dir</a:t>
            </a:r>
            <a:r>
              <a:rPr lang="zh-CN" altLang="en-US" dirty="0"/>
              <a:t>，</a:t>
            </a:r>
            <a:r>
              <a:rPr lang="en-US" altLang="zh-CN" dirty="0"/>
              <a:t>cd</a:t>
            </a:r>
            <a:r>
              <a:rPr lang="zh-CN" altLang="en-US" dirty="0"/>
              <a:t>等</a:t>
            </a:r>
          </a:p>
          <a:p>
            <a:pPr lvl="1"/>
            <a:r>
              <a:rPr lang="zh-CN" altLang="en-US" dirty="0"/>
              <a:t>图形接口</a:t>
            </a:r>
            <a:r>
              <a:rPr lang="en-US" altLang="zh-CN" dirty="0"/>
              <a:t>: </a:t>
            </a:r>
            <a:r>
              <a:rPr lang="zh-CN" altLang="en-US" dirty="0"/>
              <a:t>文件、文件夹等图标</a:t>
            </a:r>
            <a:endParaRPr lang="en-US" altLang="zh-CN" dirty="0"/>
          </a:p>
          <a:p>
            <a:r>
              <a:rPr lang="zh-CN" altLang="en-US" dirty="0"/>
              <a:t>程序接口：文件相关系统调用</a:t>
            </a:r>
            <a:endParaRPr lang="en-US" altLang="zh-CN" dirty="0"/>
          </a:p>
          <a:p>
            <a:pPr lvl="1">
              <a:defRPr/>
            </a:pPr>
            <a:r>
              <a:rPr lang="zh-CN" altLang="en-US" dirty="0"/>
              <a:t>建立文件</a:t>
            </a:r>
          </a:p>
          <a:p>
            <a:pPr lvl="1">
              <a:defRPr/>
            </a:pPr>
            <a:r>
              <a:rPr lang="zh-CN" altLang="en-US" dirty="0"/>
              <a:t>打开文件</a:t>
            </a:r>
          </a:p>
          <a:p>
            <a:pPr lvl="1">
              <a:defRPr/>
            </a:pPr>
            <a:r>
              <a:rPr lang="zh-CN" altLang="en-US" dirty="0"/>
              <a:t>读</a:t>
            </a:r>
            <a:r>
              <a:rPr lang="en-US" altLang="zh-CN" dirty="0"/>
              <a:t>/</a:t>
            </a:r>
            <a:r>
              <a:rPr lang="zh-CN" altLang="en-US" dirty="0"/>
              <a:t>写文件</a:t>
            </a:r>
          </a:p>
          <a:p>
            <a:pPr lvl="1">
              <a:defRPr/>
            </a:pPr>
            <a:r>
              <a:rPr lang="zh-CN" altLang="en-US" dirty="0"/>
              <a:t>文件控制</a:t>
            </a:r>
          </a:p>
          <a:p>
            <a:pPr lvl="1">
              <a:defRPr/>
            </a:pPr>
            <a:r>
              <a:rPr lang="zh-CN" altLang="en-US" dirty="0"/>
              <a:t>关闭文件</a:t>
            </a:r>
          </a:p>
          <a:p>
            <a:pPr lvl="1">
              <a:defRPr/>
            </a:pPr>
            <a:r>
              <a:rPr lang="zh-CN" altLang="en-US" dirty="0"/>
              <a:t>撤消文件</a:t>
            </a:r>
          </a:p>
          <a:p>
            <a:pPr lvl="1">
              <a:defRPr/>
            </a:pPr>
            <a:r>
              <a:rPr lang="en-US" altLang="zh-CN" dirty="0"/>
              <a:t>…</a:t>
            </a:r>
            <a:r>
              <a:rPr lang="en-US" altLang="zh-CN" dirty="0">
                <a:effectLst>
                  <a:outerShdw blurRad="38100" dist="38100" dir="2700000" algn="tl">
                    <a:srgbClr val="000000"/>
                  </a:outerShdw>
                </a:effectLst>
              </a:rPr>
              <a:t>		</a:t>
            </a:r>
          </a:p>
        </p:txBody>
      </p:sp>
      <p:sp>
        <p:nvSpPr>
          <p:cNvPr id="4" name="日期占位符 3">
            <a:extLst>
              <a:ext uri="{FF2B5EF4-FFF2-40B4-BE49-F238E27FC236}">
                <a16:creationId xmlns:a16="http://schemas.microsoft.com/office/drawing/2014/main" id="{B7C7ABE8-23F9-42F5-B315-686B17D8697B}"/>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31E0E5B0-F2FA-4462-B8DE-5E8A16CC6A35}"/>
              </a:ext>
            </a:extLst>
          </p:cNvPr>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379130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3C8C2-36ED-485E-A120-C087327D95BA}"/>
              </a:ext>
            </a:extLst>
          </p:cNvPr>
          <p:cNvSpPr>
            <a:spLocks noGrp="1"/>
          </p:cNvSpPr>
          <p:nvPr>
            <p:ph type="title"/>
          </p:nvPr>
        </p:nvSpPr>
        <p:spPr/>
        <p:txBody>
          <a:bodyPr/>
          <a:lstStyle/>
          <a:p>
            <a:r>
              <a:rPr lang="en-US" altLang="zh-CN" dirty="0"/>
              <a:t>6.2</a:t>
            </a:r>
            <a:r>
              <a:rPr lang="zh-CN" altLang="en-US" dirty="0"/>
              <a:t> 文件目录</a:t>
            </a:r>
          </a:p>
        </p:txBody>
      </p:sp>
      <p:sp>
        <p:nvSpPr>
          <p:cNvPr id="3" name="内容占位符 2">
            <a:extLst>
              <a:ext uri="{FF2B5EF4-FFF2-40B4-BE49-F238E27FC236}">
                <a16:creationId xmlns:a16="http://schemas.microsoft.com/office/drawing/2014/main" id="{495CE178-6B56-47D6-9D66-DA530D0B4C87}"/>
              </a:ext>
            </a:extLst>
          </p:cNvPr>
          <p:cNvSpPr>
            <a:spLocks noGrp="1"/>
          </p:cNvSpPr>
          <p:nvPr>
            <p:ph idx="1"/>
          </p:nvPr>
        </p:nvSpPr>
        <p:spPr/>
        <p:txBody>
          <a:bodyPr/>
          <a:lstStyle/>
          <a:p>
            <a:r>
              <a:rPr lang="zh-CN" altLang="en-US" dirty="0"/>
              <a:t>什么是文件目录：</a:t>
            </a:r>
            <a:endParaRPr lang="en-US" altLang="zh-CN" dirty="0"/>
          </a:p>
          <a:p>
            <a:pPr lvl="1"/>
            <a:r>
              <a:rPr lang="zh-CN" altLang="en-US" dirty="0"/>
              <a:t>文件系统建立和维护的关于系统的所有文件的清单，每个目录项对应一个文件的信息描述，该目录项又称为文件控制块</a:t>
            </a:r>
            <a:r>
              <a:rPr lang="en-US" altLang="zh-CN" dirty="0"/>
              <a:t>(FCB)</a:t>
            </a:r>
            <a:r>
              <a:rPr lang="zh-CN" altLang="en-US" dirty="0"/>
              <a:t>。</a:t>
            </a:r>
          </a:p>
          <a:p>
            <a:pPr lvl="1"/>
            <a:r>
              <a:rPr lang="zh-CN" altLang="en-US" dirty="0"/>
              <a:t>作用：实现文件的按名存取</a:t>
            </a:r>
            <a:r>
              <a:rPr lang="en-US" altLang="zh-CN" dirty="0">
                <a:sym typeface="Wingdings" panose="05000000000000000000" pitchFamily="2" charset="2"/>
              </a:rPr>
              <a:t></a:t>
            </a:r>
            <a:r>
              <a:rPr lang="zh-CN" altLang="en-US" dirty="0">
                <a:sym typeface="Wingdings" panose="05000000000000000000" pitchFamily="2" charset="2"/>
              </a:rPr>
              <a:t>方便用户组织、管理文件</a:t>
            </a:r>
            <a:endParaRPr lang="en-US" altLang="zh-CN" dirty="0">
              <a:sym typeface="Wingdings" panose="05000000000000000000" pitchFamily="2" charset="2"/>
            </a:endParaRPr>
          </a:p>
          <a:p>
            <a:r>
              <a:rPr lang="zh-CN" altLang="en-US" dirty="0"/>
              <a:t>目录管理</a:t>
            </a:r>
            <a:endParaRPr lang="en-US" altLang="zh-CN" dirty="0"/>
          </a:p>
          <a:p>
            <a:pPr lvl="1"/>
            <a:r>
              <a:rPr lang="zh-CN" altLang="en-US" dirty="0"/>
              <a:t>负责查找文件名对应文件的</a:t>
            </a:r>
            <a:r>
              <a:rPr lang="en-US" altLang="zh-CN" dirty="0"/>
              <a:t>FCB</a:t>
            </a:r>
            <a:r>
              <a:rPr lang="zh-CN" altLang="en-US" dirty="0"/>
              <a:t>，进而找到需要访问的文件，及进行访问权限检查等工作</a:t>
            </a:r>
          </a:p>
        </p:txBody>
      </p:sp>
      <p:sp>
        <p:nvSpPr>
          <p:cNvPr id="4" name="日期占位符 3">
            <a:extLst>
              <a:ext uri="{FF2B5EF4-FFF2-40B4-BE49-F238E27FC236}">
                <a16:creationId xmlns:a16="http://schemas.microsoft.com/office/drawing/2014/main" id="{422482B6-0805-41CB-A8F4-A6EE35FF88B4}"/>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EBE89391-9211-4DB3-94EB-F12A90BAD546}"/>
              </a:ext>
            </a:extLst>
          </p:cNvPr>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2660284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94F65-CAD0-465E-8448-3A74A6EC5CE6}"/>
              </a:ext>
            </a:extLst>
          </p:cNvPr>
          <p:cNvSpPr>
            <a:spLocks noGrp="1"/>
          </p:cNvSpPr>
          <p:nvPr>
            <p:ph type="title"/>
          </p:nvPr>
        </p:nvSpPr>
        <p:spPr/>
        <p:txBody>
          <a:bodyPr/>
          <a:lstStyle/>
          <a:p>
            <a:r>
              <a:rPr lang="zh-CN" altLang="en-US" dirty="0"/>
              <a:t>文件控制块信息</a:t>
            </a:r>
          </a:p>
        </p:txBody>
      </p:sp>
      <p:sp>
        <p:nvSpPr>
          <p:cNvPr id="3" name="内容占位符 2">
            <a:extLst>
              <a:ext uri="{FF2B5EF4-FFF2-40B4-BE49-F238E27FC236}">
                <a16:creationId xmlns:a16="http://schemas.microsoft.com/office/drawing/2014/main" id="{7DA2F83D-F44B-4F0A-91D6-7BC910F58C3F}"/>
              </a:ext>
            </a:extLst>
          </p:cNvPr>
          <p:cNvSpPr>
            <a:spLocks noGrp="1"/>
          </p:cNvSpPr>
          <p:nvPr>
            <p:ph idx="1"/>
          </p:nvPr>
        </p:nvSpPr>
        <p:spPr/>
        <p:txBody>
          <a:bodyPr/>
          <a:lstStyle/>
          <a:p>
            <a:r>
              <a:rPr lang="zh-CN" altLang="en-US" dirty="0"/>
              <a:t>文件存取控制信息，如文件名、用户名、文件存取权限等</a:t>
            </a:r>
          </a:p>
          <a:p>
            <a:r>
              <a:rPr lang="zh-CN" altLang="en-US" dirty="0"/>
              <a:t>文件结构信息，文件逻辑结构、文件的物理结构等</a:t>
            </a:r>
          </a:p>
          <a:p>
            <a:r>
              <a:rPr lang="zh-CN" altLang="en-US" dirty="0"/>
              <a:t>文件使用信息，已打开该文件的进程数、文件的修改情况等</a:t>
            </a:r>
          </a:p>
          <a:p>
            <a:r>
              <a:rPr lang="zh-CN" altLang="en-US" dirty="0"/>
              <a:t>文件管理信息，文件建立日期、文件访问日期等</a:t>
            </a:r>
          </a:p>
          <a:p>
            <a:endParaRPr lang="zh-CN" altLang="en-US" dirty="0"/>
          </a:p>
        </p:txBody>
      </p:sp>
      <p:sp>
        <p:nvSpPr>
          <p:cNvPr id="4" name="日期占位符 3">
            <a:extLst>
              <a:ext uri="{FF2B5EF4-FFF2-40B4-BE49-F238E27FC236}">
                <a16:creationId xmlns:a16="http://schemas.microsoft.com/office/drawing/2014/main" id="{DD3904E4-631B-4CAC-94F3-75657F52A467}"/>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330FDB90-C1CF-4DB2-9FD2-A60E7EFDB27B}"/>
              </a:ext>
            </a:extLst>
          </p:cNvPr>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1075067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1A227-4E36-4F12-9D7E-7E08CED48972}"/>
              </a:ext>
            </a:extLst>
          </p:cNvPr>
          <p:cNvSpPr>
            <a:spLocks noGrp="1"/>
          </p:cNvSpPr>
          <p:nvPr>
            <p:ph type="title"/>
          </p:nvPr>
        </p:nvSpPr>
        <p:spPr/>
        <p:txBody>
          <a:bodyPr/>
          <a:lstStyle/>
          <a:p>
            <a:r>
              <a:rPr lang="zh-CN" altLang="en-US" dirty="0"/>
              <a:t>文件控制块举例</a:t>
            </a:r>
          </a:p>
        </p:txBody>
      </p:sp>
      <p:sp>
        <p:nvSpPr>
          <p:cNvPr id="4" name="日期占位符 3">
            <a:extLst>
              <a:ext uri="{FF2B5EF4-FFF2-40B4-BE49-F238E27FC236}">
                <a16:creationId xmlns:a16="http://schemas.microsoft.com/office/drawing/2014/main" id="{22032AF8-8AA1-4B87-98BB-988E2BFA5C5A}"/>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DCEB6B10-70A1-4729-A840-9BF5925675A9}"/>
              </a:ext>
            </a:extLst>
          </p:cNvPr>
          <p:cNvSpPr>
            <a:spLocks noGrp="1"/>
          </p:cNvSpPr>
          <p:nvPr>
            <p:ph type="sldNum" sz="quarter" idx="12"/>
          </p:nvPr>
        </p:nvSpPr>
        <p:spPr/>
        <p:txBody>
          <a:bodyPr/>
          <a:lstStyle/>
          <a:p>
            <a:fld id="{0C913308-F349-4B6D-A68A-DD1791B4A57B}" type="slidenum">
              <a:rPr lang="zh-CN" altLang="en-US" smtClean="0"/>
              <a:t>14</a:t>
            </a:fld>
            <a:endParaRPr lang="zh-CN" altLang="en-US"/>
          </a:p>
        </p:txBody>
      </p:sp>
      <p:pic>
        <p:nvPicPr>
          <p:cNvPr id="6" name="Picture 3" descr="FAT12文件控制块">
            <a:extLst>
              <a:ext uri="{FF2B5EF4-FFF2-40B4-BE49-F238E27FC236}">
                <a16:creationId xmlns:a16="http://schemas.microsoft.com/office/drawing/2014/main" id="{6245727F-5209-4FF0-955B-7D58F676F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485900"/>
            <a:ext cx="4595812"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FAT表项值含义">
            <a:extLst>
              <a:ext uri="{FF2B5EF4-FFF2-40B4-BE49-F238E27FC236}">
                <a16:creationId xmlns:a16="http://schemas.microsoft.com/office/drawing/2014/main" id="{A3C44C90-D629-414A-8C35-B158EB560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4437063"/>
            <a:ext cx="46482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78D540C8-0E14-47ED-81A0-F5738579E97D}"/>
              </a:ext>
            </a:extLst>
          </p:cNvPr>
          <p:cNvSpPr txBox="1">
            <a:spLocks noChangeArrowheads="1"/>
          </p:cNvSpPr>
          <p:nvPr/>
        </p:nvSpPr>
        <p:spPr>
          <a:xfrm>
            <a:off x="5220072" y="2257186"/>
            <a:ext cx="4690864" cy="486891"/>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华文新魏" pitchFamily="2" charset="-122"/>
                <a:ea typeface="华文新魏" pitchFamily="2" charset="-122"/>
                <a:cs typeface="+mj-cs"/>
              </a:defRPr>
            </a:lvl1pPr>
          </a:lstStyle>
          <a:p>
            <a:pPr algn="l"/>
            <a:r>
              <a:rPr lang="en-US" altLang="zh-CN" sz="2800" dirty="0"/>
              <a:t>FAT12 </a:t>
            </a:r>
            <a:r>
              <a:rPr lang="zh-CN" altLang="en-US" sz="2800" dirty="0"/>
              <a:t>文件控制块</a:t>
            </a:r>
          </a:p>
        </p:txBody>
      </p:sp>
    </p:spTree>
    <p:extLst>
      <p:ext uri="{BB962C8B-B14F-4D97-AF65-F5344CB8AC3E}">
        <p14:creationId xmlns:p14="http://schemas.microsoft.com/office/powerpoint/2010/main" val="109433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1858C-8462-4D39-823F-FEAF25C451DB}"/>
              </a:ext>
            </a:extLst>
          </p:cNvPr>
          <p:cNvSpPr>
            <a:spLocks noGrp="1"/>
          </p:cNvSpPr>
          <p:nvPr>
            <p:ph type="title"/>
          </p:nvPr>
        </p:nvSpPr>
        <p:spPr/>
        <p:txBody>
          <a:bodyPr/>
          <a:lstStyle/>
          <a:p>
            <a:r>
              <a:rPr lang="zh-CN" altLang="en-US" dirty="0"/>
              <a:t>文件控制块举例</a:t>
            </a:r>
          </a:p>
        </p:txBody>
      </p:sp>
      <p:sp>
        <p:nvSpPr>
          <p:cNvPr id="4" name="日期占位符 3">
            <a:extLst>
              <a:ext uri="{FF2B5EF4-FFF2-40B4-BE49-F238E27FC236}">
                <a16:creationId xmlns:a16="http://schemas.microsoft.com/office/drawing/2014/main" id="{0B66CAFA-80AC-4A86-8B7C-B2096F992A94}"/>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D8433A17-E2F0-4D91-A584-80D5986F9C91}"/>
              </a:ext>
            </a:extLst>
          </p:cNvPr>
          <p:cNvSpPr>
            <a:spLocks noGrp="1"/>
          </p:cNvSpPr>
          <p:nvPr>
            <p:ph type="sldNum" sz="quarter" idx="12"/>
          </p:nvPr>
        </p:nvSpPr>
        <p:spPr/>
        <p:txBody>
          <a:bodyPr/>
          <a:lstStyle/>
          <a:p>
            <a:fld id="{0C913308-F349-4B6D-A68A-DD1791B4A57B}" type="slidenum">
              <a:rPr lang="zh-CN" altLang="en-US" smtClean="0"/>
              <a:t>15</a:t>
            </a:fld>
            <a:endParaRPr lang="zh-CN" altLang="en-US"/>
          </a:p>
        </p:txBody>
      </p:sp>
      <p:pic>
        <p:nvPicPr>
          <p:cNvPr id="8" name="Picture 3">
            <a:extLst>
              <a:ext uri="{FF2B5EF4-FFF2-40B4-BE49-F238E27FC236}">
                <a16:creationId xmlns:a16="http://schemas.microsoft.com/office/drawing/2014/main" id="{6DD8C576-A152-425D-BB68-11BD6C75E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989163"/>
            <a:ext cx="5698036" cy="449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78CEFA86-B399-4C17-86A0-D6327A288951}"/>
              </a:ext>
            </a:extLst>
          </p:cNvPr>
          <p:cNvSpPr txBox="1">
            <a:spLocks/>
          </p:cNvSpPr>
          <p:nvPr/>
        </p:nvSpPr>
        <p:spPr>
          <a:xfrm>
            <a:off x="2910644" y="1340768"/>
            <a:ext cx="3322712" cy="486891"/>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dirty="0">
                <a:latin typeface="华文新魏" pitchFamily="2" charset="-122"/>
                <a:ea typeface="华文新魏" pitchFamily="2" charset="-122"/>
              </a:rPr>
              <a:t>UNIX</a:t>
            </a:r>
            <a:r>
              <a:rPr lang="zh-CN" altLang="en-US" dirty="0">
                <a:latin typeface="华文新魏" pitchFamily="2" charset="-122"/>
                <a:ea typeface="华文新魏" pitchFamily="2" charset="-122"/>
              </a:rPr>
              <a:t>文件控制块</a:t>
            </a:r>
          </a:p>
        </p:txBody>
      </p:sp>
    </p:spTree>
    <p:extLst>
      <p:ext uri="{BB962C8B-B14F-4D97-AF65-F5344CB8AC3E}">
        <p14:creationId xmlns:p14="http://schemas.microsoft.com/office/powerpoint/2010/main" val="4181655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8455C-5842-4CE5-8523-924BC433BE44}"/>
              </a:ext>
            </a:extLst>
          </p:cNvPr>
          <p:cNvSpPr>
            <a:spLocks noGrp="1"/>
          </p:cNvSpPr>
          <p:nvPr>
            <p:ph type="title"/>
          </p:nvPr>
        </p:nvSpPr>
        <p:spPr/>
        <p:txBody>
          <a:bodyPr/>
          <a:lstStyle/>
          <a:p>
            <a:r>
              <a:rPr lang="zh-CN" altLang="en-US" dirty="0"/>
              <a:t>文件目录</a:t>
            </a:r>
          </a:p>
        </p:txBody>
      </p:sp>
      <p:sp>
        <p:nvSpPr>
          <p:cNvPr id="3" name="内容占位符 2">
            <a:extLst>
              <a:ext uri="{FF2B5EF4-FFF2-40B4-BE49-F238E27FC236}">
                <a16:creationId xmlns:a16="http://schemas.microsoft.com/office/drawing/2014/main" id="{A75A176E-461D-4A76-BA45-F71DF2FC4C9E}"/>
              </a:ext>
            </a:extLst>
          </p:cNvPr>
          <p:cNvSpPr>
            <a:spLocks noGrp="1"/>
          </p:cNvSpPr>
          <p:nvPr>
            <p:ph idx="1"/>
          </p:nvPr>
        </p:nvSpPr>
        <p:spPr/>
        <p:txBody>
          <a:bodyPr>
            <a:normAutofit/>
          </a:bodyPr>
          <a:lstStyle/>
          <a:p>
            <a:r>
              <a:rPr lang="zh-CN" altLang="en-US" dirty="0"/>
              <a:t>目录文件：存放目录项的文件</a:t>
            </a:r>
            <a:endParaRPr lang="en-US" altLang="zh-CN" dirty="0"/>
          </a:p>
          <a:p>
            <a:pPr lvl="1"/>
            <a:r>
              <a:rPr lang="zh-CN" altLang="en-US" dirty="0"/>
              <a:t>文件路径中的每一个中间节点都对应一个目录文件</a:t>
            </a:r>
            <a:endParaRPr lang="en-US" altLang="zh-CN" dirty="0"/>
          </a:p>
          <a:p>
            <a:pPr lvl="1"/>
            <a:r>
              <a:rPr lang="en-US" altLang="zh-CN" dirty="0"/>
              <a:t>\</a:t>
            </a:r>
            <a:r>
              <a:rPr lang="en-US" altLang="zh-CN" dirty="0" err="1"/>
              <a:t>usr</a:t>
            </a:r>
            <a:r>
              <a:rPr lang="en-US" altLang="zh-CN" dirty="0"/>
              <a:t>\local\1.txt:   \, </a:t>
            </a:r>
            <a:r>
              <a:rPr lang="en-US" altLang="zh-CN" dirty="0" err="1"/>
              <a:t>usr</a:t>
            </a:r>
            <a:r>
              <a:rPr lang="en-US" altLang="zh-CN" dirty="0"/>
              <a:t>, local</a:t>
            </a:r>
            <a:r>
              <a:rPr lang="zh-CN" altLang="en-US" dirty="0"/>
              <a:t>三个目录文件</a:t>
            </a:r>
            <a:endParaRPr lang="en-US" altLang="zh-CN" dirty="0"/>
          </a:p>
          <a:p>
            <a:r>
              <a:rPr lang="zh-CN" altLang="en-US" dirty="0"/>
              <a:t>如何实现文件的按名存取</a:t>
            </a:r>
            <a:endParaRPr lang="en-US" altLang="zh-CN" dirty="0"/>
          </a:p>
          <a:p>
            <a:pPr lvl="1"/>
            <a:r>
              <a:rPr lang="zh-CN" altLang="en-US" sz="2400" dirty="0"/>
              <a:t>目录文件</a:t>
            </a:r>
            <a:r>
              <a:rPr lang="en-US" altLang="zh-CN" sz="2400" dirty="0">
                <a:sym typeface="Wingdings" panose="05000000000000000000" pitchFamily="2" charset="2"/>
              </a:rPr>
              <a:t></a:t>
            </a:r>
            <a:r>
              <a:rPr lang="zh-CN" altLang="en-US" sz="2400" dirty="0">
                <a:sym typeface="Wingdings" panose="05000000000000000000" pitchFamily="2" charset="2"/>
              </a:rPr>
              <a:t>目录项</a:t>
            </a:r>
            <a:r>
              <a:rPr lang="en-US" altLang="zh-CN" sz="2400" dirty="0">
                <a:sym typeface="Wingdings" panose="05000000000000000000" pitchFamily="2" charset="2"/>
              </a:rPr>
              <a:t>(FCB) </a:t>
            </a:r>
            <a:r>
              <a:rPr lang="zh-CN" altLang="en-US" sz="2400" dirty="0">
                <a:sym typeface="Wingdings" panose="05000000000000000000" pitchFamily="2" charset="2"/>
              </a:rPr>
              <a:t>下一级目录文件</a:t>
            </a:r>
            <a:r>
              <a:rPr lang="en-US" altLang="zh-CN" sz="2400" dirty="0">
                <a:sym typeface="Wingdings" panose="05000000000000000000" pitchFamily="2" charset="2"/>
              </a:rPr>
              <a:t>/</a:t>
            </a:r>
            <a:r>
              <a:rPr lang="zh-CN" altLang="en-US" sz="2400" dirty="0">
                <a:sym typeface="Wingdings" panose="05000000000000000000" pitchFamily="2" charset="2"/>
              </a:rPr>
              <a:t>文件</a:t>
            </a:r>
            <a:r>
              <a:rPr lang="en-US" altLang="zh-CN" sz="2400" dirty="0">
                <a:sym typeface="Wingdings" panose="05000000000000000000" pitchFamily="2" charset="2"/>
              </a:rPr>
              <a:t>(stop)</a:t>
            </a:r>
          </a:p>
          <a:p>
            <a:pPr lvl="1"/>
            <a:endParaRPr lang="en-US" altLang="zh-CN" sz="2400" dirty="0">
              <a:sym typeface="Wingdings" panose="05000000000000000000" pitchFamily="2" charset="2"/>
            </a:endParaRPr>
          </a:p>
          <a:p>
            <a:pPr lvl="1"/>
            <a:r>
              <a:rPr lang="zh-CN" altLang="en-US" sz="2400" dirty="0"/>
              <a:t>通过</a:t>
            </a:r>
            <a:r>
              <a:rPr lang="en-US" altLang="zh-CN" sz="2400" dirty="0"/>
              <a:t>FCB</a:t>
            </a:r>
            <a:r>
              <a:rPr lang="zh-CN" altLang="en-US" sz="2400" dirty="0"/>
              <a:t>所记录的文件（或目录文件）的相关信息（如文件信息存放的相对位置或文件信息首块的物理位置）依次存取该文件的内容</a:t>
            </a:r>
          </a:p>
        </p:txBody>
      </p:sp>
      <p:sp>
        <p:nvSpPr>
          <p:cNvPr id="4" name="日期占位符 3">
            <a:extLst>
              <a:ext uri="{FF2B5EF4-FFF2-40B4-BE49-F238E27FC236}">
                <a16:creationId xmlns:a16="http://schemas.microsoft.com/office/drawing/2014/main" id="{D84C26F0-A8E7-4597-955B-0043A77A5C45}"/>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13E8E9B4-D53A-44AA-A64E-D7EAA8AE8658}"/>
              </a:ext>
            </a:extLst>
          </p:cNvPr>
          <p:cNvSpPr>
            <a:spLocks noGrp="1"/>
          </p:cNvSpPr>
          <p:nvPr>
            <p:ph type="sldNum" sz="quarter" idx="12"/>
          </p:nvPr>
        </p:nvSpPr>
        <p:spPr/>
        <p:txBody>
          <a:bodyPr/>
          <a:lstStyle/>
          <a:p>
            <a:fld id="{0C913308-F349-4B6D-A68A-DD1791B4A57B}" type="slidenum">
              <a:rPr lang="zh-CN" altLang="en-US" smtClean="0"/>
              <a:t>16</a:t>
            </a:fld>
            <a:endParaRPr lang="zh-CN" altLang="en-US"/>
          </a:p>
        </p:txBody>
      </p:sp>
      <p:cxnSp>
        <p:nvCxnSpPr>
          <p:cNvPr id="16" name="直接连接符 15">
            <a:extLst>
              <a:ext uri="{FF2B5EF4-FFF2-40B4-BE49-F238E27FC236}">
                <a16:creationId xmlns:a16="http://schemas.microsoft.com/office/drawing/2014/main" id="{7EFF9D34-F0E2-4289-BF87-E439E68F2726}"/>
              </a:ext>
            </a:extLst>
          </p:cNvPr>
          <p:cNvCxnSpPr/>
          <p:nvPr/>
        </p:nvCxnSpPr>
        <p:spPr>
          <a:xfrm>
            <a:off x="5940152" y="414908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36BC9F64-1291-4458-9255-506F8DB5822D}"/>
              </a:ext>
            </a:extLst>
          </p:cNvPr>
          <p:cNvCxnSpPr>
            <a:cxnSpLocks/>
          </p:cNvCxnSpPr>
          <p:nvPr/>
        </p:nvCxnSpPr>
        <p:spPr>
          <a:xfrm>
            <a:off x="1835696" y="4149080"/>
            <a:ext cx="4101933" cy="432048"/>
          </a:xfrm>
          <a:prstGeom prst="bentConnector3">
            <a:avLst>
              <a:gd name="adj1" fmla="val -39"/>
            </a:avLst>
          </a:prstGeom>
          <a:ln>
            <a:headEnd type="stealt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049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54842-7C84-499D-8A26-E7C5690959FC}"/>
              </a:ext>
            </a:extLst>
          </p:cNvPr>
          <p:cNvSpPr>
            <a:spLocks noGrp="1"/>
          </p:cNvSpPr>
          <p:nvPr>
            <p:ph type="title"/>
          </p:nvPr>
        </p:nvSpPr>
        <p:spPr/>
        <p:txBody>
          <a:bodyPr/>
          <a:lstStyle/>
          <a:p>
            <a:r>
              <a:rPr lang="zh-CN" altLang="en-US" dirty="0"/>
              <a:t>层次目录结构（树状）</a:t>
            </a:r>
          </a:p>
        </p:txBody>
      </p:sp>
      <p:sp>
        <p:nvSpPr>
          <p:cNvPr id="4" name="日期占位符 3">
            <a:extLst>
              <a:ext uri="{FF2B5EF4-FFF2-40B4-BE49-F238E27FC236}">
                <a16:creationId xmlns:a16="http://schemas.microsoft.com/office/drawing/2014/main" id="{E8829953-065D-4583-A8FC-FCE726ABFB86}"/>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FB87FB62-C904-44FB-B51B-D961B41CB778}"/>
              </a:ext>
            </a:extLst>
          </p:cNvPr>
          <p:cNvSpPr>
            <a:spLocks noGrp="1"/>
          </p:cNvSpPr>
          <p:nvPr>
            <p:ph type="sldNum" sz="quarter" idx="12"/>
          </p:nvPr>
        </p:nvSpPr>
        <p:spPr/>
        <p:txBody>
          <a:bodyPr/>
          <a:lstStyle/>
          <a:p>
            <a:fld id="{0C913308-F349-4B6D-A68A-DD1791B4A57B}" type="slidenum">
              <a:rPr lang="zh-CN" altLang="en-US" smtClean="0"/>
              <a:t>17</a:t>
            </a:fld>
            <a:endParaRPr lang="zh-CN" altLang="en-US"/>
          </a:p>
        </p:txBody>
      </p:sp>
      <p:grpSp>
        <p:nvGrpSpPr>
          <p:cNvPr id="7" name="Group 1151">
            <a:extLst>
              <a:ext uri="{FF2B5EF4-FFF2-40B4-BE49-F238E27FC236}">
                <a16:creationId xmlns:a16="http://schemas.microsoft.com/office/drawing/2014/main" id="{B373A95D-D7C4-431C-88C7-08D9A33A6801}"/>
              </a:ext>
            </a:extLst>
          </p:cNvPr>
          <p:cNvGrpSpPr>
            <a:grpSpLocks/>
          </p:cNvGrpSpPr>
          <p:nvPr/>
        </p:nvGrpSpPr>
        <p:grpSpPr bwMode="auto">
          <a:xfrm>
            <a:off x="323850" y="1196975"/>
            <a:ext cx="8424863" cy="5256213"/>
            <a:chOff x="204" y="754"/>
            <a:chExt cx="5307" cy="3311"/>
          </a:xfrm>
        </p:grpSpPr>
        <p:sp>
          <p:nvSpPr>
            <p:cNvPr id="8" name="Text Box 1042">
              <a:extLst>
                <a:ext uri="{FF2B5EF4-FFF2-40B4-BE49-F238E27FC236}">
                  <a16:creationId xmlns:a16="http://schemas.microsoft.com/office/drawing/2014/main" id="{25AFD7A5-622F-4791-B4B1-45B68CD78829}"/>
                </a:ext>
              </a:extLst>
            </p:cNvPr>
            <p:cNvSpPr txBox="1">
              <a:spLocks noChangeArrowheads="1"/>
            </p:cNvSpPr>
            <p:nvPr/>
          </p:nvSpPr>
          <p:spPr bwMode="auto">
            <a:xfrm>
              <a:off x="939" y="3651"/>
              <a:ext cx="2728" cy="331"/>
            </a:xfrm>
            <a:prstGeom prst="rect">
              <a:avLst/>
            </a:prstGeom>
            <a:solidFill>
              <a:srgbClr val="FFCC66"/>
            </a:solidFill>
            <a:ln w="9525">
              <a:solidFill>
                <a:srgbClr val="FFFFFF"/>
              </a:solidFill>
              <a:miter lim="800000"/>
              <a:headEnd/>
              <a:tailEnd/>
            </a:ln>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noProof="1">
                  <a:solidFill>
                    <a:schemeClr val="accent2"/>
                  </a:solidFill>
                  <a:latin typeface="华文新魏" panose="02010800040101010101" pitchFamily="2" charset="-122"/>
                  <a:ea typeface="华文新魏" panose="02010800040101010101" pitchFamily="2" charset="-122"/>
                </a:rPr>
                <a:t>Linux</a:t>
              </a:r>
              <a:r>
                <a:rPr lang="zh-CN" altLang="en-US" sz="2000" noProof="1">
                  <a:solidFill>
                    <a:schemeClr val="accent2"/>
                  </a:solidFill>
                  <a:latin typeface="华文新魏" panose="02010800040101010101" pitchFamily="2" charset="-122"/>
                  <a:ea typeface="华文新魏" panose="02010800040101010101" pitchFamily="2" charset="-122"/>
                </a:rPr>
                <a:t>和</a:t>
              </a:r>
              <a:r>
                <a:rPr lang="en-US" altLang="zh-CN" sz="2000" noProof="1">
                  <a:solidFill>
                    <a:schemeClr val="accent2"/>
                  </a:solidFill>
                  <a:latin typeface="华文新魏" panose="02010800040101010101" pitchFamily="2" charset="-122"/>
                  <a:ea typeface="华文新魏" panose="02010800040101010101" pitchFamily="2" charset="-122"/>
                </a:rPr>
                <a:t>Windows</a:t>
              </a:r>
              <a:r>
                <a:rPr lang="zh-CN" altLang="en-US" sz="2000" noProof="1">
                  <a:solidFill>
                    <a:schemeClr val="accent2"/>
                  </a:solidFill>
                  <a:latin typeface="华文新魏" panose="02010800040101010101" pitchFamily="2" charset="-122"/>
                  <a:ea typeface="华文新魏" panose="02010800040101010101" pitchFamily="2" charset="-122"/>
                </a:rPr>
                <a:t>层次目录结构</a:t>
              </a:r>
            </a:p>
            <a:p>
              <a:pPr eaLnBrk="1" hangingPunct="1">
                <a:spcBef>
                  <a:spcPct val="0"/>
                </a:spcBef>
                <a:buFontTx/>
                <a:buNone/>
              </a:pPr>
              <a:endParaRPr lang="en-US" altLang="zh-CN" sz="2000">
                <a:solidFill>
                  <a:schemeClr val="accent2"/>
                </a:solidFill>
                <a:latin typeface="华文新魏" panose="02010800040101010101" pitchFamily="2" charset="-122"/>
                <a:ea typeface="华文新魏" panose="02010800040101010101" pitchFamily="2" charset="-122"/>
              </a:endParaRPr>
            </a:p>
          </p:txBody>
        </p:sp>
        <p:grpSp>
          <p:nvGrpSpPr>
            <p:cNvPr id="9" name="Group 1046">
              <a:extLst>
                <a:ext uri="{FF2B5EF4-FFF2-40B4-BE49-F238E27FC236}">
                  <a16:creationId xmlns:a16="http://schemas.microsoft.com/office/drawing/2014/main" id="{56D94F8B-C359-4BFB-A9EF-6BA87A1E4601}"/>
                </a:ext>
              </a:extLst>
            </p:cNvPr>
            <p:cNvGrpSpPr>
              <a:grpSpLocks/>
            </p:cNvGrpSpPr>
            <p:nvPr/>
          </p:nvGrpSpPr>
          <p:grpSpPr bwMode="auto">
            <a:xfrm>
              <a:off x="4192" y="754"/>
              <a:ext cx="1259" cy="3311"/>
              <a:chOff x="7693" y="1908"/>
              <a:chExt cx="2160" cy="4992"/>
            </a:xfrm>
          </p:grpSpPr>
          <p:sp>
            <p:nvSpPr>
              <p:cNvPr id="84" name="Text Box 1047">
                <a:extLst>
                  <a:ext uri="{FF2B5EF4-FFF2-40B4-BE49-F238E27FC236}">
                    <a16:creationId xmlns:a16="http://schemas.microsoft.com/office/drawing/2014/main" id="{7AFDE632-94D7-4FEF-B896-8BA1E6EFC257}"/>
                  </a:ext>
                </a:extLst>
              </p:cNvPr>
              <p:cNvSpPr txBox="1">
                <a:spLocks noChangeArrowheads="1"/>
              </p:cNvSpPr>
              <p:nvPr/>
            </p:nvSpPr>
            <p:spPr bwMode="auto">
              <a:xfrm>
                <a:off x="7693" y="1908"/>
                <a:ext cx="7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400">
                    <a:solidFill>
                      <a:schemeClr val="accent2"/>
                    </a:solidFill>
                    <a:latin typeface="华文新魏" panose="02010800040101010101" pitchFamily="2" charset="-122"/>
                    <a:ea typeface="华文新魏" panose="02010800040101010101" pitchFamily="2" charset="-122"/>
                  </a:rPr>
                  <a:t>桌面</a:t>
                </a:r>
              </a:p>
            </p:txBody>
          </p:sp>
          <p:sp>
            <p:nvSpPr>
              <p:cNvPr id="85" name="Line 1048">
                <a:extLst>
                  <a:ext uri="{FF2B5EF4-FFF2-40B4-BE49-F238E27FC236}">
                    <a16:creationId xmlns:a16="http://schemas.microsoft.com/office/drawing/2014/main" id="{B0BDD5BB-827F-4B4C-954A-3ED3A97576C9}"/>
                  </a:ext>
                </a:extLst>
              </p:cNvPr>
              <p:cNvSpPr>
                <a:spLocks noChangeShapeType="1"/>
              </p:cNvSpPr>
              <p:nvPr/>
            </p:nvSpPr>
            <p:spPr bwMode="auto">
              <a:xfrm>
                <a:off x="8053" y="2220"/>
                <a:ext cx="0" cy="43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1049">
                <a:extLst>
                  <a:ext uri="{FF2B5EF4-FFF2-40B4-BE49-F238E27FC236}">
                    <a16:creationId xmlns:a16="http://schemas.microsoft.com/office/drawing/2014/main" id="{06D2F002-C276-490A-AB17-B06C84FF6EAF}"/>
                  </a:ext>
                </a:extLst>
              </p:cNvPr>
              <p:cNvSpPr>
                <a:spLocks noChangeShapeType="1"/>
              </p:cNvSpPr>
              <p:nvPr/>
            </p:nvSpPr>
            <p:spPr bwMode="auto">
              <a:xfrm>
                <a:off x="8053" y="237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Text Box 1050">
                <a:extLst>
                  <a:ext uri="{FF2B5EF4-FFF2-40B4-BE49-F238E27FC236}">
                    <a16:creationId xmlns:a16="http://schemas.microsoft.com/office/drawing/2014/main" id="{29199BE5-3B8A-4CF8-BD0B-1B24C88CD010}"/>
                  </a:ext>
                </a:extLst>
              </p:cNvPr>
              <p:cNvSpPr txBox="1">
                <a:spLocks noChangeArrowheads="1"/>
              </p:cNvSpPr>
              <p:nvPr/>
            </p:nvSpPr>
            <p:spPr bwMode="auto">
              <a:xfrm>
                <a:off x="8233" y="2220"/>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400">
                    <a:solidFill>
                      <a:schemeClr val="accent2"/>
                    </a:solidFill>
                    <a:latin typeface="华文新魏" panose="02010800040101010101" pitchFamily="2" charset="-122"/>
                    <a:ea typeface="华文新魏" panose="02010800040101010101" pitchFamily="2" charset="-122"/>
                  </a:rPr>
                  <a:t>我的电脑</a:t>
                </a:r>
              </a:p>
            </p:txBody>
          </p:sp>
          <p:sp>
            <p:nvSpPr>
              <p:cNvPr id="88" name="Line 1051">
                <a:extLst>
                  <a:ext uri="{FF2B5EF4-FFF2-40B4-BE49-F238E27FC236}">
                    <a16:creationId xmlns:a16="http://schemas.microsoft.com/office/drawing/2014/main" id="{B54D3D98-ACBF-424E-ADC1-23633A06DACE}"/>
                  </a:ext>
                </a:extLst>
              </p:cNvPr>
              <p:cNvSpPr>
                <a:spLocks noChangeShapeType="1"/>
              </p:cNvSpPr>
              <p:nvPr/>
            </p:nvSpPr>
            <p:spPr bwMode="auto">
              <a:xfrm>
                <a:off x="8413" y="2532"/>
                <a:ext cx="0" cy="26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1052">
                <a:extLst>
                  <a:ext uri="{FF2B5EF4-FFF2-40B4-BE49-F238E27FC236}">
                    <a16:creationId xmlns:a16="http://schemas.microsoft.com/office/drawing/2014/main" id="{D1CF9B04-E1A0-4DBB-8D83-D408D2F75696}"/>
                  </a:ext>
                </a:extLst>
              </p:cNvPr>
              <p:cNvSpPr>
                <a:spLocks noChangeShapeType="1"/>
              </p:cNvSpPr>
              <p:nvPr/>
            </p:nvSpPr>
            <p:spPr bwMode="auto">
              <a:xfrm>
                <a:off x="8413" y="2688"/>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Text Box 1053">
                <a:extLst>
                  <a:ext uri="{FF2B5EF4-FFF2-40B4-BE49-F238E27FC236}">
                    <a16:creationId xmlns:a16="http://schemas.microsoft.com/office/drawing/2014/main" id="{EC2242EA-E912-4440-9119-10C7F9DB94F5}"/>
                  </a:ext>
                </a:extLst>
              </p:cNvPr>
              <p:cNvSpPr txBox="1">
                <a:spLocks noChangeArrowheads="1"/>
              </p:cNvSpPr>
              <p:nvPr/>
            </p:nvSpPr>
            <p:spPr bwMode="auto">
              <a:xfrm>
                <a:off x="8593" y="2532"/>
                <a:ext cx="7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400">
                    <a:solidFill>
                      <a:schemeClr val="accent2"/>
                    </a:solidFill>
                    <a:latin typeface="华文新魏" panose="02010800040101010101" pitchFamily="2" charset="-122"/>
                    <a:ea typeface="华文新魏" panose="02010800040101010101" pitchFamily="2" charset="-122"/>
                  </a:rPr>
                  <a:t>软盘</a:t>
                </a:r>
              </a:p>
            </p:txBody>
          </p:sp>
          <p:sp>
            <p:nvSpPr>
              <p:cNvPr id="91" name="Line 1054">
                <a:extLst>
                  <a:ext uri="{FF2B5EF4-FFF2-40B4-BE49-F238E27FC236}">
                    <a16:creationId xmlns:a16="http://schemas.microsoft.com/office/drawing/2014/main" id="{E93E52E8-5683-4853-A362-3110FA8A3BA5}"/>
                  </a:ext>
                </a:extLst>
              </p:cNvPr>
              <p:cNvSpPr>
                <a:spLocks noChangeShapeType="1"/>
              </p:cNvSpPr>
              <p:nvPr/>
            </p:nvSpPr>
            <p:spPr bwMode="auto">
              <a:xfrm>
                <a:off x="8413" y="300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Text Box 1055">
                <a:extLst>
                  <a:ext uri="{FF2B5EF4-FFF2-40B4-BE49-F238E27FC236}">
                    <a16:creationId xmlns:a16="http://schemas.microsoft.com/office/drawing/2014/main" id="{0DDD6558-9493-4C86-BE8F-2C724CB0F4D8}"/>
                  </a:ext>
                </a:extLst>
              </p:cNvPr>
              <p:cNvSpPr txBox="1">
                <a:spLocks noChangeArrowheads="1"/>
              </p:cNvSpPr>
              <p:nvPr/>
            </p:nvSpPr>
            <p:spPr bwMode="auto">
              <a:xfrm>
                <a:off x="8593" y="2844"/>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400">
                    <a:solidFill>
                      <a:schemeClr val="accent2"/>
                    </a:solidFill>
                    <a:latin typeface="华文新魏" panose="02010800040101010101" pitchFamily="2" charset="-122"/>
                    <a:ea typeface="华文新魏" panose="02010800040101010101" pitchFamily="2" charset="-122"/>
                  </a:rPr>
                  <a:t>本地磁盘</a:t>
                </a:r>
                <a:r>
                  <a:rPr lang="en-US" altLang="zh-CN" sz="1400">
                    <a:solidFill>
                      <a:schemeClr val="accent2"/>
                    </a:solidFill>
                    <a:latin typeface="华文新魏" panose="02010800040101010101" pitchFamily="2" charset="-122"/>
                    <a:ea typeface="华文新魏" panose="02010800040101010101" pitchFamily="2" charset="-122"/>
                  </a:rPr>
                  <a:t>C:</a:t>
                </a:r>
              </a:p>
            </p:txBody>
          </p:sp>
          <p:sp>
            <p:nvSpPr>
              <p:cNvPr id="93" name="Text Box 1056">
                <a:extLst>
                  <a:ext uri="{FF2B5EF4-FFF2-40B4-BE49-F238E27FC236}">
                    <a16:creationId xmlns:a16="http://schemas.microsoft.com/office/drawing/2014/main" id="{7F433CC9-5F59-429E-84D8-EE9B47784CEB}"/>
                  </a:ext>
                </a:extLst>
              </p:cNvPr>
              <p:cNvSpPr txBox="1">
                <a:spLocks noChangeArrowheads="1"/>
              </p:cNvSpPr>
              <p:nvPr/>
            </p:nvSpPr>
            <p:spPr bwMode="auto">
              <a:xfrm>
                <a:off x="8593" y="3156"/>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400">
                    <a:solidFill>
                      <a:schemeClr val="accent2"/>
                    </a:solidFill>
                    <a:latin typeface="华文新魏" panose="02010800040101010101" pitchFamily="2" charset="-122"/>
                    <a:ea typeface="华文新魏" panose="02010800040101010101" pitchFamily="2" charset="-122"/>
                  </a:rPr>
                  <a:t>本地磁盘</a:t>
                </a:r>
                <a:r>
                  <a:rPr lang="en-US" altLang="zh-CN" sz="1400">
                    <a:solidFill>
                      <a:schemeClr val="accent2"/>
                    </a:solidFill>
                    <a:latin typeface="华文新魏" panose="02010800040101010101" pitchFamily="2" charset="-122"/>
                    <a:ea typeface="华文新魏" panose="02010800040101010101" pitchFamily="2" charset="-122"/>
                  </a:rPr>
                  <a:t>D:</a:t>
                </a:r>
              </a:p>
            </p:txBody>
          </p:sp>
          <p:sp>
            <p:nvSpPr>
              <p:cNvPr id="94" name="Line 1057">
                <a:extLst>
                  <a:ext uri="{FF2B5EF4-FFF2-40B4-BE49-F238E27FC236}">
                    <a16:creationId xmlns:a16="http://schemas.microsoft.com/office/drawing/2014/main" id="{16982697-FC82-4874-B648-3AE6A2ADEFCC}"/>
                  </a:ext>
                </a:extLst>
              </p:cNvPr>
              <p:cNvSpPr>
                <a:spLocks noChangeShapeType="1"/>
              </p:cNvSpPr>
              <p:nvPr/>
            </p:nvSpPr>
            <p:spPr bwMode="auto">
              <a:xfrm>
                <a:off x="8413" y="3312"/>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1058">
                <a:extLst>
                  <a:ext uri="{FF2B5EF4-FFF2-40B4-BE49-F238E27FC236}">
                    <a16:creationId xmlns:a16="http://schemas.microsoft.com/office/drawing/2014/main" id="{1EB4ECD4-FAC0-4146-BE0C-E2746BD927B9}"/>
                  </a:ext>
                </a:extLst>
              </p:cNvPr>
              <p:cNvSpPr>
                <a:spLocks noChangeShapeType="1"/>
              </p:cNvSpPr>
              <p:nvPr/>
            </p:nvSpPr>
            <p:spPr bwMode="auto">
              <a:xfrm>
                <a:off x="8773" y="3468"/>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Line 1059">
                <a:extLst>
                  <a:ext uri="{FF2B5EF4-FFF2-40B4-BE49-F238E27FC236}">
                    <a16:creationId xmlns:a16="http://schemas.microsoft.com/office/drawing/2014/main" id="{11C4A1CE-4699-4C61-80E9-27EAA7088245}"/>
                  </a:ext>
                </a:extLst>
              </p:cNvPr>
              <p:cNvSpPr>
                <a:spLocks noChangeShapeType="1"/>
              </p:cNvSpPr>
              <p:nvPr/>
            </p:nvSpPr>
            <p:spPr bwMode="auto">
              <a:xfrm>
                <a:off x="8773" y="362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Text Box 1060">
                <a:extLst>
                  <a:ext uri="{FF2B5EF4-FFF2-40B4-BE49-F238E27FC236}">
                    <a16:creationId xmlns:a16="http://schemas.microsoft.com/office/drawing/2014/main" id="{9BCF21AB-7B8B-477E-9C54-DEF890C29987}"/>
                  </a:ext>
                </a:extLst>
              </p:cNvPr>
              <p:cNvSpPr txBox="1">
                <a:spLocks noChangeArrowheads="1"/>
              </p:cNvSpPr>
              <p:nvPr/>
            </p:nvSpPr>
            <p:spPr bwMode="auto">
              <a:xfrm>
                <a:off x="8953" y="3468"/>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user1</a:t>
                </a:r>
              </a:p>
            </p:txBody>
          </p:sp>
          <p:sp>
            <p:nvSpPr>
              <p:cNvPr id="98" name="Line 1061">
                <a:extLst>
                  <a:ext uri="{FF2B5EF4-FFF2-40B4-BE49-F238E27FC236}">
                    <a16:creationId xmlns:a16="http://schemas.microsoft.com/office/drawing/2014/main" id="{42D70A5D-F2FA-42F6-8FB1-F7B47B9D2CA2}"/>
                  </a:ext>
                </a:extLst>
              </p:cNvPr>
              <p:cNvSpPr>
                <a:spLocks noChangeShapeType="1"/>
              </p:cNvSpPr>
              <p:nvPr/>
            </p:nvSpPr>
            <p:spPr bwMode="auto">
              <a:xfrm>
                <a:off x="8773" y="4092"/>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Text Box 1062">
                <a:extLst>
                  <a:ext uri="{FF2B5EF4-FFF2-40B4-BE49-F238E27FC236}">
                    <a16:creationId xmlns:a16="http://schemas.microsoft.com/office/drawing/2014/main" id="{47331DB1-3CF9-4A37-8273-38B5254E0DEB}"/>
                  </a:ext>
                </a:extLst>
              </p:cNvPr>
              <p:cNvSpPr txBox="1">
                <a:spLocks noChangeArrowheads="1"/>
              </p:cNvSpPr>
              <p:nvPr/>
            </p:nvSpPr>
            <p:spPr bwMode="auto">
              <a:xfrm>
                <a:off x="8953" y="3780"/>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user2</a:t>
                </a:r>
              </a:p>
            </p:txBody>
          </p:sp>
          <p:sp>
            <p:nvSpPr>
              <p:cNvPr id="100" name="Line 1063">
                <a:extLst>
                  <a:ext uri="{FF2B5EF4-FFF2-40B4-BE49-F238E27FC236}">
                    <a16:creationId xmlns:a16="http://schemas.microsoft.com/office/drawing/2014/main" id="{4094D984-100D-4C83-B2ED-EDFC66A97E58}"/>
                  </a:ext>
                </a:extLst>
              </p:cNvPr>
              <p:cNvSpPr>
                <a:spLocks noChangeShapeType="1"/>
              </p:cNvSpPr>
              <p:nvPr/>
            </p:nvSpPr>
            <p:spPr bwMode="auto">
              <a:xfrm>
                <a:off x="8773" y="440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Text Box 1064">
                <a:extLst>
                  <a:ext uri="{FF2B5EF4-FFF2-40B4-BE49-F238E27FC236}">
                    <a16:creationId xmlns:a16="http://schemas.microsoft.com/office/drawing/2014/main" id="{5E2628BC-6264-432E-93F0-7210063E792D}"/>
                  </a:ext>
                </a:extLst>
              </p:cNvPr>
              <p:cNvSpPr txBox="1">
                <a:spLocks noChangeArrowheads="1"/>
              </p:cNvSpPr>
              <p:nvPr/>
            </p:nvSpPr>
            <p:spPr bwMode="auto">
              <a:xfrm>
                <a:off x="8953" y="4248"/>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102" name="Line 1065">
                <a:extLst>
                  <a:ext uri="{FF2B5EF4-FFF2-40B4-BE49-F238E27FC236}">
                    <a16:creationId xmlns:a16="http://schemas.microsoft.com/office/drawing/2014/main" id="{2462DA5D-941E-4D75-81E4-298E3CE4F6C5}"/>
                  </a:ext>
                </a:extLst>
              </p:cNvPr>
              <p:cNvSpPr>
                <a:spLocks noChangeShapeType="1"/>
              </p:cNvSpPr>
              <p:nvPr/>
            </p:nvSpPr>
            <p:spPr bwMode="auto">
              <a:xfrm>
                <a:off x="8413" y="471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Text Box 1066">
                <a:extLst>
                  <a:ext uri="{FF2B5EF4-FFF2-40B4-BE49-F238E27FC236}">
                    <a16:creationId xmlns:a16="http://schemas.microsoft.com/office/drawing/2014/main" id="{6536EFB6-0971-49BF-AF82-1BA6B70C0C38}"/>
                  </a:ext>
                </a:extLst>
              </p:cNvPr>
              <p:cNvSpPr txBox="1">
                <a:spLocks noChangeArrowheads="1"/>
              </p:cNvSpPr>
              <p:nvPr/>
            </p:nvSpPr>
            <p:spPr bwMode="auto">
              <a:xfrm>
                <a:off x="8593" y="4560"/>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CD</a:t>
                </a:r>
                <a:r>
                  <a:rPr lang="zh-CN" altLang="en-US" sz="1400">
                    <a:solidFill>
                      <a:schemeClr val="accent2"/>
                    </a:solidFill>
                    <a:latin typeface="华文新魏" panose="02010800040101010101" pitchFamily="2" charset="-122"/>
                    <a:ea typeface="华文新魏" panose="02010800040101010101" pitchFamily="2" charset="-122"/>
                  </a:rPr>
                  <a:t>驱动器</a:t>
                </a:r>
              </a:p>
            </p:txBody>
          </p:sp>
          <p:sp>
            <p:nvSpPr>
              <p:cNvPr id="104" name="Line 1067">
                <a:extLst>
                  <a:ext uri="{FF2B5EF4-FFF2-40B4-BE49-F238E27FC236}">
                    <a16:creationId xmlns:a16="http://schemas.microsoft.com/office/drawing/2014/main" id="{A4F4114A-C26E-41B5-B90C-5BF5EFB8D521}"/>
                  </a:ext>
                </a:extLst>
              </p:cNvPr>
              <p:cNvSpPr>
                <a:spLocks noChangeShapeType="1"/>
              </p:cNvSpPr>
              <p:nvPr/>
            </p:nvSpPr>
            <p:spPr bwMode="auto">
              <a:xfrm>
                <a:off x="8413" y="518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Text Box 1068">
                <a:extLst>
                  <a:ext uri="{FF2B5EF4-FFF2-40B4-BE49-F238E27FC236}">
                    <a16:creationId xmlns:a16="http://schemas.microsoft.com/office/drawing/2014/main" id="{2A03DAD5-AB90-48A1-805B-5BFEDF2E0D80}"/>
                  </a:ext>
                </a:extLst>
              </p:cNvPr>
              <p:cNvSpPr txBox="1">
                <a:spLocks noChangeArrowheads="1"/>
              </p:cNvSpPr>
              <p:nvPr/>
            </p:nvSpPr>
            <p:spPr bwMode="auto">
              <a:xfrm>
                <a:off x="8593" y="5028"/>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106" name="Line 1069">
                <a:extLst>
                  <a:ext uri="{FF2B5EF4-FFF2-40B4-BE49-F238E27FC236}">
                    <a16:creationId xmlns:a16="http://schemas.microsoft.com/office/drawing/2014/main" id="{1E846154-4559-4E02-BD1E-FB934B314DF8}"/>
                  </a:ext>
                </a:extLst>
              </p:cNvPr>
              <p:cNvSpPr>
                <a:spLocks noChangeShapeType="1"/>
              </p:cNvSpPr>
              <p:nvPr/>
            </p:nvSpPr>
            <p:spPr bwMode="auto">
              <a:xfrm>
                <a:off x="8053" y="5652"/>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Text Box 1070">
                <a:extLst>
                  <a:ext uri="{FF2B5EF4-FFF2-40B4-BE49-F238E27FC236}">
                    <a16:creationId xmlns:a16="http://schemas.microsoft.com/office/drawing/2014/main" id="{CC9C9A42-DFA9-4B74-904A-E700366A2159}"/>
                  </a:ext>
                </a:extLst>
              </p:cNvPr>
              <p:cNvSpPr txBox="1">
                <a:spLocks noChangeArrowheads="1"/>
              </p:cNvSpPr>
              <p:nvPr/>
            </p:nvSpPr>
            <p:spPr bwMode="auto">
              <a:xfrm>
                <a:off x="8233" y="5496"/>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400">
                    <a:solidFill>
                      <a:schemeClr val="accent2"/>
                    </a:solidFill>
                    <a:latin typeface="华文新魏" panose="02010800040101010101" pitchFamily="2" charset="-122"/>
                    <a:ea typeface="华文新魏" panose="02010800040101010101" pitchFamily="2" charset="-122"/>
                  </a:rPr>
                  <a:t>网络邻居</a:t>
                </a:r>
              </a:p>
            </p:txBody>
          </p:sp>
          <p:sp>
            <p:nvSpPr>
              <p:cNvPr id="108" name="Line 1071">
                <a:extLst>
                  <a:ext uri="{FF2B5EF4-FFF2-40B4-BE49-F238E27FC236}">
                    <a16:creationId xmlns:a16="http://schemas.microsoft.com/office/drawing/2014/main" id="{DC18EABB-CD87-4E95-A383-836B6E4087B0}"/>
                  </a:ext>
                </a:extLst>
              </p:cNvPr>
              <p:cNvSpPr>
                <a:spLocks noChangeShapeType="1"/>
              </p:cNvSpPr>
              <p:nvPr/>
            </p:nvSpPr>
            <p:spPr bwMode="auto">
              <a:xfrm>
                <a:off x="8053" y="612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Text Box 1072">
                <a:extLst>
                  <a:ext uri="{FF2B5EF4-FFF2-40B4-BE49-F238E27FC236}">
                    <a16:creationId xmlns:a16="http://schemas.microsoft.com/office/drawing/2014/main" id="{04787EF1-4718-4BD6-94A8-0909B35278E1}"/>
                  </a:ext>
                </a:extLst>
              </p:cNvPr>
              <p:cNvSpPr txBox="1">
                <a:spLocks noChangeArrowheads="1"/>
              </p:cNvSpPr>
              <p:nvPr/>
            </p:nvSpPr>
            <p:spPr bwMode="auto">
              <a:xfrm>
                <a:off x="8233" y="5964"/>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400">
                    <a:solidFill>
                      <a:schemeClr val="accent2"/>
                    </a:solidFill>
                    <a:latin typeface="华文新魏" panose="02010800040101010101" pitchFamily="2" charset="-122"/>
                    <a:ea typeface="华文新魏" panose="02010800040101010101" pitchFamily="2" charset="-122"/>
                  </a:rPr>
                  <a:t>回收站</a:t>
                </a:r>
              </a:p>
            </p:txBody>
          </p:sp>
          <p:sp>
            <p:nvSpPr>
              <p:cNvPr id="110" name="Line 1073">
                <a:extLst>
                  <a:ext uri="{FF2B5EF4-FFF2-40B4-BE49-F238E27FC236}">
                    <a16:creationId xmlns:a16="http://schemas.microsoft.com/office/drawing/2014/main" id="{435B0605-60F4-42C8-B3BC-C9B5FE2E414D}"/>
                  </a:ext>
                </a:extLst>
              </p:cNvPr>
              <p:cNvSpPr>
                <a:spLocks noChangeShapeType="1"/>
              </p:cNvSpPr>
              <p:nvPr/>
            </p:nvSpPr>
            <p:spPr bwMode="auto">
              <a:xfrm>
                <a:off x="8053" y="6588"/>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Text Box 1074">
                <a:extLst>
                  <a:ext uri="{FF2B5EF4-FFF2-40B4-BE49-F238E27FC236}">
                    <a16:creationId xmlns:a16="http://schemas.microsoft.com/office/drawing/2014/main" id="{29DE8214-7692-40C8-BB57-55A41005E988}"/>
                  </a:ext>
                </a:extLst>
              </p:cNvPr>
              <p:cNvSpPr txBox="1">
                <a:spLocks noChangeArrowheads="1"/>
              </p:cNvSpPr>
              <p:nvPr/>
            </p:nvSpPr>
            <p:spPr bwMode="auto">
              <a:xfrm>
                <a:off x="8233" y="6432"/>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grpSp>
        <p:sp>
          <p:nvSpPr>
            <p:cNvPr id="10" name="Text Box 1075">
              <a:extLst>
                <a:ext uri="{FF2B5EF4-FFF2-40B4-BE49-F238E27FC236}">
                  <a16:creationId xmlns:a16="http://schemas.microsoft.com/office/drawing/2014/main" id="{757B547D-5CD1-4384-910E-E4FBB078099C}"/>
                </a:ext>
              </a:extLst>
            </p:cNvPr>
            <p:cNvSpPr txBox="1">
              <a:spLocks noChangeArrowheads="1"/>
            </p:cNvSpPr>
            <p:nvPr/>
          </p:nvSpPr>
          <p:spPr bwMode="auto">
            <a:xfrm>
              <a:off x="4192" y="754"/>
              <a:ext cx="420" cy="22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400">
                  <a:solidFill>
                    <a:schemeClr val="accent2"/>
                  </a:solidFill>
                  <a:latin typeface="华文新魏" panose="02010800040101010101" pitchFamily="2" charset="-122"/>
                  <a:ea typeface="华文新魏" panose="02010800040101010101" pitchFamily="2" charset="-122"/>
                </a:rPr>
                <a:t>桌面</a:t>
              </a:r>
            </a:p>
          </p:txBody>
        </p:sp>
        <p:sp>
          <p:nvSpPr>
            <p:cNvPr id="11" name="Line 1076">
              <a:extLst>
                <a:ext uri="{FF2B5EF4-FFF2-40B4-BE49-F238E27FC236}">
                  <a16:creationId xmlns:a16="http://schemas.microsoft.com/office/drawing/2014/main" id="{76258FBA-F183-49CC-98DA-49A5EA299217}"/>
                </a:ext>
              </a:extLst>
            </p:cNvPr>
            <p:cNvSpPr>
              <a:spLocks noChangeShapeType="1"/>
            </p:cNvSpPr>
            <p:nvPr/>
          </p:nvSpPr>
          <p:spPr bwMode="auto">
            <a:xfrm>
              <a:off x="4402" y="1064"/>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Text Box 1077">
              <a:extLst>
                <a:ext uri="{FF2B5EF4-FFF2-40B4-BE49-F238E27FC236}">
                  <a16:creationId xmlns:a16="http://schemas.microsoft.com/office/drawing/2014/main" id="{6654AFAC-0201-4878-9C12-EDA3BF61AC42}"/>
                </a:ext>
              </a:extLst>
            </p:cNvPr>
            <p:cNvSpPr txBox="1">
              <a:spLocks noChangeArrowheads="1"/>
            </p:cNvSpPr>
            <p:nvPr/>
          </p:nvSpPr>
          <p:spPr bwMode="auto">
            <a:xfrm>
              <a:off x="4507" y="961"/>
              <a:ext cx="596" cy="24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400" dirty="0">
                  <a:solidFill>
                    <a:schemeClr val="accent2"/>
                  </a:solidFill>
                  <a:latin typeface="华文新魏" panose="02010800040101010101" pitchFamily="2" charset="-122"/>
                  <a:ea typeface="华文新魏" panose="02010800040101010101" pitchFamily="2" charset="-122"/>
                </a:rPr>
                <a:t>我的电脑</a:t>
              </a:r>
            </a:p>
          </p:txBody>
        </p:sp>
        <p:sp>
          <p:nvSpPr>
            <p:cNvPr id="13" name="Line 1078">
              <a:extLst>
                <a:ext uri="{FF2B5EF4-FFF2-40B4-BE49-F238E27FC236}">
                  <a16:creationId xmlns:a16="http://schemas.microsoft.com/office/drawing/2014/main" id="{E7ABA301-7D92-417D-9E71-21BDADCD7D4C}"/>
                </a:ext>
              </a:extLst>
            </p:cNvPr>
            <p:cNvSpPr>
              <a:spLocks noChangeShapeType="1"/>
            </p:cNvSpPr>
            <p:nvPr/>
          </p:nvSpPr>
          <p:spPr bwMode="auto">
            <a:xfrm>
              <a:off x="4612" y="1168"/>
              <a:ext cx="0" cy="17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079">
              <a:extLst>
                <a:ext uri="{FF2B5EF4-FFF2-40B4-BE49-F238E27FC236}">
                  <a16:creationId xmlns:a16="http://schemas.microsoft.com/office/drawing/2014/main" id="{D8DAF816-D114-4F5B-AA50-AF206FEAA08B}"/>
                </a:ext>
              </a:extLst>
            </p:cNvPr>
            <p:cNvSpPr>
              <a:spLocks noChangeShapeType="1"/>
            </p:cNvSpPr>
            <p:nvPr/>
          </p:nvSpPr>
          <p:spPr bwMode="auto">
            <a:xfrm>
              <a:off x="4612" y="1271"/>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1080">
              <a:extLst>
                <a:ext uri="{FF2B5EF4-FFF2-40B4-BE49-F238E27FC236}">
                  <a16:creationId xmlns:a16="http://schemas.microsoft.com/office/drawing/2014/main" id="{2FBCD65B-6AE4-4434-ABBD-9E1E6599DD7A}"/>
                </a:ext>
              </a:extLst>
            </p:cNvPr>
            <p:cNvSpPr txBox="1">
              <a:spLocks noChangeArrowheads="1"/>
            </p:cNvSpPr>
            <p:nvPr/>
          </p:nvSpPr>
          <p:spPr bwMode="auto">
            <a:xfrm>
              <a:off x="4717" y="1168"/>
              <a:ext cx="658" cy="1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400">
                  <a:solidFill>
                    <a:schemeClr val="accent2"/>
                  </a:solidFill>
                  <a:latin typeface="华文新魏" panose="02010800040101010101" pitchFamily="2" charset="-122"/>
                  <a:ea typeface="华文新魏" panose="02010800040101010101" pitchFamily="2" charset="-122"/>
                </a:rPr>
                <a:t>软盘</a:t>
              </a:r>
              <a:r>
                <a:rPr lang="en-US" altLang="zh-CN" sz="1400">
                  <a:solidFill>
                    <a:schemeClr val="accent2"/>
                  </a:solidFill>
                  <a:latin typeface="华文新魏" panose="02010800040101010101" pitchFamily="2" charset="-122"/>
                  <a:ea typeface="华文新魏" panose="02010800040101010101" pitchFamily="2" charset="-122"/>
                </a:rPr>
                <a:t>(A:)</a:t>
              </a:r>
            </a:p>
          </p:txBody>
        </p:sp>
        <p:sp>
          <p:nvSpPr>
            <p:cNvPr id="16" name="Line 1081">
              <a:extLst>
                <a:ext uri="{FF2B5EF4-FFF2-40B4-BE49-F238E27FC236}">
                  <a16:creationId xmlns:a16="http://schemas.microsoft.com/office/drawing/2014/main" id="{AE80B131-F002-4BDD-A2FC-B5B462D8A01D}"/>
                </a:ext>
              </a:extLst>
            </p:cNvPr>
            <p:cNvSpPr>
              <a:spLocks noChangeShapeType="1"/>
            </p:cNvSpPr>
            <p:nvPr/>
          </p:nvSpPr>
          <p:spPr bwMode="auto">
            <a:xfrm>
              <a:off x="4612" y="1478"/>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082">
              <a:extLst>
                <a:ext uri="{FF2B5EF4-FFF2-40B4-BE49-F238E27FC236}">
                  <a16:creationId xmlns:a16="http://schemas.microsoft.com/office/drawing/2014/main" id="{0B9EAFBB-D7CB-46D3-B19F-03A6E9019132}"/>
                </a:ext>
              </a:extLst>
            </p:cNvPr>
            <p:cNvSpPr txBox="1">
              <a:spLocks noChangeArrowheads="1"/>
            </p:cNvSpPr>
            <p:nvPr/>
          </p:nvSpPr>
          <p:spPr bwMode="auto">
            <a:xfrm>
              <a:off x="4717" y="1375"/>
              <a:ext cx="748" cy="19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400">
                  <a:solidFill>
                    <a:schemeClr val="accent2"/>
                  </a:solidFill>
                  <a:latin typeface="华文新魏" panose="02010800040101010101" pitchFamily="2" charset="-122"/>
                  <a:ea typeface="华文新魏" panose="02010800040101010101" pitchFamily="2" charset="-122"/>
                </a:rPr>
                <a:t>本地磁盘</a:t>
              </a:r>
              <a:r>
                <a:rPr lang="en-US" altLang="zh-CN" sz="1400">
                  <a:solidFill>
                    <a:schemeClr val="accent2"/>
                  </a:solidFill>
                  <a:latin typeface="华文新魏" panose="02010800040101010101" pitchFamily="2" charset="-122"/>
                  <a:ea typeface="华文新魏" panose="02010800040101010101" pitchFamily="2" charset="-122"/>
                </a:rPr>
                <a:t>(C:)</a:t>
              </a:r>
            </a:p>
          </p:txBody>
        </p:sp>
        <p:sp>
          <p:nvSpPr>
            <p:cNvPr id="18" name="Text Box 1083">
              <a:extLst>
                <a:ext uri="{FF2B5EF4-FFF2-40B4-BE49-F238E27FC236}">
                  <a16:creationId xmlns:a16="http://schemas.microsoft.com/office/drawing/2014/main" id="{9FCA442E-2367-4085-9C46-4EF176BB2AF6}"/>
                </a:ext>
              </a:extLst>
            </p:cNvPr>
            <p:cNvSpPr txBox="1">
              <a:spLocks noChangeArrowheads="1"/>
            </p:cNvSpPr>
            <p:nvPr/>
          </p:nvSpPr>
          <p:spPr bwMode="auto">
            <a:xfrm>
              <a:off x="4717" y="1582"/>
              <a:ext cx="794" cy="2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400">
                  <a:solidFill>
                    <a:schemeClr val="accent2"/>
                  </a:solidFill>
                  <a:latin typeface="华文新魏" panose="02010800040101010101" pitchFamily="2" charset="-122"/>
                  <a:ea typeface="华文新魏" panose="02010800040101010101" pitchFamily="2" charset="-122"/>
                </a:rPr>
                <a:t>本地磁盘</a:t>
              </a:r>
              <a:r>
                <a:rPr lang="en-US" altLang="zh-CN" sz="1400">
                  <a:solidFill>
                    <a:schemeClr val="accent2"/>
                  </a:solidFill>
                  <a:latin typeface="华文新魏" panose="02010800040101010101" pitchFamily="2" charset="-122"/>
                  <a:ea typeface="华文新魏" panose="02010800040101010101" pitchFamily="2" charset="-122"/>
                </a:rPr>
                <a:t>(D:)</a:t>
              </a:r>
            </a:p>
          </p:txBody>
        </p:sp>
        <p:sp>
          <p:nvSpPr>
            <p:cNvPr id="19" name="Line 1084">
              <a:extLst>
                <a:ext uri="{FF2B5EF4-FFF2-40B4-BE49-F238E27FC236}">
                  <a16:creationId xmlns:a16="http://schemas.microsoft.com/office/drawing/2014/main" id="{41468E36-0EC0-44C0-8302-27E5FB361A2F}"/>
                </a:ext>
              </a:extLst>
            </p:cNvPr>
            <p:cNvSpPr>
              <a:spLocks noChangeShapeType="1"/>
            </p:cNvSpPr>
            <p:nvPr/>
          </p:nvSpPr>
          <p:spPr bwMode="auto">
            <a:xfrm>
              <a:off x="4612" y="1685"/>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085">
              <a:extLst>
                <a:ext uri="{FF2B5EF4-FFF2-40B4-BE49-F238E27FC236}">
                  <a16:creationId xmlns:a16="http://schemas.microsoft.com/office/drawing/2014/main" id="{F793A3AE-75A2-4876-9D8B-89F9F3F5C53B}"/>
                </a:ext>
              </a:extLst>
            </p:cNvPr>
            <p:cNvSpPr>
              <a:spLocks noChangeShapeType="1"/>
            </p:cNvSpPr>
            <p:nvPr/>
          </p:nvSpPr>
          <p:spPr bwMode="auto">
            <a:xfrm>
              <a:off x="4822" y="1789"/>
              <a:ext cx="0" cy="6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086">
              <a:extLst>
                <a:ext uri="{FF2B5EF4-FFF2-40B4-BE49-F238E27FC236}">
                  <a16:creationId xmlns:a16="http://schemas.microsoft.com/office/drawing/2014/main" id="{429D1619-2A72-4E66-9EF0-29170318B2CE}"/>
                </a:ext>
              </a:extLst>
            </p:cNvPr>
            <p:cNvSpPr>
              <a:spLocks noChangeShapeType="1"/>
            </p:cNvSpPr>
            <p:nvPr/>
          </p:nvSpPr>
          <p:spPr bwMode="auto">
            <a:xfrm>
              <a:off x="4822" y="1892"/>
              <a:ext cx="1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Text Box 1087">
              <a:extLst>
                <a:ext uri="{FF2B5EF4-FFF2-40B4-BE49-F238E27FC236}">
                  <a16:creationId xmlns:a16="http://schemas.microsoft.com/office/drawing/2014/main" id="{C83CB000-B0BA-4495-9409-D7C31D9393C5}"/>
                </a:ext>
              </a:extLst>
            </p:cNvPr>
            <p:cNvSpPr txBox="1">
              <a:spLocks noChangeArrowheads="1"/>
            </p:cNvSpPr>
            <p:nvPr/>
          </p:nvSpPr>
          <p:spPr bwMode="auto">
            <a:xfrm>
              <a:off x="4926" y="1789"/>
              <a:ext cx="403" cy="37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user1</a:t>
              </a:r>
            </a:p>
          </p:txBody>
        </p:sp>
        <p:sp>
          <p:nvSpPr>
            <p:cNvPr id="23" name="Line 1088">
              <a:extLst>
                <a:ext uri="{FF2B5EF4-FFF2-40B4-BE49-F238E27FC236}">
                  <a16:creationId xmlns:a16="http://schemas.microsoft.com/office/drawing/2014/main" id="{BE4AB76D-20F5-4B05-AD54-FCFC92121AC9}"/>
                </a:ext>
              </a:extLst>
            </p:cNvPr>
            <p:cNvSpPr>
              <a:spLocks noChangeShapeType="1"/>
            </p:cNvSpPr>
            <p:nvPr/>
          </p:nvSpPr>
          <p:spPr bwMode="auto">
            <a:xfrm>
              <a:off x="4822" y="2203"/>
              <a:ext cx="1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 Box 1089">
              <a:extLst>
                <a:ext uri="{FF2B5EF4-FFF2-40B4-BE49-F238E27FC236}">
                  <a16:creationId xmlns:a16="http://schemas.microsoft.com/office/drawing/2014/main" id="{9CF7532B-3BB3-45BE-B673-6D0057320CDF}"/>
                </a:ext>
              </a:extLst>
            </p:cNvPr>
            <p:cNvSpPr txBox="1">
              <a:spLocks noChangeArrowheads="1"/>
            </p:cNvSpPr>
            <p:nvPr/>
          </p:nvSpPr>
          <p:spPr bwMode="auto">
            <a:xfrm>
              <a:off x="4926" y="1996"/>
              <a:ext cx="525" cy="31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user2</a:t>
              </a:r>
            </a:p>
          </p:txBody>
        </p:sp>
        <p:sp>
          <p:nvSpPr>
            <p:cNvPr id="25" name="Line 1090">
              <a:extLst>
                <a:ext uri="{FF2B5EF4-FFF2-40B4-BE49-F238E27FC236}">
                  <a16:creationId xmlns:a16="http://schemas.microsoft.com/office/drawing/2014/main" id="{D7E15B65-A7B3-4703-81AF-4C56AA47F03D}"/>
                </a:ext>
              </a:extLst>
            </p:cNvPr>
            <p:cNvSpPr>
              <a:spLocks noChangeShapeType="1"/>
            </p:cNvSpPr>
            <p:nvPr/>
          </p:nvSpPr>
          <p:spPr bwMode="auto">
            <a:xfrm>
              <a:off x="4822" y="2410"/>
              <a:ext cx="1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Text Box 1091">
              <a:extLst>
                <a:ext uri="{FF2B5EF4-FFF2-40B4-BE49-F238E27FC236}">
                  <a16:creationId xmlns:a16="http://schemas.microsoft.com/office/drawing/2014/main" id="{671ADB0A-34C3-4147-8F1D-683070A5F0F6}"/>
                </a:ext>
              </a:extLst>
            </p:cNvPr>
            <p:cNvSpPr txBox="1">
              <a:spLocks noChangeArrowheads="1"/>
            </p:cNvSpPr>
            <p:nvPr/>
          </p:nvSpPr>
          <p:spPr bwMode="auto">
            <a:xfrm>
              <a:off x="4926" y="2306"/>
              <a:ext cx="525" cy="21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7" name="Line 1092">
              <a:extLst>
                <a:ext uri="{FF2B5EF4-FFF2-40B4-BE49-F238E27FC236}">
                  <a16:creationId xmlns:a16="http://schemas.microsoft.com/office/drawing/2014/main" id="{6886D20F-A1F2-4EE9-9897-7CA687CD6717}"/>
                </a:ext>
              </a:extLst>
            </p:cNvPr>
            <p:cNvSpPr>
              <a:spLocks noChangeShapeType="1"/>
            </p:cNvSpPr>
            <p:nvPr/>
          </p:nvSpPr>
          <p:spPr bwMode="auto">
            <a:xfrm>
              <a:off x="4612" y="2616"/>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1093">
              <a:extLst>
                <a:ext uri="{FF2B5EF4-FFF2-40B4-BE49-F238E27FC236}">
                  <a16:creationId xmlns:a16="http://schemas.microsoft.com/office/drawing/2014/main" id="{594C2BD2-818C-4E52-94AC-1DF55B8BB834}"/>
                </a:ext>
              </a:extLst>
            </p:cNvPr>
            <p:cNvSpPr txBox="1">
              <a:spLocks noChangeArrowheads="1"/>
            </p:cNvSpPr>
            <p:nvPr/>
          </p:nvSpPr>
          <p:spPr bwMode="auto">
            <a:xfrm>
              <a:off x="4717" y="2513"/>
              <a:ext cx="794" cy="2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CD</a:t>
              </a:r>
              <a:r>
                <a:rPr lang="zh-CN" altLang="en-US" sz="1400">
                  <a:solidFill>
                    <a:schemeClr val="accent2"/>
                  </a:solidFill>
                  <a:latin typeface="华文新魏" panose="02010800040101010101" pitchFamily="2" charset="-122"/>
                  <a:ea typeface="华文新魏" panose="02010800040101010101" pitchFamily="2" charset="-122"/>
                </a:rPr>
                <a:t>驱动器</a:t>
              </a:r>
              <a:r>
                <a:rPr lang="en-US" altLang="zh-CN" sz="1400">
                  <a:solidFill>
                    <a:schemeClr val="accent2"/>
                  </a:solidFill>
                  <a:latin typeface="华文新魏" panose="02010800040101010101" pitchFamily="2" charset="-122"/>
                  <a:ea typeface="华文新魏" panose="02010800040101010101" pitchFamily="2" charset="-122"/>
                </a:rPr>
                <a:t>(E:)</a:t>
              </a:r>
            </a:p>
          </p:txBody>
        </p:sp>
        <p:sp>
          <p:nvSpPr>
            <p:cNvPr id="29" name="Line 1094">
              <a:extLst>
                <a:ext uri="{FF2B5EF4-FFF2-40B4-BE49-F238E27FC236}">
                  <a16:creationId xmlns:a16="http://schemas.microsoft.com/office/drawing/2014/main" id="{3E31B5E8-6AC4-4C3F-852A-5362EB0236ED}"/>
                </a:ext>
              </a:extLst>
            </p:cNvPr>
            <p:cNvSpPr>
              <a:spLocks noChangeShapeType="1"/>
            </p:cNvSpPr>
            <p:nvPr/>
          </p:nvSpPr>
          <p:spPr bwMode="auto">
            <a:xfrm>
              <a:off x="4612" y="2927"/>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Text Box 1095">
              <a:extLst>
                <a:ext uri="{FF2B5EF4-FFF2-40B4-BE49-F238E27FC236}">
                  <a16:creationId xmlns:a16="http://schemas.microsoft.com/office/drawing/2014/main" id="{5501F16F-AEAF-43D0-B9A1-F1A853846691}"/>
                </a:ext>
              </a:extLst>
            </p:cNvPr>
            <p:cNvSpPr txBox="1">
              <a:spLocks noChangeArrowheads="1"/>
            </p:cNvSpPr>
            <p:nvPr/>
          </p:nvSpPr>
          <p:spPr bwMode="auto">
            <a:xfrm>
              <a:off x="4717" y="2823"/>
              <a:ext cx="524" cy="3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1" name="Line 1096">
              <a:extLst>
                <a:ext uri="{FF2B5EF4-FFF2-40B4-BE49-F238E27FC236}">
                  <a16:creationId xmlns:a16="http://schemas.microsoft.com/office/drawing/2014/main" id="{69296BCE-49FE-403E-A2D3-4DD37D226124}"/>
                </a:ext>
              </a:extLst>
            </p:cNvPr>
            <p:cNvSpPr>
              <a:spLocks noChangeShapeType="1"/>
            </p:cNvSpPr>
            <p:nvPr/>
          </p:nvSpPr>
          <p:spPr bwMode="auto">
            <a:xfrm>
              <a:off x="4402" y="3237"/>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1097">
              <a:extLst>
                <a:ext uri="{FF2B5EF4-FFF2-40B4-BE49-F238E27FC236}">
                  <a16:creationId xmlns:a16="http://schemas.microsoft.com/office/drawing/2014/main" id="{79BE5645-6FF7-415A-8A2D-AFD81FB70C49}"/>
                </a:ext>
              </a:extLst>
            </p:cNvPr>
            <p:cNvSpPr txBox="1">
              <a:spLocks noChangeArrowheads="1"/>
            </p:cNvSpPr>
            <p:nvPr/>
          </p:nvSpPr>
          <p:spPr bwMode="auto">
            <a:xfrm>
              <a:off x="4507" y="3134"/>
              <a:ext cx="596" cy="20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400">
                  <a:solidFill>
                    <a:schemeClr val="accent2"/>
                  </a:solidFill>
                  <a:latin typeface="华文新魏" panose="02010800040101010101" pitchFamily="2" charset="-122"/>
                  <a:ea typeface="华文新魏" panose="02010800040101010101" pitchFamily="2" charset="-122"/>
                </a:rPr>
                <a:t>网络邻居</a:t>
              </a:r>
            </a:p>
          </p:txBody>
        </p:sp>
        <p:sp>
          <p:nvSpPr>
            <p:cNvPr id="33" name="Line 1098">
              <a:extLst>
                <a:ext uri="{FF2B5EF4-FFF2-40B4-BE49-F238E27FC236}">
                  <a16:creationId xmlns:a16="http://schemas.microsoft.com/office/drawing/2014/main" id="{0459AED1-DC87-41FC-9807-D403D0D98E69}"/>
                </a:ext>
              </a:extLst>
            </p:cNvPr>
            <p:cNvSpPr>
              <a:spLocks noChangeShapeType="1"/>
            </p:cNvSpPr>
            <p:nvPr/>
          </p:nvSpPr>
          <p:spPr bwMode="auto">
            <a:xfrm>
              <a:off x="4402" y="3548"/>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 Box 1099">
              <a:extLst>
                <a:ext uri="{FF2B5EF4-FFF2-40B4-BE49-F238E27FC236}">
                  <a16:creationId xmlns:a16="http://schemas.microsoft.com/office/drawing/2014/main" id="{1EA0E7B2-5A7E-4909-AD4C-F3FC2F67C105}"/>
                </a:ext>
              </a:extLst>
            </p:cNvPr>
            <p:cNvSpPr txBox="1">
              <a:spLocks noChangeArrowheads="1"/>
            </p:cNvSpPr>
            <p:nvPr/>
          </p:nvSpPr>
          <p:spPr bwMode="auto">
            <a:xfrm>
              <a:off x="4507" y="3444"/>
              <a:ext cx="460" cy="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400">
                  <a:solidFill>
                    <a:schemeClr val="accent2"/>
                  </a:solidFill>
                  <a:latin typeface="华文新魏" panose="02010800040101010101" pitchFamily="2" charset="-122"/>
                  <a:ea typeface="华文新魏" panose="02010800040101010101" pitchFamily="2" charset="-122"/>
                </a:rPr>
                <a:t>回收站</a:t>
              </a:r>
            </a:p>
          </p:txBody>
        </p:sp>
        <p:sp>
          <p:nvSpPr>
            <p:cNvPr id="35" name="Line 1100">
              <a:extLst>
                <a:ext uri="{FF2B5EF4-FFF2-40B4-BE49-F238E27FC236}">
                  <a16:creationId xmlns:a16="http://schemas.microsoft.com/office/drawing/2014/main" id="{2ECB0E76-7FC4-4AF4-B289-C1A9DDAA4D51}"/>
                </a:ext>
              </a:extLst>
            </p:cNvPr>
            <p:cNvSpPr>
              <a:spLocks noChangeShapeType="1"/>
            </p:cNvSpPr>
            <p:nvPr/>
          </p:nvSpPr>
          <p:spPr bwMode="auto">
            <a:xfrm>
              <a:off x="4402" y="3858"/>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Text Box 1101">
              <a:extLst>
                <a:ext uri="{FF2B5EF4-FFF2-40B4-BE49-F238E27FC236}">
                  <a16:creationId xmlns:a16="http://schemas.microsoft.com/office/drawing/2014/main" id="{F99729A6-1832-4F97-8F25-081E348FC539}"/>
                </a:ext>
              </a:extLst>
            </p:cNvPr>
            <p:cNvSpPr txBox="1">
              <a:spLocks noChangeArrowheads="1"/>
            </p:cNvSpPr>
            <p:nvPr/>
          </p:nvSpPr>
          <p:spPr bwMode="auto">
            <a:xfrm>
              <a:off x="4507" y="3800"/>
              <a:ext cx="323" cy="1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7" name="Line 1102">
              <a:extLst>
                <a:ext uri="{FF2B5EF4-FFF2-40B4-BE49-F238E27FC236}">
                  <a16:creationId xmlns:a16="http://schemas.microsoft.com/office/drawing/2014/main" id="{8D917125-A7CB-480D-ADFD-D149F052676B}"/>
                </a:ext>
              </a:extLst>
            </p:cNvPr>
            <p:cNvSpPr>
              <a:spLocks noChangeShapeType="1"/>
            </p:cNvSpPr>
            <p:nvPr/>
          </p:nvSpPr>
          <p:spPr bwMode="auto">
            <a:xfrm>
              <a:off x="4402" y="961"/>
              <a:ext cx="0" cy="289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1103">
              <a:extLst>
                <a:ext uri="{FF2B5EF4-FFF2-40B4-BE49-F238E27FC236}">
                  <a16:creationId xmlns:a16="http://schemas.microsoft.com/office/drawing/2014/main" id="{BD0D1EF6-89E2-4F5F-A16F-4B6AD6436741}"/>
                </a:ext>
              </a:extLst>
            </p:cNvPr>
            <p:cNvSpPr txBox="1">
              <a:spLocks noChangeArrowheads="1"/>
            </p:cNvSpPr>
            <p:nvPr/>
          </p:nvSpPr>
          <p:spPr bwMode="auto">
            <a:xfrm>
              <a:off x="3971" y="2927"/>
              <a:ext cx="224" cy="186"/>
            </a:xfrm>
            <a:prstGeom prst="rect">
              <a:avLst/>
            </a:prstGeom>
            <a:solidFill>
              <a:srgbClr val="FFCC66"/>
            </a:solidFill>
            <a:ln w="9525">
              <a:solidFill>
                <a:srgbClr val="FFFFFF"/>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B</a:t>
              </a:r>
            </a:p>
          </p:txBody>
        </p:sp>
        <p:sp>
          <p:nvSpPr>
            <p:cNvPr id="39" name="Text Box 1104">
              <a:extLst>
                <a:ext uri="{FF2B5EF4-FFF2-40B4-BE49-F238E27FC236}">
                  <a16:creationId xmlns:a16="http://schemas.microsoft.com/office/drawing/2014/main" id="{07CBC5F7-3314-4E67-8D3E-5A263F4A751B}"/>
                </a:ext>
              </a:extLst>
            </p:cNvPr>
            <p:cNvSpPr txBox="1">
              <a:spLocks noChangeArrowheads="1"/>
            </p:cNvSpPr>
            <p:nvPr/>
          </p:nvSpPr>
          <p:spPr bwMode="auto">
            <a:xfrm>
              <a:off x="3218" y="2927"/>
              <a:ext cx="524" cy="186"/>
            </a:xfrm>
            <a:prstGeom prst="rect">
              <a:avLst/>
            </a:prstGeom>
            <a:solidFill>
              <a:srgbClr val="FFCC66"/>
            </a:solidFill>
            <a:ln w="9525">
              <a:solidFill>
                <a:srgbClr val="FFFFFF"/>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testfile.c</a:t>
              </a:r>
            </a:p>
          </p:txBody>
        </p:sp>
        <p:sp>
          <p:nvSpPr>
            <p:cNvPr id="40" name="Text Box 1105">
              <a:extLst>
                <a:ext uri="{FF2B5EF4-FFF2-40B4-BE49-F238E27FC236}">
                  <a16:creationId xmlns:a16="http://schemas.microsoft.com/office/drawing/2014/main" id="{DA0E5DE2-9E64-44FC-8557-04E3EECCFFFF}"/>
                </a:ext>
              </a:extLst>
            </p:cNvPr>
            <p:cNvSpPr txBox="1">
              <a:spLocks noChangeArrowheads="1"/>
            </p:cNvSpPr>
            <p:nvPr/>
          </p:nvSpPr>
          <p:spPr bwMode="auto">
            <a:xfrm>
              <a:off x="204" y="2306"/>
              <a:ext cx="408" cy="172"/>
            </a:xfrm>
            <a:prstGeom prst="rect">
              <a:avLst/>
            </a:prstGeom>
            <a:solidFill>
              <a:srgbClr val="FFCC66"/>
            </a:solidFill>
            <a:ln w="9525">
              <a:solidFill>
                <a:srgbClr val="FFFFFF"/>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tty00</a:t>
              </a:r>
            </a:p>
          </p:txBody>
        </p:sp>
        <p:sp>
          <p:nvSpPr>
            <p:cNvPr id="41" name="Text Box 1106">
              <a:extLst>
                <a:ext uri="{FF2B5EF4-FFF2-40B4-BE49-F238E27FC236}">
                  <a16:creationId xmlns:a16="http://schemas.microsoft.com/office/drawing/2014/main" id="{743BFE1A-17D9-499B-8841-13C2BD4A38BD}"/>
                </a:ext>
              </a:extLst>
            </p:cNvPr>
            <p:cNvSpPr txBox="1">
              <a:spLocks noChangeArrowheads="1"/>
            </p:cNvSpPr>
            <p:nvPr/>
          </p:nvSpPr>
          <p:spPr bwMode="auto">
            <a:xfrm>
              <a:off x="1711" y="1271"/>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400">
                  <a:solidFill>
                    <a:schemeClr val="accent2"/>
                  </a:solidFill>
                  <a:latin typeface="华文新魏" panose="02010800040101010101" pitchFamily="2" charset="-122"/>
                  <a:ea typeface="华文新魏" panose="02010800040101010101" pitchFamily="2" charset="-122"/>
                </a:rPr>
                <a:t>／</a:t>
              </a:r>
            </a:p>
          </p:txBody>
        </p:sp>
        <p:sp>
          <p:nvSpPr>
            <p:cNvPr id="42" name="Text Box 1107">
              <a:extLst>
                <a:ext uri="{FF2B5EF4-FFF2-40B4-BE49-F238E27FC236}">
                  <a16:creationId xmlns:a16="http://schemas.microsoft.com/office/drawing/2014/main" id="{A3A8CFE4-6869-4034-A6F5-E690DE8E364A}"/>
                </a:ext>
              </a:extLst>
            </p:cNvPr>
            <p:cNvSpPr txBox="1">
              <a:spLocks noChangeArrowheads="1"/>
            </p:cNvSpPr>
            <p:nvPr/>
          </p:nvSpPr>
          <p:spPr bwMode="auto">
            <a:xfrm>
              <a:off x="527"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dev</a:t>
              </a:r>
            </a:p>
          </p:txBody>
        </p:sp>
        <p:sp>
          <p:nvSpPr>
            <p:cNvPr id="43" name="Text Box 1108">
              <a:extLst>
                <a:ext uri="{FF2B5EF4-FFF2-40B4-BE49-F238E27FC236}">
                  <a16:creationId xmlns:a16="http://schemas.microsoft.com/office/drawing/2014/main" id="{A3946A0C-0C26-459C-8C43-F87FBC55116E}"/>
                </a:ext>
              </a:extLst>
            </p:cNvPr>
            <p:cNvSpPr txBox="1">
              <a:spLocks noChangeArrowheads="1"/>
            </p:cNvSpPr>
            <p:nvPr/>
          </p:nvSpPr>
          <p:spPr bwMode="auto">
            <a:xfrm>
              <a:off x="1173"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usr</a:t>
              </a:r>
            </a:p>
          </p:txBody>
        </p:sp>
        <p:sp>
          <p:nvSpPr>
            <p:cNvPr id="44" name="Text Box 1109">
              <a:extLst>
                <a:ext uri="{FF2B5EF4-FFF2-40B4-BE49-F238E27FC236}">
                  <a16:creationId xmlns:a16="http://schemas.microsoft.com/office/drawing/2014/main" id="{A0E91FE8-9711-4A41-BF9E-6D44CC7B71E6}"/>
                </a:ext>
              </a:extLst>
            </p:cNvPr>
            <p:cNvSpPr txBox="1">
              <a:spLocks noChangeArrowheads="1"/>
            </p:cNvSpPr>
            <p:nvPr/>
          </p:nvSpPr>
          <p:spPr bwMode="auto">
            <a:xfrm>
              <a:off x="1711"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lib</a:t>
              </a:r>
            </a:p>
          </p:txBody>
        </p:sp>
        <p:sp>
          <p:nvSpPr>
            <p:cNvPr id="45" name="Text Box 1110">
              <a:extLst>
                <a:ext uri="{FF2B5EF4-FFF2-40B4-BE49-F238E27FC236}">
                  <a16:creationId xmlns:a16="http://schemas.microsoft.com/office/drawing/2014/main" id="{61C49F31-E9C0-46D8-830B-567F70D13A11}"/>
                </a:ext>
              </a:extLst>
            </p:cNvPr>
            <p:cNvSpPr txBox="1">
              <a:spLocks noChangeArrowheads="1"/>
            </p:cNvSpPr>
            <p:nvPr/>
          </p:nvSpPr>
          <p:spPr bwMode="auto">
            <a:xfrm>
              <a:off x="2249"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etc</a:t>
              </a:r>
            </a:p>
          </p:txBody>
        </p:sp>
        <p:sp>
          <p:nvSpPr>
            <p:cNvPr id="46" name="Text Box 1111">
              <a:extLst>
                <a:ext uri="{FF2B5EF4-FFF2-40B4-BE49-F238E27FC236}">
                  <a16:creationId xmlns:a16="http://schemas.microsoft.com/office/drawing/2014/main" id="{1E9719D8-C3CC-44FF-89BB-768A12A4C5B5}"/>
                </a:ext>
              </a:extLst>
            </p:cNvPr>
            <p:cNvSpPr txBox="1">
              <a:spLocks noChangeArrowheads="1"/>
            </p:cNvSpPr>
            <p:nvPr/>
          </p:nvSpPr>
          <p:spPr bwMode="auto">
            <a:xfrm>
              <a:off x="2895"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home</a:t>
              </a:r>
            </a:p>
          </p:txBody>
        </p:sp>
        <p:sp>
          <p:nvSpPr>
            <p:cNvPr id="47" name="Text Box 1112">
              <a:extLst>
                <a:ext uri="{FF2B5EF4-FFF2-40B4-BE49-F238E27FC236}">
                  <a16:creationId xmlns:a16="http://schemas.microsoft.com/office/drawing/2014/main" id="{305772E8-1789-4940-86F9-E9A4BF11C2D9}"/>
                </a:ext>
              </a:extLst>
            </p:cNvPr>
            <p:cNvSpPr txBox="1">
              <a:spLocks noChangeArrowheads="1"/>
            </p:cNvSpPr>
            <p:nvPr/>
          </p:nvSpPr>
          <p:spPr bwMode="auto">
            <a:xfrm>
              <a:off x="742" y="2306"/>
              <a:ext cx="369" cy="172"/>
            </a:xfrm>
            <a:prstGeom prst="rect">
              <a:avLst/>
            </a:prstGeom>
            <a:solidFill>
              <a:srgbClr val="FFCC66"/>
            </a:solidFill>
            <a:ln w="9525">
              <a:solidFill>
                <a:srgbClr val="FFFFFF"/>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tty01</a:t>
              </a:r>
            </a:p>
          </p:txBody>
        </p:sp>
        <p:sp>
          <p:nvSpPr>
            <p:cNvPr id="48" name="Line 1113">
              <a:extLst>
                <a:ext uri="{FF2B5EF4-FFF2-40B4-BE49-F238E27FC236}">
                  <a16:creationId xmlns:a16="http://schemas.microsoft.com/office/drawing/2014/main" id="{314C00C4-9F87-414E-B0AD-573C702F739F}"/>
                </a:ext>
              </a:extLst>
            </p:cNvPr>
            <p:cNvSpPr>
              <a:spLocks noChangeShapeType="1"/>
            </p:cNvSpPr>
            <p:nvPr/>
          </p:nvSpPr>
          <p:spPr bwMode="auto">
            <a:xfrm flipH="1">
              <a:off x="419" y="1996"/>
              <a:ext cx="323"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49" name="Line 1114">
              <a:extLst>
                <a:ext uri="{FF2B5EF4-FFF2-40B4-BE49-F238E27FC236}">
                  <a16:creationId xmlns:a16="http://schemas.microsoft.com/office/drawing/2014/main" id="{FA81FC75-2F5C-4A24-9439-60EC658ADD82}"/>
                </a:ext>
              </a:extLst>
            </p:cNvPr>
            <p:cNvSpPr>
              <a:spLocks noChangeShapeType="1"/>
            </p:cNvSpPr>
            <p:nvPr/>
          </p:nvSpPr>
          <p:spPr bwMode="auto">
            <a:xfrm>
              <a:off x="742" y="1996"/>
              <a:ext cx="215"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50" name="Text Box 1115">
              <a:extLst>
                <a:ext uri="{FF2B5EF4-FFF2-40B4-BE49-F238E27FC236}">
                  <a16:creationId xmlns:a16="http://schemas.microsoft.com/office/drawing/2014/main" id="{CE3EB626-EF03-4692-8C43-35BD990B483B}"/>
                </a:ext>
              </a:extLst>
            </p:cNvPr>
            <p:cNvSpPr txBox="1">
              <a:spLocks noChangeArrowheads="1"/>
            </p:cNvSpPr>
            <p:nvPr/>
          </p:nvSpPr>
          <p:spPr bwMode="auto">
            <a:xfrm>
              <a:off x="742" y="2720"/>
              <a:ext cx="431" cy="207"/>
            </a:xfrm>
            <a:prstGeom prst="rect">
              <a:avLst/>
            </a:prstGeom>
            <a:solidFill>
              <a:srgbClr val="FFCC66"/>
            </a:solidFill>
            <a:ln w="9525">
              <a:solidFill>
                <a:srgbClr val="FFFFFF"/>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bin</a:t>
              </a:r>
            </a:p>
          </p:txBody>
        </p:sp>
        <p:sp>
          <p:nvSpPr>
            <p:cNvPr id="51" name="Text Box 1116">
              <a:extLst>
                <a:ext uri="{FF2B5EF4-FFF2-40B4-BE49-F238E27FC236}">
                  <a16:creationId xmlns:a16="http://schemas.microsoft.com/office/drawing/2014/main" id="{80FEE598-1256-44D4-8448-F0003C566AA5}"/>
                </a:ext>
              </a:extLst>
            </p:cNvPr>
            <p:cNvSpPr txBox="1">
              <a:spLocks noChangeArrowheads="1"/>
            </p:cNvSpPr>
            <p:nvPr/>
          </p:nvSpPr>
          <p:spPr bwMode="auto">
            <a:xfrm>
              <a:off x="1065" y="2720"/>
              <a:ext cx="430" cy="207"/>
            </a:xfrm>
            <a:prstGeom prst="rect">
              <a:avLst/>
            </a:prstGeom>
            <a:solidFill>
              <a:srgbClr val="FFCC66"/>
            </a:solidFill>
            <a:ln w="9525">
              <a:solidFill>
                <a:srgbClr val="FFFFFF"/>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lib</a:t>
              </a:r>
            </a:p>
          </p:txBody>
        </p:sp>
        <p:sp>
          <p:nvSpPr>
            <p:cNvPr id="52" name="Text Box 1117">
              <a:extLst>
                <a:ext uri="{FF2B5EF4-FFF2-40B4-BE49-F238E27FC236}">
                  <a16:creationId xmlns:a16="http://schemas.microsoft.com/office/drawing/2014/main" id="{CFA3685B-999C-4C83-946A-DFD6AD963B12}"/>
                </a:ext>
              </a:extLst>
            </p:cNvPr>
            <p:cNvSpPr txBox="1">
              <a:spLocks noChangeArrowheads="1"/>
            </p:cNvSpPr>
            <p:nvPr/>
          </p:nvSpPr>
          <p:spPr bwMode="auto">
            <a:xfrm>
              <a:off x="1388" y="2720"/>
              <a:ext cx="645" cy="207"/>
            </a:xfrm>
            <a:prstGeom prst="rect">
              <a:avLst/>
            </a:prstGeom>
            <a:solidFill>
              <a:srgbClr val="FFCC66"/>
            </a:solidFill>
            <a:ln w="9525">
              <a:solidFill>
                <a:srgbClr val="FFFFFF"/>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man  tmp</a:t>
              </a:r>
            </a:p>
          </p:txBody>
        </p:sp>
        <p:sp>
          <p:nvSpPr>
            <p:cNvPr id="53" name="Line 1118">
              <a:extLst>
                <a:ext uri="{FF2B5EF4-FFF2-40B4-BE49-F238E27FC236}">
                  <a16:creationId xmlns:a16="http://schemas.microsoft.com/office/drawing/2014/main" id="{B014FDA4-46BE-4746-93AB-74DD507E9F61}"/>
                </a:ext>
              </a:extLst>
            </p:cNvPr>
            <p:cNvSpPr>
              <a:spLocks noChangeShapeType="1"/>
            </p:cNvSpPr>
            <p:nvPr/>
          </p:nvSpPr>
          <p:spPr bwMode="auto">
            <a:xfrm flipH="1">
              <a:off x="957" y="1996"/>
              <a:ext cx="431"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54" name="Line 1119">
              <a:extLst>
                <a:ext uri="{FF2B5EF4-FFF2-40B4-BE49-F238E27FC236}">
                  <a16:creationId xmlns:a16="http://schemas.microsoft.com/office/drawing/2014/main" id="{FF101432-54CD-49CD-9043-9E3B91A10594}"/>
                </a:ext>
              </a:extLst>
            </p:cNvPr>
            <p:cNvSpPr>
              <a:spLocks noChangeShapeType="1"/>
            </p:cNvSpPr>
            <p:nvPr/>
          </p:nvSpPr>
          <p:spPr bwMode="auto">
            <a:xfrm flipH="1">
              <a:off x="1280" y="1996"/>
              <a:ext cx="108"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55" name="Line 1120">
              <a:extLst>
                <a:ext uri="{FF2B5EF4-FFF2-40B4-BE49-F238E27FC236}">
                  <a16:creationId xmlns:a16="http://schemas.microsoft.com/office/drawing/2014/main" id="{725F1127-9AD4-481F-8D66-E05D05F42B7F}"/>
                </a:ext>
              </a:extLst>
            </p:cNvPr>
            <p:cNvSpPr>
              <a:spLocks noChangeShapeType="1"/>
            </p:cNvSpPr>
            <p:nvPr/>
          </p:nvSpPr>
          <p:spPr bwMode="auto">
            <a:xfrm>
              <a:off x="1388" y="1996"/>
              <a:ext cx="430"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56" name="Text Box 1121">
              <a:extLst>
                <a:ext uri="{FF2B5EF4-FFF2-40B4-BE49-F238E27FC236}">
                  <a16:creationId xmlns:a16="http://schemas.microsoft.com/office/drawing/2014/main" id="{D591C8F8-B3DD-4103-A881-E83369E33165}"/>
                </a:ext>
              </a:extLst>
            </p:cNvPr>
            <p:cNvSpPr txBox="1">
              <a:spLocks noChangeArrowheads="1"/>
            </p:cNvSpPr>
            <p:nvPr/>
          </p:nvSpPr>
          <p:spPr bwMode="auto">
            <a:xfrm>
              <a:off x="2295" y="2306"/>
              <a:ext cx="540" cy="217"/>
            </a:xfrm>
            <a:prstGeom prst="rect">
              <a:avLst/>
            </a:prstGeom>
            <a:solidFill>
              <a:srgbClr val="FFCC66"/>
            </a:solidFill>
            <a:ln w="9525">
              <a:solidFill>
                <a:srgbClr val="FFFFFF"/>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passwd</a:t>
              </a:r>
            </a:p>
          </p:txBody>
        </p:sp>
        <p:sp>
          <p:nvSpPr>
            <p:cNvPr id="57" name="Line 1122">
              <a:extLst>
                <a:ext uri="{FF2B5EF4-FFF2-40B4-BE49-F238E27FC236}">
                  <a16:creationId xmlns:a16="http://schemas.microsoft.com/office/drawing/2014/main" id="{E856481A-2ED8-484E-B1DA-D34618C8F58B}"/>
                </a:ext>
              </a:extLst>
            </p:cNvPr>
            <p:cNvSpPr>
              <a:spLocks noChangeShapeType="1"/>
            </p:cNvSpPr>
            <p:nvPr/>
          </p:nvSpPr>
          <p:spPr bwMode="auto">
            <a:xfrm flipH="1">
              <a:off x="2679" y="1996"/>
              <a:ext cx="431"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58" name="Line 1123">
              <a:extLst>
                <a:ext uri="{FF2B5EF4-FFF2-40B4-BE49-F238E27FC236}">
                  <a16:creationId xmlns:a16="http://schemas.microsoft.com/office/drawing/2014/main" id="{FF8C200B-C5E7-49CC-AC1A-16C0A271D357}"/>
                </a:ext>
              </a:extLst>
            </p:cNvPr>
            <p:cNvSpPr>
              <a:spLocks noChangeShapeType="1"/>
            </p:cNvSpPr>
            <p:nvPr/>
          </p:nvSpPr>
          <p:spPr bwMode="auto">
            <a:xfrm>
              <a:off x="3110" y="1996"/>
              <a:ext cx="646"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59" name="Text Box 1124">
              <a:extLst>
                <a:ext uri="{FF2B5EF4-FFF2-40B4-BE49-F238E27FC236}">
                  <a16:creationId xmlns:a16="http://schemas.microsoft.com/office/drawing/2014/main" id="{6F78672C-6EE5-4FE5-87EB-C27DD98333AC}"/>
                </a:ext>
              </a:extLst>
            </p:cNvPr>
            <p:cNvSpPr txBox="1">
              <a:spLocks noChangeArrowheads="1"/>
            </p:cNvSpPr>
            <p:nvPr/>
          </p:nvSpPr>
          <p:spPr bwMode="auto">
            <a:xfrm>
              <a:off x="3541"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var</a:t>
              </a:r>
            </a:p>
          </p:txBody>
        </p:sp>
        <p:sp>
          <p:nvSpPr>
            <p:cNvPr id="60" name="Line 1125">
              <a:extLst>
                <a:ext uri="{FF2B5EF4-FFF2-40B4-BE49-F238E27FC236}">
                  <a16:creationId xmlns:a16="http://schemas.microsoft.com/office/drawing/2014/main" id="{4855DE62-B751-4256-8756-B153467CC84A}"/>
                </a:ext>
              </a:extLst>
            </p:cNvPr>
            <p:cNvSpPr>
              <a:spLocks noChangeShapeType="1"/>
            </p:cNvSpPr>
            <p:nvPr/>
          </p:nvSpPr>
          <p:spPr bwMode="auto">
            <a:xfrm>
              <a:off x="1926" y="1478"/>
              <a:ext cx="0"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61" name="Line 1126">
              <a:extLst>
                <a:ext uri="{FF2B5EF4-FFF2-40B4-BE49-F238E27FC236}">
                  <a16:creationId xmlns:a16="http://schemas.microsoft.com/office/drawing/2014/main" id="{3F0528C2-AA1D-4508-92D1-943D1DE4F70E}"/>
                </a:ext>
              </a:extLst>
            </p:cNvPr>
            <p:cNvSpPr>
              <a:spLocks noChangeShapeType="1"/>
            </p:cNvSpPr>
            <p:nvPr/>
          </p:nvSpPr>
          <p:spPr bwMode="auto">
            <a:xfrm flipH="1">
              <a:off x="1388" y="1478"/>
              <a:ext cx="538"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62" name="Line 1127">
              <a:extLst>
                <a:ext uri="{FF2B5EF4-FFF2-40B4-BE49-F238E27FC236}">
                  <a16:creationId xmlns:a16="http://schemas.microsoft.com/office/drawing/2014/main" id="{E27485EB-ECFB-4C2C-9C27-5475C4F31FDE}"/>
                </a:ext>
              </a:extLst>
            </p:cNvPr>
            <p:cNvSpPr>
              <a:spLocks noChangeShapeType="1"/>
            </p:cNvSpPr>
            <p:nvPr/>
          </p:nvSpPr>
          <p:spPr bwMode="auto">
            <a:xfrm flipH="1">
              <a:off x="742" y="1478"/>
              <a:ext cx="1076"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63" name="Line 1128">
              <a:extLst>
                <a:ext uri="{FF2B5EF4-FFF2-40B4-BE49-F238E27FC236}">
                  <a16:creationId xmlns:a16="http://schemas.microsoft.com/office/drawing/2014/main" id="{4E9494E9-B0C3-48F9-B20F-914E01E616A4}"/>
                </a:ext>
              </a:extLst>
            </p:cNvPr>
            <p:cNvSpPr>
              <a:spLocks noChangeShapeType="1"/>
            </p:cNvSpPr>
            <p:nvPr/>
          </p:nvSpPr>
          <p:spPr bwMode="auto">
            <a:xfrm>
              <a:off x="1926" y="1478"/>
              <a:ext cx="538"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64" name="Line 1129">
              <a:extLst>
                <a:ext uri="{FF2B5EF4-FFF2-40B4-BE49-F238E27FC236}">
                  <a16:creationId xmlns:a16="http://schemas.microsoft.com/office/drawing/2014/main" id="{A73C82C5-49A5-439D-AAD1-7CE2A2861464}"/>
                </a:ext>
              </a:extLst>
            </p:cNvPr>
            <p:cNvSpPr>
              <a:spLocks noChangeShapeType="1"/>
            </p:cNvSpPr>
            <p:nvPr/>
          </p:nvSpPr>
          <p:spPr bwMode="auto">
            <a:xfrm>
              <a:off x="2033" y="1478"/>
              <a:ext cx="1077"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65" name="Line 1130">
              <a:extLst>
                <a:ext uri="{FF2B5EF4-FFF2-40B4-BE49-F238E27FC236}">
                  <a16:creationId xmlns:a16="http://schemas.microsoft.com/office/drawing/2014/main" id="{04318DF6-5FA2-4A84-BCAE-CFF42CCEB4CA}"/>
                </a:ext>
              </a:extLst>
            </p:cNvPr>
            <p:cNvSpPr>
              <a:spLocks noChangeShapeType="1"/>
            </p:cNvSpPr>
            <p:nvPr/>
          </p:nvSpPr>
          <p:spPr bwMode="auto">
            <a:xfrm>
              <a:off x="2141" y="1478"/>
              <a:ext cx="1615"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66" name="Text Box 1131">
              <a:extLst>
                <a:ext uri="{FF2B5EF4-FFF2-40B4-BE49-F238E27FC236}">
                  <a16:creationId xmlns:a16="http://schemas.microsoft.com/office/drawing/2014/main" id="{6F69D42A-5AFC-477F-A083-94B6580AC6D3}"/>
                </a:ext>
              </a:extLst>
            </p:cNvPr>
            <p:cNvSpPr txBox="1">
              <a:spLocks noChangeArrowheads="1"/>
            </p:cNvSpPr>
            <p:nvPr/>
          </p:nvSpPr>
          <p:spPr bwMode="auto">
            <a:xfrm>
              <a:off x="2356" y="2720"/>
              <a:ext cx="431"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fei1</a:t>
              </a:r>
            </a:p>
          </p:txBody>
        </p:sp>
        <p:sp>
          <p:nvSpPr>
            <p:cNvPr id="67" name="Text Box 1132">
              <a:extLst>
                <a:ext uri="{FF2B5EF4-FFF2-40B4-BE49-F238E27FC236}">
                  <a16:creationId xmlns:a16="http://schemas.microsoft.com/office/drawing/2014/main" id="{CF17C6ED-D962-4EB7-BFF6-ACB4403AB9E1}"/>
                </a:ext>
              </a:extLst>
            </p:cNvPr>
            <p:cNvSpPr txBox="1">
              <a:spLocks noChangeArrowheads="1"/>
            </p:cNvSpPr>
            <p:nvPr/>
          </p:nvSpPr>
          <p:spPr bwMode="auto">
            <a:xfrm>
              <a:off x="2679" y="3237"/>
              <a:ext cx="519" cy="207"/>
            </a:xfrm>
            <a:prstGeom prst="rect">
              <a:avLst/>
            </a:prstGeom>
            <a:solidFill>
              <a:srgbClr val="FFCC66"/>
            </a:solidFill>
            <a:ln w="9525">
              <a:solidFill>
                <a:srgbClr val="FFFFFF"/>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myfile.c</a:t>
              </a:r>
            </a:p>
          </p:txBody>
        </p:sp>
        <p:sp>
          <p:nvSpPr>
            <p:cNvPr id="68" name="Line 1133">
              <a:extLst>
                <a:ext uri="{FF2B5EF4-FFF2-40B4-BE49-F238E27FC236}">
                  <a16:creationId xmlns:a16="http://schemas.microsoft.com/office/drawing/2014/main" id="{F4086270-5A73-4008-84A7-8802C810BEF9}"/>
                </a:ext>
              </a:extLst>
            </p:cNvPr>
            <p:cNvSpPr>
              <a:spLocks noChangeShapeType="1"/>
            </p:cNvSpPr>
            <p:nvPr/>
          </p:nvSpPr>
          <p:spPr bwMode="auto">
            <a:xfrm flipH="1">
              <a:off x="3002" y="2927"/>
              <a:ext cx="108" cy="31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69" name="Line 1134">
              <a:extLst>
                <a:ext uri="{FF2B5EF4-FFF2-40B4-BE49-F238E27FC236}">
                  <a16:creationId xmlns:a16="http://schemas.microsoft.com/office/drawing/2014/main" id="{6CAEC4FF-F416-4F7E-AEFA-9D08CDAF0CA0}"/>
                </a:ext>
              </a:extLst>
            </p:cNvPr>
            <p:cNvSpPr>
              <a:spLocks noChangeShapeType="1"/>
            </p:cNvSpPr>
            <p:nvPr/>
          </p:nvSpPr>
          <p:spPr bwMode="auto">
            <a:xfrm>
              <a:off x="2679" y="2927"/>
              <a:ext cx="323"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70" name="Text Box 1135">
              <a:extLst>
                <a:ext uri="{FF2B5EF4-FFF2-40B4-BE49-F238E27FC236}">
                  <a16:creationId xmlns:a16="http://schemas.microsoft.com/office/drawing/2014/main" id="{303C86FF-959E-48FE-8510-665A26631C4F}"/>
                </a:ext>
              </a:extLst>
            </p:cNvPr>
            <p:cNvSpPr txBox="1">
              <a:spLocks noChangeArrowheads="1"/>
            </p:cNvSpPr>
            <p:nvPr/>
          </p:nvSpPr>
          <p:spPr bwMode="auto">
            <a:xfrm>
              <a:off x="1926" y="2306"/>
              <a:ext cx="364" cy="207"/>
            </a:xfrm>
            <a:prstGeom prst="rect">
              <a:avLst/>
            </a:prstGeom>
            <a:solidFill>
              <a:srgbClr val="FFCC66"/>
            </a:solidFill>
            <a:ln w="9525">
              <a:solidFill>
                <a:srgbClr val="FFFFFF"/>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getty</a:t>
              </a:r>
            </a:p>
          </p:txBody>
        </p:sp>
        <p:sp>
          <p:nvSpPr>
            <p:cNvPr id="71" name="Line 1136">
              <a:extLst>
                <a:ext uri="{FF2B5EF4-FFF2-40B4-BE49-F238E27FC236}">
                  <a16:creationId xmlns:a16="http://schemas.microsoft.com/office/drawing/2014/main" id="{89BA5AFE-055D-47AE-99EE-80D7247B3C40}"/>
                </a:ext>
              </a:extLst>
            </p:cNvPr>
            <p:cNvSpPr>
              <a:spLocks noChangeShapeType="1"/>
            </p:cNvSpPr>
            <p:nvPr/>
          </p:nvSpPr>
          <p:spPr bwMode="auto">
            <a:xfrm flipH="1">
              <a:off x="2141" y="1996"/>
              <a:ext cx="323"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72" name="Line 1137">
              <a:extLst>
                <a:ext uri="{FF2B5EF4-FFF2-40B4-BE49-F238E27FC236}">
                  <a16:creationId xmlns:a16="http://schemas.microsoft.com/office/drawing/2014/main" id="{71711D2C-F510-404C-BC8F-5A3F09BD43FC}"/>
                </a:ext>
              </a:extLst>
            </p:cNvPr>
            <p:cNvSpPr>
              <a:spLocks noChangeShapeType="1"/>
            </p:cNvSpPr>
            <p:nvPr/>
          </p:nvSpPr>
          <p:spPr bwMode="auto">
            <a:xfrm>
              <a:off x="2464" y="1996"/>
              <a:ext cx="108"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73" name="Text Box 1138">
              <a:extLst>
                <a:ext uri="{FF2B5EF4-FFF2-40B4-BE49-F238E27FC236}">
                  <a16:creationId xmlns:a16="http://schemas.microsoft.com/office/drawing/2014/main" id="{2184A5B5-8B99-4048-A83F-EB38190BEA5F}"/>
                </a:ext>
              </a:extLst>
            </p:cNvPr>
            <p:cNvSpPr txBox="1">
              <a:spLocks noChangeArrowheads="1"/>
            </p:cNvSpPr>
            <p:nvPr/>
          </p:nvSpPr>
          <p:spPr bwMode="auto">
            <a:xfrm>
              <a:off x="3541" y="2203"/>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fei3</a:t>
              </a:r>
            </a:p>
          </p:txBody>
        </p:sp>
        <p:sp>
          <p:nvSpPr>
            <p:cNvPr id="74" name="Line 1139">
              <a:extLst>
                <a:ext uri="{FF2B5EF4-FFF2-40B4-BE49-F238E27FC236}">
                  <a16:creationId xmlns:a16="http://schemas.microsoft.com/office/drawing/2014/main" id="{73FADFE9-7204-48DF-95C7-094A90EE2D51}"/>
                </a:ext>
              </a:extLst>
            </p:cNvPr>
            <p:cNvSpPr>
              <a:spLocks noChangeShapeType="1"/>
            </p:cNvSpPr>
            <p:nvPr/>
          </p:nvSpPr>
          <p:spPr bwMode="auto">
            <a:xfrm>
              <a:off x="3110" y="1996"/>
              <a:ext cx="0"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75" name="Text Box 1140">
              <a:extLst>
                <a:ext uri="{FF2B5EF4-FFF2-40B4-BE49-F238E27FC236}">
                  <a16:creationId xmlns:a16="http://schemas.microsoft.com/office/drawing/2014/main" id="{B0EE43E9-5214-4920-A55E-BB66C7FD5825}"/>
                </a:ext>
              </a:extLst>
            </p:cNvPr>
            <p:cNvSpPr txBox="1">
              <a:spLocks noChangeArrowheads="1"/>
            </p:cNvSpPr>
            <p:nvPr/>
          </p:nvSpPr>
          <p:spPr bwMode="auto">
            <a:xfrm>
              <a:off x="2828" y="2720"/>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fei2</a:t>
              </a:r>
            </a:p>
          </p:txBody>
        </p:sp>
        <p:sp>
          <p:nvSpPr>
            <p:cNvPr id="76" name="Line 1141">
              <a:extLst>
                <a:ext uri="{FF2B5EF4-FFF2-40B4-BE49-F238E27FC236}">
                  <a16:creationId xmlns:a16="http://schemas.microsoft.com/office/drawing/2014/main" id="{BA66399E-29D2-488E-8754-38A29114D8E0}"/>
                </a:ext>
              </a:extLst>
            </p:cNvPr>
            <p:cNvSpPr>
              <a:spLocks noChangeShapeType="1"/>
            </p:cNvSpPr>
            <p:nvPr/>
          </p:nvSpPr>
          <p:spPr bwMode="auto">
            <a:xfrm>
              <a:off x="1388" y="1996"/>
              <a:ext cx="107"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77" name="Line 1142">
              <a:extLst>
                <a:ext uri="{FF2B5EF4-FFF2-40B4-BE49-F238E27FC236}">
                  <a16:creationId xmlns:a16="http://schemas.microsoft.com/office/drawing/2014/main" id="{E5F89D02-0A24-4297-A96F-5A9822D5A9D4}"/>
                </a:ext>
              </a:extLst>
            </p:cNvPr>
            <p:cNvSpPr>
              <a:spLocks noChangeShapeType="1"/>
            </p:cNvSpPr>
            <p:nvPr/>
          </p:nvSpPr>
          <p:spPr bwMode="auto">
            <a:xfrm flipV="1">
              <a:off x="3002" y="3113"/>
              <a:ext cx="422" cy="12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78" name="Text Box 1144">
              <a:extLst>
                <a:ext uri="{FF2B5EF4-FFF2-40B4-BE49-F238E27FC236}">
                  <a16:creationId xmlns:a16="http://schemas.microsoft.com/office/drawing/2014/main" id="{477094A4-6047-4CAB-B42F-FA81F3A4E191}"/>
                </a:ext>
              </a:extLst>
            </p:cNvPr>
            <p:cNvSpPr txBox="1">
              <a:spLocks noChangeArrowheads="1"/>
            </p:cNvSpPr>
            <p:nvPr/>
          </p:nvSpPr>
          <p:spPr bwMode="auto">
            <a:xfrm>
              <a:off x="3325" y="2513"/>
              <a:ext cx="431"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fei4</a:t>
              </a:r>
            </a:p>
          </p:txBody>
        </p:sp>
        <p:sp>
          <p:nvSpPr>
            <p:cNvPr id="79" name="Text Box 1145">
              <a:extLst>
                <a:ext uri="{FF2B5EF4-FFF2-40B4-BE49-F238E27FC236}">
                  <a16:creationId xmlns:a16="http://schemas.microsoft.com/office/drawing/2014/main" id="{9BED14D6-174F-4A26-802D-EAB44C1E3A3C}"/>
                </a:ext>
              </a:extLst>
            </p:cNvPr>
            <p:cNvSpPr txBox="1">
              <a:spLocks noChangeArrowheads="1"/>
            </p:cNvSpPr>
            <p:nvPr/>
          </p:nvSpPr>
          <p:spPr bwMode="auto">
            <a:xfrm>
              <a:off x="3864" y="2513"/>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solidFill>
                    <a:schemeClr val="accent2"/>
                  </a:solidFill>
                  <a:latin typeface="华文新魏" panose="02010800040101010101" pitchFamily="2" charset="-122"/>
                  <a:ea typeface="华文新魏" panose="02010800040101010101" pitchFamily="2" charset="-122"/>
                </a:rPr>
                <a:t>fei5</a:t>
              </a:r>
            </a:p>
          </p:txBody>
        </p:sp>
        <p:sp>
          <p:nvSpPr>
            <p:cNvPr id="80" name="Line 1146">
              <a:extLst>
                <a:ext uri="{FF2B5EF4-FFF2-40B4-BE49-F238E27FC236}">
                  <a16:creationId xmlns:a16="http://schemas.microsoft.com/office/drawing/2014/main" id="{DBA17BD4-DC4B-46EF-B16B-9AFF6F6AADE7}"/>
                </a:ext>
              </a:extLst>
            </p:cNvPr>
            <p:cNvSpPr>
              <a:spLocks noChangeShapeType="1"/>
            </p:cNvSpPr>
            <p:nvPr/>
          </p:nvSpPr>
          <p:spPr bwMode="auto">
            <a:xfrm>
              <a:off x="3541" y="2720"/>
              <a:ext cx="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1147">
              <a:extLst>
                <a:ext uri="{FF2B5EF4-FFF2-40B4-BE49-F238E27FC236}">
                  <a16:creationId xmlns:a16="http://schemas.microsoft.com/office/drawing/2014/main" id="{66C47120-7F7E-4175-AED3-9E8606AF9A07}"/>
                </a:ext>
              </a:extLst>
            </p:cNvPr>
            <p:cNvSpPr>
              <a:spLocks noChangeShapeType="1"/>
            </p:cNvSpPr>
            <p:nvPr/>
          </p:nvSpPr>
          <p:spPr bwMode="auto">
            <a:xfrm flipH="1">
              <a:off x="3541" y="2410"/>
              <a:ext cx="215" cy="1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1148">
              <a:extLst>
                <a:ext uri="{FF2B5EF4-FFF2-40B4-BE49-F238E27FC236}">
                  <a16:creationId xmlns:a16="http://schemas.microsoft.com/office/drawing/2014/main" id="{92CE28FA-C406-41BD-9DE2-EF56AACAD08D}"/>
                </a:ext>
              </a:extLst>
            </p:cNvPr>
            <p:cNvSpPr>
              <a:spLocks noChangeShapeType="1"/>
            </p:cNvSpPr>
            <p:nvPr/>
          </p:nvSpPr>
          <p:spPr bwMode="auto">
            <a:xfrm>
              <a:off x="3756" y="2410"/>
              <a:ext cx="323" cy="1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1149">
              <a:extLst>
                <a:ext uri="{FF2B5EF4-FFF2-40B4-BE49-F238E27FC236}">
                  <a16:creationId xmlns:a16="http://schemas.microsoft.com/office/drawing/2014/main" id="{AAE2E82E-4AC1-402A-8AB0-11EF21A5E572}"/>
                </a:ext>
              </a:extLst>
            </p:cNvPr>
            <p:cNvSpPr>
              <a:spLocks noChangeShapeType="1"/>
            </p:cNvSpPr>
            <p:nvPr/>
          </p:nvSpPr>
          <p:spPr bwMode="auto">
            <a:xfrm>
              <a:off x="4079" y="2720"/>
              <a:ext cx="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399769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42148-B1D1-49BB-BE9F-E155920718AD}"/>
              </a:ext>
            </a:extLst>
          </p:cNvPr>
          <p:cNvSpPr>
            <a:spLocks noGrp="1"/>
          </p:cNvSpPr>
          <p:nvPr>
            <p:ph type="title"/>
          </p:nvPr>
        </p:nvSpPr>
        <p:spPr/>
        <p:txBody>
          <a:bodyPr/>
          <a:lstStyle/>
          <a:p>
            <a:r>
              <a:rPr lang="zh-CN" altLang="en-US" dirty="0"/>
              <a:t>层次目录结构（树状）</a:t>
            </a:r>
          </a:p>
        </p:txBody>
      </p:sp>
      <p:sp>
        <p:nvSpPr>
          <p:cNvPr id="3" name="内容占位符 2">
            <a:extLst>
              <a:ext uri="{FF2B5EF4-FFF2-40B4-BE49-F238E27FC236}">
                <a16:creationId xmlns:a16="http://schemas.microsoft.com/office/drawing/2014/main" id="{79560BAC-EF92-45BE-BCCF-BA8B6C4637D8}"/>
              </a:ext>
            </a:extLst>
          </p:cNvPr>
          <p:cNvSpPr>
            <a:spLocks noGrp="1"/>
          </p:cNvSpPr>
          <p:nvPr>
            <p:ph idx="1"/>
          </p:nvPr>
        </p:nvSpPr>
        <p:spPr/>
        <p:txBody>
          <a:bodyPr>
            <a:normAutofit fontScale="92500" lnSpcReduction="20000"/>
          </a:bodyPr>
          <a:lstStyle/>
          <a:p>
            <a:r>
              <a:rPr lang="zh-CN" altLang="en-US" dirty="0"/>
              <a:t>树形目录结构</a:t>
            </a:r>
          </a:p>
          <a:p>
            <a:pPr lvl="1"/>
            <a:r>
              <a:rPr lang="zh-CN" altLang="en-US" dirty="0"/>
              <a:t>倒置树的根称为根目录，从根向下，每一个树枝为一个子目录（一个目录文件），而树叶则为文件</a:t>
            </a:r>
            <a:endParaRPr lang="en-US" altLang="zh-CN" dirty="0"/>
          </a:p>
          <a:p>
            <a:pPr lvl="1"/>
            <a:r>
              <a:rPr lang="zh-CN" altLang="en-US" dirty="0"/>
              <a:t>每一级目录中的项既可以是下一级目录的说明，也可以是文件的说明，形成层次关系</a:t>
            </a:r>
            <a:endParaRPr lang="en-US" altLang="zh-CN" dirty="0"/>
          </a:p>
          <a:p>
            <a:pPr lvl="1"/>
            <a:r>
              <a:rPr lang="zh-CN" altLang="en-US" dirty="0"/>
              <a:t>文件的全名，应该从根目录开始，到该文件名为止，目录路径</a:t>
            </a:r>
            <a:r>
              <a:rPr lang="en-US" altLang="zh-CN" dirty="0"/>
              <a:t>+</a:t>
            </a:r>
            <a:r>
              <a:rPr lang="zh-CN" altLang="en-US" dirty="0"/>
              <a:t>文件名。</a:t>
            </a:r>
          </a:p>
          <a:p>
            <a:pPr lvl="1"/>
            <a:r>
              <a:rPr lang="zh-CN" altLang="en-US" dirty="0"/>
              <a:t>例，</a:t>
            </a:r>
            <a:r>
              <a:rPr lang="en-US" altLang="zh-CN" dirty="0"/>
              <a:t>/user/include/</a:t>
            </a:r>
            <a:r>
              <a:rPr lang="en-US" altLang="zh-CN" dirty="0" err="1"/>
              <a:t>testfile.c</a:t>
            </a:r>
            <a:endParaRPr lang="en-US" altLang="zh-CN" dirty="0"/>
          </a:p>
          <a:p>
            <a:r>
              <a:rPr lang="zh-CN" altLang="en-US" dirty="0"/>
              <a:t>优点：</a:t>
            </a:r>
          </a:p>
          <a:p>
            <a:pPr lvl="1"/>
            <a:r>
              <a:rPr lang="zh-CN" altLang="en-US" dirty="0"/>
              <a:t>较好地反映现实世界数据集合之间的层次关系</a:t>
            </a:r>
          </a:p>
          <a:p>
            <a:pPr lvl="1"/>
            <a:r>
              <a:rPr lang="zh-CN" altLang="en-US" dirty="0"/>
              <a:t>不同文件可以重名，只要不在同一个目录中</a:t>
            </a:r>
          </a:p>
          <a:p>
            <a:pPr lvl="1"/>
            <a:r>
              <a:rPr lang="zh-CN" altLang="en-US" dirty="0"/>
              <a:t>容易以目录为单位进行文件的保护、保密和共享</a:t>
            </a:r>
          </a:p>
        </p:txBody>
      </p:sp>
      <p:sp>
        <p:nvSpPr>
          <p:cNvPr id="4" name="日期占位符 3">
            <a:extLst>
              <a:ext uri="{FF2B5EF4-FFF2-40B4-BE49-F238E27FC236}">
                <a16:creationId xmlns:a16="http://schemas.microsoft.com/office/drawing/2014/main" id="{B4E57622-27ED-4AB2-8C32-DAA170051F81}"/>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E20D4557-1B5B-4817-BDBF-49A043AED1C9}"/>
              </a:ext>
            </a:extLst>
          </p:cNvPr>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1819865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ED135-DEE0-46D2-8996-9624D982C9DA}"/>
              </a:ext>
            </a:extLst>
          </p:cNvPr>
          <p:cNvSpPr>
            <a:spLocks noGrp="1"/>
          </p:cNvSpPr>
          <p:nvPr>
            <p:ph type="title"/>
          </p:nvPr>
        </p:nvSpPr>
        <p:spPr/>
        <p:txBody>
          <a:bodyPr/>
          <a:lstStyle/>
          <a:p>
            <a:r>
              <a:rPr lang="en-US" altLang="zh-CN" dirty="0"/>
              <a:t>Unix</a:t>
            </a:r>
            <a:r>
              <a:rPr lang="zh-CN" altLang="en-US" dirty="0"/>
              <a:t>目录结构</a:t>
            </a:r>
          </a:p>
        </p:txBody>
      </p:sp>
      <p:sp>
        <p:nvSpPr>
          <p:cNvPr id="3" name="内容占位符 2">
            <a:extLst>
              <a:ext uri="{FF2B5EF4-FFF2-40B4-BE49-F238E27FC236}">
                <a16:creationId xmlns:a16="http://schemas.microsoft.com/office/drawing/2014/main" id="{B742E6A1-918C-4520-94E7-69D2060350C3}"/>
              </a:ext>
            </a:extLst>
          </p:cNvPr>
          <p:cNvSpPr>
            <a:spLocks noGrp="1"/>
          </p:cNvSpPr>
          <p:nvPr>
            <p:ph idx="1"/>
          </p:nvPr>
        </p:nvSpPr>
        <p:spPr/>
        <p:txBody>
          <a:bodyPr/>
          <a:lstStyle/>
          <a:p>
            <a:r>
              <a:rPr lang="en-US" altLang="zh-CN" dirty="0"/>
              <a:t>Unix</a:t>
            </a:r>
            <a:r>
              <a:rPr lang="zh-CN" altLang="en-US" dirty="0"/>
              <a:t>目录项</a:t>
            </a:r>
            <a:endParaRPr lang="en-US" altLang="zh-CN" dirty="0"/>
          </a:p>
          <a:p>
            <a:endParaRPr lang="en-US" altLang="zh-CN" dirty="0"/>
          </a:p>
          <a:p>
            <a:endParaRPr lang="en-US" altLang="zh-CN" dirty="0"/>
          </a:p>
          <a:p>
            <a:pPr lvl="1"/>
            <a:r>
              <a:rPr lang="zh-CN" altLang="en-US" dirty="0"/>
              <a:t>找到文件</a:t>
            </a:r>
            <a:r>
              <a:rPr lang="en-US" altLang="zh-CN" dirty="0" err="1"/>
              <a:t>inode</a:t>
            </a:r>
            <a:r>
              <a:rPr lang="zh-CN" altLang="en-US" dirty="0"/>
              <a:t>号，就能找到文件数据在磁盘上的位置，就能读取相应文件</a:t>
            </a:r>
          </a:p>
        </p:txBody>
      </p:sp>
      <p:sp>
        <p:nvSpPr>
          <p:cNvPr id="4" name="日期占位符 3">
            <a:extLst>
              <a:ext uri="{FF2B5EF4-FFF2-40B4-BE49-F238E27FC236}">
                <a16:creationId xmlns:a16="http://schemas.microsoft.com/office/drawing/2014/main" id="{493635C5-9461-4BFB-BB08-E07233268950}"/>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89CB7354-85F3-4DF7-B69E-CD6AF8403E45}"/>
              </a:ext>
            </a:extLst>
          </p:cNvPr>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11" name="文本框 10">
            <a:extLst>
              <a:ext uri="{FF2B5EF4-FFF2-40B4-BE49-F238E27FC236}">
                <a16:creationId xmlns:a16="http://schemas.microsoft.com/office/drawing/2014/main" id="{F988256E-B84E-47DC-A5B3-D7C984CFF1A9}"/>
              </a:ext>
            </a:extLst>
          </p:cNvPr>
          <p:cNvSpPr txBox="1"/>
          <p:nvPr/>
        </p:nvSpPr>
        <p:spPr>
          <a:xfrm>
            <a:off x="1259632" y="1772816"/>
            <a:ext cx="1107996" cy="461665"/>
          </a:xfrm>
          <a:prstGeom prst="rect">
            <a:avLst/>
          </a:prstGeom>
          <a:noFill/>
          <a:ln>
            <a:solidFill>
              <a:schemeClr val="tx1"/>
            </a:solidFill>
          </a:ln>
        </p:spPr>
        <p:txBody>
          <a:bodyPr wrap="none" rtlCol="0">
            <a:spAutoFit/>
          </a:bodyPr>
          <a:lstStyle/>
          <a:p>
            <a:pPr>
              <a:spcBef>
                <a:spcPct val="20000"/>
              </a:spcBef>
            </a:pPr>
            <a:r>
              <a:rPr lang="zh-CN" altLang="en-US" sz="2400" dirty="0">
                <a:latin typeface="华文新魏" pitchFamily="2" charset="-122"/>
                <a:ea typeface="华文新魏" pitchFamily="2" charset="-122"/>
              </a:rPr>
              <a:t>文件名</a:t>
            </a:r>
          </a:p>
        </p:txBody>
      </p:sp>
      <p:sp>
        <p:nvSpPr>
          <p:cNvPr id="17" name="文本框 16">
            <a:extLst>
              <a:ext uri="{FF2B5EF4-FFF2-40B4-BE49-F238E27FC236}">
                <a16:creationId xmlns:a16="http://schemas.microsoft.com/office/drawing/2014/main" id="{D7BCBE10-8A1A-4700-A48C-013049567BB9}"/>
              </a:ext>
            </a:extLst>
          </p:cNvPr>
          <p:cNvSpPr txBox="1"/>
          <p:nvPr/>
        </p:nvSpPr>
        <p:spPr>
          <a:xfrm>
            <a:off x="2367628" y="1772816"/>
            <a:ext cx="1255472" cy="461665"/>
          </a:xfrm>
          <a:prstGeom prst="rect">
            <a:avLst/>
          </a:prstGeom>
          <a:noFill/>
          <a:ln>
            <a:solidFill>
              <a:schemeClr val="tx1"/>
            </a:solidFill>
          </a:ln>
        </p:spPr>
        <p:txBody>
          <a:bodyPr wrap="none" rtlCol="0">
            <a:spAutoFit/>
          </a:bodyPr>
          <a:lstStyle/>
          <a:p>
            <a:r>
              <a:rPr lang="en-US" altLang="zh-CN" sz="2400" dirty="0" err="1">
                <a:latin typeface="华文新魏" panose="02010800040101010101" pitchFamily="2" charset="-122"/>
                <a:ea typeface="华文新魏" panose="02010800040101010101" pitchFamily="2" charset="-122"/>
              </a:rPr>
              <a:t>inode</a:t>
            </a:r>
            <a:r>
              <a:rPr lang="zh-CN" altLang="en-US" sz="2400" dirty="0">
                <a:latin typeface="华文新魏" panose="02010800040101010101" pitchFamily="2" charset="-122"/>
                <a:ea typeface="华文新魏" panose="02010800040101010101" pitchFamily="2" charset="-122"/>
              </a:rPr>
              <a:t>号</a:t>
            </a:r>
          </a:p>
        </p:txBody>
      </p:sp>
      <p:sp>
        <p:nvSpPr>
          <p:cNvPr id="18" name="Text Box 8">
            <a:extLst>
              <a:ext uri="{FF2B5EF4-FFF2-40B4-BE49-F238E27FC236}">
                <a16:creationId xmlns:a16="http://schemas.microsoft.com/office/drawing/2014/main" id="{4F9E5977-DFD7-47B9-A9B3-A6D382486012}"/>
              </a:ext>
            </a:extLst>
          </p:cNvPr>
          <p:cNvSpPr txBox="1">
            <a:spLocks noChangeArrowheads="1"/>
          </p:cNvSpPr>
          <p:nvPr/>
        </p:nvSpPr>
        <p:spPr bwMode="auto">
          <a:xfrm>
            <a:off x="1095286" y="2234481"/>
            <a:ext cx="14366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en-US" altLang="zh-CN" sz="2000" dirty="0">
                <a:latin typeface="华文新魏" panose="02010800040101010101" pitchFamily="2" charset="-122"/>
                <a:ea typeface="华文新魏" panose="02010800040101010101" pitchFamily="2" charset="-122"/>
              </a:rPr>
              <a:t>14</a:t>
            </a:r>
            <a:r>
              <a:rPr kumimoji="0" lang="zh-CN" altLang="en-US" sz="2000" dirty="0">
                <a:latin typeface="华文新魏" panose="02010800040101010101" pitchFamily="2" charset="-122"/>
                <a:ea typeface="华文新魏" panose="02010800040101010101" pitchFamily="2" charset="-122"/>
              </a:rPr>
              <a:t>个字节</a:t>
            </a:r>
          </a:p>
        </p:txBody>
      </p:sp>
      <p:sp>
        <p:nvSpPr>
          <p:cNvPr id="19" name="Text Box 9">
            <a:extLst>
              <a:ext uri="{FF2B5EF4-FFF2-40B4-BE49-F238E27FC236}">
                <a16:creationId xmlns:a16="http://schemas.microsoft.com/office/drawing/2014/main" id="{41793E4D-9F7A-4A76-B23A-9379880C34B2}"/>
              </a:ext>
            </a:extLst>
          </p:cNvPr>
          <p:cNvSpPr txBox="1">
            <a:spLocks noChangeArrowheads="1"/>
          </p:cNvSpPr>
          <p:nvPr/>
        </p:nvSpPr>
        <p:spPr bwMode="auto">
          <a:xfrm>
            <a:off x="2277020" y="2236196"/>
            <a:ext cx="14366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en-US" altLang="zh-CN" sz="2000" dirty="0">
                <a:latin typeface="华文新魏" panose="02010800040101010101" pitchFamily="2" charset="-122"/>
                <a:ea typeface="华文新魏" panose="02010800040101010101" pitchFamily="2" charset="-122"/>
              </a:rPr>
              <a:t>2</a:t>
            </a:r>
            <a:r>
              <a:rPr kumimoji="0" lang="zh-CN" altLang="en-US" sz="2000" dirty="0">
                <a:latin typeface="华文新魏" panose="02010800040101010101" pitchFamily="2" charset="-122"/>
                <a:ea typeface="华文新魏" panose="02010800040101010101" pitchFamily="2" charset="-122"/>
              </a:rPr>
              <a:t>个字节</a:t>
            </a:r>
          </a:p>
        </p:txBody>
      </p:sp>
      <p:sp>
        <p:nvSpPr>
          <p:cNvPr id="20" name="文本框 19">
            <a:extLst>
              <a:ext uri="{FF2B5EF4-FFF2-40B4-BE49-F238E27FC236}">
                <a16:creationId xmlns:a16="http://schemas.microsoft.com/office/drawing/2014/main" id="{37D46A3D-69CD-41A7-BE48-B0C0083A9887}"/>
              </a:ext>
            </a:extLst>
          </p:cNvPr>
          <p:cNvSpPr txBox="1"/>
          <p:nvPr/>
        </p:nvSpPr>
        <p:spPr>
          <a:xfrm>
            <a:off x="3944264" y="1772815"/>
            <a:ext cx="3942105" cy="461665"/>
          </a:xfrm>
          <a:prstGeom prst="rect">
            <a:avLst/>
          </a:prstGeom>
          <a:noFill/>
          <a:ln>
            <a:noFill/>
          </a:ln>
        </p:spPr>
        <p:txBody>
          <a:bodyPr wrap="none" rtlCol="0">
            <a:spAutoFit/>
          </a:bodyPr>
          <a:lstStyle/>
          <a:p>
            <a:r>
              <a:rPr lang="en-US" altLang="zh-CN" sz="2400" dirty="0" err="1">
                <a:latin typeface="华文新魏" panose="02010800040101010101" pitchFamily="2" charset="-122"/>
                <a:ea typeface="华文新魏" panose="02010800040101010101" pitchFamily="2" charset="-122"/>
              </a:rPr>
              <a:t>inode</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Unix</a:t>
            </a:r>
            <a:r>
              <a:rPr lang="zh-CN" altLang="en-US" sz="2400" dirty="0">
                <a:latin typeface="华文新魏" panose="02010800040101010101" pitchFamily="2" charset="-122"/>
                <a:ea typeface="华文新魏" panose="02010800040101010101" pitchFamily="2" charset="-122"/>
              </a:rPr>
              <a:t>中的文件控制块</a:t>
            </a:r>
          </a:p>
        </p:txBody>
      </p:sp>
      <p:grpSp>
        <p:nvGrpSpPr>
          <p:cNvPr id="21" name="Group 4">
            <a:extLst>
              <a:ext uri="{FF2B5EF4-FFF2-40B4-BE49-F238E27FC236}">
                <a16:creationId xmlns:a16="http://schemas.microsoft.com/office/drawing/2014/main" id="{AB070D17-21F6-4C4B-91C2-192417473242}"/>
              </a:ext>
            </a:extLst>
          </p:cNvPr>
          <p:cNvGrpSpPr>
            <a:grpSpLocks/>
          </p:cNvGrpSpPr>
          <p:nvPr/>
        </p:nvGrpSpPr>
        <p:grpSpPr bwMode="auto">
          <a:xfrm>
            <a:off x="323850" y="1052513"/>
            <a:ext cx="8496300" cy="5689600"/>
            <a:chOff x="1933" y="8273"/>
            <a:chExt cx="7560" cy="5803"/>
          </a:xfrm>
        </p:grpSpPr>
        <p:sp>
          <p:nvSpPr>
            <p:cNvPr id="22" name="Text Box 5">
              <a:extLst>
                <a:ext uri="{FF2B5EF4-FFF2-40B4-BE49-F238E27FC236}">
                  <a16:creationId xmlns:a16="http://schemas.microsoft.com/office/drawing/2014/main" id="{76B9365B-CD9F-4D69-A3EF-29278D3E7380}"/>
                </a:ext>
              </a:extLst>
            </p:cNvPr>
            <p:cNvSpPr txBox="1">
              <a:spLocks noChangeArrowheads="1"/>
            </p:cNvSpPr>
            <p:nvPr/>
          </p:nvSpPr>
          <p:spPr bwMode="auto">
            <a:xfrm>
              <a:off x="2293" y="13109"/>
              <a:ext cx="234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solidFill>
                    <a:schemeClr val="accent2"/>
                  </a:solidFill>
                  <a:latin typeface="华文新魏" panose="02010800040101010101" pitchFamily="2" charset="-122"/>
                  <a:ea typeface="华文新魏" panose="02010800040101010101" pitchFamily="2" charset="-122"/>
                </a:rPr>
                <a:t>(a)</a:t>
              </a:r>
              <a:r>
                <a:rPr lang="zh-CN" altLang="en-US" sz="2000">
                  <a:solidFill>
                    <a:schemeClr val="accent2"/>
                  </a:solidFill>
                  <a:latin typeface="华文新魏" panose="02010800040101010101" pitchFamily="2" charset="-122"/>
                  <a:ea typeface="华文新魏" panose="02010800040101010101" pitchFamily="2" charset="-122"/>
                </a:rPr>
                <a:t>用户角度目录结构</a:t>
              </a:r>
            </a:p>
          </p:txBody>
        </p:sp>
        <p:sp>
          <p:nvSpPr>
            <p:cNvPr id="23" name="Text Box 6">
              <a:extLst>
                <a:ext uri="{FF2B5EF4-FFF2-40B4-BE49-F238E27FC236}">
                  <a16:creationId xmlns:a16="http://schemas.microsoft.com/office/drawing/2014/main" id="{5359BD01-CA78-45E6-A051-994159047919}"/>
                </a:ext>
              </a:extLst>
            </p:cNvPr>
            <p:cNvSpPr txBox="1">
              <a:spLocks noChangeArrowheads="1"/>
            </p:cNvSpPr>
            <p:nvPr/>
          </p:nvSpPr>
          <p:spPr bwMode="auto">
            <a:xfrm>
              <a:off x="3013" y="10457"/>
              <a:ext cx="72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a:t>usr</a:t>
              </a:r>
            </a:p>
          </p:txBody>
        </p:sp>
        <p:sp>
          <p:nvSpPr>
            <p:cNvPr id="24" name="Text Box 7">
              <a:extLst>
                <a:ext uri="{FF2B5EF4-FFF2-40B4-BE49-F238E27FC236}">
                  <a16:creationId xmlns:a16="http://schemas.microsoft.com/office/drawing/2014/main" id="{9C58000F-D464-4DD1-83A1-8E35DB3270CD}"/>
                </a:ext>
              </a:extLst>
            </p:cNvPr>
            <p:cNvSpPr txBox="1">
              <a:spLocks noChangeArrowheads="1"/>
            </p:cNvSpPr>
            <p:nvPr/>
          </p:nvSpPr>
          <p:spPr bwMode="auto">
            <a:xfrm>
              <a:off x="2653" y="12641"/>
              <a:ext cx="720" cy="312"/>
            </a:xfrm>
            <a:prstGeom prst="rect">
              <a:avLst/>
            </a:prstGeom>
            <a:solidFill>
              <a:schemeClr val="accent1"/>
            </a:solidFill>
            <a:ln w="9525">
              <a:solidFill>
                <a:srgbClr val="FFFFFF"/>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a:t>myfil</a:t>
              </a:r>
            </a:p>
          </p:txBody>
        </p:sp>
        <p:sp>
          <p:nvSpPr>
            <p:cNvPr id="25" name="Text Box 8">
              <a:extLst>
                <a:ext uri="{FF2B5EF4-FFF2-40B4-BE49-F238E27FC236}">
                  <a16:creationId xmlns:a16="http://schemas.microsoft.com/office/drawing/2014/main" id="{32EF5879-1B4E-4EA3-92EA-B10956DC9422}"/>
                </a:ext>
              </a:extLst>
            </p:cNvPr>
            <p:cNvSpPr txBox="1">
              <a:spLocks noChangeArrowheads="1"/>
            </p:cNvSpPr>
            <p:nvPr/>
          </p:nvSpPr>
          <p:spPr bwMode="auto">
            <a:xfrm>
              <a:off x="2113" y="11081"/>
              <a:ext cx="720" cy="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t>xyz</a:t>
              </a:r>
            </a:p>
          </p:txBody>
        </p:sp>
        <p:sp>
          <p:nvSpPr>
            <p:cNvPr id="26" name="Line 9">
              <a:extLst>
                <a:ext uri="{FF2B5EF4-FFF2-40B4-BE49-F238E27FC236}">
                  <a16:creationId xmlns:a16="http://schemas.microsoft.com/office/drawing/2014/main" id="{7CA92029-C7C0-46A7-A78E-9F11096DFD65}"/>
                </a:ext>
              </a:extLst>
            </p:cNvPr>
            <p:cNvSpPr>
              <a:spLocks noChangeShapeType="1"/>
            </p:cNvSpPr>
            <p:nvPr/>
          </p:nvSpPr>
          <p:spPr bwMode="auto">
            <a:xfrm flipV="1">
              <a:off x="2473" y="10769"/>
              <a:ext cx="90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Text Box 10">
              <a:extLst>
                <a:ext uri="{FF2B5EF4-FFF2-40B4-BE49-F238E27FC236}">
                  <a16:creationId xmlns:a16="http://schemas.microsoft.com/office/drawing/2014/main" id="{2BF0C016-4A93-445B-AE61-C5079990BC50}"/>
                </a:ext>
              </a:extLst>
            </p:cNvPr>
            <p:cNvSpPr txBox="1">
              <a:spLocks noChangeArrowheads="1"/>
            </p:cNvSpPr>
            <p:nvPr/>
          </p:nvSpPr>
          <p:spPr bwMode="auto">
            <a:xfrm>
              <a:off x="3013" y="10457"/>
              <a:ext cx="720" cy="3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a:solidFill>
                    <a:schemeClr val="accent2"/>
                  </a:solidFill>
                </a:rPr>
                <a:t>home</a:t>
              </a:r>
            </a:p>
          </p:txBody>
        </p:sp>
        <p:sp>
          <p:nvSpPr>
            <p:cNvPr id="28" name="Line 11">
              <a:extLst>
                <a:ext uri="{FF2B5EF4-FFF2-40B4-BE49-F238E27FC236}">
                  <a16:creationId xmlns:a16="http://schemas.microsoft.com/office/drawing/2014/main" id="{9D2A4BD5-4F7F-4186-B0C5-A838A5E7912A}"/>
                </a:ext>
              </a:extLst>
            </p:cNvPr>
            <p:cNvSpPr>
              <a:spLocks noChangeShapeType="1"/>
            </p:cNvSpPr>
            <p:nvPr/>
          </p:nvSpPr>
          <p:spPr bwMode="auto">
            <a:xfrm flipH="1">
              <a:off x="2473" y="10769"/>
              <a:ext cx="900" cy="10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9" name="Line 12">
              <a:extLst>
                <a:ext uri="{FF2B5EF4-FFF2-40B4-BE49-F238E27FC236}">
                  <a16:creationId xmlns:a16="http://schemas.microsoft.com/office/drawing/2014/main" id="{BD86BBB5-1B31-487E-AA7F-10C8E76262A2}"/>
                </a:ext>
              </a:extLst>
            </p:cNvPr>
            <p:cNvSpPr>
              <a:spLocks noChangeShapeType="1"/>
            </p:cNvSpPr>
            <p:nvPr/>
          </p:nvSpPr>
          <p:spPr bwMode="auto">
            <a:xfrm>
              <a:off x="3373" y="10769"/>
              <a:ext cx="108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0" name="Text Box 13">
              <a:extLst>
                <a:ext uri="{FF2B5EF4-FFF2-40B4-BE49-F238E27FC236}">
                  <a16:creationId xmlns:a16="http://schemas.microsoft.com/office/drawing/2014/main" id="{7097A59E-F168-4D61-A887-8146C1E54973}"/>
                </a:ext>
              </a:extLst>
            </p:cNvPr>
            <p:cNvSpPr txBox="1">
              <a:spLocks noChangeArrowheads="1"/>
            </p:cNvSpPr>
            <p:nvPr/>
          </p:nvSpPr>
          <p:spPr bwMode="auto">
            <a:xfrm>
              <a:off x="1933" y="11861"/>
              <a:ext cx="720" cy="3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fei1</a:t>
              </a:r>
            </a:p>
          </p:txBody>
        </p:sp>
        <p:sp>
          <p:nvSpPr>
            <p:cNvPr id="31" name="Text Box 14">
              <a:extLst>
                <a:ext uri="{FF2B5EF4-FFF2-40B4-BE49-F238E27FC236}">
                  <a16:creationId xmlns:a16="http://schemas.microsoft.com/office/drawing/2014/main" id="{346FE683-30A5-467E-998F-D7E2764E82B7}"/>
                </a:ext>
              </a:extLst>
            </p:cNvPr>
            <p:cNvSpPr txBox="1">
              <a:spLocks noChangeArrowheads="1"/>
            </p:cNvSpPr>
            <p:nvPr/>
          </p:nvSpPr>
          <p:spPr bwMode="auto">
            <a:xfrm>
              <a:off x="2293" y="12641"/>
              <a:ext cx="1080" cy="312"/>
            </a:xfrm>
            <a:prstGeom prst="rect">
              <a:avLst/>
            </a:prstGeom>
            <a:solidFill>
              <a:schemeClr val="accent1"/>
            </a:solidFill>
            <a:ln w="9525">
              <a:solidFill>
                <a:srgbClr val="FFFFFF"/>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a:solidFill>
                    <a:schemeClr val="accent2"/>
                  </a:solidFill>
                </a:rPr>
                <a:t>myfile.c</a:t>
              </a:r>
            </a:p>
          </p:txBody>
        </p:sp>
        <p:sp>
          <p:nvSpPr>
            <p:cNvPr id="32" name="Line 15">
              <a:extLst>
                <a:ext uri="{FF2B5EF4-FFF2-40B4-BE49-F238E27FC236}">
                  <a16:creationId xmlns:a16="http://schemas.microsoft.com/office/drawing/2014/main" id="{3E867115-DCE2-410E-8D92-41F1FD0B14B7}"/>
                </a:ext>
              </a:extLst>
            </p:cNvPr>
            <p:cNvSpPr>
              <a:spLocks noChangeShapeType="1"/>
            </p:cNvSpPr>
            <p:nvPr/>
          </p:nvSpPr>
          <p:spPr bwMode="auto">
            <a:xfrm flipH="1">
              <a:off x="2833" y="12173"/>
              <a:ext cx="360" cy="46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3" name="Line 16">
              <a:extLst>
                <a:ext uri="{FF2B5EF4-FFF2-40B4-BE49-F238E27FC236}">
                  <a16:creationId xmlns:a16="http://schemas.microsoft.com/office/drawing/2014/main" id="{BBC326D9-B794-4A5F-B6D7-91D6215DE124}"/>
                </a:ext>
              </a:extLst>
            </p:cNvPr>
            <p:cNvSpPr>
              <a:spLocks noChangeShapeType="1"/>
            </p:cNvSpPr>
            <p:nvPr/>
          </p:nvSpPr>
          <p:spPr bwMode="auto">
            <a:xfrm>
              <a:off x="2293" y="12173"/>
              <a:ext cx="540" cy="4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4" name="Text Box 17">
              <a:extLst>
                <a:ext uri="{FF2B5EF4-FFF2-40B4-BE49-F238E27FC236}">
                  <a16:creationId xmlns:a16="http://schemas.microsoft.com/office/drawing/2014/main" id="{243C03BD-C4BD-4A5E-A1F7-F36749A9213E}"/>
                </a:ext>
              </a:extLst>
            </p:cNvPr>
            <p:cNvSpPr txBox="1">
              <a:spLocks noChangeArrowheads="1"/>
            </p:cNvSpPr>
            <p:nvPr/>
          </p:nvSpPr>
          <p:spPr bwMode="auto">
            <a:xfrm>
              <a:off x="4093" y="11081"/>
              <a:ext cx="720" cy="3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a:solidFill>
                    <a:schemeClr val="accent2"/>
                  </a:solidFill>
                </a:rPr>
                <a:t>fei3</a:t>
              </a:r>
            </a:p>
          </p:txBody>
        </p:sp>
        <p:sp>
          <p:nvSpPr>
            <p:cNvPr id="35" name="Line 18">
              <a:extLst>
                <a:ext uri="{FF2B5EF4-FFF2-40B4-BE49-F238E27FC236}">
                  <a16:creationId xmlns:a16="http://schemas.microsoft.com/office/drawing/2014/main" id="{589A5628-A021-49E3-AC2F-9FD4A7ADA0CA}"/>
                </a:ext>
              </a:extLst>
            </p:cNvPr>
            <p:cNvSpPr>
              <a:spLocks noChangeShapeType="1"/>
            </p:cNvSpPr>
            <p:nvPr/>
          </p:nvSpPr>
          <p:spPr bwMode="auto">
            <a:xfrm flipH="1">
              <a:off x="3193" y="10769"/>
              <a:ext cx="180" cy="10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6" name="Text Box 19">
              <a:extLst>
                <a:ext uri="{FF2B5EF4-FFF2-40B4-BE49-F238E27FC236}">
                  <a16:creationId xmlns:a16="http://schemas.microsoft.com/office/drawing/2014/main" id="{2A2A9911-E9D0-4D08-A5A5-95C2350999E9}"/>
                </a:ext>
              </a:extLst>
            </p:cNvPr>
            <p:cNvSpPr txBox="1">
              <a:spLocks noChangeArrowheads="1"/>
            </p:cNvSpPr>
            <p:nvPr/>
          </p:nvSpPr>
          <p:spPr bwMode="auto">
            <a:xfrm>
              <a:off x="2833" y="11861"/>
              <a:ext cx="720" cy="3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fei2</a:t>
              </a:r>
            </a:p>
          </p:txBody>
        </p:sp>
        <p:sp>
          <p:nvSpPr>
            <p:cNvPr id="37" name="Text Box 20">
              <a:extLst>
                <a:ext uri="{FF2B5EF4-FFF2-40B4-BE49-F238E27FC236}">
                  <a16:creationId xmlns:a16="http://schemas.microsoft.com/office/drawing/2014/main" id="{E56DBFA6-6C07-4610-A6BD-8E3D15DD6820}"/>
                </a:ext>
              </a:extLst>
            </p:cNvPr>
            <p:cNvSpPr txBox="1">
              <a:spLocks noChangeArrowheads="1"/>
            </p:cNvSpPr>
            <p:nvPr/>
          </p:nvSpPr>
          <p:spPr bwMode="auto">
            <a:xfrm>
              <a:off x="2113" y="11081"/>
              <a:ext cx="540" cy="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A</a:t>
              </a:r>
            </a:p>
          </p:txBody>
        </p:sp>
        <p:sp>
          <p:nvSpPr>
            <p:cNvPr id="38" name="Line 21">
              <a:extLst>
                <a:ext uri="{FF2B5EF4-FFF2-40B4-BE49-F238E27FC236}">
                  <a16:creationId xmlns:a16="http://schemas.microsoft.com/office/drawing/2014/main" id="{107D1A11-F80F-4372-B1A9-B073AFFE0CEB}"/>
                </a:ext>
              </a:extLst>
            </p:cNvPr>
            <p:cNvSpPr>
              <a:spLocks noChangeShapeType="1"/>
            </p:cNvSpPr>
            <p:nvPr/>
          </p:nvSpPr>
          <p:spPr bwMode="auto">
            <a:xfrm flipV="1">
              <a:off x="2473" y="10769"/>
              <a:ext cx="90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Text Box 22">
              <a:extLst>
                <a:ext uri="{FF2B5EF4-FFF2-40B4-BE49-F238E27FC236}">
                  <a16:creationId xmlns:a16="http://schemas.microsoft.com/office/drawing/2014/main" id="{DA523DDB-303C-4558-8435-51F974E5C184}"/>
                </a:ext>
              </a:extLst>
            </p:cNvPr>
            <p:cNvSpPr txBox="1">
              <a:spLocks noChangeArrowheads="1"/>
            </p:cNvSpPr>
            <p:nvPr/>
          </p:nvSpPr>
          <p:spPr bwMode="auto">
            <a:xfrm>
              <a:off x="3733" y="11705"/>
              <a:ext cx="720" cy="3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a:solidFill>
                    <a:schemeClr val="accent2"/>
                  </a:solidFill>
                </a:rPr>
                <a:t>fei4</a:t>
              </a:r>
            </a:p>
          </p:txBody>
        </p:sp>
        <p:sp>
          <p:nvSpPr>
            <p:cNvPr id="40" name="Text Box 23">
              <a:extLst>
                <a:ext uri="{FF2B5EF4-FFF2-40B4-BE49-F238E27FC236}">
                  <a16:creationId xmlns:a16="http://schemas.microsoft.com/office/drawing/2014/main" id="{0BBD5C03-B14D-4C0D-B40D-C6AEAB1F20A1}"/>
                </a:ext>
              </a:extLst>
            </p:cNvPr>
            <p:cNvSpPr txBox="1">
              <a:spLocks noChangeArrowheads="1"/>
            </p:cNvSpPr>
            <p:nvPr/>
          </p:nvSpPr>
          <p:spPr bwMode="auto">
            <a:xfrm>
              <a:off x="4633" y="11705"/>
              <a:ext cx="720" cy="3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a:solidFill>
                    <a:schemeClr val="accent2"/>
                  </a:solidFill>
                </a:rPr>
                <a:t>fei5</a:t>
              </a:r>
            </a:p>
          </p:txBody>
        </p:sp>
        <p:sp>
          <p:nvSpPr>
            <p:cNvPr id="41" name="Line 24">
              <a:extLst>
                <a:ext uri="{FF2B5EF4-FFF2-40B4-BE49-F238E27FC236}">
                  <a16:creationId xmlns:a16="http://schemas.microsoft.com/office/drawing/2014/main" id="{AB1AD0AD-9F36-4F76-A0CD-19E40E479A31}"/>
                </a:ext>
              </a:extLst>
            </p:cNvPr>
            <p:cNvSpPr>
              <a:spLocks noChangeShapeType="1"/>
            </p:cNvSpPr>
            <p:nvPr/>
          </p:nvSpPr>
          <p:spPr bwMode="auto">
            <a:xfrm flipH="1">
              <a:off x="4093" y="11393"/>
              <a:ext cx="36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25">
              <a:extLst>
                <a:ext uri="{FF2B5EF4-FFF2-40B4-BE49-F238E27FC236}">
                  <a16:creationId xmlns:a16="http://schemas.microsoft.com/office/drawing/2014/main" id="{A2738FD7-F0ED-415A-9FFE-4E5E273116F8}"/>
                </a:ext>
              </a:extLst>
            </p:cNvPr>
            <p:cNvSpPr>
              <a:spLocks noChangeShapeType="1"/>
            </p:cNvSpPr>
            <p:nvPr/>
          </p:nvSpPr>
          <p:spPr bwMode="auto">
            <a:xfrm>
              <a:off x="4453" y="11393"/>
              <a:ext cx="54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26">
              <a:extLst>
                <a:ext uri="{FF2B5EF4-FFF2-40B4-BE49-F238E27FC236}">
                  <a16:creationId xmlns:a16="http://schemas.microsoft.com/office/drawing/2014/main" id="{81DA6CC4-2350-4FA8-830A-40F3A1D495D2}"/>
                </a:ext>
              </a:extLst>
            </p:cNvPr>
            <p:cNvSpPr>
              <a:spLocks noChangeShapeType="1"/>
            </p:cNvSpPr>
            <p:nvPr/>
          </p:nvSpPr>
          <p:spPr bwMode="auto">
            <a:xfrm>
              <a:off x="4093" y="12017"/>
              <a:ext cx="0" cy="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Text Box 27">
              <a:extLst>
                <a:ext uri="{FF2B5EF4-FFF2-40B4-BE49-F238E27FC236}">
                  <a16:creationId xmlns:a16="http://schemas.microsoft.com/office/drawing/2014/main" id="{9CB75C80-52D0-4ABF-8CD9-B5D12EE65521}"/>
                </a:ext>
              </a:extLst>
            </p:cNvPr>
            <p:cNvSpPr txBox="1">
              <a:spLocks noChangeArrowheads="1"/>
            </p:cNvSpPr>
            <p:nvPr/>
          </p:nvSpPr>
          <p:spPr bwMode="auto">
            <a:xfrm>
              <a:off x="3553" y="12204"/>
              <a:ext cx="1080"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testfile.c</a:t>
              </a:r>
            </a:p>
          </p:txBody>
        </p:sp>
        <p:sp>
          <p:nvSpPr>
            <p:cNvPr id="45" name="Text Box 28">
              <a:extLst>
                <a:ext uri="{FF2B5EF4-FFF2-40B4-BE49-F238E27FC236}">
                  <a16:creationId xmlns:a16="http://schemas.microsoft.com/office/drawing/2014/main" id="{496B4716-DC2A-4878-8A4A-310035AB6DF0}"/>
                </a:ext>
              </a:extLst>
            </p:cNvPr>
            <p:cNvSpPr txBox="1">
              <a:spLocks noChangeArrowheads="1"/>
            </p:cNvSpPr>
            <p:nvPr/>
          </p:nvSpPr>
          <p:spPr bwMode="auto">
            <a:xfrm>
              <a:off x="4813" y="12329"/>
              <a:ext cx="540" cy="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B</a:t>
              </a:r>
            </a:p>
          </p:txBody>
        </p:sp>
        <p:sp>
          <p:nvSpPr>
            <p:cNvPr id="46" name="Line 29">
              <a:extLst>
                <a:ext uri="{FF2B5EF4-FFF2-40B4-BE49-F238E27FC236}">
                  <a16:creationId xmlns:a16="http://schemas.microsoft.com/office/drawing/2014/main" id="{CB3E09CF-5592-4FAC-90F1-C4E7A90E4AA6}"/>
                </a:ext>
              </a:extLst>
            </p:cNvPr>
            <p:cNvSpPr>
              <a:spLocks noChangeShapeType="1"/>
            </p:cNvSpPr>
            <p:nvPr/>
          </p:nvSpPr>
          <p:spPr bwMode="auto">
            <a:xfrm>
              <a:off x="4993" y="12017"/>
              <a:ext cx="0" cy="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30">
              <a:extLst>
                <a:ext uri="{FF2B5EF4-FFF2-40B4-BE49-F238E27FC236}">
                  <a16:creationId xmlns:a16="http://schemas.microsoft.com/office/drawing/2014/main" id="{163DC300-C99F-4209-9CB4-47B2443F3361}"/>
                </a:ext>
              </a:extLst>
            </p:cNvPr>
            <p:cNvSpPr>
              <a:spLocks noChangeShapeType="1"/>
            </p:cNvSpPr>
            <p:nvPr/>
          </p:nvSpPr>
          <p:spPr bwMode="auto">
            <a:xfrm flipV="1">
              <a:off x="3013" y="12485"/>
              <a:ext cx="900" cy="156"/>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8" name="Group 31">
              <a:extLst>
                <a:ext uri="{FF2B5EF4-FFF2-40B4-BE49-F238E27FC236}">
                  <a16:creationId xmlns:a16="http://schemas.microsoft.com/office/drawing/2014/main" id="{7B3422E6-D568-4688-B52C-D1BD6F8C5114}"/>
                </a:ext>
              </a:extLst>
            </p:cNvPr>
            <p:cNvGrpSpPr>
              <a:grpSpLocks/>
            </p:cNvGrpSpPr>
            <p:nvPr/>
          </p:nvGrpSpPr>
          <p:grpSpPr bwMode="auto">
            <a:xfrm>
              <a:off x="4453" y="8273"/>
              <a:ext cx="5040" cy="4680"/>
              <a:chOff x="5173" y="7212"/>
              <a:chExt cx="5040" cy="4680"/>
            </a:xfrm>
          </p:grpSpPr>
          <p:sp>
            <p:nvSpPr>
              <p:cNvPr id="51" name="Text Box 32">
                <a:extLst>
                  <a:ext uri="{FF2B5EF4-FFF2-40B4-BE49-F238E27FC236}">
                    <a16:creationId xmlns:a16="http://schemas.microsoft.com/office/drawing/2014/main" id="{0A55B677-9B11-49FD-8A1F-DF5C1FD0C52B}"/>
                  </a:ext>
                </a:extLst>
              </p:cNvPr>
              <p:cNvSpPr txBox="1">
                <a:spLocks noChangeArrowheads="1"/>
              </p:cNvSpPr>
              <p:nvPr/>
            </p:nvSpPr>
            <p:spPr bwMode="auto">
              <a:xfrm>
                <a:off x="6973" y="721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685    </a:t>
                </a:r>
                <a:r>
                  <a:rPr lang="zh-CN" altLang="en-US" sz="1600">
                    <a:solidFill>
                      <a:schemeClr val="accent2"/>
                    </a:solidFill>
                  </a:rPr>
                  <a:t>．</a:t>
                </a:r>
              </a:p>
            </p:txBody>
          </p:sp>
          <p:sp>
            <p:nvSpPr>
              <p:cNvPr id="52" name="Text Box 33">
                <a:extLst>
                  <a:ext uri="{FF2B5EF4-FFF2-40B4-BE49-F238E27FC236}">
                    <a16:creationId xmlns:a16="http://schemas.microsoft.com/office/drawing/2014/main" id="{2981F121-030E-4EBB-9E8C-C4C1EB89D96F}"/>
                  </a:ext>
                </a:extLst>
              </p:cNvPr>
              <p:cNvSpPr txBox="1">
                <a:spLocks noChangeArrowheads="1"/>
              </p:cNvSpPr>
              <p:nvPr/>
            </p:nvSpPr>
            <p:spPr bwMode="auto">
              <a:xfrm>
                <a:off x="6973" y="7524"/>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100   </a:t>
                </a:r>
                <a:r>
                  <a:rPr lang="en-US" altLang="zh-CN" sz="1600"/>
                  <a:t> </a:t>
                </a:r>
                <a:r>
                  <a:rPr lang="zh-CN" altLang="en-US" sz="1600"/>
                  <a:t>．．</a:t>
                </a:r>
              </a:p>
            </p:txBody>
          </p:sp>
          <p:sp>
            <p:nvSpPr>
              <p:cNvPr id="53" name="Text Box 34">
                <a:extLst>
                  <a:ext uri="{FF2B5EF4-FFF2-40B4-BE49-F238E27FC236}">
                    <a16:creationId xmlns:a16="http://schemas.microsoft.com/office/drawing/2014/main" id="{4E84A077-8FEF-476F-B0A0-95104560DD5D}"/>
                  </a:ext>
                </a:extLst>
              </p:cNvPr>
              <p:cNvSpPr txBox="1">
                <a:spLocks noChangeArrowheads="1"/>
              </p:cNvSpPr>
              <p:nvPr/>
            </p:nvSpPr>
            <p:spPr bwMode="auto">
              <a:xfrm>
                <a:off x="6973" y="783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941     A</a:t>
                </a:r>
              </a:p>
            </p:txBody>
          </p:sp>
          <p:sp>
            <p:nvSpPr>
              <p:cNvPr id="54" name="Text Box 35">
                <a:extLst>
                  <a:ext uri="{FF2B5EF4-FFF2-40B4-BE49-F238E27FC236}">
                    <a16:creationId xmlns:a16="http://schemas.microsoft.com/office/drawing/2014/main" id="{85973B7F-B0E3-4F4D-A1BC-D0F4DAAE6155}"/>
                  </a:ext>
                </a:extLst>
              </p:cNvPr>
              <p:cNvSpPr txBox="1">
                <a:spLocks noChangeArrowheads="1"/>
              </p:cNvSpPr>
              <p:nvPr/>
            </p:nvSpPr>
            <p:spPr bwMode="auto">
              <a:xfrm>
                <a:off x="6973" y="8148"/>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270     fei1</a:t>
                </a:r>
              </a:p>
            </p:txBody>
          </p:sp>
          <p:sp>
            <p:nvSpPr>
              <p:cNvPr id="55" name="Text Box 36">
                <a:extLst>
                  <a:ext uri="{FF2B5EF4-FFF2-40B4-BE49-F238E27FC236}">
                    <a16:creationId xmlns:a16="http://schemas.microsoft.com/office/drawing/2014/main" id="{525FDA41-4BEC-483F-8988-740E11849FC6}"/>
                  </a:ext>
                </a:extLst>
              </p:cNvPr>
              <p:cNvSpPr txBox="1">
                <a:spLocks noChangeArrowheads="1"/>
              </p:cNvSpPr>
              <p:nvPr/>
            </p:nvSpPr>
            <p:spPr bwMode="auto">
              <a:xfrm>
                <a:off x="6973" y="8460"/>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250     fei2</a:t>
                </a:r>
              </a:p>
            </p:txBody>
          </p:sp>
          <p:sp>
            <p:nvSpPr>
              <p:cNvPr id="56" name="Text Box 37">
                <a:extLst>
                  <a:ext uri="{FF2B5EF4-FFF2-40B4-BE49-F238E27FC236}">
                    <a16:creationId xmlns:a16="http://schemas.microsoft.com/office/drawing/2014/main" id="{02F5DCA1-5A10-4E9B-8E21-A78D7FEE597F}"/>
                  </a:ext>
                </a:extLst>
              </p:cNvPr>
              <p:cNvSpPr txBox="1">
                <a:spLocks noChangeArrowheads="1"/>
              </p:cNvSpPr>
              <p:nvPr/>
            </p:nvSpPr>
            <p:spPr bwMode="auto">
              <a:xfrm>
                <a:off x="6973" y="877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770     fei3</a:t>
                </a:r>
              </a:p>
            </p:txBody>
          </p:sp>
          <p:sp>
            <p:nvSpPr>
              <p:cNvPr id="57" name="Line 38">
                <a:extLst>
                  <a:ext uri="{FF2B5EF4-FFF2-40B4-BE49-F238E27FC236}">
                    <a16:creationId xmlns:a16="http://schemas.microsoft.com/office/drawing/2014/main" id="{E74E9D7B-DD21-4DAA-91D0-46C5724CC097}"/>
                  </a:ext>
                </a:extLst>
              </p:cNvPr>
              <p:cNvSpPr>
                <a:spLocks noChangeShapeType="1"/>
              </p:cNvSpPr>
              <p:nvPr/>
            </p:nvSpPr>
            <p:spPr bwMode="auto">
              <a:xfrm>
                <a:off x="7513" y="7212"/>
                <a:ext cx="0" cy="18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8" name="Group 39">
                <a:extLst>
                  <a:ext uri="{FF2B5EF4-FFF2-40B4-BE49-F238E27FC236}">
                    <a16:creationId xmlns:a16="http://schemas.microsoft.com/office/drawing/2014/main" id="{43746549-3903-4FA5-877C-6EF394A50A01}"/>
                  </a:ext>
                </a:extLst>
              </p:cNvPr>
              <p:cNvGrpSpPr>
                <a:grpSpLocks/>
              </p:cNvGrpSpPr>
              <p:nvPr/>
            </p:nvGrpSpPr>
            <p:grpSpPr bwMode="auto">
              <a:xfrm>
                <a:off x="5173" y="8148"/>
                <a:ext cx="1440" cy="936"/>
                <a:chOff x="6073" y="9552"/>
                <a:chExt cx="1440" cy="936"/>
              </a:xfrm>
            </p:grpSpPr>
            <p:sp>
              <p:nvSpPr>
                <p:cNvPr id="90" name="Text Box 40">
                  <a:extLst>
                    <a:ext uri="{FF2B5EF4-FFF2-40B4-BE49-F238E27FC236}">
                      <a16:creationId xmlns:a16="http://schemas.microsoft.com/office/drawing/2014/main" id="{E38BEBC5-C1E0-42AB-8C34-97DC5ABB6DF5}"/>
                    </a:ext>
                  </a:extLst>
                </p:cNvPr>
                <p:cNvSpPr txBox="1">
                  <a:spLocks noChangeArrowheads="1"/>
                </p:cNvSpPr>
                <p:nvPr/>
              </p:nvSpPr>
              <p:spPr bwMode="auto">
                <a:xfrm>
                  <a:off x="6073" y="955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270      </a:t>
                  </a:r>
                  <a:r>
                    <a:rPr lang="zh-CN" altLang="en-US" sz="1600">
                      <a:solidFill>
                        <a:schemeClr val="accent2"/>
                      </a:solidFill>
                    </a:rPr>
                    <a:t>．</a:t>
                  </a:r>
                </a:p>
              </p:txBody>
            </p:sp>
            <p:sp>
              <p:nvSpPr>
                <p:cNvPr id="91" name="Text Box 41">
                  <a:extLst>
                    <a:ext uri="{FF2B5EF4-FFF2-40B4-BE49-F238E27FC236}">
                      <a16:creationId xmlns:a16="http://schemas.microsoft.com/office/drawing/2014/main" id="{77A6B8E1-30CF-4CAC-B7DE-79A7F471920B}"/>
                    </a:ext>
                  </a:extLst>
                </p:cNvPr>
                <p:cNvSpPr txBox="1">
                  <a:spLocks noChangeArrowheads="1"/>
                </p:cNvSpPr>
                <p:nvPr/>
              </p:nvSpPr>
              <p:spPr bwMode="auto">
                <a:xfrm>
                  <a:off x="6073" y="9864"/>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685      </a:t>
                  </a:r>
                  <a:r>
                    <a:rPr lang="zh-CN" altLang="en-US" sz="1600">
                      <a:solidFill>
                        <a:schemeClr val="accent2"/>
                      </a:solidFill>
                    </a:rPr>
                    <a:t>．．</a:t>
                  </a:r>
                </a:p>
              </p:txBody>
            </p:sp>
            <p:sp>
              <p:nvSpPr>
                <p:cNvPr id="92" name="Text Box 42">
                  <a:extLst>
                    <a:ext uri="{FF2B5EF4-FFF2-40B4-BE49-F238E27FC236}">
                      <a16:creationId xmlns:a16="http://schemas.microsoft.com/office/drawing/2014/main" id="{2782BF9B-43C2-402A-9E79-9B5F804F53BC}"/>
                    </a:ext>
                  </a:extLst>
                </p:cNvPr>
                <p:cNvSpPr txBox="1">
                  <a:spLocks noChangeArrowheads="1"/>
                </p:cNvSpPr>
                <p:nvPr/>
              </p:nvSpPr>
              <p:spPr bwMode="auto">
                <a:xfrm>
                  <a:off x="6073" y="1017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302      myfile.c</a:t>
                  </a:r>
                </a:p>
              </p:txBody>
            </p:sp>
            <p:sp>
              <p:nvSpPr>
                <p:cNvPr id="93" name="Line 43">
                  <a:extLst>
                    <a:ext uri="{FF2B5EF4-FFF2-40B4-BE49-F238E27FC236}">
                      <a16:creationId xmlns:a16="http://schemas.microsoft.com/office/drawing/2014/main" id="{38D8AD34-28AC-4D16-AED6-044B13FA5103}"/>
                    </a:ext>
                  </a:extLst>
                </p:cNvPr>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9" name="Group 44">
                <a:extLst>
                  <a:ext uri="{FF2B5EF4-FFF2-40B4-BE49-F238E27FC236}">
                    <a16:creationId xmlns:a16="http://schemas.microsoft.com/office/drawing/2014/main" id="{8E88E091-E15B-44B1-8610-94AC049B1D91}"/>
                  </a:ext>
                </a:extLst>
              </p:cNvPr>
              <p:cNvGrpSpPr>
                <a:grpSpLocks/>
              </p:cNvGrpSpPr>
              <p:nvPr/>
            </p:nvGrpSpPr>
            <p:grpSpPr bwMode="auto">
              <a:xfrm>
                <a:off x="8773" y="8148"/>
                <a:ext cx="1440" cy="936"/>
                <a:chOff x="7153" y="9396"/>
                <a:chExt cx="1440" cy="936"/>
              </a:xfrm>
            </p:grpSpPr>
            <p:sp>
              <p:nvSpPr>
                <p:cNvPr id="86" name="Text Box 45">
                  <a:extLst>
                    <a:ext uri="{FF2B5EF4-FFF2-40B4-BE49-F238E27FC236}">
                      <a16:creationId xmlns:a16="http://schemas.microsoft.com/office/drawing/2014/main" id="{2C444337-B494-43C6-9BBC-BC58B7B64710}"/>
                    </a:ext>
                  </a:extLst>
                </p:cNvPr>
                <p:cNvSpPr txBox="1">
                  <a:spLocks noChangeArrowheads="1"/>
                </p:cNvSpPr>
                <p:nvPr/>
              </p:nvSpPr>
              <p:spPr bwMode="auto">
                <a:xfrm>
                  <a:off x="7153" y="939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250     </a:t>
                  </a:r>
                  <a:r>
                    <a:rPr lang="zh-CN" altLang="en-US" sz="1600">
                      <a:solidFill>
                        <a:schemeClr val="accent2"/>
                      </a:solidFill>
                    </a:rPr>
                    <a:t>．</a:t>
                  </a:r>
                </a:p>
              </p:txBody>
            </p:sp>
            <p:sp>
              <p:nvSpPr>
                <p:cNvPr id="87" name="Text Box 46">
                  <a:extLst>
                    <a:ext uri="{FF2B5EF4-FFF2-40B4-BE49-F238E27FC236}">
                      <a16:creationId xmlns:a16="http://schemas.microsoft.com/office/drawing/2014/main" id="{A192F03F-B2C1-4F2B-8ECD-E1D5F285AE40}"/>
                    </a:ext>
                  </a:extLst>
                </p:cNvPr>
                <p:cNvSpPr txBox="1">
                  <a:spLocks noChangeArrowheads="1"/>
                </p:cNvSpPr>
                <p:nvPr/>
              </p:nvSpPr>
              <p:spPr bwMode="auto">
                <a:xfrm>
                  <a:off x="7153" y="9708"/>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685     </a:t>
                  </a:r>
                  <a:r>
                    <a:rPr lang="zh-CN" altLang="en-US" sz="1600">
                      <a:solidFill>
                        <a:schemeClr val="accent2"/>
                      </a:solidFill>
                    </a:rPr>
                    <a:t>．．</a:t>
                  </a:r>
                </a:p>
              </p:txBody>
            </p:sp>
            <p:sp>
              <p:nvSpPr>
                <p:cNvPr id="88" name="Text Box 47">
                  <a:extLst>
                    <a:ext uri="{FF2B5EF4-FFF2-40B4-BE49-F238E27FC236}">
                      <a16:creationId xmlns:a16="http://schemas.microsoft.com/office/drawing/2014/main" id="{087A3F28-4AAC-49FA-ABE2-2F935A6A2C42}"/>
                    </a:ext>
                  </a:extLst>
                </p:cNvPr>
                <p:cNvSpPr txBox="1">
                  <a:spLocks noChangeArrowheads="1"/>
                </p:cNvSpPr>
                <p:nvPr/>
              </p:nvSpPr>
              <p:spPr bwMode="auto">
                <a:xfrm>
                  <a:off x="7153" y="10020"/>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302     myfile.c</a:t>
                  </a:r>
                </a:p>
              </p:txBody>
            </p:sp>
            <p:sp>
              <p:nvSpPr>
                <p:cNvPr id="89" name="Line 48">
                  <a:extLst>
                    <a:ext uri="{FF2B5EF4-FFF2-40B4-BE49-F238E27FC236}">
                      <a16:creationId xmlns:a16="http://schemas.microsoft.com/office/drawing/2014/main" id="{4C443F49-9A6E-47EA-A53B-DB146219E2ED}"/>
                    </a:ext>
                  </a:extLst>
                </p:cNvPr>
                <p:cNvSpPr>
                  <a:spLocks noChangeShapeType="1"/>
                </p:cNvSpPr>
                <p:nvPr/>
              </p:nvSpPr>
              <p:spPr bwMode="auto">
                <a:xfrm>
                  <a:off x="7693" y="9396"/>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 name="Group 49">
                <a:extLst>
                  <a:ext uri="{FF2B5EF4-FFF2-40B4-BE49-F238E27FC236}">
                    <a16:creationId xmlns:a16="http://schemas.microsoft.com/office/drawing/2014/main" id="{D24E87F3-6F83-4805-BC21-05409E1D4E6B}"/>
                  </a:ext>
                </a:extLst>
              </p:cNvPr>
              <p:cNvGrpSpPr>
                <a:grpSpLocks/>
              </p:cNvGrpSpPr>
              <p:nvPr/>
            </p:nvGrpSpPr>
            <p:grpSpPr bwMode="auto">
              <a:xfrm>
                <a:off x="6973" y="9396"/>
                <a:ext cx="1440" cy="1248"/>
                <a:chOff x="8953" y="9396"/>
                <a:chExt cx="1440" cy="1248"/>
              </a:xfrm>
            </p:grpSpPr>
            <p:sp>
              <p:nvSpPr>
                <p:cNvPr id="81" name="Text Box 50">
                  <a:extLst>
                    <a:ext uri="{FF2B5EF4-FFF2-40B4-BE49-F238E27FC236}">
                      <a16:creationId xmlns:a16="http://schemas.microsoft.com/office/drawing/2014/main" id="{98F13245-80E7-4073-9FD3-4EC47B9F5D1A}"/>
                    </a:ext>
                  </a:extLst>
                </p:cNvPr>
                <p:cNvSpPr txBox="1">
                  <a:spLocks noChangeArrowheads="1"/>
                </p:cNvSpPr>
                <p:nvPr/>
              </p:nvSpPr>
              <p:spPr bwMode="auto">
                <a:xfrm>
                  <a:off x="8953" y="939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770     </a:t>
                  </a:r>
                  <a:r>
                    <a:rPr lang="zh-CN" altLang="en-US" sz="1600">
                      <a:solidFill>
                        <a:schemeClr val="accent2"/>
                      </a:solidFill>
                    </a:rPr>
                    <a:t>．</a:t>
                  </a:r>
                </a:p>
              </p:txBody>
            </p:sp>
            <p:sp>
              <p:nvSpPr>
                <p:cNvPr id="82" name="Text Box 51">
                  <a:extLst>
                    <a:ext uri="{FF2B5EF4-FFF2-40B4-BE49-F238E27FC236}">
                      <a16:creationId xmlns:a16="http://schemas.microsoft.com/office/drawing/2014/main" id="{69C17411-ACF6-4415-AD68-65370CE96EA8}"/>
                    </a:ext>
                  </a:extLst>
                </p:cNvPr>
                <p:cNvSpPr txBox="1">
                  <a:spLocks noChangeArrowheads="1"/>
                </p:cNvSpPr>
                <p:nvPr/>
              </p:nvSpPr>
              <p:spPr bwMode="auto">
                <a:xfrm>
                  <a:off x="8953" y="9708"/>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685     </a:t>
                  </a:r>
                  <a:r>
                    <a:rPr lang="zh-CN" altLang="en-US" sz="1600">
                      <a:solidFill>
                        <a:schemeClr val="accent2"/>
                      </a:solidFill>
                    </a:rPr>
                    <a:t>．．</a:t>
                  </a:r>
                </a:p>
              </p:txBody>
            </p:sp>
            <p:sp>
              <p:nvSpPr>
                <p:cNvPr id="83" name="Text Box 52">
                  <a:extLst>
                    <a:ext uri="{FF2B5EF4-FFF2-40B4-BE49-F238E27FC236}">
                      <a16:creationId xmlns:a16="http://schemas.microsoft.com/office/drawing/2014/main" id="{91BBF9F6-500C-44A4-BD0C-BEFE294B64F7}"/>
                    </a:ext>
                  </a:extLst>
                </p:cNvPr>
                <p:cNvSpPr txBox="1">
                  <a:spLocks noChangeArrowheads="1"/>
                </p:cNvSpPr>
                <p:nvPr/>
              </p:nvSpPr>
              <p:spPr bwMode="auto">
                <a:xfrm>
                  <a:off x="8953" y="10020"/>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345     fei4</a:t>
                  </a:r>
                </a:p>
              </p:txBody>
            </p:sp>
            <p:sp>
              <p:nvSpPr>
                <p:cNvPr id="84" name="Text Box 53">
                  <a:extLst>
                    <a:ext uri="{FF2B5EF4-FFF2-40B4-BE49-F238E27FC236}">
                      <a16:creationId xmlns:a16="http://schemas.microsoft.com/office/drawing/2014/main" id="{B63F88F2-04C8-4366-9DE1-CC44EA4FBD4E}"/>
                    </a:ext>
                  </a:extLst>
                </p:cNvPr>
                <p:cNvSpPr txBox="1">
                  <a:spLocks noChangeArrowheads="1"/>
                </p:cNvSpPr>
                <p:nvPr/>
              </p:nvSpPr>
              <p:spPr bwMode="auto">
                <a:xfrm>
                  <a:off x="8953" y="1033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565     fei5</a:t>
                  </a:r>
                </a:p>
              </p:txBody>
            </p:sp>
            <p:sp>
              <p:nvSpPr>
                <p:cNvPr id="85" name="Line 54">
                  <a:extLst>
                    <a:ext uri="{FF2B5EF4-FFF2-40B4-BE49-F238E27FC236}">
                      <a16:creationId xmlns:a16="http://schemas.microsoft.com/office/drawing/2014/main" id="{F3AA1FE7-D9B2-4CF9-8EAF-88771FEB57D1}"/>
                    </a:ext>
                  </a:extLst>
                </p:cNvPr>
                <p:cNvSpPr>
                  <a:spLocks noChangeShapeType="1"/>
                </p:cNvSpPr>
                <p:nvPr/>
              </p:nvSpPr>
              <p:spPr bwMode="auto">
                <a:xfrm>
                  <a:off x="9493" y="9396"/>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 name="Group 55">
                <a:extLst>
                  <a:ext uri="{FF2B5EF4-FFF2-40B4-BE49-F238E27FC236}">
                    <a16:creationId xmlns:a16="http://schemas.microsoft.com/office/drawing/2014/main" id="{323E4C87-1982-4D44-8D49-78C747F9998A}"/>
                  </a:ext>
                </a:extLst>
              </p:cNvPr>
              <p:cNvGrpSpPr>
                <a:grpSpLocks/>
              </p:cNvGrpSpPr>
              <p:nvPr/>
            </p:nvGrpSpPr>
            <p:grpSpPr bwMode="auto">
              <a:xfrm>
                <a:off x="6253" y="10956"/>
                <a:ext cx="1440" cy="936"/>
                <a:chOff x="6073" y="9552"/>
                <a:chExt cx="1440" cy="936"/>
              </a:xfrm>
            </p:grpSpPr>
            <p:sp>
              <p:nvSpPr>
                <p:cNvPr id="77" name="Text Box 56">
                  <a:extLst>
                    <a:ext uri="{FF2B5EF4-FFF2-40B4-BE49-F238E27FC236}">
                      <a16:creationId xmlns:a16="http://schemas.microsoft.com/office/drawing/2014/main" id="{1BE97563-26D9-4E5A-BBBF-23236E22D70B}"/>
                    </a:ext>
                  </a:extLst>
                </p:cNvPr>
                <p:cNvSpPr txBox="1">
                  <a:spLocks noChangeArrowheads="1"/>
                </p:cNvSpPr>
                <p:nvPr/>
              </p:nvSpPr>
              <p:spPr bwMode="auto">
                <a:xfrm>
                  <a:off x="6073" y="955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345 </a:t>
                  </a:r>
                  <a:r>
                    <a:rPr lang="en-US" altLang="zh-CN" sz="1600"/>
                    <a:t>    </a:t>
                  </a:r>
                  <a:r>
                    <a:rPr lang="zh-CN" altLang="en-US" sz="1600"/>
                    <a:t>．</a:t>
                  </a:r>
                </a:p>
              </p:txBody>
            </p:sp>
            <p:sp>
              <p:nvSpPr>
                <p:cNvPr id="78" name="Text Box 57">
                  <a:extLst>
                    <a:ext uri="{FF2B5EF4-FFF2-40B4-BE49-F238E27FC236}">
                      <a16:creationId xmlns:a16="http://schemas.microsoft.com/office/drawing/2014/main" id="{69D02ACC-A4AB-4470-8E1B-4E6E6EBB9A1A}"/>
                    </a:ext>
                  </a:extLst>
                </p:cNvPr>
                <p:cNvSpPr txBox="1">
                  <a:spLocks noChangeArrowheads="1"/>
                </p:cNvSpPr>
                <p:nvPr/>
              </p:nvSpPr>
              <p:spPr bwMode="auto">
                <a:xfrm>
                  <a:off x="6073" y="9864"/>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770     </a:t>
                  </a:r>
                  <a:r>
                    <a:rPr lang="zh-CN" altLang="en-US" sz="1600">
                      <a:solidFill>
                        <a:schemeClr val="accent2"/>
                      </a:solidFill>
                    </a:rPr>
                    <a:t>．．</a:t>
                  </a:r>
                </a:p>
              </p:txBody>
            </p:sp>
            <p:sp>
              <p:nvSpPr>
                <p:cNvPr id="79" name="Text Box 58">
                  <a:extLst>
                    <a:ext uri="{FF2B5EF4-FFF2-40B4-BE49-F238E27FC236}">
                      <a16:creationId xmlns:a16="http://schemas.microsoft.com/office/drawing/2014/main" id="{379ECE7A-6866-4D1F-863C-954A28A4F0D6}"/>
                    </a:ext>
                  </a:extLst>
                </p:cNvPr>
                <p:cNvSpPr txBox="1">
                  <a:spLocks noChangeArrowheads="1"/>
                </p:cNvSpPr>
                <p:nvPr/>
              </p:nvSpPr>
              <p:spPr bwMode="auto">
                <a:xfrm>
                  <a:off x="6073" y="1017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302     testfile.c</a:t>
                  </a:r>
                </a:p>
              </p:txBody>
            </p:sp>
            <p:sp>
              <p:nvSpPr>
                <p:cNvPr id="80" name="Line 59">
                  <a:extLst>
                    <a:ext uri="{FF2B5EF4-FFF2-40B4-BE49-F238E27FC236}">
                      <a16:creationId xmlns:a16="http://schemas.microsoft.com/office/drawing/2014/main" id="{371F2440-2BE2-4AFF-83D6-5273BB4D756A}"/>
                    </a:ext>
                  </a:extLst>
                </p:cNvPr>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2" name="Group 60">
                <a:extLst>
                  <a:ext uri="{FF2B5EF4-FFF2-40B4-BE49-F238E27FC236}">
                    <a16:creationId xmlns:a16="http://schemas.microsoft.com/office/drawing/2014/main" id="{1DD20B9F-5FB0-4E62-A223-2261E03149D3}"/>
                  </a:ext>
                </a:extLst>
              </p:cNvPr>
              <p:cNvGrpSpPr>
                <a:grpSpLocks/>
              </p:cNvGrpSpPr>
              <p:nvPr/>
            </p:nvGrpSpPr>
            <p:grpSpPr bwMode="auto">
              <a:xfrm>
                <a:off x="8053" y="10956"/>
                <a:ext cx="1440" cy="936"/>
                <a:chOff x="6073" y="9552"/>
                <a:chExt cx="1440" cy="936"/>
              </a:xfrm>
            </p:grpSpPr>
            <p:sp>
              <p:nvSpPr>
                <p:cNvPr id="73" name="Text Box 61">
                  <a:extLst>
                    <a:ext uri="{FF2B5EF4-FFF2-40B4-BE49-F238E27FC236}">
                      <a16:creationId xmlns:a16="http://schemas.microsoft.com/office/drawing/2014/main" id="{7771B0D2-948D-4DD1-A8E7-72B720B07E44}"/>
                    </a:ext>
                  </a:extLst>
                </p:cNvPr>
                <p:cNvSpPr txBox="1">
                  <a:spLocks noChangeArrowheads="1"/>
                </p:cNvSpPr>
                <p:nvPr/>
              </p:nvSpPr>
              <p:spPr bwMode="auto">
                <a:xfrm>
                  <a:off x="6073" y="955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565     </a:t>
                  </a:r>
                  <a:r>
                    <a:rPr lang="zh-CN" altLang="en-US" sz="1600">
                      <a:solidFill>
                        <a:schemeClr val="accent2"/>
                      </a:solidFill>
                    </a:rPr>
                    <a:t>．</a:t>
                  </a:r>
                </a:p>
              </p:txBody>
            </p:sp>
            <p:sp>
              <p:nvSpPr>
                <p:cNvPr id="74" name="Text Box 62">
                  <a:extLst>
                    <a:ext uri="{FF2B5EF4-FFF2-40B4-BE49-F238E27FC236}">
                      <a16:creationId xmlns:a16="http://schemas.microsoft.com/office/drawing/2014/main" id="{53F8C2CC-8286-4181-BD3D-BD8CBCFE85B9}"/>
                    </a:ext>
                  </a:extLst>
                </p:cNvPr>
                <p:cNvSpPr txBox="1">
                  <a:spLocks noChangeArrowheads="1"/>
                </p:cNvSpPr>
                <p:nvPr/>
              </p:nvSpPr>
              <p:spPr bwMode="auto">
                <a:xfrm>
                  <a:off x="6073" y="9864"/>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770     </a:t>
                  </a:r>
                  <a:r>
                    <a:rPr lang="zh-CN" altLang="en-US" sz="1600">
                      <a:solidFill>
                        <a:schemeClr val="accent2"/>
                      </a:solidFill>
                    </a:rPr>
                    <a:t>．．</a:t>
                  </a:r>
                </a:p>
              </p:txBody>
            </p:sp>
            <p:sp>
              <p:nvSpPr>
                <p:cNvPr id="75" name="Text Box 63">
                  <a:extLst>
                    <a:ext uri="{FF2B5EF4-FFF2-40B4-BE49-F238E27FC236}">
                      <a16:creationId xmlns:a16="http://schemas.microsoft.com/office/drawing/2014/main" id="{BD13FC5A-9630-457F-AF63-03BE078CF4F0}"/>
                    </a:ext>
                  </a:extLst>
                </p:cNvPr>
                <p:cNvSpPr txBox="1">
                  <a:spLocks noChangeArrowheads="1"/>
                </p:cNvSpPr>
                <p:nvPr/>
              </p:nvSpPr>
              <p:spPr bwMode="auto">
                <a:xfrm>
                  <a:off x="6073" y="1017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600">
                      <a:solidFill>
                        <a:schemeClr val="accent2"/>
                      </a:solidFill>
                    </a:rPr>
                    <a:t>824     B</a:t>
                  </a:r>
                </a:p>
              </p:txBody>
            </p:sp>
            <p:sp>
              <p:nvSpPr>
                <p:cNvPr id="76" name="Line 64">
                  <a:extLst>
                    <a:ext uri="{FF2B5EF4-FFF2-40B4-BE49-F238E27FC236}">
                      <a16:creationId xmlns:a16="http://schemas.microsoft.com/office/drawing/2014/main" id="{C52CBFD0-3391-405A-8093-FC89B11BCD20}"/>
                    </a:ext>
                  </a:extLst>
                </p:cNvPr>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 name="Line 65">
                <a:extLst>
                  <a:ext uri="{FF2B5EF4-FFF2-40B4-BE49-F238E27FC236}">
                    <a16:creationId xmlns:a16="http://schemas.microsoft.com/office/drawing/2014/main" id="{F1E3E31F-BC2B-4110-B092-1E644C21DFFC}"/>
                  </a:ext>
                </a:extLst>
              </p:cNvPr>
              <p:cNvSpPr>
                <a:spLocks noChangeShapeType="1"/>
              </p:cNvSpPr>
              <p:nvPr/>
            </p:nvSpPr>
            <p:spPr bwMode="auto">
              <a:xfrm flipV="1">
                <a:off x="8413" y="8148"/>
                <a:ext cx="360" cy="46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 name="Line 66">
                <a:extLst>
                  <a:ext uri="{FF2B5EF4-FFF2-40B4-BE49-F238E27FC236}">
                    <a16:creationId xmlns:a16="http://schemas.microsoft.com/office/drawing/2014/main" id="{C5A2A8B9-D772-43F7-9803-36A270ECC779}"/>
                  </a:ext>
                </a:extLst>
              </p:cNvPr>
              <p:cNvSpPr>
                <a:spLocks noChangeShapeType="1"/>
              </p:cNvSpPr>
              <p:nvPr/>
            </p:nvSpPr>
            <p:spPr bwMode="auto">
              <a:xfrm flipH="1">
                <a:off x="8413" y="8616"/>
                <a:ext cx="36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 name="Line 67">
                <a:extLst>
                  <a:ext uri="{FF2B5EF4-FFF2-40B4-BE49-F238E27FC236}">
                    <a16:creationId xmlns:a16="http://schemas.microsoft.com/office/drawing/2014/main" id="{727F36BB-282D-455E-9030-9253072C26CB}"/>
                  </a:ext>
                </a:extLst>
              </p:cNvPr>
              <p:cNvSpPr>
                <a:spLocks noChangeShapeType="1"/>
              </p:cNvSpPr>
              <p:nvPr/>
            </p:nvSpPr>
            <p:spPr bwMode="auto">
              <a:xfrm flipV="1">
                <a:off x="6613" y="8460"/>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 name="Line 68">
                <a:extLst>
                  <a:ext uri="{FF2B5EF4-FFF2-40B4-BE49-F238E27FC236}">
                    <a16:creationId xmlns:a16="http://schemas.microsoft.com/office/drawing/2014/main" id="{3813BEE5-53DE-4D4F-9AE3-58E65011344D}"/>
                  </a:ext>
                </a:extLst>
              </p:cNvPr>
              <p:cNvSpPr>
                <a:spLocks noChangeShapeType="1"/>
              </p:cNvSpPr>
              <p:nvPr/>
            </p:nvSpPr>
            <p:spPr bwMode="auto">
              <a:xfrm flipH="1">
                <a:off x="6613" y="8148"/>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 name="Line 69">
                <a:extLst>
                  <a:ext uri="{FF2B5EF4-FFF2-40B4-BE49-F238E27FC236}">
                    <a16:creationId xmlns:a16="http://schemas.microsoft.com/office/drawing/2014/main" id="{0BDE21A7-1482-4A14-875A-4DFBF5427A87}"/>
                  </a:ext>
                </a:extLst>
              </p:cNvPr>
              <p:cNvSpPr>
                <a:spLocks noChangeShapeType="1"/>
              </p:cNvSpPr>
              <p:nvPr/>
            </p:nvSpPr>
            <p:spPr bwMode="auto">
              <a:xfrm>
                <a:off x="7153" y="908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 name="Line 70">
                <a:extLst>
                  <a:ext uri="{FF2B5EF4-FFF2-40B4-BE49-F238E27FC236}">
                    <a16:creationId xmlns:a16="http://schemas.microsoft.com/office/drawing/2014/main" id="{BAA3C06B-CED7-4280-A16E-68AA8619B8F0}"/>
                  </a:ext>
                </a:extLst>
              </p:cNvPr>
              <p:cNvSpPr>
                <a:spLocks noChangeShapeType="1"/>
              </p:cNvSpPr>
              <p:nvPr/>
            </p:nvSpPr>
            <p:spPr bwMode="auto">
              <a:xfrm flipV="1">
                <a:off x="8233" y="908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 name="Line 71">
                <a:extLst>
                  <a:ext uri="{FF2B5EF4-FFF2-40B4-BE49-F238E27FC236}">
                    <a16:creationId xmlns:a16="http://schemas.microsoft.com/office/drawing/2014/main" id="{5941CE01-B418-40A7-B5DF-F14B3C02F676}"/>
                  </a:ext>
                </a:extLst>
              </p:cNvPr>
              <p:cNvSpPr>
                <a:spLocks noChangeShapeType="1"/>
              </p:cNvSpPr>
              <p:nvPr/>
            </p:nvSpPr>
            <p:spPr bwMode="auto">
              <a:xfrm flipH="1">
                <a:off x="6433" y="10176"/>
                <a:ext cx="54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 name="Line 72">
                <a:extLst>
                  <a:ext uri="{FF2B5EF4-FFF2-40B4-BE49-F238E27FC236}">
                    <a16:creationId xmlns:a16="http://schemas.microsoft.com/office/drawing/2014/main" id="{CD1DB062-CEDC-446D-9B2F-744A13ED4148}"/>
                  </a:ext>
                </a:extLst>
              </p:cNvPr>
              <p:cNvSpPr>
                <a:spLocks noChangeShapeType="1"/>
              </p:cNvSpPr>
              <p:nvPr/>
            </p:nvSpPr>
            <p:spPr bwMode="auto">
              <a:xfrm flipV="1">
                <a:off x="6973" y="10644"/>
                <a:ext cx="1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 name="Line 73">
                <a:extLst>
                  <a:ext uri="{FF2B5EF4-FFF2-40B4-BE49-F238E27FC236}">
                    <a16:creationId xmlns:a16="http://schemas.microsoft.com/office/drawing/2014/main" id="{4FF15EF0-DA5B-4D89-91E1-A21D5C8CBCD4}"/>
                  </a:ext>
                </a:extLst>
              </p:cNvPr>
              <p:cNvSpPr>
                <a:spLocks noChangeShapeType="1"/>
              </p:cNvSpPr>
              <p:nvPr/>
            </p:nvSpPr>
            <p:spPr bwMode="auto">
              <a:xfrm>
                <a:off x="8233" y="10644"/>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 name="Line 74">
                <a:extLst>
                  <a:ext uri="{FF2B5EF4-FFF2-40B4-BE49-F238E27FC236}">
                    <a16:creationId xmlns:a16="http://schemas.microsoft.com/office/drawing/2014/main" id="{55BC5241-AF6D-4F00-8640-B0AA67FFF564}"/>
                  </a:ext>
                </a:extLst>
              </p:cNvPr>
              <p:cNvSpPr>
                <a:spLocks noChangeShapeType="1"/>
              </p:cNvSpPr>
              <p:nvPr/>
            </p:nvSpPr>
            <p:spPr bwMode="auto">
              <a:xfrm flipH="1" flipV="1">
                <a:off x="8413" y="10488"/>
                <a:ext cx="7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 name="Text Box 75">
              <a:extLst>
                <a:ext uri="{FF2B5EF4-FFF2-40B4-BE49-F238E27FC236}">
                  <a16:creationId xmlns:a16="http://schemas.microsoft.com/office/drawing/2014/main" id="{7F2CA0CB-43EE-4D28-869C-5E487DAAFFC7}"/>
                </a:ext>
              </a:extLst>
            </p:cNvPr>
            <p:cNvSpPr txBox="1">
              <a:spLocks noChangeArrowheads="1"/>
            </p:cNvSpPr>
            <p:nvPr/>
          </p:nvSpPr>
          <p:spPr bwMode="auto">
            <a:xfrm>
              <a:off x="3013" y="13577"/>
              <a:ext cx="3780" cy="499"/>
            </a:xfrm>
            <a:prstGeom prst="rect">
              <a:avLst/>
            </a:prstGeom>
            <a:solidFill>
              <a:srgbClr val="FFCC66"/>
            </a:solidFill>
            <a:ln w="9525">
              <a:solidFill>
                <a:srgbClr val="FFFFFF"/>
              </a:solidFill>
              <a:miter lim="800000"/>
              <a:headEnd/>
              <a:tailEnd/>
            </a:ln>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ea typeface="华文新魏" panose="02010800040101010101" pitchFamily="2" charset="-122"/>
                </a:rPr>
                <a:t>    </a:t>
              </a:r>
              <a:r>
                <a:rPr lang="zh-CN" altLang="en-US" sz="2800" noProof="1">
                  <a:solidFill>
                    <a:schemeClr val="accent2"/>
                  </a:solidFill>
                  <a:ea typeface="华文新魏" panose="02010800040101010101" pitchFamily="2" charset="-122"/>
                </a:rPr>
                <a:t>不同角度的目录结构</a:t>
              </a:r>
            </a:p>
            <a:p>
              <a:pPr eaLnBrk="1" hangingPunct="1">
                <a:spcBef>
                  <a:spcPct val="0"/>
                </a:spcBef>
                <a:buFontTx/>
                <a:buNone/>
              </a:pPr>
              <a:endParaRPr lang="en-US" altLang="zh-CN" sz="2800">
                <a:solidFill>
                  <a:schemeClr val="accent2"/>
                </a:solidFill>
                <a:ea typeface="华文新魏" panose="02010800040101010101" pitchFamily="2" charset="-122"/>
              </a:endParaRPr>
            </a:p>
          </p:txBody>
        </p:sp>
        <p:sp>
          <p:nvSpPr>
            <p:cNvPr id="50" name="Text Box 76">
              <a:extLst>
                <a:ext uri="{FF2B5EF4-FFF2-40B4-BE49-F238E27FC236}">
                  <a16:creationId xmlns:a16="http://schemas.microsoft.com/office/drawing/2014/main" id="{66A332D2-86FF-4FD3-BF57-3C2E49EFB17D}"/>
                </a:ext>
              </a:extLst>
            </p:cNvPr>
            <p:cNvSpPr txBox="1">
              <a:spLocks noChangeArrowheads="1"/>
            </p:cNvSpPr>
            <p:nvPr/>
          </p:nvSpPr>
          <p:spPr bwMode="auto">
            <a:xfrm>
              <a:off x="5893" y="13109"/>
              <a:ext cx="234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solidFill>
                    <a:schemeClr val="accent2"/>
                  </a:solidFill>
                  <a:latin typeface="华文新魏" panose="02010800040101010101" pitchFamily="2" charset="-122"/>
                  <a:ea typeface="华文新魏" panose="02010800040101010101" pitchFamily="2" charset="-122"/>
                </a:rPr>
                <a:t>(b)</a:t>
              </a:r>
              <a:r>
                <a:rPr lang="zh-CN" altLang="en-US" sz="2000">
                  <a:solidFill>
                    <a:schemeClr val="accent2"/>
                  </a:solidFill>
                  <a:latin typeface="华文新魏" panose="02010800040101010101" pitchFamily="2" charset="-122"/>
                  <a:ea typeface="华文新魏" panose="02010800040101010101" pitchFamily="2" charset="-122"/>
                </a:rPr>
                <a:t>系统角度目录链接</a:t>
              </a:r>
            </a:p>
          </p:txBody>
        </p:sp>
      </p:grpSp>
    </p:spTree>
    <p:extLst>
      <p:ext uri="{BB962C8B-B14F-4D97-AF65-F5344CB8AC3E}">
        <p14:creationId xmlns:p14="http://schemas.microsoft.com/office/powerpoint/2010/main" val="401453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idx="1"/>
          </p:nvPr>
        </p:nvSpPr>
        <p:spPr/>
        <p:txBody>
          <a:bodyPr/>
          <a:lstStyle/>
          <a:p>
            <a:r>
              <a:rPr lang="zh-CN" altLang="en-US" dirty="0"/>
              <a:t>概述</a:t>
            </a:r>
          </a:p>
          <a:p>
            <a:r>
              <a:rPr lang="zh-CN" altLang="en-US" dirty="0"/>
              <a:t>文件</a:t>
            </a:r>
          </a:p>
          <a:p>
            <a:r>
              <a:rPr lang="zh-CN" altLang="en-US" dirty="0"/>
              <a:t>文件目录</a:t>
            </a:r>
          </a:p>
          <a:p>
            <a:r>
              <a:rPr lang="zh-CN" altLang="en-US" dirty="0"/>
              <a:t>文件的组织与数据存储</a:t>
            </a:r>
          </a:p>
          <a:p>
            <a:r>
              <a:rPr lang="zh-CN" altLang="en-US" dirty="0"/>
              <a:t>文件系统的其他功能</a:t>
            </a:r>
          </a:p>
        </p:txBody>
      </p:sp>
      <p:sp>
        <p:nvSpPr>
          <p:cNvPr id="4" name="日期占位符 3"/>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2227399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A567A-8A0C-403A-A6EA-5B2D26A6F623}"/>
              </a:ext>
            </a:extLst>
          </p:cNvPr>
          <p:cNvSpPr>
            <a:spLocks noGrp="1"/>
          </p:cNvSpPr>
          <p:nvPr>
            <p:ph type="title"/>
          </p:nvPr>
        </p:nvSpPr>
        <p:spPr/>
        <p:txBody>
          <a:bodyPr/>
          <a:lstStyle/>
          <a:p>
            <a:r>
              <a:rPr lang="en-US" altLang="zh-CN" dirty="0"/>
              <a:t>6.3</a:t>
            </a:r>
            <a:r>
              <a:rPr lang="zh-CN" altLang="en-US" dirty="0"/>
              <a:t>文件的数据组织与存储</a:t>
            </a:r>
          </a:p>
        </p:txBody>
      </p:sp>
      <p:sp>
        <p:nvSpPr>
          <p:cNvPr id="3" name="内容占位符 2">
            <a:extLst>
              <a:ext uri="{FF2B5EF4-FFF2-40B4-BE49-F238E27FC236}">
                <a16:creationId xmlns:a16="http://schemas.microsoft.com/office/drawing/2014/main" id="{C439D8BA-D37F-4008-AD4F-67D5A6EA4E53}"/>
              </a:ext>
            </a:extLst>
          </p:cNvPr>
          <p:cNvSpPr>
            <a:spLocks noGrp="1"/>
          </p:cNvSpPr>
          <p:nvPr>
            <p:ph idx="1"/>
          </p:nvPr>
        </p:nvSpPr>
        <p:spPr/>
        <p:txBody>
          <a:bodyPr>
            <a:normAutofit lnSpcReduction="10000"/>
          </a:bodyPr>
          <a:lstStyle/>
          <a:p>
            <a:r>
              <a:rPr lang="zh-CN" altLang="en-US" dirty="0"/>
              <a:t>文件存储相关的概念</a:t>
            </a:r>
            <a:endParaRPr lang="en-US" altLang="zh-CN" dirty="0"/>
          </a:p>
          <a:p>
            <a:pPr lvl="1"/>
            <a:r>
              <a:rPr lang="zh-CN" altLang="en-US" dirty="0"/>
              <a:t>卷：存储介质的物理单位，如一张光盘</a:t>
            </a:r>
            <a:endParaRPr lang="en-US" altLang="zh-CN" dirty="0"/>
          </a:p>
          <a:p>
            <a:pPr lvl="2"/>
            <a:r>
              <a:rPr lang="zh-CN" altLang="en-US" dirty="0"/>
              <a:t>对于存储介质和存储设备可分离的存储器，物理卷和物理设备不总是一致</a:t>
            </a:r>
          </a:p>
          <a:p>
            <a:pPr lvl="1"/>
            <a:r>
              <a:rPr lang="zh-CN" altLang="en-US" dirty="0"/>
              <a:t>块：存储介质上连续信息所组成的一个区域，也叫</a:t>
            </a:r>
            <a:r>
              <a:rPr lang="zh-CN" altLang="en-US" u="sng" dirty="0">
                <a:solidFill>
                  <a:srgbClr val="FF0000"/>
                </a:solidFill>
              </a:rPr>
              <a:t>物理记录</a:t>
            </a:r>
            <a:r>
              <a:rPr lang="zh-CN" altLang="en-US" dirty="0"/>
              <a:t>，是主存储器与辅助存储器进行信息交换的单位</a:t>
            </a:r>
            <a:endParaRPr lang="en-US" altLang="zh-CN" dirty="0"/>
          </a:p>
          <a:p>
            <a:pPr lvl="2" algn="just">
              <a:lnSpc>
                <a:spcPct val="90000"/>
              </a:lnSpc>
            </a:pPr>
            <a:r>
              <a:rPr lang="zh-CN" altLang="en-US" dirty="0"/>
              <a:t>不同类型的存储介质，块大小通常不同</a:t>
            </a:r>
            <a:endParaRPr lang="en-US" altLang="zh-CN" dirty="0"/>
          </a:p>
          <a:p>
            <a:pPr lvl="2" algn="just">
              <a:lnSpc>
                <a:spcPct val="90000"/>
              </a:lnSpc>
            </a:pPr>
            <a:r>
              <a:rPr lang="zh-CN" altLang="en-US" dirty="0"/>
              <a:t>同一类型的存储介质，块大小也可不同</a:t>
            </a:r>
          </a:p>
          <a:p>
            <a:pPr lvl="1"/>
            <a:r>
              <a:rPr lang="zh-CN" altLang="en-US" dirty="0"/>
              <a:t>逻辑记录：文件中按信息在逻辑上的独立含义划分的一种信息单位，应用程序处理的单位</a:t>
            </a:r>
          </a:p>
        </p:txBody>
      </p:sp>
      <p:sp>
        <p:nvSpPr>
          <p:cNvPr id="4" name="日期占位符 3">
            <a:extLst>
              <a:ext uri="{FF2B5EF4-FFF2-40B4-BE49-F238E27FC236}">
                <a16:creationId xmlns:a16="http://schemas.microsoft.com/office/drawing/2014/main" id="{1B84B151-7C53-49A5-9929-F8B2E25365FB}"/>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18C3DA09-E83F-4A9F-B545-7F99D65F4F0C}"/>
              </a:ext>
            </a:extLst>
          </p:cNvPr>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3285807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47AA5-3885-4069-ADFC-ED5EAEAB254E}"/>
              </a:ext>
            </a:extLst>
          </p:cNvPr>
          <p:cNvSpPr>
            <a:spLocks noGrp="1"/>
          </p:cNvSpPr>
          <p:nvPr>
            <p:ph type="title"/>
          </p:nvPr>
        </p:nvSpPr>
        <p:spPr/>
        <p:txBody>
          <a:bodyPr/>
          <a:lstStyle/>
          <a:p>
            <a:r>
              <a:rPr lang="zh-CN" altLang="en-US" dirty="0"/>
              <a:t>文件的结构</a:t>
            </a:r>
          </a:p>
        </p:txBody>
      </p:sp>
      <p:sp>
        <p:nvSpPr>
          <p:cNvPr id="3" name="内容占位符 2">
            <a:extLst>
              <a:ext uri="{FF2B5EF4-FFF2-40B4-BE49-F238E27FC236}">
                <a16:creationId xmlns:a16="http://schemas.microsoft.com/office/drawing/2014/main" id="{B68E41AE-0006-484A-B66C-0A5EFA92EE4D}"/>
              </a:ext>
            </a:extLst>
          </p:cNvPr>
          <p:cNvSpPr>
            <a:spLocks noGrp="1"/>
          </p:cNvSpPr>
          <p:nvPr>
            <p:ph idx="1"/>
          </p:nvPr>
        </p:nvSpPr>
        <p:spPr/>
        <p:txBody>
          <a:bodyPr/>
          <a:lstStyle/>
          <a:p>
            <a:r>
              <a:rPr lang="zh-CN" altLang="en-US" dirty="0"/>
              <a:t>所谓结构：文件信息的组织方式</a:t>
            </a:r>
            <a:endParaRPr lang="en-US" altLang="zh-CN" dirty="0"/>
          </a:p>
          <a:p>
            <a:r>
              <a:rPr lang="zh-CN" altLang="en-US" dirty="0"/>
              <a:t>两个方面：</a:t>
            </a:r>
            <a:endParaRPr lang="en-US" altLang="zh-CN" dirty="0"/>
          </a:p>
          <a:p>
            <a:pPr lvl="1"/>
            <a:r>
              <a:rPr lang="zh-CN" altLang="en-US" dirty="0"/>
              <a:t>逻辑结构 </a:t>
            </a:r>
            <a:r>
              <a:rPr lang="en-US" altLang="zh-CN" dirty="0"/>
              <a:t>(</a:t>
            </a:r>
            <a:r>
              <a:rPr lang="zh-CN" altLang="en-US" dirty="0"/>
              <a:t>用户理解、处理的文件结构</a:t>
            </a:r>
            <a:r>
              <a:rPr lang="en-US" altLang="zh-CN" dirty="0"/>
              <a:t>)</a:t>
            </a:r>
          </a:p>
          <a:p>
            <a:pPr lvl="2"/>
            <a:r>
              <a:rPr lang="zh-CN" altLang="en-US" dirty="0"/>
              <a:t>用户角度出发</a:t>
            </a:r>
          </a:p>
          <a:p>
            <a:pPr lvl="2"/>
            <a:r>
              <a:rPr lang="zh-CN" altLang="en-US" dirty="0"/>
              <a:t>抽象的信息组织方式</a:t>
            </a:r>
            <a:endParaRPr lang="en-US" altLang="zh-CN" dirty="0"/>
          </a:p>
          <a:p>
            <a:pPr lvl="1"/>
            <a:r>
              <a:rPr lang="zh-CN" altLang="en-US" dirty="0"/>
              <a:t>物理结构 </a:t>
            </a:r>
            <a:r>
              <a:rPr lang="en-US" altLang="zh-CN" dirty="0"/>
              <a:t>( </a:t>
            </a:r>
            <a:r>
              <a:rPr lang="zh-CN" altLang="en-US" dirty="0"/>
              <a:t>机器理解、处理的文件结构</a:t>
            </a:r>
            <a:r>
              <a:rPr lang="en-US" altLang="zh-CN" dirty="0"/>
              <a:t>)</a:t>
            </a:r>
          </a:p>
          <a:p>
            <a:pPr lvl="2"/>
            <a:r>
              <a:rPr lang="zh-CN" altLang="en-US" dirty="0"/>
              <a:t>存储设备角度出发</a:t>
            </a:r>
            <a:endParaRPr lang="en-US" altLang="zh-CN" dirty="0"/>
          </a:p>
          <a:p>
            <a:pPr lvl="2"/>
            <a:r>
              <a:rPr lang="zh-CN" altLang="en-US" dirty="0"/>
              <a:t>物理数据组织方式</a:t>
            </a:r>
            <a:endParaRPr lang="en-US" altLang="zh-CN" dirty="0"/>
          </a:p>
        </p:txBody>
      </p:sp>
      <p:sp>
        <p:nvSpPr>
          <p:cNvPr id="4" name="日期占位符 3">
            <a:extLst>
              <a:ext uri="{FF2B5EF4-FFF2-40B4-BE49-F238E27FC236}">
                <a16:creationId xmlns:a16="http://schemas.microsoft.com/office/drawing/2014/main" id="{7F4DD094-B98E-4A5B-AF08-2464DD2F137B}"/>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D96C963A-AD52-4516-A271-E39754C95CBC}"/>
              </a:ext>
            </a:extLst>
          </p:cNvPr>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290808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866EA-969A-4021-853D-FE83CDF229D1}"/>
              </a:ext>
            </a:extLst>
          </p:cNvPr>
          <p:cNvSpPr>
            <a:spLocks noGrp="1"/>
          </p:cNvSpPr>
          <p:nvPr>
            <p:ph type="title"/>
          </p:nvPr>
        </p:nvSpPr>
        <p:spPr/>
        <p:txBody>
          <a:bodyPr/>
          <a:lstStyle/>
          <a:p>
            <a:r>
              <a:rPr lang="zh-CN" altLang="en-US" dirty="0"/>
              <a:t>文件的逻辑结构</a:t>
            </a:r>
          </a:p>
        </p:txBody>
      </p:sp>
      <p:sp>
        <p:nvSpPr>
          <p:cNvPr id="3" name="内容占位符 2">
            <a:extLst>
              <a:ext uri="{FF2B5EF4-FFF2-40B4-BE49-F238E27FC236}">
                <a16:creationId xmlns:a16="http://schemas.microsoft.com/office/drawing/2014/main" id="{D05AE779-9AC3-430D-8337-6F38B43D01E9}"/>
              </a:ext>
            </a:extLst>
          </p:cNvPr>
          <p:cNvSpPr>
            <a:spLocks noGrp="1"/>
          </p:cNvSpPr>
          <p:nvPr>
            <p:ph idx="1"/>
          </p:nvPr>
        </p:nvSpPr>
        <p:spPr/>
        <p:txBody>
          <a:bodyPr>
            <a:normAutofit fontScale="92500" lnSpcReduction="10000"/>
          </a:bodyPr>
          <a:lstStyle/>
          <a:p>
            <a:r>
              <a:rPr lang="zh-CN" altLang="en-US" dirty="0"/>
              <a:t>用户眼里的文件信息组织方式</a:t>
            </a:r>
            <a:endParaRPr lang="en-US" altLang="zh-CN" dirty="0"/>
          </a:p>
          <a:p>
            <a:r>
              <a:rPr lang="zh-CN" altLang="en-US" dirty="0"/>
              <a:t>逻辑结构分类</a:t>
            </a:r>
            <a:endParaRPr lang="en-US" altLang="zh-CN" dirty="0"/>
          </a:p>
          <a:p>
            <a:pPr lvl="1"/>
            <a:r>
              <a:rPr lang="zh-CN" altLang="en-US" dirty="0"/>
              <a:t>流式文件</a:t>
            </a:r>
            <a:endParaRPr lang="en-US" altLang="zh-CN" dirty="0"/>
          </a:p>
          <a:p>
            <a:pPr lvl="2"/>
            <a:r>
              <a:rPr lang="zh-CN" altLang="en-US" dirty="0"/>
              <a:t>指文件内的数据不再组成记录，只是依次的一串信息集合（无结构）</a:t>
            </a:r>
          </a:p>
          <a:p>
            <a:pPr lvl="2"/>
            <a:r>
              <a:rPr lang="zh-CN" altLang="en-US" dirty="0"/>
              <a:t>例如：</a:t>
            </a:r>
            <a:r>
              <a:rPr lang="en-US" altLang="zh-CN" dirty="0"/>
              <a:t>txt</a:t>
            </a:r>
            <a:r>
              <a:rPr lang="zh-CN" altLang="en-US" dirty="0"/>
              <a:t>文档、视频文件等</a:t>
            </a:r>
          </a:p>
          <a:p>
            <a:pPr lvl="2"/>
            <a:r>
              <a:rPr lang="zh-CN" altLang="en-US" dirty="0"/>
              <a:t>读指针、写指针： </a:t>
            </a:r>
            <a:r>
              <a:rPr lang="en-US" altLang="zh-CN" dirty="0"/>
              <a:t>read</a:t>
            </a:r>
            <a:r>
              <a:rPr lang="zh-CN" altLang="en-US" dirty="0"/>
              <a:t>，</a:t>
            </a:r>
            <a:r>
              <a:rPr lang="en-US" altLang="zh-CN" dirty="0"/>
              <a:t>write</a:t>
            </a:r>
            <a:r>
              <a:rPr lang="zh-CN" altLang="en-US" dirty="0"/>
              <a:t>，</a:t>
            </a:r>
            <a:r>
              <a:rPr lang="en-US" altLang="zh-CN" dirty="0"/>
              <a:t>seek</a:t>
            </a:r>
          </a:p>
          <a:p>
            <a:pPr lvl="1"/>
            <a:r>
              <a:rPr lang="zh-CN" altLang="en-US" dirty="0"/>
              <a:t>记录式文件</a:t>
            </a:r>
            <a:endParaRPr lang="en-US" altLang="zh-CN" dirty="0"/>
          </a:p>
          <a:p>
            <a:pPr lvl="2"/>
            <a:r>
              <a:rPr lang="zh-CN" altLang="en-US" dirty="0"/>
              <a:t>一种有结构的文件，包含若干逻辑记录</a:t>
            </a:r>
          </a:p>
          <a:p>
            <a:pPr lvl="2"/>
            <a:r>
              <a:rPr lang="zh-CN" altLang="en-US" dirty="0"/>
              <a:t>逻辑记录是按信息在逻辑上的独立含意划分的一个信息单位</a:t>
            </a:r>
            <a:endParaRPr lang="en-US" altLang="zh-CN" dirty="0"/>
          </a:p>
          <a:p>
            <a:pPr lvl="2"/>
            <a:r>
              <a:rPr lang="zh-CN" altLang="en-US" dirty="0"/>
              <a:t>例如：注册表文件等</a:t>
            </a:r>
          </a:p>
          <a:p>
            <a:pPr lvl="2"/>
            <a:endParaRPr lang="en-US" altLang="zh-CN" dirty="0"/>
          </a:p>
        </p:txBody>
      </p:sp>
      <p:sp>
        <p:nvSpPr>
          <p:cNvPr id="4" name="日期占位符 3">
            <a:extLst>
              <a:ext uri="{FF2B5EF4-FFF2-40B4-BE49-F238E27FC236}">
                <a16:creationId xmlns:a16="http://schemas.microsoft.com/office/drawing/2014/main" id="{E80F06E7-0009-4309-8F82-7FDEB785673B}"/>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D2100DBC-A608-49EC-9F5F-16324D79193A}"/>
              </a:ext>
            </a:extLst>
          </p:cNvPr>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2382890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D79DC-2518-4D50-A88D-D940D1C5AD36}"/>
              </a:ext>
            </a:extLst>
          </p:cNvPr>
          <p:cNvSpPr>
            <a:spLocks noGrp="1"/>
          </p:cNvSpPr>
          <p:nvPr>
            <p:ph type="title"/>
          </p:nvPr>
        </p:nvSpPr>
        <p:spPr/>
        <p:txBody>
          <a:bodyPr/>
          <a:lstStyle/>
          <a:p>
            <a:r>
              <a:rPr lang="zh-CN" altLang="en-US" dirty="0"/>
              <a:t>文件的逻辑结构</a:t>
            </a:r>
          </a:p>
        </p:txBody>
      </p:sp>
      <p:sp>
        <p:nvSpPr>
          <p:cNvPr id="3" name="内容占位符 2">
            <a:extLst>
              <a:ext uri="{FF2B5EF4-FFF2-40B4-BE49-F238E27FC236}">
                <a16:creationId xmlns:a16="http://schemas.microsoft.com/office/drawing/2014/main" id="{69C02233-8FD6-49EE-85E3-2247F3CD45CA}"/>
              </a:ext>
            </a:extLst>
          </p:cNvPr>
          <p:cNvSpPr>
            <a:spLocks noGrp="1"/>
          </p:cNvSpPr>
          <p:nvPr>
            <p:ph idx="1"/>
          </p:nvPr>
        </p:nvSpPr>
        <p:spPr/>
        <p:txBody>
          <a:bodyPr/>
          <a:lstStyle/>
          <a:p>
            <a:r>
              <a:rPr lang="zh-CN" altLang="en-US" dirty="0"/>
              <a:t>记录式文件中逻辑记录和存储块的关系</a:t>
            </a:r>
            <a:endParaRPr lang="en-US" altLang="zh-CN" dirty="0"/>
          </a:p>
          <a:p>
            <a:pPr lvl="1"/>
            <a:r>
              <a:rPr lang="zh-CN" altLang="en-US" dirty="0"/>
              <a:t>一个快可以包换多个记录，一个记录可以跨越多个块</a:t>
            </a:r>
            <a:endParaRPr lang="en-US" altLang="zh-CN" dirty="0"/>
          </a:p>
          <a:p>
            <a:pPr lvl="1"/>
            <a:r>
              <a:rPr lang="zh-CN" altLang="en-US" dirty="0"/>
              <a:t>成组操作：多个记录合并成一组写入一个块</a:t>
            </a:r>
          </a:p>
          <a:p>
            <a:pPr lvl="1"/>
            <a:r>
              <a:rPr lang="zh-CN" altLang="en-US" dirty="0"/>
              <a:t>分解操作：反之</a:t>
            </a:r>
          </a:p>
          <a:p>
            <a:pPr lvl="1"/>
            <a:endParaRPr lang="zh-CN" altLang="en-US" dirty="0"/>
          </a:p>
          <a:p>
            <a:pPr lvl="1"/>
            <a:endParaRPr lang="zh-CN" altLang="en-US" dirty="0"/>
          </a:p>
        </p:txBody>
      </p:sp>
      <p:sp>
        <p:nvSpPr>
          <p:cNvPr id="4" name="日期占位符 3">
            <a:extLst>
              <a:ext uri="{FF2B5EF4-FFF2-40B4-BE49-F238E27FC236}">
                <a16:creationId xmlns:a16="http://schemas.microsoft.com/office/drawing/2014/main" id="{FE5975CE-ADEE-4F52-B4C6-C83A838932AA}"/>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469EC3E3-65E2-453F-846B-A38BB79D19A0}"/>
              </a:ext>
            </a:extLst>
          </p:cNvPr>
          <p:cNvSpPr>
            <a:spLocks noGrp="1"/>
          </p:cNvSpPr>
          <p:nvPr>
            <p:ph type="sldNum" sz="quarter" idx="12"/>
          </p:nvPr>
        </p:nvSpPr>
        <p:spPr/>
        <p:txBody>
          <a:bodyPr/>
          <a:lstStyle/>
          <a:p>
            <a:fld id="{0C913308-F349-4B6D-A68A-DD1791B4A57B}" type="slidenum">
              <a:rPr lang="zh-CN" altLang="en-US" smtClean="0"/>
              <a:t>23</a:t>
            </a:fld>
            <a:endParaRPr lang="zh-CN" altLang="en-US"/>
          </a:p>
        </p:txBody>
      </p:sp>
      <p:grpSp>
        <p:nvGrpSpPr>
          <p:cNvPr id="6" name="Group 22">
            <a:extLst>
              <a:ext uri="{FF2B5EF4-FFF2-40B4-BE49-F238E27FC236}">
                <a16:creationId xmlns:a16="http://schemas.microsoft.com/office/drawing/2014/main" id="{2636502D-AFA7-4909-B881-4A9012723C4B}"/>
              </a:ext>
            </a:extLst>
          </p:cNvPr>
          <p:cNvGrpSpPr>
            <a:grpSpLocks/>
          </p:cNvGrpSpPr>
          <p:nvPr/>
        </p:nvGrpSpPr>
        <p:grpSpPr bwMode="auto">
          <a:xfrm>
            <a:off x="1242392" y="3612845"/>
            <a:ext cx="6858000" cy="3073400"/>
            <a:chOff x="768" y="1568"/>
            <a:chExt cx="4320" cy="1936"/>
          </a:xfrm>
        </p:grpSpPr>
        <p:sp>
          <p:nvSpPr>
            <p:cNvPr id="7" name="Text Box 5">
              <a:extLst>
                <a:ext uri="{FF2B5EF4-FFF2-40B4-BE49-F238E27FC236}">
                  <a16:creationId xmlns:a16="http://schemas.microsoft.com/office/drawing/2014/main" id="{81E2734E-9850-4784-A00A-B190C68A47BB}"/>
                </a:ext>
              </a:extLst>
            </p:cNvPr>
            <p:cNvSpPr txBox="1">
              <a:spLocks noChangeArrowheads="1"/>
            </p:cNvSpPr>
            <p:nvPr/>
          </p:nvSpPr>
          <p:spPr bwMode="auto">
            <a:xfrm>
              <a:off x="2373" y="1988"/>
              <a:ext cx="891" cy="290"/>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000">
                  <a:solidFill>
                    <a:srgbClr val="0033CC"/>
                  </a:solidFill>
                  <a:latin typeface="华文新魏" panose="02010800040101010101" pitchFamily="2" charset="-122"/>
                  <a:ea typeface="华文新魏" panose="02010800040101010101" pitchFamily="2" charset="-122"/>
                </a:rPr>
                <a:t>逻辑记录</a:t>
              </a:r>
              <a:r>
                <a:rPr kumimoji="0" lang="en-US" altLang="zh-CN" sz="2000">
                  <a:solidFill>
                    <a:srgbClr val="0033CC"/>
                  </a:solidFill>
                  <a:latin typeface="华文新魏" panose="02010800040101010101" pitchFamily="2" charset="-122"/>
                  <a:ea typeface="华文新魏" panose="02010800040101010101" pitchFamily="2" charset="-122"/>
                </a:rPr>
                <a:t>1</a:t>
              </a:r>
            </a:p>
          </p:txBody>
        </p:sp>
        <p:sp>
          <p:nvSpPr>
            <p:cNvPr id="8" name="Text Box 6">
              <a:extLst>
                <a:ext uri="{FF2B5EF4-FFF2-40B4-BE49-F238E27FC236}">
                  <a16:creationId xmlns:a16="http://schemas.microsoft.com/office/drawing/2014/main" id="{504759F6-1A3B-4AFF-88A2-73A0A1420672}"/>
                </a:ext>
              </a:extLst>
            </p:cNvPr>
            <p:cNvSpPr txBox="1">
              <a:spLocks noChangeArrowheads="1"/>
            </p:cNvSpPr>
            <p:nvPr/>
          </p:nvSpPr>
          <p:spPr bwMode="auto">
            <a:xfrm>
              <a:off x="2374" y="2276"/>
              <a:ext cx="890" cy="348"/>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000">
                  <a:solidFill>
                    <a:srgbClr val="0033CC"/>
                  </a:solidFill>
                  <a:latin typeface="华文新魏" panose="02010800040101010101" pitchFamily="2" charset="-122"/>
                  <a:ea typeface="华文新魏" panose="02010800040101010101" pitchFamily="2" charset="-122"/>
                </a:rPr>
                <a:t>逻辑记录</a:t>
              </a:r>
              <a:r>
                <a:rPr kumimoji="0" lang="en-US" altLang="zh-CN" sz="2000">
                  <a:solidFill>
                    <a:srgbClr val="0033CC"/>
                  </a:solidFill>
                  <a:latin typeface="华文新魏" panose="02010800040101010101" pitchFamily="2" charset="-122"/>
                  <a:ea typeface="华文新魏" panose="02010800040101010101" pitchFamily="2" charset="-122"/>
                </a:rPr>
                <a:t>2</a:t>
              </a:r>
            </a:p>
          </p:txBody>
        </p:sp>
        <p:sp>
          <p:nvSpPr>
            <p:cNvPr id="9" name="Text Box 7">
              <a:extLst>
                <a:ext uri="{FF2B5EF4-FFF2-40B4-BE49-F238E27FC236}">
                  <a16:creationId xmlns:a16="http://schemas.microsoft.com/office/drawing/2014/main" id="{89C5B808-B5D3-4B8F-B0D7-D0920B93B610}"/>
                </a:ext>
              </a:extLst>
            </p:cNvPr>
            <p:cNvSpPr txBox="1">
              <a:spLocks noChangeArrowheads="1"/>
            </p:cNvSpPr>
            <p:nvPr/>
          </p:nvSpPr>
          <p:spPr bwMode="auto">
            <a:xfrm>
              <a:off x="2374" y="2624"/>
              <a:ext cx="890" cy="348"/>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000">
                  <a:solidFill>
                    <a:srgbClr val="0033CC"/>
                  </a:solidFill>
                  <a:latin typeface="华文新魏" panose="02010800040101010101" pitchFamily="2" charset="-122"/>
                  <a:ea typeface="华文新魏" panose="02010800040101010101" pitchFamily="2" charset="-122"/>
                </a:rPr>
                <a:t>逻辑记录</a:t>
              </a:r>
              <a:r>
                <a:rPr kumimoji="0" lang="en-US" altLang="zh-CN" sz="2000">
                  <a:solidFill>
                    <a:srgbClr val="0033CC"/>
                  </a:solidFill>
                  <a:latin typeface="华文新魏" panose="02010800040101010101" pitchFamily="2" charset="-122"/>
                  <a:ea typeface="华文新魏" panose="02010800040101010101" pitchFamily="2" charset="-122"/>
                </a:rPr>
                <a:t>3</a:t>
              </a:r>
            </a:p>
          </p:txBody>
        </p:sp>
        <p:sp>
          <p:nvSpPr>
            <p:cNvPr id="10" name="Oval 8">
              <a:extLst>
                <a:ext uri="{FF2B5EF4-FFF2-40B4-BE49-F238E27FC236}">
                  <a16:creationId xmlns:a16="http://schemas.microsoft.com/office/drawing/2014/main" id="{111858B7-13E2-4ADD-A0F0-6CD93474CB93}"/>
                </a:ext>
              </a:extLst>
            </p:cNvPr>
            <p:cNvSpPr>
              <a:spLocks noChangeArrowheads="1"/>
            </p:cNvSpPr>
            <p:nvPr/>
          </p:nvSpPr>
          <p:spPr bwMode="auto">
            <a:xfrm>
              <a:off x="4091" y="1568"/>
              <a:ext cx="981" cy="352"/>
            </a:xfrm>
            <a:prstGeom prst="ellipse">
              <a:avLst/>
            </a:prstGeom>
            <a:solidFill>
              <a:schemeClr val="accent1"/>
            </a:solidFill>
            <a:ln w="1905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 name="Oval 9">
              <a:extLst>
                <a:ext uri="{FF2B5EF4-FFF2-40B4-BE49-F238E27FC236}">
                  <a16:creationId xmlns:a16="http://schemas.microsoft.com/office/drawing/2014/main" id="{269871F3-6DD3-42A9-B1C7-F83BF42A78ED}"/>
                </a:ext>
              </a:extLst>
            </p:cNvPr>
            <p:cNvSpPr>
              <a:spLocks noChangeArrowheads="1"/>
            </p:cNvSpPr>
            <p:nvPr/>
          </p:nvSpPr>
          <p:spPr bwMode="auto">
            <a:xfrm>
              <a:off x="4091" y="3152"/>
              <a:ext cx="981" cy="352"/>
            </a:xfrm>
            <a:prstGeom prst="ellipse">
              <a:avLst/>
            </a:prstGeom>
            <a:solidFill>
              <a:schemeClr val="accent1"/>
            </a:solidFill>
            <a:ln w="19050">
              <a:solidFill>
                <a:srgbClr val="000000"/>
              </a:solidFill>
              <a:round/>
              <a:headEnd/>
              <a:tailEnd/>
            </a:ln>
            <a:effectLst>
              <a:outerShdw dist="107763" dir="2700000" algn="ctr" rotWithShape="0">
                <a:srgbClr val="808080"/>
              </a:outerShdw>
            </a:effec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 name="Line 10">
              <a:extLst>
                <a:ext uri="{FF2B5EF4-FFF2-40B4-BE49-F238E27FC236}">
                  <a16:creationId xmlns:a16="http://schemas.microsoft.com/office/drawing/2014/main" id="{3B745CA8-9F7F-4748-BD53-0B26EA455B25}"/>
                </a:ext>
              </a:extLst>
            </p:cNvPr>
            <p:cNvSpPr>
              <a:spLocks noChangeShapeType="1"/>
            </p:cNvSpPr>
            <p:nvPr/>
          </p:nvSpPr>
          <p:spPr bwMode="auto">
            <a:xfrm>
              <a:off x="4091" y="1744"/>
              <a:ext cx="0" cy="158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3" name="Line 11">
              <a:extLst>
                <a:ext uri="{FF2B5EF4-FFF2-40B4-BE49-F238E27FC236}">
                  <a16:creationId xmlns:a16="http://schemas.microsoft.com/office/drawing/2014/main" id="{5959F028-80CE-4098-A2BF-DD5B6DC23313}"/>
                </a:ext>
              </a:extLst>
            </p:cNvPr>
            <p:cNvSpPr>
              <a:spLocks noChangeShapeType="1"/>
            </p:cNvSpPr>
            <p:nvPr/>
          </p:nvSpPr>
          <p:spPr bwMode="auto">
            <a:xfrm>
              <a:off x="5088" y="1744"/>
              <a:ext cx="0" cy="158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4" name="Text Box 12">
              <a:extLst>
                <a:ext uri="{FF2B5EF4-FFF2-40B4-BE49-F238E27FC236}">
                  <a16:creationId xmlns:a16="http://schemas.microsoft.com/office/drawing/2014/main" id="{C49AE4A9-1F2F-48FD-BB99-7CE3CC53E298}"/>
                </a:ext>
              </a:extLst>
            </p:cNvPr>
            <p:cNvSpPr txBox="1">
              <a:spLocks noChangeArrowheads="1"/>
            </p:cNvSpPr>
            <p:nvPr/>
          </p:nvSpPr>
          <p:spPr bwMode="auto">
            <a:xfrm>
              <a:off x="4148" y="2037"/>
              <a:ext cx="885" cy="1056"/>
            </a:xfrm>
            <a:prstGeom prst="rect">
              <a:avLst/>
            </a:prstGeom>
            <a:solidFill>
              <a:schemeClr val="accent1"/>
            </a:solidFill>
            <a:ln w="1905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kumimoji="0" lang="en-US" altLang="zh-CN" sz="2000">
                <a:solidFill>
                  <a:srgbClr val="0033CC"/>
                </a:solidFill>
                <a:latin typeface="华文新魏" panose="02010800040101010101" pitchFamily="2" charset="-122"/>
                <a:ea typeface="华文新魏" panose="02010800040101010101" pitchFamily="2" charset="-122"/>
              </a:endParaRPr>
            </a:p>
            <a:p>
              <a:pPr algn="ctr">
                <a:spcBef>
                  <a:spcPct val="0"/>
                </a:spcBef>
                <a:buFontTx/>
                <a:buNone/>
              </a:pPr>
              <a:r>
                <a:rPr kumimoji="0" lang="zh-CN" altLang="en-US" sz="2000">
                  <a:solidFill>
                    <a:srgbClr val="0033CC"/>
                  </a:solidFill>
                  <a:latin typeface="华文新魏" panose="02010800040101010101" pitchFamily="2" charset="-122"/>
                  <a:ea typeface="华文新魏" panose="02010800040101010101" pitchFamily="2" charset="-122"/>
                </a:rPr>
                <a:t>物理记录</a:t>
              </a:r>
            </a:p>
          </p:txBody>
        </p:sp>
        <p:sp>
          <p:nvSpPr>
            <p:cNvPr id="15" name="Text Box 13">
              <a:extLst>
                <a:ext uri="{FF2B5EF4-FFF2-40B4-BE49-F238E27FC236}">
                  <a16:creationId xmlns:a16="http://schemas.microsoft.com/office/drawing/2014/main" id="{C8A7E53F-84CE-4F37-AEB4-606827EEF3C3}"/>
                </a:ext>
              </a:extLst>
            </p:cNvPr>
            <p:cNvSpPr txBox="1">
              <a:spLocks noChangeArrowheads="1"/>
            </p:cNvSpPr>
            <p:nvPr/>
          </p:nvSpPr>
          <p:spPr bwMode="auto">
            <a:xfrm>
              <a:off x="768" y="2272"/>
              <a:ext cx="775" cy="524"/>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000">
                  <a:solidFill>
                    <a:srgbClr val="0033CC"/>
                  </a:solidFill>
                  <a:latin typeface="华文新魏" panose="02010800040101010101" pitchFamily="2" charset="-122"/>
                  <a:ea typeface="华文新魏" panose="02010800040101010101" pitchFamily="2" charset="-122"/>
                </a:rPr>
                <a:t>逻辑记录</a:t>
              </a:r>
            </a:p>
          </p:txBody>
        </p:sp>
        <p:sp>
          <p:nvSpPr>
            <p:cNvPr id="16" name="Line 14">
              <a:extLst>
                <a:ext uri="{FF2B5EF4-FFF2-40B4-BE49-F238E27FC236}">
                  <a16:creationId xmlns:a16="http://schemas.microsoft.com/office/drawing/2014/main" id="{910442B5-856E-4FA0-B0F7-8B7DA627F06B}"/>
                </a:ext>
              </a:extLst>
            </p:cNvPr>
            <p:cNvSpPr>
              <a:spLocks noChangeShapeType="1"/>
            </p:cNvSpPr>
            <p:nvPr/>
          </p:nvSpPr>
          <p:spPr bwMode="auto">
            <a:xfrm>
              <a:off x="1543" y="2448"/>
              <a:ext cx="831"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7" name="Line 15">
              <a:extLst>
                <a:ext uri="{FF2B5EF4-FFF2-40B4-BE49-F238E27FC236}">
                  <a16:creationId xmlns:a16="http://schemas.microsoft.com/office/drawing/2014/main" id="{F9F2F252-3AF6-417C-B8BF-5AE5BD7AA5E1}"/>
                </a:ext>
              </a:extLst>
            </p:cNvPr>
            <p:cNvSpPr>
              <a:spLocks noChangeShapeType="1"/>
            </p:cNvSpPr>
            <p:nvPr/>
          </p:nvSpPr>
          <p:spPr bwMode="auto">
            <a:xfrm flipH="1">
              <a:off x="1543" y="2677"/>
              <a:ext cx="831"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8" name="Line 16">
              <a:extLst>
                <a:ext uri="{FF2B5EF4-FFF2-40B4-BE49-F238E27FC236}">
                  <a16:creationId xmlns:a16="http://schemas.microsoft.com/office/drawing/2014/main" id="{440FBC76-7218-4E92-B1C7-46461BABCBEA}"/>
                </a:ext>
              </a:extLst>
            </p:cNvPr>
            <p:cNvSpPr>
              <a:spLocks noChangeShapeType="1"/>
            </p:cNvSpPr>
            <p:nvPr/>
          </p:nvSpPr>
          <p:spPr bwMode="auto">
            <a:xfrm flipH="1">
              <a:off x="3260" y="2624"/>
              <a:ext cx="831"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9" name="Line 17">
              <a:extLst>
                <a:ext uri="{FF2B5EF4-FFF2-40B4-BE49-F238E27FC236}">
                  <a16:creationId xmlns:a16="http://schemas.microsoft.com/office/drawing/2014/main" id="{A64B5340-E09D-4849-AAA4-F4A20A00F6BA}"/>
                </a:ext>
              </a:extLst>
            </p:cNvPr>
            <p:cNvSpPr>
              <a:spLocks noChangeShapeType="1"/>
            </p:cNvSpPr>
            <p:nvPr/>
          </p:nvSpPr>
          <p:spPr bwMode="auto">
            <a:xfrm>
              <a:off x="3260" y="2448"/>
              <a:ext cx="831"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0" name="Text Box 18">
              <a:extLst>
                <a:ext uri="{FF2B5EF4-FFF2-40B4-BE49-F238E27FC236}">
                  <a16:creationId xmlns:a16="http://schemas.microsoft.com/office/drawing/2014/main" id="{DD96C5E6-B680-4C22-8C04-86A3FEB189CF}"/>
                </a:ext>
              </a:extLst>
            </p:cNvPr>
            <p:cNvSpPr txBox="1">
              <a:spLocks noChangeArrowheads="1"/>
            </p:cNvSpPr>
            <p:nvPr/>
          </p:nvSpPr>
          <p:spPr bwMode="auto">
            <a:xfrm>
              <a:off x="768" y="1618"/>
              <a:ext cx="912" cy="224"/>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000">
                  <a:solidFill>
                    <a:srgbClr val="0033CC"/>
                  </a:solidFill>
                  <a:latin typeface="华文新魏" panose="02010800040101010101" pitchFamily="2" charset="-122"/>
                  <a:ea typeface="华文新魏" panose="02010800040101010101" pitchFamily="2" charset="-122"/>
                </a:rPr>
                <a:t>用户缓冲区</a:t>
              </a:r>
            </a:p>
          </p:txBody>
        </p:sp>
        <p:sp>
          <p:nvSpPr>
            <p:cNvPr id="21" name="Text Box 19">
              <a:extLst>
                <a:ext uri="{FF2B5EF4-FFF2-40B4-BE49-F238E27FC236}">
                  <a16:creationId xmlns:a16="http://schemas.microsoft.com/office/drawing/2014/main" id="{8CF5FC12-2BE1-4013-A4DF-8C193051A5EE}"/>
                </a:ext>
              </a:extLst>
            </p:cNvPr>
            <p:cNvSpPr txBox="1">
              <a:spLocks noChangeArrowheads="1"/>
            </p:cNvSpPr>
            <p:nvPr/>
          </p:nvSpPr>
          <p:spPr bwMode="auto">
            <a:xfrm>
              <a:off x="2335" y="1573"/>
              <a:ext cx="929" cy="269"/>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000">
                  <a:solidFill>
                    <a:srgbClr val="0033CC"/>
                  </a:solidFill>
                  <a:latin typeface="华文新魏" panose="02010800040101010101" pitchFamily="2" charset="-122"/>
                  <a:ea typeface="华文新魏" panose="02010800040101010101" pitchFamily="2" charset="-122"/>
                </a:rPr>
                <a:t>系统缓冲区</a:t>
              </a:r>
            </a:p>
          </p:txBody>
        </p:sp>
      </p:grpSp>
      <p:sp>
        <p:nvSpPr>
          <p:cNvPr id="22" name="TextBox 1">
            <a:extLst>
              <a:ext uri="{FF2B5EF4-FFF2-40B4-BE49-F238E27FC236}">
                <a16:creationId xmlns:a16="http://schemas.microsoft.com/office/drawing/2014/main" id="{30075EB0-D7DA-4DC2-BD5C-EFD1FBDBA3DB}"/>
              </a:ext>
            </a:extLst>
          </p:cNvPr>
          <p:cNvSpPr txBox="1">
            <a:spLocks noChangeArrowheads="1"/>
          </p:cNvSpPr>
          <p:nvPr/>
        </p:nvSpPr>
        <p:spPr bwMode="auto">
          <a:xfrm>
            <a:off x="2291730" y="6392558"/>
            <a:ext cx="39798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rPr>
              <a:t>节省存储空间、提高</a:t>
            </a:r>
            <a:r>
              <a:rPr lang="en-US" altLang="zh-CN">
                <a:solidFill>
                  <a:srgbClr val="FF0000"/>
                </a:solidFill>
              </a:rPr>
              <a:t>I/O</a:t>
            </a:r>
            <a:r>
              <a:rPr lang="zh-CN" altLang="en-US">
                <a:solidFill>
                  <a:srgbClr val="FF0000"/>
                </a:solidFill>
              </a:rPr>
              <a:t>效率</a:t>
            </a:r>
          </a:p>
        </p:txBody>
      </p:sp>
    </p:spTree>
    <p:extLst>
      <p:ext uri="{BB962C8B-B14F-4D97-AF65-F5344CB8AC3E}">
        <p14:creationId xmlns:p14="http://schemas.microsoft.com/office/powerpoint/2010/main" val="3236134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9AAC9-DB24-4174-B73B-C29FF8F8DB51}"/>
              </a:ext>
            </a:extLst>
          </p:cNvPr>
          <p:cNvSpPr>
            <a:spLocks noGrp="1"/>
          </p:cNvSpPr>
          <p:nvPr>
            <p:ph type="title"/>
          </p:nvPr>
        </p:nvSpPr>
        <p:spPr/>
        <p:txBody>
          <a:bodyPr/>
          <a:lstStyle/>
          <a:p>
            <a:r>
              <a:rPr lang="zh-CN" altLang="en-US" dirty="0"/>
              <a:t>文件的物理结构</a:t>
            </a:r>
          </a:p>
        </p:txBody>
      </p:sp>
      <p:sp>
        <p:nvSpPr>
          <p:cNvPr id="3" name="内容占位符 2">
            <a:extLst>
              <a:ext uri="{FF2B5EF4-FFF2-40B4-BE49-F238E27FC236}">
                <a16:creationId xmlns:a16="http://schemas.microsoft.com/office/drawing/2014/main" id="{F5068378-1FAB-4802-8D52-7E108958BFA9}"/>
              </a:ext>
            </a:extLst>
          </p:cNvPr>
          <p:cNvSpPr>
            <a:spLocks noGrp="1"/>
          </p:cNvSpPr>
          <p:nvPr>
            <p:ph idx="1"/>
          </p:nvPr>
        </p:nvSpPr>
        <p:spPr/>
        <p:txBody>
          <a:bodyPr>
            <a:normAutofit lnSpcReduction="10000"/>
          </a:bodyPr>
          <a:lstStyle/>
          <a:p>
            <a:r>
              <a:rPr lang="zh-CN" altLang="en-US" dirty="0"/>
              <a:t>文件在物理存储空间中的存放方法和组织关系。</a:t>
            </a:r>
          </a:p>
          <a:p>
            <a:r>
              <a:rPr lang="zh-CN" altLang="en-US" dirty="0"/>
              <a:t>文件的存储结构涉及：</a:t>
            </a:r>
          </a:p>
          <a:p>
            <a:pPr lvl="1"/>
            <a:r>
              <a:rPr lang="zh-CN" altLang="en-US" dirty="0"/>
              <a:t>块（物理记录）的划分、记录的排列、索引的组织、信息的搜索</a:t>
            </a:r>
          </a:p>
          <a:p>
            <a:r>
              <a:rPr lang="zh-CN" altLang="en-US" dirty="0"/>
              <a:t>常见的构造物理结构的方法：</a:t>
            </a:r>
          </a:p>
          <a:p>
            <a:pPr lvl="1"/>
            <a:r>
              <a:rPr lang="zh-CN" altLang="en-US" dirty="0"/>
              <a:t>计算法，设计映射算法，如线性计算法、杂凑法将逻辑地址（记录键）转换成对应的物理地址。</a:t>
            </a:r>
          </a:p>
          <a:p>
            <a:pPr lvl="1"/>
            <a:r>
              <a:rPr lang="zh-CN" altLang="en-US" dirty="0"/>
              <a:t>指针法，设置专门的指针，指明相应记录的物理地址或表达各记录间的关联关系。</a:t>
            </a:r>
          </a:p>
          <a:p>
            <a:endParaRPr lang="zh-CN" altLang="en-US" dirty="0"/>
          </a:p>
        </p:txBody>
      </p:sp>
      <p:sp>
        <p:nvSpPr>
          <p:cNvPr id="4" name="日期占位符 3">
            <a:extLst>
              <a:ext uri="{FF2B5EF4-FFF2-40B4-BE49-F238E27FC236}">
                <a16:creationId xmlns:a16="http://schemas.microsoft.com/office/drawing/2014/main" id="{12FD2255-16B2-4E6C-91BF-B0FA62C4A82C}"/>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7E7086F0-E673-4840-AC7A-5290BC47A099}"/>
              </a:ext>
            </a:extLst>
          </p:cNvPr>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3020840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7A45E-396D-42F9-9E00-EF2D62739D84}"/>
              </a:ext>
            </a:extLst>
          </p:cNvPr>
          <p:cNvSpPr>
            <a:spLocks noGrp="1"/>
          </p:cNvSpPr>
          <p:nvPr>
            <p:ph type="title"/>
          </p:nvPr>
        </p:nvSpPr>
        <p:spPr/>
        <p:txBody>
          <a:bodyPr/>
          <a:lstStyle/>
          <a:p>
            <a:r>
              <a:rPr lang="zh-CN" altLang="en-US" dirty="0"/>
              <a:t>文件的物理结构</a:t>
            </a:r>
          </a:p>
        </p:txBody>
      </p:sp>
      <p:sp>
        <p:nvSpPr>
          <p:cNvPr id="3" name="内容占位符 2">
            <a:extLst>
              <a:ext uri="{FF2B5EF4-FFF2-40B4-BE49-F238E27FC236}">
                <a16:creationId xmlns:a16="http://schemas.microsoft.com/office/drawing/2014/main" id="{6369205C-F71C-4697-943B-AD192DC1FD49}"/>
              </a:ext>
            </a:extLst>
          </p:cNvPr>
          <p:cNvSpPr>
            <a:spLocks noGrp="1"/>
          </p:cNvSpPr>
          <p:nvPr>
            <p:ph idx="1"/>
          </p:nvPr>
        </p:nvSpPr>
        <p:spPr/>
        <p:txBody>
          <a:bodyPr/>
          <a:lstStyle/>
          <a:p>
            <a:r>
              <a:rPr lang="zh-CN" altLang="en-US" dirty="0"/>
              <a:t>常见的文件物理结构</a:t>
            </a:r>
            <a:endParaRPr lang="en-US" altLang="zh-CN" dirty="0"/>
          </a:p>
          <a:p>
            <a:pPr lvl="1"/>
            <a:r>
              <a:rPr lang="zh-CN" altLang="en-US" dirty="0"/>
              <a:t>顺序文件，连续存储</a:t>
            </a:r>
          </a:p>
          <a:p>
            <a:pPr lvl="1"/>
            <a:r>
              <a:rPr lang="zh-CN" altLang="en-US" dirty="0"/>
              <a:t>连接文件，非连续存储</a:t>
            </a:r>
          </a:p>
          <a:p>
            <a:pPr lvl="1"/>
            <a:r>
              <a:rPr lang="zh-CN" altLang="en-US" dirty="0"/>
              <a:t>直接文件，非连续存储</a:t>
            </a:r>
          </a:p>
          <a:p>
            <a:pPr lvl="1"/>
            <a:r>
              <a:rPr lang="zh-CN" altLang="en-US" dirty="0"/>
              <a:t>索引文件，非连续存储</a:t>
            </a:r>
            <a:endParaRPr lang="en-US" altLang="zh-CN" dirty="0"/>
          </a:p>
          <a:p>
            <a:r>
              <a:rPr lang="zh-CN" altLang="en-US" dirty="0"/>
              <a:t>连续和非连续对比</a:t>
            </a:r>
            <a:endParaRPr lang="en-US" altLang="zh-CN" dirty="0"/>
          </a:p>
          <a:p>
            <a:pPr lvl="1"/>
            <a:r>
              <a:rPr lang="zh-CN" altLang="en-US" dirty="0"/>
              <a:t>联想：内存管理中的连续存储和非连续存储</a:t>
            </a:r>
          </a:p>
          <a:p>
            <a:pPr lvl="1"/>
            <a:endParaRPr lang="zh-CN" altLang="en-US" dirty="0"/>
          </a:p>
        </p:txBody>
      </p:sp>
      <p:sp>
        <p:nvSpPr>
          <p:cNvPr id="4" name="日期占位符 3">
            <a:extLst>
              <a:ext uri="{FF2B5EF4-FFF2-40B4-BE49-F238E27FC236}">
                <a16:creationId xmlns:a16="http://schemas.microsoft.com/office/drawing/2014/main" id="{C652C98D-5B92-483F-9DDF-332C84564407}"/>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C3648635-7312-4380-971D-54C9778CBACF}"/>
              </a:ext>
            </a:extLst>
          </p:cNvPr>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50335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C1560-10B5-4B85-8EAC-EE800416DF76}"/>
              </a:ext>
            </a:extLst>
          </p:cNvPr>
          <p:cNvSpPr>
            <a:spLocks noGrp="1"/>
          </p:cNvSpPr>
          <p:nvPr>
            <p:ph type="title"/>
          </p:nvPr>
        </p:nvSpPr>
        <p:spPr/>
        <p:txBody>
          <a:bodyPr/>
          <a:lstStyle/>
          <a:p>
            <a:r>
              <a:rPr lang="zh-CN" altLang="en-US" dirty="0"/>
              <a:t>顺序文件</a:t>
            </a:r>
          </a:p>
        </p:txBody>
      </p:sp>
      <p:sp>
        <p:nvSpPr>
          <p:cNvPr id="3" name="内容占位符 2">
            <a:extLst>
              <a:ext uri="{FF2B5EF4-FFF2-40B4-BE49-F238E27FC236}">
                <a16:creationId xmlns:a16="http://schemas.microsoft.com/office/drawing/2014/main" id="{728CAD9A-180C-4B14-B8EE-1BB13C8DF9CD}"/>
              </a:ext>
            </a:extLst>
          </p:cNvPr>
          <p:cNvSpPr>
            <a:spLocks noGrp="1"/>
          </p:cNvSpPr>
          <p:nvPr>
            <p:ph idx="1"/>
          </p:nvPr>
        </p:nvSpPr>
        <p:spPr/>
        <p:txBody>
          <a:bodyPr/>
          <a:lstStyle/>
          <a:p>
            <a:r>
              <a:rPr lang="zh-CN" altLang="en-US" dirty="0"/>
              <a:t>文件中逻辑上连续的信息顺序存放到存储介质上相邻的块中</a:t>
            </a:r>
          </a:p>
          <a:p>
            <a:pPr lvl="1" algn="just"/>
            <a:r>
              <a:rPr lang="zh-CN" altLang="en-US" dirty="0"/>
              <a:t>特点：逻辑记录顺序和物理记录顺序完全一致的文</a:t>
            </a:r>
            <a:endParaRPr lang="en-US" altLang="zh-CN" dirty="0"/>
          </a:p>
          <a:p>
            <a:pPr lvl="1" algn="just"/>
            <a:r>
              <a:rPr lang="zh-CN" altLang="en-US" dirty="0"/>
              <a:t>优点</a:t>
            </a:r>
            <a:r>
              <a:rPr lang="en-US" altLang="zh-CN" dirty="0"/>
              <a:t>:</a:t>
            </a:r>
            <a:r>
              <a:rPr lang="zh-CN" altLang="en-US" dirty="0"/>
              <a:t>顺序存取快</a:t>
            </a:r>
            <a:endParaRPr lang="en-US" altLang="zh-CN" dirty="0"/>
          </a:p>
          <a:p>
            <a:pPr lvl="1" algn="just"/>
            <a:r>
              <a:rPr lang="zh-CN" altLang="en-US" dirty="0"/>
              <a:t>缺点：查询慢、增删文件困难，浪费空间</a:t>
            </a:r>
            <a:r>
              <a:rPr lang="zh-CN" altLang="en-US" dirty="0">
                <a:solidFill>
                  <a:srgbClr val="FF0000"/>
                </a:solidFill>
              </a:rPr>
              <a:t>？</a:t>
            </a:r>
          </a:p>
          <a:p>
            <a:pPr algn="just"/>
            <a:r>
              <a:rPr lang="zh-CN" altLang="en-US" dirty="0"/>
              <a:t>顺序文件变种</a:t>
            </a:r>
            <a:r>
              <a:rPr lang="en-US" altLang="zh-CN" dirty="0"/>
              <a:t>:</a:t>
            </a:r>
          </a:p>
          <a:p>
            <a:pPr lvl="1" algn="just"/>
            <a:r>
              <a:rPr lang="zh-CN" altLang="en-US" dirty="0"/>
              <a:t>紧凑顺序文件、扩展顺序文件、连接顺序文件、划分顺序文件</a:t>
            </a:r>
          </a:p>
          <a:p>
            <a:endParaRPr lang="zh-CN" altLang="en-US" dirty="0"/>
          </a:p>
        </p:txBody>
      </p:sp>
      <p:sp>
        <p:nvSpPr>
          <p:cNvPr id="4" name="日期占位符 3">
            <a:extLst>
              <a:ext uri="{FF2B5EF4-FFF2-40B4-BE49-F238E27FC236}">
                <a16:creationId xmlns:a16="http://schemas.microsoft.com/office/drawing/2014/main" id="{E1631BCA-0924-45FC-84CD-06A00BC04BBE}"/>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875803A3-DCBB-4903-8FB3-3A033C8EB386}"/>
              </a:ext>
            </a:extLst>
          </p:cNvPr>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2587600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273FC-1CE5-4913-9C1F-63FFD58D4B58}"/>
              </a:ext>
            </a:extLst>
          </p:cNvPr>
          <p:cNvSpPr>
            <a:spLocks noGrp="1"/>
          </p:cNvSpPr>
          <p:nvPr>
            <p:ph type="title"/>
          </p:nvPr>
        </p:nvSpPr>
        <p:spPr/>
        <p:txBody>
          <a:bodyPr/>
          <a:lstStyle/>
          <a:p>
            <a:r>
              <a:rPr lang="zh-CN" altLang="en-US" dirty="0"/>
              <a:t>连接文件</a:t>
            </a:r>
          </a:p>
        </p:txBody>
      </p:sp>
      <p:sp>
        <p:nvSpPr>
          <p:cNvPr id="3" name="内容占位符 2">
            <a:extLst>
              <a:ext uri="{FF2B5EF4-FFF2-40B4-BE49-F238E27FC236}">
                <a16:creationId xmlns:a16="http://schemas.microsoft.com/office/drawing/2014/main" id="{0A20597D-FB79-4B80-97AC-E757B5D47B5A}"/>
              </a:ext>
            </a:extLst>
          </p:cNvPr>
          <p:cNvSpPr>
            <a:spLocks noGrp="1"/>
          </p:cNvSpPr>
          <p:nvPr>
            <p:ph idx="1"/>
          </p:nvPr>
        </p:nvSpPr>
        <p:spPr/>
        <p:txBody>
          <a:bodyPr/>
          <a:lstStyle/>
          <a:p>
            <a:r>
              <a:rPr lang="zh-CN" altLang="en-US" dirty="0"/>
              <a:t>使用连接字或指针来表示文件中各记录之间的串联关系，又称串联文件</a:t>
            </a:r>
          </a:p>
          <a:p>
            <a:pPr algn="just"/>
            <a:r>
              <a:rPr lang="zh-CN" altLang="en-US" sz="3600" dirty="0"/>
              <a:t>连接结构的优缺点</a:t>
            </a:r>
            <a:endParaRPr lang="en-US" altLang="zh-CN" sz="3600" dirty="0"/>
          </a:p>
          <a:p>
            <a:pPr lvl="1" algn="just"/>
            <a:r>
              <a:rPr lang="zh-CN" altLang="en-US" dirty="0"/>
              <a:t>优点：增、删、改相对简单</a:t>
            </a:r>
            <a:endParaRPr lang="en-US" altLang="zh-CN" dirty="0"/>
          </a:p>
          <a:p>
            <a:pPr lvl="1" algn="just"/>
            <a:r>
              <a:rPr lang="zh-CN" altLang="en-US" dirty="0"/>
              <a:t>缺点：指针和数据混存；下一个物理块的地址依赖于上一块</a:t>
            </a:r>
          </a:p>
          <a:p>
            <a:pPr algn="just">
              <a:buNone/>
            </a:pPr>
            <a:endParaRPr lang="zh-CN" altLang="en-US" dirty="0"/>
          </a:p>
        </p:txBody>
      </p:sp>
      <p:sp>
        <p:nvSpPr>
          <p:cNvPr id="4" name="日期占位符 3">
            <a:extLst>
              <a:ext uri="{FF2B5EF4-FFF2-40B4-BE49-F238E27FC236}">
                <a16:creationId xmlns:a16="http://schemas.microsoft.com/office/drawing/2014/main" id="{69E8A475-2E2A-4A32-8724-AEBDE4B3E64D}"/>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0F775555-F436-4328-9EDF-8B2C3462C80C}"/>
              </a:ext>
            </a:extLst>
          </p:cNvPr>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6" name="Rectangle 4">
            <a:extLst>
              <a:ext uri="{FF2B5EF4-FFF2-40B4-BE49-F238E27FC236}">
                <a16:creationId xmlns:a16="http://schemas.microsoft.com/office/drawing/2014/main" id="{F7907751-5F7D-48EF-9CE7-834583D8833A}"/>
              </a:ext>
            </a:extLst>
          </p:cNvPr>
          <p:cNvSpPr>
            <a:spLocks noChangeArrowheads="1"/>
          </p:cNvSpPr>
          <p:nvPr/>
        </p:nvSpPr>
        <p:spPr bwMode="auto">
          <a:xfrm>
            <a:off x="468313" y="4797152"/>
            <a:ext cx="1944687" cy="4318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zh-CN" altLang="en-US" sz="2000"/>
              <a:t>文件目录项</a:t>
            </a:r>
          </a:p>
        </p:txBody>
      </p:sp>
      <p:grpSp>
        <p:nvGrpSpPr>
          <p:cNvPr id="7" name="Group 7">
            <a:extLst>
              <a:ext uri="{FF2B5EF4-FFF2-40B4-BE49-F238E27FC236}">
                <a16:creationId xmlns:a16="http://schemas.microsoft.com/office/drawing/2014/main" id="{C17D8310-5F15-4A7B-B6EA-8CCC983AC2C6}"/>
              </a:ext>
            </a:extLst>
          </p:cNvPr>
          <p:cNvGrpSpPr>
            <a:grpSpLocks/>
          </p:cNvGrpSpPr>
          <p:nvPr/>
        </p:nvGrpSpPr>
        <p:grpSpPr bwMode="auto">
          <a:xfrm>
            <a:off x="3275013" y="4797152"/>
            <a:ext cx="1152525" cy="1223963"/>
            <a:chOff x="0" y="0"/>
            <a:chExt cx="726" cy="771"/>
          </a:xfrm>
        </p:grpSpPr>
        <p:sp>
          <p:nvSpPr>
            <p:cNvPr id="8" name="Rectangle 5">
              <a:extLst>
                <a:ext uri="{FF2B5EF4-FFF2-40B4-BE49-F238E27FC236}">
                  <a16:creationId xmlns:a16="http://schemas.microsoft.com/office/drawing/2014/main" id="{BF60C6E5-93C5-45C9-8940-CF76A25DEC1F}"/>
                </a:ext>
              </a:extLst>
            </p:cNvPr>
            <p:cNvSpPr>
              <a:spLocks noChangeArrowheads="1"/>
            </p:cNvSpPr>
            <p:nvPr/>
          </p:nvSpPr>
          <p:spPr bwMode="auto">
            <a:xfrm>
              <a:off x="0" y="0"/>
              <a:ext cx="726" cy="771"/>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endParaRPr kumimoji="0" lang="zh-CN" altLang="en-US" sz="1800"/>
            </a:p>
          </p:txBody>
        </p:sp>
        <p:sp>
          <p:nvSpPr>
            <p:cNvPr id="9" name="Rectangle 6">
              <a:extLst>
                <a:ext uri="{FF2B5EF4-FFF2-40B4-BE49-F238E27FC236}">
                  <a16:creationId xmlns:a16="http://schemas.microsoft.com/office/drawing/2014/main" id="{1DEB3197-F601-4B04-B1E0-469F6DC0B666}"/>
                </a:ext>
              </a:extLst>
            </p:cNvPr>
            <p:cNvSpPr>
              <a:spLocks noChangeArrowheads="1"/>
            </p:cNvSpPr>
            <p:nvPr/>
          </p:nvSpPr>
          <p:spPr bwMode="auto">
            <a:xfrm>
              <a:off x="0" y="544"/>
              <a:ext cx="726" cy="22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endParaRPr kumimoji="0" lang="zh-CN" altLang="en-US" sz="1800"/>
            </a:p>
          </p:txBody>
        </p:sp>
      </p:grpSp>
      <p:sp>
        <p:nvSpPr>
          <p:cNvPr id="10" name="Line 9">
            <a:extLst>
              <a:ext uri="{FF2B5EF4-FFF2-40B4-BE49-F238E27FC236}">
                <a16:creationId xmlns:a16="http://schemas.microsoft.com/office/drawing/2014/main" id="{A9FEC270-6576-46F4-88E2-A7714654AB89}"/>
              </a:ext>
            </a:extLst>
          </p:cNvPr>
          <p:cNvSpPr>
            <a:spLocks noChangeShapeType="1"/>
          </p:cNvSpPr>
          <p:nvPr/>
        </p:nvSpPr>
        <p:spPr bwMode="auto">
          <a:xfrm>
            <a:off x="2425700" y="5013052"/>
            <a:ext cx="79216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 name="Group 10">
            <a:extLst>
              <a:ext uri="{FF2B5EF4-FFF2-40B4-BE49-F238E27FC236}">
                <a16:creationId xmlns:a16="http://schemas.microsoft.com/office/drawing/2014/main" id="{ED638CE4-5B3E-4587-A38D-CB37E666E0D4}"/>
              </a:ext>
            </a:extLst>
          </p:cNvPr>
          <p:cNvGrpSpPr>
            <a:grpSpLocks/>
          </p:cNvGrpSpPr>
          <p:nvPr/>
        </p:nvGrpSpPr>
        <p:grpSpPr bwMode="auto">
          <a:xfrm>
            <a:off x="5392738" y="4797152"/>
            <a:ext cx="1152525" cy="1223963"/>
            <a:chOff x="0" y="0"/>
            <a:chExt cx="726" cy="771"/>
          </a:xfrm>
        </p:grpSpPr>
        <p:sp>
          <p:nvSpPr>
            <p:cNvPr id="12" name="Rectangle 11">
              <a:extLst>
                <a:ext uri="{FF2B5EF4-FFF2-40B4-BE49-F238E27FC236}">
                  <a16:creationId xmlns:a16="http://schemas.microsoft.com/office/drawing/2014/main" id="{E6C315EA-4587-4D0D-BB49-1D9B5180E0EB}"/>
                </a:ext>
              </a:extLst>
            </p:cNvPr>
            <p:cNvSpPr>
              <a:spLocks noChangeArrowheads="1"/>
            </p:cNvSpPr>
            <p:nvPr/>
          </p:nvSpPr>
          <p:spPr bwMode="auto">
            <a:xfrm>
              <a:off x="0" y="0"/>
              <a:ext cx="726" cy="771"/>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endParaRPr kumimoji="0" lang="zh-CN" altLang="en-US" sz="1800"/>
            </a:p>
          </p:txBody>
        </p:sp>
        <p:sp>
          <p:nvSpPr>
            <p:cNvPr id="13" name="Rectangle 12">
              <a:extLst>
                <a:ext uri="{FF2B5EF4-FFF2-40B4-BE49-F238E27FC236}">
                  <a16:creationId xmlns:a16="http://schemas.microsoft.com/office/drawing/2014/main" id="{DE5AFBCC-4F13-4AEC-994C-9807A19C3BFE}"/>
                </a:ext>
              </a:extLst>
            </p:cNvPr>
            <p:cNvSpPr>
              <a:spLocks noChangeArrowheads="1"/>
            </p:cNvSpPr>
            <p:nvPr/>
          </p:nvSpPr>
          <p:spPr bwMode="auto">
            <a:xfrm>
              <a:off x="0" y="544"/>
              <a:ext cx="726" cy="22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endParaRPr kumimoji="0" lang="zh-CN" altLang="en-US" sz="1800"/>
            </a:p>
          </p:txBody>
        </p:sp>
      </p:grpSp>
      <p:sp>
        <p:nvSpPr>
          <p:cNvPr id="14" name="Freeform 13">
            <a:extLst>
              <a:ext uri="{FF2B5EF4-FFF2-40B4-BE49-F238E27FC236}">
                <a16:creationId xmlns:a16="http://schemas.microsoft.com/office/drawing/2014/main" id="{35846FD5-5C42-44C0-A7B3-117E263595AA}"/>
              </a:ext>
            </a:extLst>
          </p:cNvPr>
          <p:cNvSpPr>
            <a:spLocks/>
          </p:cNvSpPr>
          <p:nvPr/>
        </p:nvSpPr>
        <p:spPr bwMode="auto">
          <a:xfrm>
            <a:off x="4427538" y="4797152"/>
            <a:ext cx="936625" cy="647700"/>
          </a:xfrm>
          <a:custGeom>
            <a:avLst/>
            <a:gdLst>
              <a:gd name="T0" fmla="*/ 0 w 590"/>
              <a:gd name="T1" fmla="*/ 2147483646 h 499"/>
              <a:gd name="T2" fmla="*/ 2147483646 w 590"/>
              <a:gd name="T3" fmla="*/ 2147483646 h 499"/>
              <a:gd name="T4" fmla="*/ 2147483646 w 590"/>
              <a:gd name="T5" fmla="*/ 0 h 499"/>
              <a:gd name="T6" fmla="*/ 0 60000 65536"/>
              <a:gd name="T7" fmla="*/ 0 60000 65536"/>
              <a:gd name="T8" fmla="*/ 0 60000 65536"/>
            </a:gdLst>
            <a:ahLst/>
            <a:cxnLst>
              <a:cxn ang="T6">
                <a:pos x="T0" y="T1"/>
              </a:cxn>
              <a:cxn ang="T7">
                <a:pos x="T2" y="T3"/>
              </a:cxn>
              <a:cxn ang="T8">
                <a:pos x="T4" y="T5"/>
              </a:cxn>
            </a:cxnLst>
            <a:rect l="0" t="0" r="r" b="b"/>
            <a:pathLst>
              <a:path w="590" h="499">
                <a:moveTo>
                  <a:pt x="0" y="499"/>
                </a:moveTo>
                <a:lnTo>
                  <a:pt x="227" y="499"/>
                </a:lnTo>
                <a:lnTo>
                  <a:pt x="590" y="0"/>
                </a:lnTo>
              </a:path>
            </a:pathLst>
          </a:custGeom>
          <a:noFill/>
          <a:ln w="28575" cap="flat" cmpd="sng">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5" name="Group 14">
            <a:extLst>
              <a:ext uri="{FF2B5EF4-FFF2-40B4-BE49-F238E27FC236}">
                <a16:creationId xmlns:a16="http://schemas.microsoft.com/office/drawing/2014/main" id="{BDA25F5B-3DAC-4A71-B8E9-A2D344006909}"/>
              </a:ext>
            </a:extLst>
          </p:cNvPr>
          <p:cNvGrpSpPr>
            <a:grpSpLocks/>
          </p:cNvGrpSpPr>
          <p:nvPr/>
        </p:nvGrpSpPr>
        <p:grpSpPr bwMode="auto">
          <a:xfrm>
            <a:off x="7523163" y="4797152"/>
            <a:ext cx="1152525" cy="1223963"/>
            <a:chOff x="0" y="0"/>
            <a:chExt cx="726" cy="771"/>
          </a:xfrm>
        </p:grpSpPr>
        <p:sp>
          <p:nvSpPr>
            <p:cNvPr id="16" name="Rectangle 15">
              <a:extLst>
                <a:ext uri="{FF2B5EF4-FFF2-40B4-BE49-F238E27FC236}">
                  <a16:creationId xmlns:a16="http://schemas.microsoft.com/office/drawing/2014/main" id="{7E5A7117-34F4-4A61-BEFF-48C0A6B65FFE}"/>
                </a:ext>
              </a:extLst>
            </p:cNvPr>
            <p:cNvSpPr>
              <a:spLocks noChangeArrowheads="1"/>
            </p:cNvSpPr>
            <p:nvPr/>
          </p:nvSpPr>
          <p:spPr bwMode="auto">
            <a:xfrm>
              <a:off x="0" y="0"/>
              <a:ext cx="726" cy="771"/>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endParaRPr kumimoji="0" lang="zh-CN" altLang="en-US" sz="1800"/>
            </a:p>
          </p:txBody>
        </p:sp>
        <p:sp>
          <p:nvSpPr>
            <p:cNvPr id="17" name="Rectangle 16">
              <a:extLst>
                <a:ext uri="{FF2B5EF4-FFF2-40B4-BE49-F238E27FC236}">
                  <a16:creationId xmlns:a16="http://schemas.microsoft.com/office/drawing/2014/main" id="{82C2FC71-099E-4E45-A930-E32EF3EED083}"/>
                </a:ext>
              </a:extLst>
            </p:cNvPr>
            <p:cNvSpPr>
              <a:spLocks noChangeArrowheads="1"/>
            </p:cNvSpPr>
            <p:nvPr/>
          </p:nvSpPr>
          <p:spPr bwMode="auto">
            <a:xfrm>
              <a:off x="0" y="544"/>
              <a:ext cx="726" cy="22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en-US" altLang="zh-CN" sz="1800"/>
                <a:t>0</a:t>
              </a:r>
            </a:p>
          </p:txBody>
        </p:sp>
      </p:grpSp>
      <p:sp>
        <p:nvSpPr>
          <p:cNvPr id="18" name="Freeform 17">
            <a:extLst>
              <a:ext uri="{FF2B5EF4-FFF2-40B4-BE49-F238E27FC236}">
                <a16:creationId xmlns:a16="http://schemas.microsoft.com/office/drawing/2014/main" id="{CBCF15FB-F149-4E1C-86AF-00BB2CF808CF}"/>
              </a:ext>
            </a:extLst>
          </p:cNvPr>
          <p:cNvSpPr>
            <a:spLocks/>
          </p:cNvSpPr>
          <p:nvPr/>
        </p:nvSpPr>
        <p:spPr bwMode="auto">
          <a:xfrm>
            <a:off x="6543675" y="4797152"/>
            <a:ext cx="908050" cy="647700"/>
          </a:xfrm>
          <a:custGeom>
            <a:avLst/>
            <a:gdLst>
              <a:gd name="T0" fmla="*/ 0 w 590"/>
              <a:gd name="T1" fmla="*/ 2147483646 h 499"/>
              <a:gd name="T2" fmla="*/ 2147483646 w 590"/>
              <a:gd name="T3" fmla="*/ 2147483646 h 499"/>
              <a:gd name="T4" fmla="*/ 2147483646 w 590"/>
              <a:gd name="T5" fmla="*/ 0 h 499"/>
              <a:gd name="T6" fmla="*/ 0 60000 65536"/>
              <a:gd name="T7" fmla="*/ 0 60000 65536"/>
              <a:gd name="T8" fmla="*/ 0 60000 65536"/>
            </a:gdLst>
            <a:ahLst/>
            <a:cxnLst>
              <a:cxn ang="T6">
                <a:pos x="T0" y="T1"/>
              </a:cxn>
              <a:cxn ang="T7">
                <a:pos x="T2" y="T3"/>
              </a:cxn>
              <a:cxn ang="T8">
                <a:pos x="T4" y="T5"/>
              </a:cxn>
            </a:cxnLst>
            <a:rect l="0" t="0" r="r" b="b"/>
            <a:pathLst>
              <a:path w="590" h="499">
                <a:moveTo>
                  <a:pt x="0" y="499"/>
                </a:moveTo>
                <a:lnTo>
                  <a:pt x="227" y="499"/>
                </a:lnTo>
                <a:lnTo>
                  <a:pt x="590" y="0"/>
                </a:lnTo>
              </a:path>
            </a:pathLst>
          </a:custGeom>
          <a:noFill/>
          <a:ln w="28575" cap="flat" cmpd="sng">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574823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22568-8014-4046-8BB5-AEDAF054420E}"/>
              </a:ext>
            </a:extLst>
          </p:cNvPr>
          <p:cNvSpPr>
            <a:spLocks noGrp="1"/>
          </p:cNvSpPr>
          <p:nvPr>
            <p:ph type="title"/>
          </p:nvPr>
        </p:nvSpPr>
        <p:spPr/>
        <p:txBody>
          <a:bodyPr/>
          <a:lstStyle/>
          <a:p>
            <a:r>
              <a:rPr lang="zh-CN" altLang="en-US" dirty="0"/>
              <a:t>直接文件</a:t>
            </a:r>
          </a:p>
        </p:txBody>
      </p:sp>
      <p:sp>
        <p:nvSpPr>
          <p:cNvPr id="3" name="内容占位符 2">
            <a:extLst>
              <a:ext uri="{FF2B5EF4-FFF2-40B4-BE49-F238E27FC236}">
                <a16:creationId xmlns:a16="http://schemas.microsoft.com/office/drawing/2014/main" id="{4AEAED3E-7AE8-49E2-99D5-A40A9693BA17}"/>
              </a:ext>
            </a:extLst>
          </p:cNvPr>
          <p:cNvSpPr>
            <a:spLocks noGrp="1"/>
          </p:cNvSpPr>
          <p:nvPr>
            <p:ph idx="1"/>
          </p:nvPr>
        </p:nvSpPr>
        <p:spPr/>
        <p:txBody>
          <a:bodyPr/>
          <a:lstStyle/>
          <a:p>
            <a:r>
              <a:rPr lang="zh-CN" altLang="en-US" dirty="0"/>
              <a:t>在记录的关键字与其存储的物理地址之间建立某种对应关系（通常采用散列函数），又称散列文件</a:t>
            </a:r>
          </a:p>
          <a:p>
            <a:r>
              <a:rPr lang="zh-CN" altLang="en-US" dirty="0"/>
              <a:t>关键问题，对应关系的冲突问题</a:t>
            </a:r>
          </a:p>
          <a:p>
            <a:r>
              <a:rPr lang="zh-CN" altLang="en-US" dirty="0"/>
              <a:t>直接散列法，将记录键作为记录的存取地址</a:t>
            </a:r>
          </a:p>
        </p:txBody>
      </p:sp>
      <p:sp>
        <p:nvSpPr>
          <p:cNvPr id="4" name="日期占位符 3">
            <a:extLst>
              <a:ext uri="{FF2B5EF4-FFF2-40B4-BE49-F238E27FC236}">
                <a16:creationId xmlns:a16="http://schemas.microsoft.com/office/drawing/2014/main" id="{EAFB6ADB-41D8-49D5-837B-C4A808138BA9}"/>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28C9F672-E7B2-4EB7-90DB-9FA9121A3EBF}"/>
              </a:ext>
            </a:extLst>
          </p:cNvPr>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1757112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134F3-24ED-4F71-87C6-D0A3A08F1EE6}"/>
              </a:ext>
            </a:extLst>
          </p:cNvPr>
          <p:cNvSpPr>
            <a:spLocks noGrp="1"/>
          </p:cNvSpPr>
          <p:nvPr>
            <p:ph type="title"/>
          </p:nvPr>
        </p:nvSpPr>
        <p:spPr/>
        <p:txBody>
          <a:bodyPr/>
          <a:lstStyle/>
          <a:p>
            <a:r>
              <a:rPr lang="zh-CN" altLang="en-US" dirty="0"/>
              <a:t>直接文件</a:t>
            </a:r>
          </a:p>
        </p:txBody>
      </p:sp>
      <p:sp>
        <p:nvSpPr>
          <p:cNvPr id="3" name="内容占位符 2">
            <a:extLst>
              <a:ext uri="{FF2B5EF4-FFF2-40B4-BE49-F238E27FC236}">
                <a16:creationId xmlns:a16="http://schemas.microsoft.com/office/drawing/2014/main" id="{3D9F4586-ADFE-4D23-9F36-75837DFE54AD}"/>
              </a:ext>
            </a:extLst>
          </p:cNvPr>
          <p:cNvSpPr>
            <a:spLocks noGrp="1"/>
          </p:cNvSpPr>
          <p:nvPr>
            <p:ph idx="1"/>
          </p:nvPr>
        </p:nvSpPr>
        <p:spPr/>
        <p:txBody>
          <a:bodyPr/>
          <a:lstStyle/>
          <a:p>
            <a:r>
              <a:rPr lang="zh-CN" altLang="en-US" dirty="0"/>
              <a:t>问题描述：</a:t>
            </a:r>
          </a:p>
          <a:p>
            <a:pPr lvl="1"/>
            <a:r>
              <a:rPr lang="zh-CN" altLang="en-US" dirty="0"/>
              <a:t>目录文件中，如何由文件名或子目录名找到对应的目录项存放的物理地址？</a:t>
            </a:r>
          </a:p>
          <a:p>
            <a:r>
              <a:rPr lang="zh-CN" altLang="en-US" dirty="0"/>
              <a:t>步</a:t>
            </a:r>
            <a:r>
              <a:rPr lang="en-US" altLang="zh-CN" dirty="0"/>
              <a:t>1</a:t>
            </a:r>
            <a:r>
              <a:rPr lang="zh-CN" altLang="en-US" dirty="0"/>
              <a:t>：构造哈希函数</a:t>
            </a:r>
          </a:p>
          <a:p>
            <a:pPr lvl="1"/>
            <a:r>
              <a:rPr lang="zh-CN" altLang="en-US" dirty="0"/>
              <a:t>设文件名为</a:t>
            </a:r>
            <a:r>
              <a:rPr lang="en-US" altLang="zh-CN" dirty="0"/>
              <a:t>8</a:t>
            </a:r>
            <a:r>
              <a:rPr lang="zh-CN" altLang="en-US" dirty="0"/>
              <a:t>个</a:t>
            </a:r>
            <a:r>
              <a:rPr lang="en-US" altLang="zh-CN" dirty="0" err="1"/>
              <a:t>ASCⅡ</a:t>
            </a:r>
            <a:r>
              <a:rPr lang="zh-CN" altLang="en-US" dirty="0"/>
              <a:t>字符。构造的</a:t>
            </a:r>
            <a:r>
              <a:rPr lang="en-US" altLang="zh-CN" dirty="0"/>
              <a:t>hash</a:t>
            </a:r>
            <a:r>
              <a:rPr lang="zh-CN" altLang="en-US" dirty="0"/>
              <a:t>函数为模</a:t>
            </a:r>
            <a:r>
              <a:rPr lang="en-US" altLang="zh-CN" dirty="0"/>
              <a:t>2</a:t>
            </a:r>
            <a:r>
              <a:rPr lang="zh-CN" altLang="en-US" dirty="0"/>
              <a:t>加“⊕”，求已知文件名的</a:t>
            </a:r>
            <a:r>
              <a:rPr lang="en-US" altLang="zh-CN" dirty="0" err="1"/>
              <a:t>ASCⅡ</a:t>
            </a:r>
            <a:r>
              <a:rPr lang="zh-CN" altLang="en-US" dirty="0"/>
              <a:t>字符值的模</a:t>
            </a:r>
            <a:r>
              <a:rPr lang="en-US" altLang="zh-CN" dirty="0"/>
              <a:t>2</a:t>
            </a:r>
            <a:r>
              <a:rPr lang="zh-CN" altLang="en-US" dirty="0"/>
              <a:t>加值作为该文件的</a:t>
            </a:r>
            <a:r>
              <a:rPr lang="en-US" altLang="zh-CN" dirty="0"/>
              <a:t>FCB</a:t>
            </a:r>
            <a:r>
              <a:rPr lang="zh-CN" altLang="en-US" dirty="0"/>
              <a:t>所在物理块在目录文件中的索引</a:t>
            </a:r>
            <a:r>
              <a:rPr lang="en-US" altLang="zh-CN" dirty="0"/>
              <a:t>A</a:t>
            </a:r>
            <a:r>
              <a:rPr lang="zh-CN" altLang="en-US" dirty="0"/>
              <a:t>，那么，</a:t>
            </a:r>
          </a:p>
          <a:p>
            <a:r>
              <a:rPr lang="zh-CN" altLang="en-US" dirty="0"/>
              <a:t>              </a:t>
            </a:r>
            <a:r>
              <a:rPr lang="en-US" altLang="zh-CN" dirty="0"/>
              <a:t>A= (a1⊕a2⊕…⊕a8)</a:t>
            </a:r>
          </a:p>
          <a:p>
            <a:endParaRPr lang="zh-CN" altLang="en-US" dirty="0"/>
          </a:p>
        </p:txBody>
      </p:sp>
      <p:sp>
        <p:nvSpPr>
          <p:cNvPr id="4" name="日期占位符 3">
            <a:extLst>
              <a:ext uri="{FF2B5EF4-FFF2-40B4-BE49-F238E27FC236}">
                <a16:creationId xmlns:a16="http://schemas.microsoft.com/office/drawing/2014/main" id="{D78EA182-A5E9-43E2-AC38-545EADC9DDA4}"/>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2D014431-4324-40CE-A884-C79071878619}"/>
              </a:ext>
            </a:extLst>
          </p:cNvPr>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169593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文件系统概览 </a:t>
            </a:r>
            <a:r>
              <a:rPr lang="en-US" altLang="zh-CN" dirty="0"/>
              <a:t>(1)</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文件系统出现的意义：</a:t>
            </a:r>
            <a:endParaRPr lang="en-US" altLang="zh-CN" dirty="0"/>
          </a:p>
          <a:p>
            <a:pPr lvl="1"/>
            <a:r>
              <a:rPr lang="zh-CN" altLang="en-US" dirty="0"/>
              <a:t>让用户像管理文件柜中的文件一样方便的管理辅助存储器上的信息</a:t>
            </a:r>
            <a:endParaRPr lang="en-US" altLang="zh-CN" dirty="0"/>
          </a:p>
          <a:p>
            <a:pPr lvl="1"/>
            <a:r>
              <a:rPr lang="zh-CN" altLang="en-US" dirty="0"/>
              <a:t>如果让用户直接操作这些信息</a:t>
            </a:r>
            <a:endParaRPr lang="en-US" altLang="zh-CN" dirty="0"/>
          </a:p>
          <a:p>
            <a:pPr lvl="2"/>
            <a:r>
              <a:rPr lang="zh-CN" altLang="en-US" dirty="0"/>
              <a:t>数据在哪？怎么记忆，怎么查询、怎恶定位？</a:t>
            </a:r>
            <a:endParaRPr lang="en-US" altLang="zh-CN" dirty="0"/>
          </a:p>
          <a:p>
            <a:pPr lvl="2"/>
            <a:r>
              <a:rPr lang="zh-CN" altLang="en-US" dirty="0"/>
              <a:t>外存怎么分配</a:t>
            </a:r>
            <a:endParaRPr lang="en-US" altLang="zh-CN" dirty="0"/>
          </a:p>
          <a:p>
            <a:pPr lvl="2"/>
            <a:r>
              <a:rPr lang="zh-CN" altLang="en-US" dirty="0"/>
              <a:t>安全性怎么保证？如何做访问控制？</a:t>
            </a:r>
            <a:endParaRPr lang="en-US" altLang="zh-CN" dirty="0"/>
          </a:p>
          <a:p>
            <a:pPr lvl="2"/>
            <a:r>
              <a:rPr lang="zh-CN" altLang="en-US" dirty="0"/>
              <a:t>。。。</a:t>
            </a:r>
            <a:endParaRPr lang="en-US" altLang="zh-CN" dirty="0"/>
          </a:p>
          <a:p>
            <a:r>
              <a:rPr lang="zh-CN" altLang="en-US" dirty="0"/>
              <a:t>文件系统：人不能理解的物理信息空间（</a:t>
            </a:r>
            <a:r>
              <a:rPr lang="en-US" altLang="zh-CN" dirty="0"/>
              <a:t>e.g., </a:t>
            </a:r>
            <a:r>
              <a:rPr lang="zh-CN" altLang="en-US" dirty="0"/>
              <a:t>磁盘） </a:t>
            </a:r>
            <a:r>
              <a:rPr lang="en-US" altLang="zh-CN" dirty="0">
                <a:sym typeface="Wingdings" panose="05000000000000000000" pitchFamily="2" charset="2"/>
              </a:rPr>
              <a:t> </a:t>
            </a:r>
            <a:r>
              <a:rPr lang="zh-CN" altLang="en-US" dirty="0">
                <a:sym typeface="Wingdings" panose="05000000000000000000" pitchFamily="2" charset="2"/>
              </a:rPr>
              <a:t>人能理解的逻辑信息空间（文件，文件名，路径名。。。）</a:t>
            </a:r>
            <a:endParaRPr lang="en-US" altLang="zh-CN" dirty="0"/>
          </a:p>
        </p:txBody>
      </p:sp>
      <p:sp>
        <p:nvSpPr>
          <p:cNvPr id="4" name="日期占位符 3"/>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1165891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E4B4D-88F6-419C-82F6-67761588702A}"/>
              </a:ext>
            </a:extLst>
          </p:cNvPr>
          <p:cNvSpPr>
            <a:spLocks noGrp="1"/>
          </p:cNvSpPr>
          <p:nvPr>
            <p:ph type="title"/>
          </p:nvPr>
        </p:nvSpPr>
        <p:spPr/>
        <p:txBody>
          <a:bodyPr/>
          <a:lstStyle/>
          <a:p>
            <a:r>
              <a:rPr lang="zh-CN" altLang="en-US" dirty="0"/>
              <a:t>直接文件</a:t>
            </a:r>
          </a:p>
        </p:txBody>
      </p:sp>
      <p:sp>
        <p:nvSpPr>
          <p:cNvPr id="3" name="内容占位符 2">
            <a:extLst>
              <a:ext uri="{FF2B5EF4-FFF2-40B4-BE49-F238E27FC236}">
                <a16:creationId xmlns:a16="http://schemas.microsoft.com/office/drawing/2014/main" id="{E029E49F-DB3D-4A09-9D3F-8E2B00B97BE2}"/>
              </a:ext>
            </a:extLst>
          </p:cNvPr>
          <p:cNvSpPr>
            <a:spLocks noGrp="1"/>
          </p:cNvSpPr>
          <p:nvPr>
            <p:ph idx="1"/>
          </p:nvPr>
        </p:nvSpPr>
        <p:spPr/>
        <p:txBody>
          <a:bodyPr>
            <a:normAutofit fontScale="92500" lnSpcReduction="10000"/>
          </a:bodyPr>
          <a:lstStyle/>
          <a:p>
            <a:r>
              <a:rPr lang="zh-CN" altLang="en-US" dirty="0"/>
              <a:t>步</a:t>
            </a:r>
            <a:r>
              <a:rPr lang="en-US" altLang="zh-CN" dirty="0"/>
              <a:t>2</a:t>
            </a:r>
            <a:r>
              <a:rPr lang="zh-CN" altLang="en-US" dirty="0"/>
              <a:t>：建立目录文件</a:t>
            </a:r>
            <a:endParaRPr lang="en-US" altLang="zh-CN" dirty="0"/>
          </a:p>
          <a:p>
            <a:pPr lvl="1"/>
            <a:r>
              <a:rPr lang="zh-CN" altLang="en-US" dirty="0"/>
              <a:t>目录文件采用索引结构，建立文件时由哈希函数求出文件名的</a:t>
            </a:r>
            <a:r>
              <a:rPr lang="en-US" altLang="zh-CN" dirty="0"/>
              <a:t>hash</a:t>
            </a:r>
            <a:r>
              <a:rPr lang="zh-CN" altLang="en-US" dirty="0"/>
              <a:t>值</a:t>
            </a:r>
            <a:r>
              <a:rPr lang="en-US" altLang="zh-CN" dirty="0"/>
              <a:t>A</a:t>
            </a:r>
            <a:r>
              <a:rPr lang="zh-CN" altLang="en-US" dirty="0"/>
              <a:t>，</a:t>
            </a:r>
          </a:p>
          <a:p>
            <a:pPr lvl="1"/>
            <a:r>
              <a:rPr lang="zh-CN" altLang="en-US" dirty="0"/>
              <a:t>凡</a:t>
            </a:r>
            <a:r>
              <a:rPr lang="en-US" altLang="zh-CN" dirty="0"/>
              <a:t>A</a:t>
            </a:r>
            <a:r>
              <a:rPr lang="zh-CN" altLang="en-US" dirty="0"/>
              <a:t>值相同的文件的</a:t>
            </a:r>
            <a:r>
              <a:rPr lang="en-US" altLang="zh-CN" dirty="0"/>
              <a:t>FCB</a:t>
            </a:r>
            <a:r>
              <a:rPr lang="zh-CN" altLang="en-US" dirty="0"/>
              <a:t>都存放在同一个物理块。磁盘的物理块号存放在索引表中的相对位置应等于</a:t>
            </a:r>
            <a:r>
              <a:rPr lang="en-US" altLang="zh-CN" dirty="0"/>
              <a:t>A</a:t>
            </a:r>
            <a:r>
              <a:rPr lang="zh-CN" altLang="en-US" dirty="0"/>
              <a:t>值</a:t>
            </a:r>
            <a:endParaRPr lang="en-US" altLang="zh-CN" dirty="0"/>
          </a:p>
          <a:p>
            <a:r>
              <a:rPr lang="zh-CN" altLang="en-US" dirty="0"/>
              <a:t>步</a:t>
            </a:r>
            <a:r>
              <a:rPr lang="en-US" altLang="zh-CN" dirty="0"/>
              <a:t>3</a:t>
            </a:r>
            <a:r>
              <a:rPr lang="zh-CN" altLang="en-US" dirty="0"/>
              <a:t>：查找文件</a:t>
            </a:r>
          </a:p>
          <a:p>
            <a:pPr lvl="1"/>
            <a:r>
              <a:rPr lang="zh-CN" altLang="en-US" dirty="0"/>
              <a:t>根据给定文件名，由哈希函数算出该文件的</a:t>
            </a:r>
            <a:r>
              <a:rPr lang="en-US" altLang="zh-CN" dirty="0"/>
              <a:t>FCB</a:t>
            </a:r>
            <a:r>
              <a:rPr lang="zh-CN" altLang="en-US" dirty="0"/>
              <a:t>所在物理块号在索引表中的相对位置</a:t>
            </a:r>
            <a:r>
              <a:rPr lang="en-US" altLang="zh-CN" dirty="0"/>
              <a:t>A</a:t>
            </a:r>
            <a:r>
              <a:rPr lang="zh-CN" altLang="en-US" dirty="0"/>
              <a:t>。根据</a:t>
            </a:r>
            <a:r>
              <a:rPr lang="en-US" altLang="zh-CN" dirty="0"/>
              <a:t>A</a:t>
            </a:r>
            <a:r>
              <a:rPr lang="zh-CN" altLang="en-US" dirty="0"/>
              <a:t>就可找到该</a:t>
            </a:r>
            <a:r>
              <a:rPr lang="en-US" altLang="zh-CN" dirty="0"/>
              <a:t>FCB</a:t>
            </a:r>
            <a:r>
              <a:rPr lang="zh-CN" altLang="en-US" dirty="0"/>
              <a:t>所在物理块号</a:t>
            </a:r>
          </a:p>
          <a:p>
            <a:pPr lvl="1"/>
            <a:r>
              <a:rPr lang="zh-CN" altLang="en-US" dirty="0"/>
              <a:t>把这个物理块读入主存缓冲区，用文件名逐个比较，找出要求的</a:t>
            </a:r>
            <a:r>
              <a:rPr lang="en-US" altLang="zh-CN" dirty="0"/>
              <a:t>FCB</a:t>
            </a:r>
            <a:r>
              <a:rPr lang="zh-CN" altLang="en-US" dirty="0"/>
              <a:t>。</a:t>
            </a:r>
          </a:p>
          <a:p>
            <a:pPr lvl="1"/>
            <a:endParaRPr lang="zh-CN" altLang="en-US" dirty="0"/>
          </a:p>
        </p:txBody>
      </p:sp>
      <p:sp>
        <p:nvSpPr>
          <p:cNvPr id="4" name="日期占位符 3">
            <a:extLst>
              <a:ext uri="{FF2B5EF4-FFF2-40B4-BE49-F238E27FC236}">
                <a16:creationId xmlns:a16="http://schemas.microsoft.com/office/drawing/2014/main" id="{ADD70291-E751-4F46-B795-F238BD9FC95B}"/>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0792ED68-1485-452E-A8A2-2513ECEAE76D}"/>
              </a:ext>
            </a:extLst>
          </p:cNvPr>
          <p:cNvSpPr>
            <a:spLocks noGrp="1"/>
          </p:cNvSpPr>
          <p:nvPr>
            <p:ph type="sldNum" sz="quarter" idx="12"/>
          </p:nvPr>
        </p:nvSpPr>
        <p:spPr/>
        <p:txBody>
          <a:bodyPr/>
          <a:lstStyle/>
          <a:p>
            <a:fld id="{0C913308-F349-4B6D-A68A-DD1791B4A57B}" type="slidenum">
              <a:rPr lang="zh-CN" altLang="en-US" smtClean="0"/>
              <a:t>30</a:t>
            </a:fld>
            <a:endParaRPr lang="zh-CN" altLang="en-US"/>
          </a:p>
        </p:txBody>
      </p:sp>
      <p:grpSp>
        <p:nvGrpSpPr>
          <p:cNvPr id="30" name="Group 55">
            <a:extLst>
              <a:ext uri="{FF2B5EF4-FFF2-40B4-BE49-F238E27FC236}">
                <a16:creationId xmlns:a16="http://schemas.microsoft.com/office/drawing/2014/main" id="{0663FBAF-8110-48D3-884E-5DAD69422FBB}"/>
              </a:ext>
            </a:extLst>
          </p:cNvPr>
          <p:cNvGrpSpPr>
            <a:grpSpLocks/>
          </p:cNvGrpSpPr>
          <p:nvPr/>
        </p:nvGrpSpPr>
        <p:grpSpPr bwMode="auto">
          <a:xfrm>
            <a:off x="1219200" y="1981200"/>
            <a:ext cx="5943600" cy="4114800"/>
            <a:chOff x="768" y="1248"/>
            <a:chExt cx="3744" cy="2592"/>
          </a:xfrm>
        </p:grpSpPr>
        <p:sp>
          <p:nvSpPr>
            <p:cNvPr id="31" name="Text Box 30">
              <a:extLst>
                <a:ext uri="{FF2B5EF4-FFF2-40B4-BE49-F238E27FC236}">
                  <a16:creationId xmlns:a16="http://schemas.microsoft.com/office/drawing/2014/main" id="{DC1962D6-6590-41A9-8674-2DC2FCF9DCFA}"/>
                </a:ext>
              </a:extLst>
            </p:cNvPr>
            <p:cNvSpPr txBox="1">
              <a:spLocks noChangeArrowheads="1"/>
            </p:cNvSpPr>
            <p:nvPr/>
          </p:nvSpPr>
          <p:spPr bwMode="auto">
            <a:xfrm>
              <a:off x="1440" y="1248"/>
              <a:ext cx="823" cy="240"/>
            </a:xfrm>
            <a:prstGeom prst="rect">
              <a:avLst/>
            </a:prstGeom>
            <a:solidFill>
              <a:srgbClr val="FFCC66"/>
            </a:solidFill>
            <a:ln w="9525">
              <a:solidFill>
                <a:srgbClr val="FFFFFF"/>
              </a:solidFill>
              <a:miter lim="800000"/>
              <a:headEnd/>
              <a:tailEnd/>
            </a:ln>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000">
                  <a:solidFill>
                    <a:srgbClr val="0033CC"/>
                  </a:solidFill>
                  <a:latin typeface="华文新魏" panose="02010800040101010101" pitchFamily="2" charset="-122"/>
                  <a:ea typeface="华文新魏" panose="02010800040101010101" pitchFamily="2" charset="-122"/>
                </a:rPr>
                <a:t>目录文件</a:t>
              </a:r>
            </a:p>
          </p:txBody>
        </p:sp>
        <p:sp>
          <p:nvSpPr>
            <p:cNvPr id="32" name="Text Box 31">
              <a:extLst>
                <a:ext uri="{FF2B5EF4-FFF2-40B4-BE49-F238E27FC236}">
                  <a16:creationId xmlns:a16="http://schemas.microsoft.com/office/drawing/2014/main" id="{90047C5D-15A3-457C-8F27-D59366FFAE01}"/>
                </a:ext>
              </a:extLst>
            </p:cNvPr>
            <p:cNvSpPr txBox="1">
              <a:spLocks noChangeArrowheads="1"/>
            </p:cNvSpPr>
            <p:nvPr/>
          </p:nvSpPr>
          <p:spPr bwMode="auto">
            <a:xfrm>
              <a:off x="1346" y="1601"/>
              <a:ext cx="924" cy="2239"/>
            </a:xfrm>
            <a:prstGeom prst="rect">
              <a:avLst/>
            </a:prstGeom>
            <a:solidFill>
              <a:schemeClr val="accent1"/>
            </a:solidFill>
            <a:ln w="9525">
              <a:solidFill>
                <a:srgbClr val="000000"/>
              </a:solidFill>
              <a:miter lim="800000"/>
              <a:headEnd/>
              <a:tailEnd/>
            </a:ln>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kumimoji="0" lang="en-US" altLang="zh-CN" sz="900">
                <a:solidFill>
                  <a:srgbClr val="0033CC"/>
                </a:solidFill>
                <a:latin typeface="华文新魏" panose="02010800040101010101" pitchFamily="2" charset="-122"/>
                <a:ea typeface="华文新魏" panose="02010800040101010101" pitchFamily="2" charset="-122"/>
              </a:endParaRPr>
            </a:p>
            <a:p>
              <a:pPr algn="just">
                <a:spcBef>
                  <a:spcPct val="0"/>
                </a:spcBef>
                <a:buFontTx/>
                <a:buNone/>
              </a:pPr>
              <a:endParaRPr kumimoji="0" lang="en-US" altLang="zh-CN" sz="1000">
                <a:solidFill>
                  <a:srgbClr val="0033CC"/>
                </a:solidFill>
                <a:latin typeface="华文新魏" panose="02010800040101010101" pitchFamily="2" charset="-122"/>
                <a:ea typeface="华文新魏" panose="02010800040101010101" pitchFamily="2" charset="-122"/>
              </a:endParaRPr>
            </a:p>
            <a:p>
              <a:pPr algn="just">
                <a:spcBef>
                  <a:spcPct val="0"/>
                </a:spcBef>
                <a:buFontTx/>
                <a:buNone/>
              </a:pPr>
              <a:r>
                <a:rPr kumimoji="0" lang="en-US" altLang="zh-CN" sz="1000">
                  <a:solidFill>
                    <a:srgbClr val="0033CC"/>
                  </a:solidFill>
                  <a:latin typeface="华文新魏" panose="02010800040101010101" pitchFamily="2" charset="-122"/>
                  <a:ea typeface="华文新魏" panose="02010800040101010101" pitchFamily="2" charset="-122"/>
                </a:rPr>
                <a:t>    </a:t>
              </a:r>
            </a:p>
            <a:p>
              <a:pPr algn="just">
                <a:spcBef>
                  <a:spcPct val="0"/>
                </a:spcBef>
                <a:buFontTx/>
                <a:buNone/>
              </a:pPr>
              <a:r>
                <a:rPr kumimoji="0" lang="en-US" altLang="zh-CN" sz="1000">
                  <a:solidFill>
                    <a:srgbClr val="0033CC"/>
                  </a:solidFill>
                  <a:latin typeface="华文新魏" panose="02010800040101010101" pitchFamily="2" charset="-122"/>
                  <a:ea typeface="华文新魏" panose="02010800040101010101" pitchFamily="2" charset="-122"/>
                </a:rPr>
                <a:t>    </a:t>
              </a:r>
            </a:p>
            <a:p>
              <a:pPr algn="just">
                <a:spcBef>
                  <a:spcPct val="0"/>
                </a:spcBef>
                <a:buFontTx/>
                <a:buNone/>
              </a:pPr>
              <a:endParaRPr kumimoji="0" lang="en-US" altLang="zh-CN" sz="1000">
                <a:solidFill>
                  <a:srgbClr val="0033CC"/>
                </a:solidFill>
                <a:latin typeface="华文新魏" panose="02010800040101010101" pitchFamily="2" charset="-122"/>
                <a:ea typeface="华文新魏" panose="02010800040101010101" pitchFamily="2" charset="-122"/>
              </a:endParaRPr>
            </a:p>
            <a:p>
              <a:pPr algn="just">
                <a:spcBef>
                  <a:spcPct val="0"/>
                </a:spcBef>
                <a:buFontTx/>
                <a:buNone/>
              </a:pPr>
              <a:r>
                <a:rPr kumimoji="0" lang="en-US" altLang="zh-CN" sz="2000">
                  <a:solidFill>
                    <a:srgbClr val="0033CC"/>
                  </a:solidFill>
                  <a:latin typeface="华文新魏" panose="02010800040101010101" pitchFamily="2" charset="-122"/>
                  <a:ea typeface="华文新魏" panose="02010800040101010101" pitchFamily="2" charset="-122"/>
                </a:rPr>
                <a:t>   </a:t>
              </a:r>
              <a:r>
                <a:rPr kumimoji="0" lang="en-US" altLang="zh-CN" sz="1000">
                  <a:solidFill>
                    <a:srgbClr val="0033CC"/>
                  </a:solidFill>
                  <a:latin typeface="华文新魏" panose="02010800040101010101" pitchFamily="2" charset="-122"/>
                  <a:ea typeface="华文新魏" panose="02010800040101010101" pitchFamily="2" charset="-122"/>
                </a:rPr>
                <a:t>    </a:t>
              </a:r>
            </a:p>
            <a:p>
              <a:pPr algn="just">
                <a:spcBef>
                  <a:spcPct val="0"/>
                </a:spcBef>
                <a:buFontTx/>
                <a:buNone/>
              </a:pPr>
              <a:endParaRPr kumimoji="0" lang="en-US" altLang="zh-CN" sz="1000">
                <a:solidFill>
                  <a:srgbClr val="0033CC"/>
                </a:solidFill>
                <a:latin typeface="华文新魏" panose="02010800040101010101" pitchFamily="2" charset="-122"/>
                <a:ea typeface="华文新魏" panose="02010800040101010101" pitchFamily="2" charset="-122"/>
              </a:endParaRPr>
            </a:p>
            <a:p>
              <a:pPr algn="just">
                <a:spcBef>
                  <a:spcPct val="0"/>
                </a:spcBef>
                <a:buFontTx/>
                <a:buNone/>
              </a:pPr>
              <a:endParaRPr kumimoji="0" lang="en-US" altLang="zh-CN" sz="1000">
                <a:solidFill>
                  <a:srgbClr val="0033CC"/>
                </a:solidFill>
                <a:latin typeface="华文新魏" panose="02010800040101010101" pitchFamily="2" charset="-122"/>
                <a:ea typeface="华文新魏" panose="02010800040101010101" pitchFamily="2" charset="-122"/>
              </a:endParaRPr>
            </a:p>
          </p:txBody>
        </p:sp>
        <p:sp>
          <p:nvSpPr>
            <p:cNvPr id="33" name="Line 32">
              <a:extLst>
                <a:ext uri="{FF2B5EF4-FFF2-40B4-BE49-F238E27FC236}">
                  <a16:creationId xmlns:a16="http://schemas.microsoft.com/office/drawing/2014/main" id="{4CD65F68-A3CD-46B4-BD64-60306EEBBE5B}"/>
                </a:ext>
              </a:extLst>
            </p:cNvPr>
            <p:cNvSpPr>
              <a:spLocks noChangeShapeType="1"/>
            </p:cNvSpPr>
            <p:nvPr/>
          </p:nvSpPr>
          <p:spPr bwMode="auto">
            <a:xfrm>
              <a:off x="1346" y="2073"/>
              <a:ext cx="9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3">
              <a:extLst>
                <a:ext uri="{FF2B5EF4-FFF2-40B4-BE49-F238E27FC236}">
                  <a16:creationId xmlns:a16="http://schemas.microsoft.com/office/drawing/2014/main" id="{D4229D0C-8C7C-4154-876F-E76A8DBB1391}"/>
                </a:ext>
              </a:extLst>
            </p:cNvPr>
            <p:cNvSpPr>
              <a:spLocks noChangeShapeType="1"/>
            </p:cNvSpPr>
            <p:nvPr/>
          </p:nvSpPr>
          <p:spPr bwMode="auto">
            <a:xfrm>
              <a:off x="1346" y="2397"/>
              <a:ext cx="9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4">
              <a:extLst>
                <a:ext uri="{FF2B5EF4-FFF2-40B4-BE49-F238E27FC236}">
                  <a16:creationId xmlns:a16="http://schemas.microsoft.com/office/drawing/2014/main" id="{F59BD9F4-C993-4A02-84F0-46617838C3B6}"/>
                </a:ext>
              </a:extLst>
            </p:cNvPr>
            <p:cNvSpPr>
              <a:spLocks noChangeShapeType="1"/>
            </p:cNvSpPr>
            <p:nvPr/>
          </p:nvSpPr>
          <p:spPr bwMode="auto">
            <a:xfrm>
              <a:off x="1346" y="2780"/>
              <a:ext cx="9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Text Box 35">
              <a:extLst>
                <a:ext uri="{FF2B5EF4-FFF2-40B4-BE49-F238E27FC236}">
                  <a16:creationId xmlns:a16="http://schemas.microsoft.com/office/drawing/2014/main" id="{1D90A8AF-4A85-49EF-902F-787089B8482B}"/>
                </a:ext>
              </a:extLst>
            </p:cNvPr>
            <p:cNvSpPr txBox="1">
              <a:spLocks noChangeArrowheads="1"/>
            </p:cNvSpPr>
            <p:nvPr/>
          </p:nvSpPr>
          <p:spPr bwMode="auto">
            <a:xfrm>
              <a:off x="768" y="2308"/>
              <a:ext cx="462" cy="236"/>
            </a:xfrm>
            <a:prstGeom prst="rect">
              <a:avLst/>
            </a:prstGeom>
            <a:solidFill>
              <a:srgbClr val="FFCC66"/>
            </a:solidFill>
            <a:ln w="9525">
              <a:solidFill>
                <a:srgbClr val="FFFFFF"/>
              </a:solidFill>
              <a:miter lim="800000"/>
              <a:headEnd/>
              <a:tailEnd/>
            </a:ln>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600">
                  <a:solidFill>
                    <a:srgbClr val="0033CC"/>
                  </a:solidFill>
                  <a:latin typeface="华文新魏" panose="02010800040101010101" pitchFamily="2" charset="-122"/>
                  <a:ea typeface="华文新魏" panose="02010800040101010101" pitchFamily="2" charset="-122"/>
                </a:rPr>
                <a:t>A=10</a:t>
              </a:r>
            </a:p>
          </p:txBody>
        </p:sp>
        <p:sp>
          <p:nvSpPr>
            <p:cNvPr id="37" name="Line 36">
              <a:extLst>
                <a:ext uri="{FF2B5EF4-FFF2-40B4-BE49-F238E27FC236}">
                  <a16:creationId xmlns:a16="http://schemas.microsoft.com/office/drawing/2014/main" id="{8043C89A-46BC-4F58-ABD7-7EF0652E459C}"/>
                </a:ext>
              </a:extLst>
            </p:cNvPr>
            <p:cNvSpPr>
              <a:spLocks noChangeShapeType="1"/>
            </p:cNvSpPr>
            <p:nvPr/>
          </p:nvSpPr>
          <p:spPr bwMode="auto">
            <a:xfrm flipV="1">
              <a:off x="999" y="1601"/>
              <a:ext cx="0" cy="7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Text Box 37">
              <a:extLst>
                <a:ext uri="{FF2B5EF4-FFF2-40B4-BE49-F238E27FC236}">
                  <a16:creationId xmlns:a16="http://schemas.microsoft.com/office/drawing/2014/main" id="{FF5F3EDA-C958-4253-8C76-F13B732796EA}"/>
                </a:ext>
              </a:extLst>
            </p:cNvPr>
            <p:cNvSpPr txBox="1">
              <a:spLocks noChangeArrowheads="1"/>
            </p:cNvSpPr>
            <p:nvPr/>
          </p:nvSpPr>
          <p:spPr bwMode="auto">
            <a:xfrm>
              <a:off x="3360" y="1248"/>
              <a:ext cx="972" cy="240"/>
            </a:xfrm>
            <a:prstGeom prst="rect">
              <a:avLst/>
            </a:prstGeom>
            <a:solidFill>
              <a:srgbClr val="FFCC66"/>
            </a:solidFill>
            <a:ln w="9525">
              <a:solidFill>
                <a:srgbClr val="FFFFFF"/>
              </a:solidFill>
              <a:miter lim="800000"/>
              <a:headEnd/>
              <a:tailEnd/>
            </a:ln>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000">
                  <a:solidFill>
                    <a:srgbClr val="0033CC"/>
                  </a:solidFill>
                  <a:latin typeface="华文新魏" panose="02010800040101010101" pitchFamily="2" charset="-122"/>
                  <a:ea typeface="华文新魏" panose="02010800040101010101" pitchFamily="2" charset="-122"/>
                </a:rPr>
                <a:t>26</a:t>
              </a:r>
              <a:r>
                <a:rPr kumimoji="0" lang="zh-CN" altLang="en-US" sz="2000">
                  <a:solidFill>
                    <a:srgbClr val="0033CC"/>
                  </a:solidFill>
                  <a:latin typeface="华文新魏" panose="02010800040101010101" pitchFamily="2" charset="-122"/>
                  <a:ea typeface="华文新魏" panose="02010800040101010101" pitchFamily="2" charset="-122"/>
                </a:rPr>
                <a:t>号物理块</a:t>
              </a:r>
            </a:p>
          </p:txBody>
        </p:sp>
        <p:sp>
          <p:nvSpPr>
            <p:cNvPr id="39" name="Line 38">
              <a:extLst>
                <a:ext uri="{FF2B5EF4-FFF2-40B4-BE49-F238E27FC236}">
                  <a16:creationId xmlns:a16="http://schemas.microsoft.com/office/drawing/2014/main" id="{9E3B7297-7FCA-4B1E-90CE-64FA6B9B5870}"/>
                </a:ext>
              </a:extLst>
            </p:cNvPr>
            <p:cNvSpPr>
              <a:spLocks noChangeShapeType="1"/>
            </p:cNvSpPr>
            <p:nvPr/>
          </p:nvSpPr>
          <p:spPr bwMode="auto">
            <a:xfrm flipV="1">
              <a:off x="2154" y="1601"/>
              <a:ext cx="1155" cy="12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0" name="Group 39">
              <a:extLst>
                <a:ext uri="{FF2B5EF4-FFF2-40B4-BE49-F238E27FC236}">
                  <a16:creationId xmlns:a16="http://schemas.microsoft.com/office/drawing/2014/main" id="{8D2BDE7C-D0D4-4BE3-9EDF-E0C64935A81C}"/>
                </a:ext>
              </a:extLst>
            </p:cNvPr>
            <p:cNvGrpSpPr>
              <a:grpSpLocks/>
            </p:cNvGrpSpPr>
            <p:nvPr/>
          </p:nvGrpSpPr>
          <p:grpSpPr bwMode="auto">
            <a:xfrm>
              <a:off x="3309" y="1584"/>
              <a:ext cx="1203" cy="1440"/>
              <a:chOff x="6741" y="7402"/>
              <a:chExt cx="1620" cy="1560"/>
            </a:xfrm>
          </p:grpSpPr>
          <p:sp>
            <p:nvSpPr>
              <p:cNvPr id="51" name="Text Box 40">
                <a:extLst>
                  <a:ext uri="{FF2B5EF4-FFF2-40B4-BE49-F238E27FC236}">
                    <a16:creationId xmlns:a16="http://schemas.microsoft.com/office/drawing/2014/main" id="{31552535-C8AF-4A3D-A1A3-A70876CCB5AA}"/>
                  </a:ext>
                </a:extLst>
              </p:cNvPr>
              <p:cNvSpPr txBox="1">
                <a:spLocks noChangeArrowheads="1"/>
              </p:cNvSpPr>
              <p:nvPr/>
            </p:nvSpPr>
            <p:spPr bwMode="auto">
              <a:xfrm>
                <a:off x="6741" y="7402"/>
                <a:ext cx="1620" cy="1560"/>
              </a:xfrm>
              <a:prstGeom prst="rect">
                <a:avLst/>
              </a:prstGeom>
              <a:solidFill>
                <a:schemeClr val="accent1"/>
              </a:solidFill>
              <a:ln w="9525">
                <a:solidFill>
                  <a:srgbClr val="000000"/>
                </a:solidFill>
                <a:miter lim="800000"/>
                <a:headEnd/>
                <a:tailEnd/>
              </a:ln>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a:solidFill>
                      <a:srgbClr val="0033CC"/>
                    </a:solidFill>
                    <a:latin typeface="华文新魏" panose="02010800040101010101" pitchFamily="2" charset="-122"/>
                    <a:ea typeface="华文新魏" panose="02010800040101010101" pitchFamily="2" charset="-122"/>
                  </a:rPr>
                  <a:t>file1</a:t>
                </a:r>
                <a:r>
                  <a:rPr kumimoji="0" lang="zh-CN" altLang="en-US" sz="1800">
                    <a:solidFill>
                      <a:srgbClr val="0033CC"/>
                    </a:solidFill>
                    <a:latin typeface="华文新魏" panose="02010800040101010101" pitchFamily="2" charset="-122"/>
                    <a:ea typeface="华文新魏" panose="02010800040101010101" pitchFamily="2" charset="-122"/>
                  </a:rPr>
                  <a:t>文件控制块</a:t>
                </a:r>
              </a:p>
              <a:p>
                <a:pPr>
                  <a:spcBef>
                    <a:spcPct val="0"/>
                  </a:spcBef>
                  <a:buFontTx/>
                  <a:buNone/>
                </a:pPr>
                <a:endParaRPr kumimoji="0" lang="zh-CN" altLang="en-US" sz="1800">
                  <a:solidFill>
                    <a:srgbClr val="0033CC"/>
                  </a:solidFill>
                  <a:latin typeface="华文新魏" panose="02010800040101010101" pitchFamily="2" charset="-122"/>
                  <a:ea typeface="华文新魏" panose="02010800040101010101" pitchFamily="2" charset="-122"/>
                </a:endParaRPr>
              </a:p>
              <a:p>
                <a:pPr>
                  <a:spcBef>
                    <a:spcPct val="0"/>
                  </a:spcBef>
                  <a:buFontTx/>
                  <a:buNone/>
                </a:pPr>
                <a:r>
                  <a:rPr kumimoji="0" lang="en-US" altLang="zh-CN" sz="1800">
                    <a:solidFill>
                      <a:srgbClr val="0033CC"/>
                    </a:solidFill>
                    <a:latin typeface="华文新魏" panose="02010800040101010101" pitchFamily="2" charset="-122"/>
                    <a:ea typeface="华文新魏" panose="02010800040101010101" pitchFamily="2" charset="-122"/>
                  </a:rPr>
                  <a:t>file2</a:t>
                </a:r>
                <a:r>
                  <a:rPr kumimoji="0" lang="zh-CN" altLang="en-US" sz="1800">
                    <a:solidFill>
                      <a:srgbClr val="0033CC"/>
                    </a:solidFill>
                    <a:latin typeface="华文新魏" panose="02010800040101010101" pitchFamily="2" charset="-122"/>
                    <a:ea typeface="华文新魏" panose="02010800040101010101" pitchFamily="2" charset="-122"/>
                  </a:rPr>
                  <a:t>文件控制块</a:t>
                </a:r>
              </a:p>
              <a:p>
                <a:pPr algn="just">
                  <a:spcBef>
                    <a:spcPct val="0"/>
                  </a:spcBef>
                  <a:buFontTx/>
                  <a:buNone/>
                </a:pPr>
                <a:r>
                  <a:rPr kumimoji="0" lang="zh-CN" altLang="en-US" sz="1000">
                    <a:solidFill>
                      <a:srgbClr val="0033CC"/>
                    </a:solidFill>
                    <a:latin typeface="华文新魏" panose="02010800040101010101" pitchFamily="2" charset="-122"/>
                    <a:ea typeface="华文新魏" panose="02010800040101010101" pitchFamily="2" charset="-122"/>
                  </a:rPr>
                  <a:t>    </a:t>
                </a:r>
              </a:p>
              <a:p>
                <a:pPr algn="just">
                  <a:spcBef>
                    <a:spcPct val="0"/>
                  </a:spcBef>
                  <a:buFontTx/>
                  <a:buNone/>
                </a:pPr>
                <a:r>
                  <a:rPr kumimoji="0" lang="zh-CN" altLang="en-US" sz="1000">
                    <a:solidFill>
                      <a:srgbClr val="0033CC"/>
                    </a:solidFill>
                    <a:latin typeface="华文新魏" panose="02010800040101010101" pitchFamily="2" charset="-122"/>
                    <a:ea typeface="华文新魏" panose="02010800040101010101" pitchFamily="2" charset="-122"/>
                  </a:rPr>
                  <a:t>    </a:t>
                </a:r>
              </a:p>
              <a:p>
                <a:pPr algn="just">
                  <a:spcBef>
                    <a:spcPct val="0"/>
                  </a:spcBef>
                  <a:buFontTx/>
                  <a:buNone/>
                </a:pPr>
                <a:r>
                  <a:rPr kumimoji="0" lang="zh-CN" altLang="en-US" sz="1000">
                    <a:solidFill>
                      <a:srgbClr val="0033CC"/>
                    </a:solidFill>
                    <a:latin typeface="华文新魏" panose="02010800040101010101" pitchFamily="2" charset="-122"/>
                    <a:ea typeface="华文新魏" panose="02010800040101010101" pitchFamily="2" charset="-122"/>
                  </a:rPr>
                  <a:t>    </a:t>
                </a:r>
              </a:p>
              <a:p>
                <a:pPr algn="just">
                  <a:spcBef>
                    <a:spcPct val="0"/>
                  </a:spcBef>
                  <a:buFontTx/>
                  <a:buNone/>
                </a:pPr>
                <a:r>
                  <a:rPr kumimoji="0" lang="zh-CN" altLang="en-US" sz="1000">
                    <a:solidFill>
                      <a:srgbClr val="0033CC"/>
                    </a:solidFill>
                    <a:latin typeface="华文新魏" panose="02010800040101010101" pitchFamily="2" charset="-122"/>
                    <a:ea typeface="华文新魏" panose="02010800040101010101" pitchFamily="2" charset="-122"/>
                  </a:rPr>
                  <a:t>    </a:t>
                </a:r>
              </a:p>
              <a:p>
                <a:pPr>
                  <a:spcBef>
                    <a:spcPct val="0"/>
                  </a:spcBef>
                  <a:buFontTx/>
                  <a:buNone/>
                </a:pPr>
                <a:endParaRPr kumimoji="0" lang="zh-CN" altLang="en-US" sz="1000">
                  <a:solidFill>
                    <a:srgbClr val="0033CC"/>
                  </a:solidFill>
                  <a:latin typeface="华文新魏" panose="02010800040101010101" pitchFamily="2" charset="-122"/>
                  <a:ea typeface="华文新魏" panose="02010800040101010101" pitchFamily="2" charset="-122"/>
                </a:endParaRPr>
              </a:p>
              <a:p>
                <a:pPr>
                  <a:spcBef>
                    <a:spcPct val="0"/>
                  </a:spcBef>
                  <a:buFontTx/>
                  <a:buNone/>
                </a:pPr>
                <a:endParaRPr kumimoji="0" lang="en-US" altLang="zh-CN" sz="1000">
                  <a:solidFill>
                    <a:srgbClr val="0033CC"/>
                  </a:solidFill>
                  <a:latin typeface="华文新魏" panose="02010800040101010101" pitchFamily="2" charset="-122"/>
                  <a:ea typeface="华文新魏" panose="02010800040101010101" pitchFamily="2" charset="-122"/>
                </a:endParaRPr>
              </a:p>
            </p:txBody>
          </p:sp>
          <p:sp>
            <p:nvSpPr>
              <p:cNvPr id="52" name="Line 41">
                <a:extLst>
                  <a:ext uri="{FF2B5EF4-FFF2-40B4-BE49-F238E27FC236}">
                    <a16:creationId xmlns:a16="http://schemas.microsoft.com/office/drawing/2014/main" id="{6E3AA8F4-8245-46FF-9DA6-F2633866C59C}"/>
                  </a:ext>
                </a:extLst>
              </p:cNvPr>
              <p:cNvSpPr>
                <a:spLocks noChangeShapeType="1"/>
              </p:cNvSpPr>
              <p:nvPr/>
            </p:nvSpPr>
            <p:spPr bwMode="auto">
              <a:xfrm>
                <a:off x="6741" y="7714"/>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42">
                <a:extLst>
                  <a:ext uri="{FF2B5EF4-FFF2-40B4-BE49-F238E27FC236}">
                    <a16:creationId xmlns:a16="http://schemas.microsoft.com/office/drawing/2014/main" id="{0495B041-1125-4CD4-8456-270E481585C8}"/>
                  </a:ext>
                </a:extLst>
              </p:cNvPr>
              <p:cNvSpPr>
                <a:spLocks noChangeShapeType="1"/>
              </p:cNvSpPr>
              <p:nvPr/>
            </p:nvSpPr>
            <p:spPr bwMode="auto">
              <a:xfrm>
                <a:off x="6741" y="8182"/>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 name="Line 44">
              <a:extLst>
                <a:ext uri="{FF2B5EF4-FFF2-40B4-BE49-F238E27FC236}">
                  <a16:creationId xmlns:a16="http://schemas.microsoft.com/office/drawing/2014/main" id="{2947DBDF-7B58-4A3C-9465-2421359C229A}"/>
                </a:ext>
              </a:extLst>
            </p:cNvPr>
            <p:cNvSpPr>
              <a:spLocks noChangeShapeType="1"/>
            </p:cNvSpPr>
            <p:nvPr/>
          </p:nvSpPr>
          <p:spPr bwMode="auto">
            <a:xfrm>
              <a:off x="1346" y="3015"/>
              <a:ext cx="9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45">
              <a:extLst>
                <a:ext uri="{FF2B5EF4-FFF2-40B4-BE49-F238E27FC236}">
                  <a16:creationId xmlns:a16="http://schemas.microsoft.com/office/drawing/2014/main" id="{B3545E33-E05D-4DEA-8E27-A9335326B3BE}"/>
                </a:ext>
              </a:extLst>
            </p:cNvPr>
            <p:cNvSpPr txBox="1">
              <a:spLocks noChangeArrowheads="1"/>
            </p:cNvSpPr>
            <p:nvPr/>
          </p:nvSpPr>
          <p:spPr bwMode="auto">
            <a:xfrm>
              <a:off x="1115" y="1601"/>
              <a:ext cx="181" cy="223"/>
            </a:xfrm>
            <a:prstGeom prst="rect">
              <a:avLst/>
            </a:prstGeom>
            <a:solidFill>
              <a:srgbClr val="FFCC66"/>
            </a:solidFill>
            <a:ln w="9525">
              <a:solidFill>
                <a:srgbClr val="FFFFFF"/>
              </a:solidFill>
              <a:miter lim="800000"/>
              <a:headEnd/>
              <a:tailEnd/>
            </a:ln>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a:solidFill>
                    <a:srgbClr val="0033CC"/>
                  </a:solidFill>
                  <a:latin typeface="华文新魏" panose="02010800040101010101" pitchFamily="2" charset="-122"/>
                  <a:ea typeface="华文新魏" panose="02010800040101010101" pitchFamily="2" charset="-122"/>
                </a:rPr>
                <a:t>0</a:t>
              </a:r>
            </a:p>
          </p:txBody>
        </p:sp>
        <p:sp>
          <p:nvSpPr>
            <p:cNvPr id="43" name="Text Box 46">
              <a:extLst>
                <a:ext uri="{FF2B5EF4-FFF2-40B4-BE49-F238E27FC236}">
                  <a16:creationId xmlns:a16="http://schemas.microsoft.com/office/drawing/2014/main" id="{80A3D4A8-C8C8-4927-A428-4B2EFD33D4A6}"/>
                </a:ext>
              </a:extLst>
            </p:cNvPr>
            <p:cNvSpPr txBox="1">
              <a:spLocks noChangeArrowheads="1"/>
            </p:cNvSpPr>
            <p:nvPr/>
          </p:nvSpPr>
          <p:spPr bwMode="auto">
            <a:xfrm>
              <a:off x="999" y="2780"/>
              <a:ext cx="297" cy="196"/>
            </a:xfrm>
            <a:prstGeom prst="rect">
              <a:avLst/>
            </a:prstGeom>
            <a:solidFill>
              <a:srgbClr val="FFCC66"/>
            </a:solidFill>
            <a:ln w="9525">
              <a:solidFill>
                <a:srgbClr val="FFFFFF"/>
              </a:solidFill>
              <a:miter lim="800000"/>
              <a:headEnd/>
              <a:tailEnd/>
            </a:ln>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a:solidFill>
                    <a:srgbClr val="0033CC"/>
                  </a:solidFill>
                  <a:latin typeface="华文新魏" panose="02010800040101010101" pitchFamily="2" charset="-122"/>
                  <a:ea typeface="华文新魏" panose="02010800040101010101" pitchFamily="2" charset="-122"/>
                </a:rPr>
                <a:t>10</a:t>
              </a:r>
            </a:p>
          </p:txBody>
        </p:sp>
        <p:sp>
          <p:nvSpPr>
            <p:cNvPr id="44" name="Line 47">
              <a:extLst>
                <a:ext uri="{FF2B5EF4-FFF2-40B4-BE49-F238E27FC236}">
                  <a16:creationId xmlns:a16="http://schemas.microsoft.com/office/drawing/2014/main" id="{7D2CE501-47CD-4BAE-B8DC-E5633D68E3F9}"/>
                </a:ext>
              </a:extLst>
            </p:cNvPr>
            <p:cNvSpPr>
              <a:spLocks noChangeShapeType="1"/>
            </p:cNvSpPr>
            <p:nvPr/>
          </p:nvSpPr>
          <p:spPr bwMode="auto">
            <a:xfrm>
              <a:off x="999" y="2544"/>
              <a:ext cx="0" cy="47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48">
              <a:extLst>
                <a:ext uri="{FF2B5EF4-FFF2-40B4-BE49-F238E27FC236}">
                  <a16:creationId xmlns:a16="http://schemas.microsoft.com/office/drawing/2014/main" id="{05A5DE1B-68E8-40E9-ADC0-72C6382A1166}"/>
                </a:ext>
              </a:extLst>
            </p:cNvPr>
            <p:cNvSpPr>
              <a:spLocks noChangeShapeType="1"/>
            </p:cNvSpPr>
            <p:nvPr/>
          </p:nvSpPr>
          <p:spPr bwMode="auto">
            <a:xfrm>
              <a:off x="884" y="3015"/>
              <a:ext cx="4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49">
              <a:extLst>
                <a:ext uri="{FF2B5EF4-FFF2-40B4-BE49-F238E27FC236}">
                  <a16:creationId xmlns:a16="http://schemas.microsoft.com/office/drawing/2014/main" id="{B3DE9A76-E7D0-460E-9A4E-8C59481AE2C0}"/>
                </a:ext>
              </a:extLst>
            </p:cNvPr>
            <p:cNvSpPr>
              <a:spLocks noChangeShapeType="1"/>
            </p:cNvSpPr>
            <p:nvPr/>
          </p:nvSpPr>
          <p:spPr bwMode="auto">
            <a:xfrm>
              <a:off x="884" y="1601"/>
              <a:ext cx="4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50">
              <a:extLst>
                <a:ext uri="{FF2B5EF4-FFF2-40B4-BE49-F238E27FC236}">
                  <a16:creationId xmlns:a16="http://schemas.microsoft.com/office/drawing/2014/main" id="{18E33F1E-668A-498E-BCE0-5EAD2083227A}"/>
                </a:ext>
              </a:extLst>
            </p:cNvPr>
            <p:cNvSpPr>
              <a:spLocks noChangeShapeType="1"/>
            </p:cNvSpPr>
            <p:nvPr/>
          </p:nvSpPr>
          <p:spPr bwMode="auto">
            <a:xfrm>
              <a:off x="1346" y="1601"/>
              <a:ext cx="0" cy="1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51">
              <a:extLst>
                <a:ext uri="{FF2B5EF4-FFF2-40B4-BE49-F238E27FC236}">
                  <a16:creationId xmlns:a16="http://schemas.microsoft.com/office/drawing/2014/main" id="{0942F02E-DC47-4166-90AA-413A0140536C}"/>
                </a:ext>
              </a:extLst>
            </p:cNvPr>
            <p:cNvSpPr>
              <a:spLocks noChangeShapeType="1"/>
            </p:cNvSpPr>
            <p:nvPr/>
          </p:nvSpPr>
          <p:spPr bwMode="auto">
            <a:xfrm>
              <a:off x="1346" y="1601"/>
              <a:ext cx="2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52">
              <a:extLst>
                <a:ext uri="{FF2B5EF4-FFF2-40B4-BE49-F238E27FC236}">
                  <a16:creationId xmlns:a16="http://schemas.microsoft.com/office/drawing/2014/main" id="{9DF0E532-7059-4600-8830-5EFAECBD953E}"/>
                </a:ext>
              </a:extLst>
            </p:cNvPr>
            <p:cNvSpPr>
              <a:spLocks noChangeShapeType="1"/>
            </p:cNvSpPr>
            <p:nvPr/>
          </p:nvSpPr>
          <p:spPr bwMode="auto">
            <a:xfrm>
              <a:off x="1346" y="1837"/>
              <a:ext cx="9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Rectangle 54">
              <a:extLst>
                <a:ext uri="{FF2B5EF4-FFF2-40B4-BE49-F238E27FC236}">
                  <a16:creationId xmlns:a16="http://schemas.microsoft.com/office/drawing/2014/main" id="{67CC62F4-F445-4A04-A683-F38574F2CE8B}"/>
                </a:ext>
              </a:extLst>
            </p:cNvPr>
            <p:cNvSpPr>
              <a:spLocks noChangeArrowheads="1"/>
            </p:cNvSpPr>
            <p:nvPr/>
          </p:nvSpPr>
          <p:spPr bwMode="auto">
            <a:xfrm>
              <a:off x="1641" y="2841"/>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000">
                  <a:solidFill>
                    <a:srgbClr val="0033CC"/>
                  </a:solidFill>
                  <a:latin typeface="华文新魏" panose="02010800040101010101" pitchFamily="2" charset="-122"/>
                  <a:ea typeface="华文新魏" panose="02010800040101010101" pitchFamily="2" charset="-122"/>
                </a:rPr>
                <a:t>26</a:t>
              </a:r>
            </a:p>
          </p:txBody>
        </p:sp>
      </p:grpSp>
    </p:spTree>
    <p:extLst>
      <p:ext uri="{BB962C8B-B14F-4D97-AF65-F5344CB8AC3E}">
        <p14:creationId xmlns:p14="http://schemas.microsoft.com/office/powerpoint/2010/main" val="8447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CD3C7-09C7-40E0-B1BA-78BC0CAA306C}"/>
              </a:ext>
            </a:extLst>
          </p:cNvPr>
          <p:cNvSpPr>
            <a:spLocks noGrp="1"/>
          </p:cNvSpPr>
          <p:nvPr>
            <p:ph type="title"/>
          </p:nvPr>
        </p:nvSpPr>
        <p:spPr/>
        <p:txBody>
          <a:bodyPr/>
          <a:lstStyle/>
          <a:p>
            <a:r>
              <a:rPr lang="zh-CN" altLang="en-US" dirty="0"/>
              <a:t>直接文件</a:t>
            </a:r>
          </a:p>
        </p:txBody>
      </p:sp>
      <p:sp>
        <p:nvSpPr>
          <p:cNvPr id="3" name="内容占位符 2">
            <a:extLst>
              <a:ext uri="{FF2B5EF4-FFF2-40B4-BE49-F238E27FC236}">
                <a16:creationId xmlns:a16="http://schemas.microsoft.com/office/drawing/2014/main" id="{AAEC4CC2-94F9-42B9-B6C4-8F0CCD393662}"/>
              </a:ext>
            </a:extLst>
          </p:cNvPr>
          <p:cNvSpPr>
            <a:spLocks noGrp="1"/>
          </p:cNvSpPr>
          <p:nvPr>
            <p:ph idx="1"/>
          </p:nvPr>
        </p:nvSpPr>
        <p:spPr/>
        <p:txBody>
          <a:bodyPr/>
          <a:lstStyle/>
          <a:p>
            <a:r>
              <a:rPr lang="zh-CN" altLang="en-US" dirty="0"/>
              <a:t>步</a:t>
            </a:r>
            <a:r>
              <a:rPr lang="en-US" altLang="zh-CN" dirty="0"/>
              <a:t>4</a:t>
            </a:r>
            <a:r>
              <a:rPr lang="zh-CN" altLang="en-US" dirty="0"/>
              <a:t>：溢出处理</a:t>
            </a:r>
            <a:endParaRPr lang="en-US" altLang="zh-CN" dirty="0"/>
          </a:p>
          <a:p>
            <a:pPr lvl="1"/>
            <a:r>
              <a:rPr lang="zh-CN" altLang="en-US" dirty="0"/>
              <a:t>物理块中存放的</a:t>
            </a:r>
            <a:r>
              <a:rPr lang="en-US" altLang="zh-CN" dirty="0"/>
              <a:t>FCB</a:t>
            </a:r>
            <a:r>
              <a:rPr lang="zh-CN" altLang="en-US" dirty="0"/>
              <a:t>是有限的，建立目录文件时，如果</a:t>
            </a:r>
            <a:r>
              <a:rPr lang="en-US" altLang="zh-CN" dirty="0"/>
              <a:t>A</a:t>
            </a:r>
            <a:r>
              <a:rPr lang="zh-CN" altLang="en-US" dirty="0"/>
              <a:t>值相同的文件数目超过物理块能容纳数时，产生溢出。</a:t>
            </a:r>
          </a:p>
          <a:p>
            <a:pPr lvl="1"/>
            <a:r>
              <a:rPr lang="zh-CN" altLang="en-US" dirty="0"/>
              <a:t>溢出时，系统再申请一个盘区，该区物理块号放在</a:t>
            </a:r>
            <a:r>
              <a:rPr lang="en-US" altLang="zh-CN" dirty="0" err="1"/>
              <a:t>A+k</a:t>
            </a:r>
            <a:r>
              <a:rPr lang="zh-CN" altLang="en-US" dirty="0"/>
              <a:t>的索引表目中，</a:t>
            </a:r>
            <a:r>
              <a:rPr lang="en-US" altLang="zh-CN" dirty="0"/>
              <a:t>k</a:t>
            </a:r>
            <a:r>
              <a:rPr lang="zh-CN" altLang="en-US" dirty="0"/>
              <a:t>是位移常数（质数）。</a:t>
            </a:r>
          </a:p>
          <a:p>
            <a:pPr lvl="1"/>
            <a:r>
              <a:rPr lang="zh-CN" altLang="en-US" dirty="0"/>
              <a:t>第二块盘区也溢出，则申请第三块，块号放在</a:t>
            </a:r>
            <a:r>
              <a:rPr lang="en-US" altLang="zh-CN" dirty="0"/>
              <a:t>A+2×k</a:t>
            </a:r>
            <a:r>
              <a:rPr lang="zh-CN" altLang="en-US" dirty="0"/>
              <a:t>表目中，依此类推。</a:t>
            </a:r>
          </a:p>
          <a:p>
            <a:pPr lvl="1"/>
            <a:r>
              <a:rPr lang="zh-CN" altLang="en-US" dirty="0"/>
              <a:t>查找目录时，如第一块找不到可找</a:t>
            </a:r>
            <a:r>
              <a:rPr lang="en-US" altLang="zh-CN" dirty="0" err="1"/>
              <a:t>A+k</a:t>
            </a:r>
            <a:r>
              <a:rPr lang="zh-CN" altLang="en-US" dirty="0"/>
              <a:t>表目中的物理块号，读出后继续比较，依次类推。</a:t>
            </a:r>
          </a:p>
          <a:p>
            <a:pPr lvl="1"/>
            <a:endParaRPr lang="zh-CN" altLang="en-US" dirty="0"/>
          </a:p>
        </p:txBody>
      </p:sp>
      <p:sp>
        <p:nvSpPr>
          <p:cNvPr id="4" name="日期占位符 3">
            <a:extLst>
              <a:ext uri="{FF2B5EF4-FFF2-40B4-BE49-F238E27FC236}">
                <a16:creationId xmlns:a16="http://schemas.microsoft.com/office/drawing/2014/main" id="{93C6E4D7-17C7-459D-A511-D8783ED09CA3}"/>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0C5DCA0E-C762-44CC-B812-082582681164}"/>
              </a:ext>
            </a:extLst>
          </p:cNvPr>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3740583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22D6E-5018-4720-934F-71917ED3E167}"/>
              </a:ext>
            </a:extLst>
          </p:cNvPr>
          <p:cNvSpPr>
            <a:spLocks noGrp="1"/>
          </p:cNvSpPr>
          <p:nvPr>
            <p:ph type="title"/>
          </p:nvPr>
        </p:nvSpPr>
        <p:spPr/>
        <p:txBody>
          <a:bodyPr/>
          <a:lstStyle/>
          <a:p>
            <a:r>
              <a:rPr lang="zh-CN" altLang="en-US" dirty="0"/>
              <a:t>索引文件</a:t>
            </a:r>
          </a:p>
        </p:txBody>
      </p:sp>
      <p:sp>
        <p:nvSpPr>
          <p:cNvPr id="3" name="内容占位符 2">
            <a:extLst>
              <a:ext uri="{FF2B5EF4-FFF2-40B4-BE49-F238E27FC236}">
                <a16:creationId xmlns:a16="http://schemas.microsoft.com/office/drawing/2014/main" id="{045DA060-24A4-4056-826E-F2C274516DF3}"/>
              </a:ext>
            </a:extLst>
          </p:cNvPr>
          <p:cNvSpPr>
            <a:spLocks noGrp="1"/>
          </p:cNvSpPr>
          <p:nvPr>
            <p:ph idx="1"/>
          </p:nvPr>
        </p:nvSpPr>
        <p:spPr/>
        <p:txBody>
          <a:bodyPr/>
          <a:lstStyle/>
          <a:p>
            <a:r>
              <a:rPr lang="zh-CN" altLang="en-US" dirty="0"/>
              <a:t>系统为每个文件建立索引表，指示文件数据所在的物理盘块号</a:t>
            </a:r>
            <a:endParaRPr lang="en-US" altLang="zh-CN" dirty="0"/>
          </a:p>
          <a:p>
            <a:r>
              <a:rPr lang="zh-CN" altLang="en-US" sz="3600" dirty="0"/>
              <a:t>无键索引表</a:t>
            </a:r>
            <a:endParaRPr lang="en-US" altLang="zh-CN" sz="3600" dirty="0"/>
          </a:p>
          <a:p>
            <a:pPr lvl="1"/>
            <a:r>
              <a:rPr lang="zh-CN" altLang="en-US" dirty="0"/>
              <a:t>索引表是文件所在盘块号的序列</a:t>
            </a:r>
            <a:endParaRPr lang="en-US" altLang="zh-CN" dirty="0"/>
          </a:p>
          <a:p>
            <a:pPr lvl="1"/>
            <a:r>
              <a:rPr lang="zh-CN" altLang="en-US" dirty="0"/>
              <a:t>适用于流式文件</a:t>
            </a:r>
            <a:endParaRPr lang="en-US" altLang="zh-CN" dirty="0"/>
          </a:p>
          <a:p>
            <a:r>
              <a:rPr lang="zh-CN" altLang="en-US" sz="3600" dirty="0"/>
              <a:t>有键索引表</a:t>
            </a:r>
            <a:endParaRPr lang="en-US" altLang="zh-CN" sz="3600" dirty="0"/>
          </a:p>
          <a:p>
            <a:pPr lvl="1"/>
            <a:r>
              <a:rPr lang="zh-CN" altLang="en-US" dirty="0"/>
              <a:t>索引表包括记录键及其磁盘块号</a:t>
            </a:r>
          </a:p>
          <a:p>
            <a:endParaRPr lang="zh-CN" altLang="en-US" dirty="0"/>
          </a:p>
        </p:txBody>
      </p:sp>
      <p:sp>
        <p:nvSpPr>
          <p:cNvPr id="4" name="日期占位符 3">
            <a:extLst>
              <a:ext uri="{FF2B5EF4-FFF2-40B4-BE49-F238E27FC236}">
                <a16:creationId xmlns:a16="http://schemas.microsoft.com/office/drawing/2014/main" id="{65DAAD8A-E9FE-4978-8E17-339F2B8CC896}"/>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3141D435-C10B-401C-8C27-1486DB6AB894}"/>
              </a:ext>
            </a:extLst>
          </p:cNvPr>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1210026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1A1D3-03FC-42A9-AD3D-050C5B33D4EB}"/>
              </a:ext>
            </a:extLst>
          </p:cNvPr>
          <p:cNvSpPr>
            <a:spLocks noGrp="1"/>
          </p:cNvSpPr>
          <p:nvPr>
            <p:ph type="title"/>
          </p:nvPr>
        </p:nvSpPr>
        <p:spPr/>
        <p:txBody>
          <a:bodyPr/>
          <a:lstStyle/>
          <a:p>
            <a:r>
              <a:rPr lang="zh-CN" altLang="en-US" dirty="0"/>
              <a:t>索引文件</a:t>
            </a:r>
          </a:p>
        </p:txBody>
      </p:sp>
      <p:sp>
        <p:nvSpPr>
          <p:cNvPr id="4" name="日期占位符 3">
            <a:extLst>
              <a:ext uri="{FF2B5EF4-FFF2-40B4-BE49-F238E27FC236}">
                <a16:creationId xmlns:a16="http://schemas.microsoft.com/office/drawing/2014/main" id="{32117D2E-C580-41A8-AE05-9C1B019CEDC6}"/>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41E1198C-8053-4D4D-8B3B-797F2761B95D}"/>
              </a:ext>
            </a:extLst>
          </p:cNvPr>
          <p:cNvSpPr>
            <a:spLocks noGrp="1"/>
          </p:cNvSpPr>
          <p:nvPr>
            <p:ph type="sldNum" sz="quarter" idx="12"/>
          </p:nvPr>
        </p:nvSpPr>
        <p:spPr/>
        <p:txBody>
          <a:bodyPr/>
          <a:lstStyle/>
          <a:p>
            <a:fld id="{0C913308-F349-4B6D-A68A-DD1791B4A57B}" type="slidenum">
              <a:rPr lang="zh-CN" altLang="en-US" smtClean="0"/>
              <a:t>33</a:t>
            </a:fld>
            <a:endParaRPr lang="zh-CN" altLang="en-US"/>
          </a:p>
        </p:txBody>
      </p:sp>
      <p:sp>
        <p:nvSpPr>
          <p:cNvPr id="7" name="内容占位符 6">
            <a:extLst>
              <a:ext uri="{FF2B5EF4-FFF2-40B4-BE49-F238E27FC236}">
                <a16:creationId xmlns:a16="http://schemas.microsoft.com/office/drawing/2014/main" id="{C439F3A9-6FEF-4768-9194-3EA6926A9CF7}"/>
              </a:ext>
            </a:extLst>
          </p:cNvPr>
          <p:cNvSpPr>
            <a:spLocks noGrp="1"/>
          </p:cNvSpPr>
          <p:nvPr>
            <p:ph idx="1"/>
          </p:nvPr>
        </p:nvSpPr>
        <p:spPr>
          <a:xfrm>
            <a:off x="457200" y="1124744"/>
            <a:ext cx="8229600" cy="5001419"/>
          </a:xfrm>
        </p:spPr>
        <p:txBody>
          <a:bodyPr/>
          <a:lstStyle/>
          <a:p>
            <a:r>
              <a:rPr lang="zh-CN" altLang="en-US" dirty="0"/>
              <a:t>索引表示例</a:t>
            </a:r>
          </a:p>
        </p:txBody>
      </p:sp>
      <p:grpSp>
        <p:nvGrpSpPr>
          <p:cNvPr id="24" name="Group 69">
            <a:extLst>
              <a:ext uri="{FF2B5EF4-FFF2-40B4-BE49-F238E27FC236}">
                <a16:creationId xmlns:a16="http://schemas.microsoft.com/office/drawing/2014/main" id="{93A624F0-8D2C-4928-9988-EF50DA659B6B}"/>
              </a:ext>
            </a:extLst>
          </p:cNvPr>
          <p:cNvGrpSpPr>
            <a:grpSpLocks/>
          </p:cNvGrpSpPr>
          <p:nvPr/>
        </p:nvGrpSpPr>
        <p:grpSpPr bwMode="auto">
          <a:xfrm>
            <a:off x="539750" y="1703090"/>
            <a:ext cx="8353425" cy="4427537"/>
            <a:chOff x="340" y="1118"/>
            <a:chExt cx="5262" cy="2789"/>
          </a:xfrm>
        </p:grpSpPr>
        <p:sp>
          <p:nvSpPr>
            <p:cNvPr id="25" name="Text Box 29">
              <a:extLst>
                <a:ext uri="{FF2B5EF4-FFF2-40B4-BE49-F238E27FC236}">
                  <a16:creationId xmlns:a16="http://schemas.microsoft.com/office/drawing/2014/main" id="{B2BC3C88-2230-42B7-843A-142272B8E826}"/>
                </a:ext>
              </a:extLst>
            </p:cNvPr>
            <p:cNvSpPr txBox="1">
              <a:spLocks noChangeArrowheads="1"/>
            </p:cNvSpPr>
            <p:nvPr/>
          </p:nvSpPr>
          <p:spPr bwMode="auto">
            <a:xfrm>
              <a:off x="2234" y="2523"/>
              <a:ext cx="614" cy="315"/>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b="1">
                  <a:solidFill>
                    <a:schemeClr val="accent2"/>
                  </a:solidFill>
                  <a:ea typeface="华文新魏" panose="02010800040101010101" pitchFamily="2" charset="-122"/>
                </a:rPr>
                <a:t>…</a:t>
              </a:r>
              <a:endParaRPr lang="en-US" altLang="zh-CN" sz="1800">
                <a:solidFill>
                  <a:schemeClr val="accent2"/>
                </a:solidFill>
                <a:latin typeface="华文新魏" panose="02010800040101010101" pitchFamily="2" charset="-122"/>
                <a:ea typeface="华文新魏" panose="02010800040101010101" pitchFamily="2" charset="-122"/>
              </a:endParaRPr>
            </a:p>
          </p:txBody>
        </p:sp>
        <p:sp>
          <p:nvSpPr>
            <p:cNvPr id="26" name="Text Box 30">
              <a:extLst>
                <a:ext uri="{FF2B5EF4-FFF2-40B4-BE49-F238E27FC236}">
                  <a16:creationId xmlns:a16="http://schemas.microsoft.com/office/drawing/2014/main" id="{D8A7BC50-F8DA-4626-9724-71F65345E285}"/>
                </a:ext>
              </a:extLst>
            </p:cNvPr>
            <p:cNvSpPr txBox="1">
              <a:spLocks noChangeArrowheads="1"/>
            </p:cNvSpPr>
            <p:nvPr/>
          </p:nvSpPr>
          <p:spPr bwMode="auto">
            <a:xfrm>
              <a:off x="1392" y="1469"/>
              <a:ext cx="632" cy="438"/>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1800">
                <a:solidFill>
                  <a:schemeClr val="accent2"/>
                </a:solidFill>
                <a:latin typeface="华文新魏" panose="02010800040101010101" pitchFamily="2" charset="-122"/>
                <a:ea typeface="华文新魏" panose="02010800040101010101" pitchFamily="2" charset="-122"/>
              </a:endParaRPr>
            </a:p>
          </p:txBody>
        </p:sp>
        <p:sp>
          <p:nvSpPr>
            <p:cNvPr id="27" name="Text Box 31">
              <a:extLst>
                <a:ext uri="{FF2B5EF4-FFF2-40B4-BE49-F238E27FC236}">
                  <a16:creationId xmlns:a16="http://schemas.microsoft.com/office/drawing/2014/main" id="{608AB1A5-F843-418E-8D9B-B7CE9BA282C5}"/>
                </a:ext>
              </a:extLst>
            </p:cNvPr>
            <p:cNvSpPr txBox="1">
              <a:spLocks noChangeArrowheads="1"/>
            </p:cNvSpPr>
            <p:nvPr/>
          </p:nvSpPr>
          <p:spPr bwMode="auto">
            <a:xfrm>
              <a:off x="1410" y="1118"/>
              <a:ext cx="614" cy="226"/>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dirty="0">
                  <a:solidFill>
                    <a:schemeClr val="accent2"/>
                  </a:solidFill>
                  <a:latin typeface="华文新魏" panose="02010800040101010101" pitchFamily="2" charset="-122"/>
                  <a:ea typeface="华文新魏" panose="02010800040101010101" pitchFamily="2" charset="-122"/>
                </a:rPr>
                <a:t>盘块号</a:t>
              </a:r>
            </a:p>
          </p:txBody>
        </p:sp>
        <p:sp>
          <p:nvSpPr>
            <p:cNvPr id="28" name="Text Box 32">
              <a:extLst>
                <a:ext uri="{FF2B5EF4-FFF2-40B4-BE49-F238E27FC236}">
                  <a16:creationId xmlns:a16="http://schemas.microsoft.com/office/drawing/2014/main" id="{B2D3ADD7-B883-4D28-80FB-2E44EA83F7FF}"/>
                </a:ext>
              </a:extLst>
            </p:cNvPr>
            <p:cNvSpPr txBox="1">
              <a:spLocks noChangeArrowheads="1"/>
            </p:cNvSpPr>
            <p:nvPr/>
          </p:nvSpPr>
          <p:spPr bwMode="auto">
            <a:xfrm>
              <a:off x="1392" y="1907"/>
              <a:ext cx="632" cy="439"/>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1800">
                <a:solidFill>
                  <a:schemeClr val="accent2"/>
                </a:solidFill>
                <a:latin typeface="华文新魏" panose="02010800040101010101" pitchFamily="2" charset="-122"/>
                <a:ea typeface="华文新魏" panose="02010800040101010101" pitchFamily="2" charset="-122"/>
              </a:endParaRPr>
            </a:p>
          </p:txBody>
        </p:sp>
        <p:sp>
          <p:nvSpPr>
            <p:cNvPr id="29" name="Text Box 33">
              <a:extLst>
                <a:ext uri="{FF2B5EF4-FFF2-40B4-BE49-F238E27FC236}">
                  <a16:creationId xmlns:a16="http://schemas.microsoft.com/office/drawing/2014/main" id="{089C9A02-793A-493B-8AB7-D41A5D3FFA0B}"/>
                </a:ext>
              </a:extLst>
            </p:cNvPr>
            <p:cNvSpPr txBox="1">
              <a:spLocks noChangeArrowheads="1"/>
            </p:cNvSpPr>
            <p:nvPr/>
          </p:nvSpPr>
          <p:spPr bwMode="auto">
            <a:xfrm>
              <a:off x="1392" y="2346"/>
              <a:ext cx="632" cy="438"/>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a:solidFill>
                    <a:schemeClr val="accent2"/>
                  </a:solidFill>
                  <a:ea typeface="华文新魏" panose="02010800040101010101" pitchFamily="2" charset="-122"/>
                </a:rPr>
                <a:t>…</a:t>
              </a:r>
              <a:endParaRPr lang="en-US" altLang="zh-CN" sz="1800">
                <a:solidFill>
                  <a:schemeClr val="accent2"/>
                </a:solidFill>
                <a:latin typeface="华文新魏" panose="02010800040101010101" pitchFamily="2" charset="-122"/>
                <a:ea typeface="华文新魏" panose="02010800040101010101" pitchFamily="2" charset="-122"/>
              </a:endParaRPr>
            </a:p>
          </p:txBody>
        </p:sp>
        <p:sp>
          <p:nvSpPr>
            <p:cNvPr id="30" name="Text Box 34">
              <a:extLst>
                <a:ext uri="{FF2B5EF4-FFF2-40B4-BE49-F238E27FC236}">
                  <a16:creationId xmlns:a16="http://schemas.microsoft.com/office/drawing/2014/main" id="{53EE04DA-1A50-46F5-BEB8-3ED4E419F9E6}"/>
                </a:ext>
              </a:extLst>
            </p:cNvPr>
            <p:cNvSpPr txBox="1">
              <a:spLocks noChangeArrowheads="1"/>
            </p:cNvSpPr>
            <p:nvPr/>
          </p:nvSpPr>
          <p:spPr bwMode="auto">
            <a:xfrm>
              <a:off x="1392" y="2784"/>
              <a:ext cx="632" cy="437"/>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1800">
                <a:solidFill>
                  <a:schemeClr val="accent2"/>
                </a:solidFill>
                <a:latin typeface="华文新魏" panose="02010800040101010101" pitchFamily="2" charset="-122"/>
                <a:ea typeface="华文新魏" panose="02010800040101010101" pitchFamily="2" charset="-122"/>
              </a:endParaRPr>
            </a:p>
          </p:txBody>
        </p:sp>
        <p:sp>
          <p:nvSpPr>
            <p:cNvPr id="31" name="Text Box 35">
              <a:extLst>
                <a:ext uri="{FF2B5EF4-FFF2-40B4-BE49-F238E27FC236}">
                  <a16:creationId xmlns:a16="http://schemas.microsoft.com/office/drawing/2014/main" id="{FC6D1C1B-28CA-46DD-B5BF-137B636715A6}"/>
                </a:ext>
              </a:extLst>
            </p:cNvPr>
            <p:cNvSpPr txBox="1">
              <a:spLocks noChangeArrowheads="1"/>
            </p:cNvSpPr>
            <p:nvPr/>
          </p:nvSpPr>
          <p:spPr bwMode="auto">
            <a:xfrm>
              <a:off x="340" y="1319"/>
              <a:ext cx="737" cy="337"/>
            </a:xfrm>
            <a:prstGeom prst="rect">
              <a:avLst/>
            </a:prstGeom>
            <a:solidFill>
              <a:srgbClr val="FFCC66"/>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800">
                  <a:solidFill>
                    <a:schemeClr val="accent2"/>
                  </a:solidFill>
                  <a:latin typeface="华文新魏" panose="02010800040101010101" pitchFamily="2" charset="-122"/>
                  <a:ea typeface="华文新魏" panose="02010800040101010101" pitchFamily="2" charset="-122"/>
                </a:rPr>
                <a:t>文件</a:t>
              </a:r>
            </a:p>
            <a:p>
              <a:pPr algn="just" eaLnBrk="1" hangingPunct="1">
                <a:spcBef>
                  <a:spcPct val="0"/>
                </a:spcBef>
                <a:buFontTx/>
                <a:buNone/>
              </a:pPr>
              <a:r>
                <a:rPr lang="zh-CN" altLang="en-US" sz="1800">
                  <a:solidFill>
                    <a:schemeClr val="accent2"/>
                  </a:solidFill>
                  <a:latin typeface="华文新魏" panose="02010800040101010101" pitchFamily="2" charset="-122"/>
                  <a:ea typeface="华文新魏" panose="02010800040101010101" pitchFamily="2" charset="-122"/>
                </a:rPr>
                <a:t>控制块</a:t>
              </a:r>
            </a:p>
          </p:txBody>
        </p:sp>
        <p:sp>
          <p:nvSpPr>
            <p:cNvPr id="32" name="Line 36">
              <a:extLst>
                <a:ext uri="{FF2B5EF4-FFF2-40B4-BE49-F238E27FC236}">
                  <a16:creationId xmlns:a16="http://schemas.microsoft.com/office/drawing/2014/main" id="{25B4A9F7-B97B-4922-BC9F-2B53F5342CBF}"/>
                </a:ext>
              </a:extLst>
            </p:cNvPr>
            <p:cNvSpPr>
              <a:spLocks noChangeShapeType="1"/>
            </p:cNvSpPr>
            <p:nvPr/>
          </p:nvSpPr>
          <p:spPr bwMode="auto">
            <a:xfrm flipV="1">
              <a:off x="1717" y="1319"/>
              <a:ext cx="517" cy="297"/>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7">
              <a:extLst>
                <a:ext uri="{FF2B5EF4-FFF2-40B4-BE49-F238E27FC236}">
                  <a16:creationId xmlns:a16="http://schemas.microsoft.com/office/drawing/2014/main" id="{A840A46F-D14D-4A1D-9054-DF6CAC8B6A37}"/>
                </a:ext>
              </a:extLst>
            </p:cNvPr>
            <p:cNvSpPr>
              <a:spLocks noChangeShapeType="1"/>
            </p:cNvSpPr>
            <p:nvPr/>
          </p:nvSpPr>
          <p:spPr bwMode="auto">
            <a:xfrm flipV="1">
              <a:off x="1708" y="1935"/>
              <a:ext cx="526" cy="228"/>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38">
              <a:extLst>
                <a:ext uri="{FF2B5EF4-FFF2-40B4-BE49-F238E27FC236}">
                  <a16:creationId xmlns:a16="http://schemas.microsoft.com/office/drawing/2014/main" id="{F8B72FAA-675E-4F94-88D3-C4A3E45B9C8D}"/>
                </a:ext>
              </a:extLst>
            </p:cNvPr>
            <p:cNvSpPr>
              <a:spLocks noChangeShapeType="1"/>
            </p:cNvSpPr>
            <p:nvPr/>
          </p:nvSpPr>
          <p:spPr bwMode="auto">
            <a:xfrm>
              <a:off x="1761" y="3007"/>
              <a:ext cx="473" cy="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Text Box 39">
              <a:extLst>
                <a:ext uri="{FF2B5EF4-FFF2-40B4-BE49-F238E27FC236}">
                  <a16:creationId xmlns:a16="http://schemas.microsoft.com/office/drawing/2014/main" id="{EBF21116-FE7E-4F5A-8F9E-1DA139CB4795}"/>
                </a:ext>
              </a:extLst>
            </p:cNvPr>
            <p:cNvSpPr txBox="1">
              <a:spLocks noChangeArrowheads="1"/>
            </p:cNvSpPr>
            <p:nvPr/>
          </p:nvSpPr>
          <p:spPr bwMode="auto">
            <a:xfrm>
              <a:off x="445" y="2500"/>
              <a:ext cx="842" cy="410"/>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a:solidFill>
                    <a:schemeClr val="accent2"/>
                  </a:solidFill>
                  <a:latin typeface="华文新魏" panose="02010800040101010101" pitchFamily="2" charset="-122"/>
                  <a:ea typeface="华文新魏" panose="02010800040101010101" pitchFamily="2" charset="-122"/>
                </a:rPr>
                <a:t>(a)</a:t>
              </a:r>
              <a:r>
                <a:rPr lang="zh-CN" altLang="en-US" sz="1800">
                  <a:solidFill>
                    <a:schemeClr val="accent2"/>
                  </a:solidFill>
                  <a:latin typeface="华文新魏" panose="02010800040101010101" pitchFamily="2" charset="-122"/>
                  <a:ea typeface="华文新魏" panose="02010800040101010101" pitchFamily="2" charset="-122"/>
                </a:rPr>
                <a:t>无键索</a:t>
              </a:r>
            </a:p>
            <a:p>
              <a:pPr algn="ctr" eaLnBrk="1" hangingPunct="1">
                <a:spcBef>
                  <a:spcPct val="0"/>
                </a:spcBef>
                <a:buFontTx/>
                <a:buNone/>
              </a:pPr>
              <a:r>
                <a:rPr lang="zh-CN" altLang="en-US" sz="1800">
                  <a:solidFill>
                    <a:schemeClr val="accent2"/>
                  </a:solidFill>
                  <a:latin typeface="华文新魏" panose="02010800040101010101" pitchFamily="2" charset="-122"/>
                  <a:ea typeface="华文新魏" panose="02010800040101010101" pitchFamily="2" charset="-122"/>
                </a:rPr>
                <a:t>引表</a:t>
              </a:r>
            </a:p>
          </p:txBody>
        </p:sp>
        <p:sp>
          <p:nvSpPr>
            <p:cNvPr id="36" name="Text Box 40">
              <a:extLst>
                <a:ext uri="{FF2B5EF4-FFF2-40B4-BE49-F238E27FC236}">
                  <a16:creationId xmlns:a16="http://schemas.microsoft.com/office/drawing/2014/main" id="{C824C7DF-4EE7-4B9C-A433-85EC9787E290}"/>
                </a:ext>
              </a:extLst>
            </p:cNvPr>
            <p:cNvSpPr txBox="1">
              <a:spLocks noChangeArrowheads="1"/>
            </p:cNvSpPr>
            <p:nvPr/>
          </p:nvSpPr>
          <p:spPr bwMode="auto">
            <a:xfrm>
              <a:off x="2234" y="3007"/>
              <a:ext cx="614" cy="437"/>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华文新魏" panose="02010800040101010101" pitchFamily="2" charset="-122"/>
                  <a:ea typeface="华文新魏" panose="02010800040101010101" pitchFamily="2" charset="-122"/>
                </a:rPr>
                <a:t>块</a:t>
              </a:r>
            </a:p>
          </p:txBody>
        </p:sp>
        <p:sp>
          <p:nvSpPr>
            <p:cNvPr id="37" name="Text Box 41">
              <a:extLst>
                <a:ext uri="{FF2B5EF4-FFF2-40B4-BE49-F238E27FC236}">
                  <a16:creationId xmlns:a16="http://schemas.microsoft.com/office/drawing/2014/main" id="{B913C458-47CB-44AC-B518-1471315BE35C}"/>
                </a:ext>
              </a:extLst>
            </p:cNvPr>
            <p:cNvSpPr txBox="1">
              <a:spLocks noChangeArrowheads="1"/>
            </p:cNvSpPr>
            <p:nvPr/>
          </p:nvSpPr>
          <p:spPr bwMode="auto">
            <a:xfrm>
              <a:off x="2234" y="1994"/>
              <a:ext cx="614" cy="438"/>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华文新魏" panose="02010800040101010101" pitchFamily="2" charset="-122"/>
                  <a:ea typeface="华文新魏" panose="02010800040101010101" pitchFamily="2" charset="-122"/>
                </a:rPr>
                <a:t>块</a:t>
              </a:r>
            </a:p>
          </p:txBody>
        </p:sp>
        <p:sp>
          <p:nvSpPr>
            <p:cNvPr id="38" name="Text Box 42">
              <a:extLst>
                <a:ext uri="{FF2B5EF4-FFF2-40B4-BE49-F238E27FC236}">
                  <a16:creationId xmlns:a16="http://schemas.microsoft.com/office/drawing/2014/main" id="{87ECE921-BB45-42B9-A697-D9E8C8D4F7B2}"/>
                </a:ext>
              </a:extLst>
            </p:cNvPr>
            <p:cNvSpPr txBox="1">
              <a:spLocks noChangeArrowheads="1"/>
            </p:cNvSpPr>
            <p:nvPr/>
          </p:nvSpPr>
          <p:spPr bwMode="auto">
            <a:xfrm>
              <a:off x="2234" y="1324"/>
              <a:ext cx="614" cy="437"/>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华文新魏" panose="02010800040101010101" pitchFamily="2" charset="-122"/>
                  <a:ea typeface="华文新魏" panose="02010800040101010101" pitchFamily="2" charset="-122"/>
                </a:rPr>
                <a:t>块</a:t>
              </a:r>
            </a:p>
          </p:txBody>
        </p:sp>
        <p:sp>
          <p:nvSpPr>
            <p:cNvPr id="39" name="Line 43">
              <a:extLst>
                <a:ext uri="{FF2B5EF4-FFF2-40B4-BE49-F238E27FC236}">
                  <a16:creationId xmlns:a16="http://schemas.microsoft.com/office/drawing/2014/main" id="{EA83951E-F183-4F5A-8755-409D7B6C5AB7}"/>
                </a:ext>
              </a:extLst>
            </p:cNvPr>
            <p:cNvSpPr>
              <a:spLocks noChangeShapeType="1"/>
            </p:cNvSpPr>
            <p:nvPr/>
          </p:nvSpPr>
          <p:spPr bwMode="auto">
            <a:xfrm>
              <a:off x="1077" y="1487"/>
              <a:ext cx="31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Text Box 44">
              <a:extLst>
                <a:ext uri="{FF2B5EF4-FFF2-40B4-BE49-F238E27FC236}">
                  <a16:creationId xmlns:a16="http://schemas.microsoft.com/office/drawing/2014/main" id="{7EE65C28-3C0A-4A2F-8091-A5712D797E88}"/>
                </a:ext>
              </a:extLst>
            </p:cNvPr>
            <p:cNvSpPr txBox="1">
              <a:spLocks noChangeArrowheads="1"/>
            </p:cNvSpPr>
            <p:nvPr/>
          </p:nvSpPr>
          <p:spPr bwMode="auto">
            <a:xfrm>
              <a:off x="1708" y="3514"/>
              <a:ext cx="2941" cy="393"/>
            </a:xfrm>
            <a:prstGeom prst="rect">
              <a:avLst/>
            </a:prstGeom>
            <a:solidFill>
              <a:srgbClr val="FFCC66"/>
            </a:solidFill>
            <a:ln w="9525">
              <a:solidFill>
                <a:srgbClr val="FFFFFF"/>
              </a:solidFill>
              <a:miter lim="800000"/>
              <a:headEnd/>
              <a:tailEnd/>
            </a:ln>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noProof="1">
                  <a:solidFill>
                    <a:schemeClr val="accent2"/>
                  </a:solidFill>
                  <a:latin typeface="华文新魏" panose="02010800040101010101" pitchFamily="2" charset="-122"/>
                  <a:ea typeface="华文新魏" panose="02010800040101010101" pitchFamily="2" charset="-122"/>
                </a:rPr>
                <a:t>两种索引文件结构示意图</a:t>
              </a:r>
            </a:p>
            <a:p>
              <a:pPr eaLnBrk="1" hangingPunct="1">
                <a:spcBef>
                  <a:spcPct val="0"/>
                </a:spcBef>
                <a:buFontTx/>
                <a:buNone/>
              </a:pPr>
              <a:endParaRPr lang="en-US" altLang="zh-CN" dirty="0">
                <a:solidFill>
                  <a:schemeClr val="accent2"/>
                </a:solidFill>
                <a:latin typeface="华文新魏" panose="02010800040101010101" pitchFamily="2" charset="-122"/>
                <a:ea typeface="华文新魏" panose="02010800040101010101" pitchFamily="2" charset="-122"/>
              </a:endParaRPr>
            </a:p>
          </p:txBody>
        </p:sp>
        <p:sp>
          <p:nvSpPr>
            <p:cNvPr id="41" name="Text Box 46">
              <a:extLst>
                <a:ext uri="{FF2B5EF4-FFF2-40B4-BE49-F238E27FC236}">
                  <a16:creationId xmlns:a16="http://schemas.microsoft.com/office/drawing/2014/main" id="{D2CD1DB3-72EA-4122-B3E1-2F362AE923FE}"/>
                </a:ext>
              </a:extLst>
            </p:cNvPr>
            <p:cNvSpPr txBox="1">
              <a:spLocks noChangeArrowheads="1"/>
            </p:cNvSpPr>
            <p:nvPr/>
          </p:nvSpPr>
          <p:spPr bwMode="auto">
            <a:xfrm>
              <a:off x="4971" y="2387"/>
              <a:ext cx="613" cy="283"/>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b="1">
                  <a:solidFill>
                    <a:schemeClr val="accent2"/>
                  </a:solidFill>
                  <a:ea typeface="华文新魏" panose="02010800040101010101" pitchFamily="2" charset="-122"/>
                </a:rPr>
                <a:t>…</a:t>
              </a:r>
              <a:endParaRPr lang="en-US" altLang="zh-CN" sz="1800">
                <a:solidFill>
                  <a:schemeClr val="accent2"/>
                </a:solidFill>
                <a:latin typeface="华文新魏" panose="02010800040101010101" pitchFamily="2" charset="-122"/>
                <a:ea typeface="华文新魏" panose="02010800040101010101" pitchFamily="2" charset="-122"/>
              </a:endParaRPr>
            </a:p>
          </p:txBody>
        </p:sp>
        <p:sp>
          <p:nvSpPr>
            <p:cNvPr id="42" name="Text Box 48">
              <a:extLst>
                <a:ext uri="{FF2B5EF4-FFF2-40B4-BE49-F238E27FC236}">
                  <a16:creationId xmlns:a16="http://schemas.microsoft.com/office/drawing/2014/main" id="{E9978FBF-CAF3-4827-83A5-A40EFCC4AE52}"/>
                </a:ext>
              </a:extLst>
            </p:cNvPr>
            <p:cNvSpPr txBox="1">
              <a:spLocks noChangeArrowheads="1"/>
            </p:cNvSpPr>
            <p:nvPr/>
          </p:nvSpPr>
          <p:spPr bwMode="auto">
            <a:xfrm>
              <a:off x="3813" y="1448"/>
              <a:ext cx="474" cy="439"/>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a:solidFill>
                    <a:schemeClr val="accent2"/>
                  </a:solidFill>
                  <a:latin typeface="华文新魏" panose="02010800040101010101" pitchFamily="2" charset="-122"/>
                  <a:ea typeface="华文新魏" panose="02010800040101010101" pitchFamily="2" charset="-122"/>
                </a:rPr>
                <a:t>Key 1</a:t>
              </a:r>
            </a:p>
          </p:txBody>
        </p:sp>
        <p:sp>
          <p:nvSpPr>
            <p:cNvPr id="43" name="Text Box 49">
              <a:extLst>
                <a:ext uri="{FF2B5EF4-FFF2-40B4-BE49-F238E27FC236}">
                  <a16:creationId xmlns:a16="http://schemas.microsoft.com/office/drawing/2014/main" id="{4EB88B53-DBEC-47EB-8D48-291ABD26387E}"/>
                </a:ext>
              </a:extLst>
            </p:cNvPr>
            <p:cNvSpPr txBox="1">
              <a:spLocks noChangeArrowheads="1"/>
            </p:cNvSpPr>
            <p:nvPr/>
          </p:nvSpPr>
          <p:spPr bwMode="auto">
            <a:xfrm>
              <a:off x="4287" y="1448"/>
              <a:ext cx="473" cy="439"/>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1800">
                <a:solidFill>
                  <a:schemeClr val="accent2"/>
                </a:solidFill>
                <a:latin typeface="华文新魏" panose="02010800040101010101" pitchFamily="2" charset="-122"/>
                <a:ea typeface="华文新魏" panose="02010800040101010101" pitchFamily="2" charset="-122"/>
              </a:endParaRPr>
            </a:p>
          </p:txBody>
        </p:sp>
        <p:grpSp>
          <p:nvGrpSpPr>
            <p:cNvPr id="44" name="Group 68">
              <a:extLst>
                <a:ext uri="{FF2B5EF4-FFF2-40B4-BE49-F238E27FC236}">
                  <a16:creationId xmlns:a16="http://schemas.microsoft.com/office/drawing/2014/main" id="{9E6621F3-6E36-4EB3-8927-0CBB808042EF}"/>
                </a:ext>
              </a:extLst>
            </p:cNvPr>
            <p:cNvGrpSpPr>
              <a:grpSpLocks/>
            </p:cNvGrpSpPr>
            <p:nvPr/>
          </p:nvGrpSpPr>
          <p:grpSpPr bwMode="auto">
            <a:xfrm>
              <a:off x="3813" y="1142"/>
              <a:ext cx="947" cy="247"/>
              <a:chOff x="3813" y="960"/>
              <a:chExt cx="947" cy="247"/>
            </a:xfrm>
          </p:grpSpPr>
          <p:sp>
            <p:nvSpPr>
              <p:cNvPr id="60" name="Text Box 50">
                <a:extLst>
                  <a:ext uri="{FF2B5EF4-FFF2-40B4-BE49-F238E27FC236}">
                    <a16:creationId xmlns:a16="http://schemas.microsoft.com/office/drawing/2014/main" id="{B0FB225A-C92A-440D-8402-9A3CA274E38E}"/>
                  </a:ext>
                </a:extLst>
              </p:cNvPr>
              <p:cNvSpPr txBox="1">
                <a:spLocks noChangeArrowheads="1"/>
              </p:cNvSpPr>
              <p:nvPr/>
            </p:nvSpPr>
            <p:spPr bwMode="auto">
              <a:xfrm>
                <a:off x="3813" y="960"/>
                <a:ext cx="501" cy="247"/>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华文新魏" panose="02010800040101010101" pitchFamily="2" charset="-122"/>
                    <a:ea typeface="华文新魏" panose="02010800040101010101" pitchFamily="2" charset="-122"/>
                  </a:rPr>
                  <a:t>记录键</a:t>
                </a:r>
              </a:p>
              <a:p>
                <a:pPr eaLnBrk="1" hangingPunct="1">
                  <a:spcBef>
                    <a:spcPct val="0"/>
                  </a:spcBef>
                  <a:buFontTx/>
                  <a:buNone/>
                </a:pPr>
                <a:endParaRPr lang="en-US" altLang="zh-CN" sz="1800">
                  <a:solidFill>
                    <a:schemeClr val="accent2"/>
                  </a:solidFill>
                  <a:latin typeface="华文新魏" panose="02010800040101010101" pitchFamily="2" charset="-122"/>
                  <a:ea typeface="华文新魏" panose="02010800040101010101" pitchFamily="2" charset="-122"/>
                </a:endParaRPr>
              </a:p>
            </p:txBody>
          </p:sp>
          <p:sp>
            <p:nvSpPr>
              <p:cNvPr id="61" name="Text Box 51">
                <a:extLst>
                  <a:ext uri="{FF2B5EF4-FFF2-40B4-BE49-F238E27FC236}">
                    <a16:creationId xmlns:a16="http://schemas.microsoft.com/office/drawing/2014/main" id="{CCCC8FE2-AE2B-416F-9786-6FAFA351B063}"/>
                  </a:ext>
                </a:extLst>
              </p:cNvPr>
              <p:cNvSpPr txBox="1">
                <a:spLocks noChangeArrowheads="1"/>
              </p:cNvSpPr>
              <p:nvPr/>
            </p:nvSpPr>
            <p:spPr bwMode="auto">
              <a:xfrm>
                <a:off x="4287" y="960"/>
                <a:ext cx="473" cy="247"/>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华文新魏" panose="02010800040101010101" pitchFamily="2" charset="-122"/>
                    <a:ea typeface="华文新魏" panose="02010800040101010101" pitchFamily="2" charset="-122"/>
                  </a:rPr>
                  <a:t>盘块号</a:t>
                </a:r>
              </a:p>
            </p:txBody>
          </p:sp>
        </p:grpSp>
        <p:sp>
          <p:nvSpPr>
            <p:cNvPr id="45" name="Text Box 52">
              <a:extLst>
                <a:ext uri="{FF2B5EF4-FFF2-40B4-BE49-F238E27FC236}">
                  <a16:creationId xmlns:a16="http://schemas.microsoft.com/office/drawing/2014/main" id="{9D9B2B34-ABCE-4A07-9B0A-996AC78F8C7E}"/>
                </a:ext>
              </a:extLst>
            </p:cNvPr>
            <p:cNvSpPr txBox="1">
              <a:spLocks noChangeArrowheads="1"/>
            </p:cNvSpPr>
            <p:nvPr/>
          </p:nvSpPr>
          <p:spPr bwMode="auto">
            <a:xfrm>
              <a:off x="3813" y="1890"/>
              <a:ext cx="474" cy="437"/>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a:solidFill>
                    <a:schemeClr val="accent2"/>
                  </a:solidFill>
                  <a:latin typeface="华文新魏" panose="02010800040101010101" pitchFamily="2" charset="-122"/>
                  <a:ea typeface="华文新魏" panose="02010800040101010101" pitchFamily="2" charset="-122"/>
                </a:rPr>
                <a:t>Key 2</a:t>
              </a:r>
            </a:p>
          </p:txBody>
        </p:sp>
        <p:sp>
          <p:nvSpPr>
            <p:cNvPr id="46" name="Text Box 53">
              <a:extLst>
                <a:ext uri="{FF2B5EF4-FFF2-40B4-BE49-F238E27FC236}">
                  <a16:creationId xmlns:a16="http://schemas.microsoft.com/office/drawing/2014/main" id="{A7FBFD98-660C-4F4E-A6AD-C97BC44D783F}"/>
                </a:ext>
              </a:extLst>
            </p:cNvPr>
            <p:cNvSpPr txBox="1">
              <a:spLocks noChangeArrowheads="1"/>
            </p:cNvSpPr>
            <p:nvPr/>
          </p:nvSpPr>
          <p:spPr bwMode="auto">
            <a:xfrm>
              <a:off x="4287" y="1887"/>
              <a:ext cx="473" cy="438"/>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1800">
                <a:solidFill>
                  <a:schemeClr val="accent2"/>
                </a:solidFill>
                <a:latin typeface="华文新魏" panose="02010800040101010101" pitchFamily="2" charset="-122"/>
                <a:ea typeface="华文新魏" panose="02010800040101010101" pitchFamily="2" charset="-122"/>
              </a:endParaRPr>
            </a:p>
          </p:txBody>
        </p:sp>
        <p:sp>
          <p:nvSpPr>
            <p:cNvPr id="47" name="Text Box 54">
              <a:extLst>
                <a:ext uri="{FF2B5EF4-FFF2-40B4-BE49-F238E27FC236}">
                  <a16:creationId xmlns:a16="http://schemas.microsoft.com/office/drawing/2014/main" id="{CA37ADA3-46CB-4B6B-85AF-C7AC62847DE9}"/>
                </a:ext>
              </a:extLst>
            </p:cNvPr>
            <p:cNvSpPr txBox="1">
              <a:spLocks noChangeArrowheads="1"/>
            </p:cNvSpPr>
            <p:nvPr/>
          </p:nvSpPr>
          <p:spPr bwMode="auto">
            <a:xfrm>
              <a:off x="3813" y="2325"/>
              <a:ext cx="474" cy="438"/>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a:solidFill>
                    <a:schemeClr val="accent2"/>
                  </a:solidFill>
                  <a:ea typeface="华文新魏" panose="02010800040101010101" pitchFamily="2" charset="-122"/>
                </a:rPr>
                <a:t>…</a:t>
              </a:r>
              <a:endParaRPr lang="en-US" altLang="zh-CN" sz="1800">
                <a:solidFill>
                  <a:schemeClr val="accent2"/>
                </a:solidFill>
                <a:latin typeface="华文新魏" panose="02010800040101010101" pitchFamily="2" charset="-122"/>
                <a:ea typeface="华文新魏" panose="02010800040101010101" pitchFamily="2" charset="-122"/>
              </a:endParaRPr>
            </a:p>
          </p:txBody>
        </p:sp>
        <p:sp>
          <p:nvSpPr>
            <p:cNvPr id="48" name="Text Box 55">
              <a:extLst>
                <a:ext uri="{FF2B5EF4-FFF2-40B4-BE49-F238E27FC236}">
                  <a16:creationId xmlns:a16="http://schemas.microsoft.com/office/drawing/2014/main" id="{4D080878-985A-4A78-92C3-71B28B97A0E8}"/>
                </a:ext>
              </a:extLst>
            </p:cNvPr>
            <p:cNvSpPr txBox="1">
              <a:spLocks noChangeArrowheads="1"/>
            </p:cNvSpPr>
            <p:nvPr/>
          </p:nvSpPr>
          <p:spPr bwMode="auto">
            <a:xfrm>
              <a:off x="4287" y="2325"/>
              <a:ext cx="473" cy="438"/>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a:solidFill>
                    <a:schemeClr val="accent2"/>
                  </a:solidFill>
                  <a:ea typeface="华文新魏" panose="02010800040101010101" pitchFamily="2" charset="-122"/>
                </a:rPr>
                <a:t>…</a:t>
              </a:r>
              <a:endParaRPr lang="en-US" altLang="zh-CN" sz="1800">
                <a:solidFill>
                  <a:schemeClr val="accent2"/>
                </a:solidFill>
                <a:latin typeface="华文新魏" panose="02010800040101010101" pitchFamily="2" charset="-122"/>
                <a:ea typeface="华文新魏" panose="02010800040101010101" pitchFamily="2" charset="-122"/>
              </a:endParaRPr>
            </a:p>
          </p:txBody>
        </p:sp>
        <p:sp>
          <p:nvSpPr>
            <p:cNvPr id="49" name="Text Box 56">
              <a:extLst>
                <a:ext uri="{FF2B5EF4-FFF2-40B4-BE49-F238E27FC236}">
                  <a16:creationId xmlns:a16="http://schemas.microsoft.com/office/drawing/2014/main" id="{41E4A12E-2834-4DED-9814-97317690A995}"/>
                </a:ext>
              </a:extLst>
            </p:cNvPr>
            <p:cNvSpPr txBox="1">
              <a:spLocks noChangeArrowheads="1"/>
            </p:cNvSpPr>
            <p:nvPr/>
          </p:nvSpPr>
          <p:spPr bwMode="auto">
            <a:xfrm>
              <a:off x="3813" y="2766"/>
              <a:ext cx="474" cy="437"/>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a:solidFill>
                    <a:schemeClr val="accent2"/>
                  </a:solidFill>
                  <a:latin typeface="华文新魏" panose="02010800040101010101" pitchFamily="2" charset="-122"/>
                  <a:ea typeface="华文新魏" panose="02010800040101010101" pitchFamily="2" charset="-122"/>
                </a:rPr>
                <a:t>Key N</a:t>
              </a:r>
            </a:p>
          </p:txBody>
        </p:sp>
        <p:sp>
          <p:nvSpPr>
            <p:cNvPr id="50" name="Text Box 57">
              <a:extLst>
                <a:ext uri="{FF2B5EF4-FFF2-40B4-BE49-F238E27FC236}">
                  <a16:creationId xmlns:a16="http://schemas.microsoft.com/office/drawing/2014/main" id="{9915D70E-FE6E-4294-B9A6-E0819ECEA02A}"/>
                </a:ext>
              </a:extLst>
            </p:cNvPr>
            <p:cNvSpPr txBox="1">
              <a:spLocks noChangeArrowheads="1"/>
            </p:cNvSpPr>
            <p:nvPr/>
          </p:nvSpPr>
          <p:spPr bwMode="auto">
            <a:xfrm>
              <a:off x="4287" y="2763"/>
              <a:ext cx="473" cy="438"/>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1800">
                <a:solidFill>
                  <a:schemeClr val="accent2"/>
                </a:solidFill>
                <a:latin typeface="华文新魏" panose="02010800040101010101" pitchFamily="2" charset="-122"/>
                <a:ea typeface="华文新魏" panose="02010800040101010101" pitchFamily="2" charset="-122"/>
              </a:endParaRPr>
            </a:p>
          </p:txBody>
        </p:sp>
        <p:sp>
          <p:nvSpPr>
            <p:cNvPr id="51" name="Line 58">
              <a:extLst>
                <a:ext uri="{FF2B5EF4-FFF2-40B4-BE49-F238E27FC236}">
                  <a16:creationId xmlns:a16="http://schemas.microsoft.com/office/drawing/2014/main" id="{6E3C35CE-CCE7-486B-8923-4CB4BCCFB468}"/>
                </a:ext>
              </a:extLst>
            </p:cNvPr>
            <p:cNvSpPr>
              <a:spLocks noChangeShapeType="1"/>
            </p:cNvSpPr>
            <p:nvPr/>
          </p:nvSpPr>
          <p:spPr bwMode="auto">
            <a:xfrm flipV="1">
              <a:off x="4593" y="1488"/>
              <a:ext cx="378" cy="128"/>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59">
              <a:extLst>
                <a:ext uri="{FF2B5EF4-FFF2-40B4-BE49-F238E27FC236}">
                  <a16:creationId xmlns:a16="http://schemas.microsoft.com/office/drawing/2014/main" id="{68004E6A-96B1-4A48-9CDA-C64BE2AF13B0}"/>
                </a:ext>
              </a:extLst>
            </p:cNvPr>
            <p:cNvSpPr>
              <a:spLocks noChangeShapeType="1"/>
            </p:cNvSpPr>
            <p:nvPr/>
          </p:nvSpPr>
          <p:spPr bwMode="auto">
            <a:xfrm flipV="1">
              <a:off x="4550" y="1994"/>
              <a:ext cx="421" cy="59"/>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60">
              <a:extLst>
                <a:ext uri="{FF2B5EF4-FFF2-40B4-BE49-F238E27FC236}">
                  <a16:creationId xmlns:a16="http://schemas.microsoft.com/office/drawing/2014/main" id="{382DF1F5-09BD-46AF-A2E7-6FA251522624}"/>
                </a:ext>
              </a:extLst>
            </p:cNvPr>
            <p:cNvSpPr>
              <a:spLocks noChangeShapeType="1"/>
            </p:cNvSpPr>
            <p:nvPr/>
          </p:nvSpPr>
          <p:spPr bwMode="auto">
            <a:xfrm>
              <a:off x="4550" y="3007"/>
              <a:ext cx="421" cy="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Text Box 61">
              <a:extLst>
                <a:ext uri="{FF2B5EF4-FFF2-40B4-BE49-F238E27FC236}">
                  <a16:creationId xmlns:a16="http://schemas.microsoft.com/office/drawing/2014/main" id="{E8591C0B-07AF-4480-B5A4-C720DC0D8BA3}"/>
                </a:ext>
              </a:extLst>
            </p:cNvPr>
            <p:cNvSpPr txBox="1">
              <a:spLocks noChangeArrowheads="1"/>
            </p:cNvSpPr>
            <p:nvPr/>
          </p:nvSpPr>
          <p:spPr bwMode="auto">
            <a:xfrm>
              <a:off x="4971" y="3007"/>
              <a:ext cx="613" cy="338"/>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华文新魏" panose="02010800040101010101" pitchFamily="2" charset="-122"/>
                  <a:ea typeface="华文新魏" panose="02010800040101010101" pitchFamily="2" charset="-122"/>
                </a:rPr>
                <a:t>块</a:t>
              </a:r>
            </a:p>
          </p:txBody>
        </p:sp>
        <p:sp>
          <p:nvSpPr>
            <p:cNvPr id="55" name="Text Box 62">
              <a:extLst>
                <a:ext uri="{FF2B5EF4-FFF2-40B4-BE49-F238E27FC236}">
                  <a16:creationId xmlns:a16="http://schemas.microsoft.com/office/drawing/2014/main" id="{D2F547E3-EB27-4C3B-B630-BAF89213084D}"/>
                </a:ext>
              </a:extLst>
            </p:cNvPr>
            <p:cNvSpPr txBox="1">
              <a:spLocks noChangeArrowheads="1"/>
            </p:cNvSpPr>
            <p:nvPr/>
          </p:nvSpPr>
          <p:spPr bwMode="auto">
            <a:xfrm>
              <a:off x="4971" y="1994"/>
              <a:ext cx="613" cy="270"/>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华文新魏" panose="02010800040101010101" pitchFamily="2" charset="-122"/>
                  <a:ea typeface="华文新魏" panose="02010800040101010101" pitchFamily="2" charset="-122"/>
                </a:rPr>
                <a:t>块</a:t>
              </a:r>
            </a:p>
          </p:txBody>
        </p:sp>
        <p:sp>
          <p:nvSpPr>
            <p:cNvPr id="56" name="Text Box 63">
              <a:extLst>
                <a:ext uri="{FF2B5EF4-FFF2-40B4-BE49-F238E27FC236}">
                  <a16:creationId xmlns:a16="http://schemas.microsoft.com/office/drawing/2014/main" id="{CD5A314D-5B91-4B95-8B01-B9632429C031}"/>
                </a:ext>
              </a:extLst>
            </p:cNvPr>
            <p:cNvSpPr txBox="1">
              <a:spLocks noChangeArrowheads="1"/>
            </p:cNvSpPr>
            <p:nvPr/>
          </p:nvSpPr>
          <p:spPr bwMode="auto">
            <a:xfrm>
              <a:off x="4988" y="1388"/>
              <a:ext cx="614" cy="268"/>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华文新魏" panose="02010800040101010101" pitchFamily="2" charset="-122"/>
                  <a:ea typeface="华文新魏" panose="02010800040101010101" pitchFamily="2" charset="-122"/>
                </a:rPr>
                <a:t>块</a:t>
              </a:r>
            </a:p>
          </p:txBody>
        </p:sp>
        <p:sp>
          <p:nvSpPr>
            <p:cNvPr id="57" name="Text Box 64">
              <a:extLst>
                <a:ext uri="{FF2B5EF4-FFF2-40B4-BE49-F238E27FC236}">
                  <a16:creationId xmlns:a16="http://schemas.microsoft.com/office/drawing/2014/main" id="{7D766DAB-4F7A-4901-9E52-2968D96FEE92}"/>
                </a:ext>
              </a:extLst>
            </p:cNvPr>
            <p:cNvSpPr txBox="1">
              <a:spLocks noChangeArrowheads="1"/>
            </p:cNvSpPr>
            <p:nvPr/>
          </p:nvSpPr>
          <p:spPr bwMode="auto">
            <a:xfrm>
              <a:off x="2971" y="2332"/>
              <a:ext cx="737" cy="410"/>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a:solidFill>
                    <a:schemeClr val="accent2"/>
                  </a:solidFill>
                  <a:latin typeface="华文新魏" panose="02010800040101010101" pitchFamily="2" charset="-122"/>
                  <a:ea typeface="华文新魏" panose="02010800040101010101" pitchFamily="2" charset="-122"/>
                </a:rPr>
                <a:t>(b)</a:t>
              </a:r>
              <a:r>
                <a:rPr lang="zh-CN" altLang="en-US" sz="1800">
                  <a:solidFill>
                    <a:schemeClr val="accent2"/>
                  </a:solidFill>
                  <a:latin typeface="华文新魏" panose="02010800040101010101" pitchFamily="2" charset="-122"/>
                  <a:ea typeface="华文新魏" panose="02010800040101010101" pitchFamily="2" charset="-122"/>
                </a:rPr>
                <a:t>有键索引表</a:t>
              </a:r>
            </a:p>
          </p:txBody>
        </p:sp>
        <p:sp>
          <p:nvSpPr>
            <p:cNvPr id="58" name="Text Box 65">
              <a:extLst>
                <a:ext uri="{FF2B5EF4-FFF2-40B4-BE49-F238E27FC236}">
                  <a16:creationId xmlns:a16="http://schemas.microsoft.com/office/drawing/2014/main" id="{E11A0B36-B89B-40A5-A7BC-2EFED1B47ED8}"/>
                </a:ext>
              </a:extLst>
            </p:cNvPr>
            <p:cNvSpPr txBox="1">
              <a:spLocks noChangeArrowheads="1"/>
            </p:cNvSpPr>
            <p:nvPr/>
          </p:nvSpPr>
          <p:spPr bwMode="auto">
            <a:xfrm>
              <a:off x="2971" y="1319"/>
              <a:ext cx="684" cy="337"/>
            </a:xfrm>
            <a:prstGeom prst="rect">
              <a:avLst/>
            </a:prstGeom>
            <a:solidFill>
              <a:srgbClr val="FFCC66"/>
            </a:solidFill>
            <a:ln w="19050">
              <a:solidFill>
                <a:srgbClr val="000000"/>
              </a:solidFill>
              <a:miter lim="800000"/>
              <a:headEnd/>
              <a:tailEnd/>
            </a:ln>
            <a:effectLst>
              <a:outerShdw dist="107763" dir="18900000" algn="ctr" rotWithShape="0">
                <a:srgbClr val="808080"/>
              </a:outerShdw>
            </a:effec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华文新魏" panose="02010800040101010101" pitchFamily="2" charset="-122"/>
                  <a:ea typeface="华文新魏" panose="02010800040101010101" pitchFamily="2" charset="-122"/>
                </a:rPr>
                <a:t>文件</a:t>
              </a:r>
            </a:p>
            <a:p>
              <a:pPr algn="ctr" eaLnBrk="1" hangingPunct="1">
                <a:spcBef>
                  <a:spcPct val="0"/>
                </a:spcBef>
                <a:buFontTx/>
                <a:buNone/>
              </a:pPr>
              <a:r>
                <a:rPr lang="zh-CN" altLang="en-US" sz="1800">
                  <a:solidFill>
                    <a:schemeClr val="accent2"/>
                  </a:solidFill>
                  <a:latin typeface="华文新魏" panose="02010800040101010101" pitchFamily="2" charset="-122"/>
                  <a:ea typeface="华文新魏" panose="02010800040101010101" pitchFamily="2" charset="-122"/>
                </a:rPr>
                <a:t>控制块</a:t>
              </a:r>
            </a:p>
          </p:txBody>
        </p:sp>
        <p:sp>
          <p:nvSpPr>
            <p:cNvPr id="59" name="Line 66">
              <a:extLst>
                <a:ext uri="{FF2B5EF4-FFF2-40B4-BE49-F238E27FC236}">
                  <a16:creationId xmlns:a16="http://schemas.microsoft.com/office/drawing/2014/main" id="{1121F088-CC0C-4042-A3FB-07E0AD41470E}"/>
                </a:ext>
              </a:extLst>
            </p:cNvPr>
            <p:cNvSpPr>
              <a:spLocks noChangeShapeType="1"/>
            </p:cNvSpPr>
            <p:nvPr/>
          </p:nvSpPr>
          <p:spPr bwMode="auto">
            <a:xfrm>
              <a:off x="3602" y="1488"/>
              <a:ext cx="211"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892429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04809-3B41-4CAD-A458-4CB12FB8D639}"/>
              </a:ext>
            </a:extLst>
          </p:cNvPr>
          <p:cNvSpPr>
            <a:spLocks noGrp="1"/>
          </p:cNvSpPr>
          <p:nvPr>
            <p:ph type="title"/>
          </p:nvPr>
        </p:nvSpPr>
        <p:spPr/>
        <p:txBody>
          <a:bodyPr/>
          <a:lstStyle/>
          <a:p>
            <a:r>
              <a:rPr lang="en-US" altLang="zh-CN" dirty="0"/>
              <a:t>UNIX/Linux</a:t>
            </a:r>
            <a:r>
              <a:rPr lang="zh-CN" altLang="en-US" dirty="0"/>
              <a:t>多重索引结构</a:t>
            </a:r>
          </a:p>
        </p:txBody>
      </p:sp>
      <p:sp>
        <p:nvSpPr>
          <p:cNvPr id="4" name="日期占位符 3">
            <a:extLst>
              <a:ext uri="{FF2B5EF4-FFF2-40B4-BE49-F238E27FC236}">
                <a16:creationId xmlns:a16="http://schemas.microsoft.com/office/drawing/2014/main" id="{CFB99AB1-2325-441A-B538-BA2213560135}"/>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D13E7574-7D53-4604-A6B0-78CBB166D9F2}"/>
              </a:ext>
            </a:extLst>
          </p:cNvPr>
          <p:cNvSpPr>
            <a:spLocks noGrp="1"/>
          </p:cNvSpPr>
          <p:nvPr>
            <p:ph type="sldNum" sz="quarter" idx="12"/>
          </p:nvPr>
        </p:nvSpPr>
        <p:spPr/>
        <p:txBody>
          <a:bodyPr/>
          <a:lstStyle/>
          <a:p>
            <a:fld id="{0C913308-F349-4B6D-A68A-DD1791B4A57B}" type="slidenum">
              <a:rPr lang="zh-CN" altLang="en-US" smtClean="0"/>
              <a:t>34</a:t>
            </a:fld>
            <a:endParaRPr lang="zh-CN" altLang="en-US"/>
          </a:p>
        </p:txBody>
      </p:sp>
      <p:grpSp>
        <p:nvGrpSpPr>
          <p:cNvPr id="6" name="Group 115">
            <a:extLst>
              <a:ext uri="{FF2B5EF4-FFF2-40B4-BE49-F238E27FC236}">
                <a16:creationId xmlns:a16="http://schemas.microsoft.com/office/drawing/2014/main" id="{DBB23779-8930-4CFD-9460-C10C27A9BE9E}"/>
              </a:ext>
            </a:extLst>
          </p:cNvPr>
          <p:cNvGrpSpPr>
            <a:grpSpLocks/>
          </p:cNvGrpSpPr>
          <p:nvPr/>
        </p:nvGrpSpPr>
        <p:grpSpPr bwMode="auto">
          <a:xfrm>
            <a:off x="467544" y="1340768"/>
            <a:ext cx="6197600" cy="5181600"/>
            <a:chOff x="752" y="960"/>
            <a:chExt cx="3904" cy="3264"/>
          </a:xfrm>
        </p:grpSpPr>
        <p:sp>
          <p:nvSpPr>
            <p:cNvPr id="7" name="Text Box 5">
              <a:extLst>
                <a:ext uri="{FF2B5EF4-FFF2-40B4-BE49-F238E27FC236}">
                  <a16:creationId xmlns:a16="http://schemas.microsoft.com/office/drawing/2014/main" id="{B6B04B82-2F92-4F11-BCDC-F2C12210AB78}"/>
                </a:ext>
              </a:extLst>
            </p:cNvPr>
            <p:cNvSpPr txBox="1">
              <a:spLocks noChangeArrowheads="1"/>
            </p:cNvSpPr>
            <p:nvPr/>
          </p:nvSpPr>
          <p:spPr bwMode="auto">
            <a:xfrm>
              <a:off x="752" y="960"/>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0</a:t>
              </a:r>
            </a:p>
          </p:txBody>
        </p:sp>
        <p:sp>
          <p:nvSpPr>
            <p:cNvPr id="8" name="Text Box 6">
              <a:extLst>
                <a:ext uri="{FF2B5EF4-FFF2-40B4-BE49-F238E27FC236}">
                  <a16:creationId xmlns:a16="http://schemas.microsoft.com/office/drawing/2014/main" id="{FF2ED92D-B3D2-4110-8514-C0E7373E8E5E}"/>
                </a:ext>
              </a:extLst>
            </p:cNvPr>
            <p:cNvSpPr txBox="1">
              <a:spLocks noChangeArrowheads="1"/>
            </p:cNvSpPr>
            <p:nvPr/>
          </p:nvSpPr>
          <p:spPr bwMode="auto">
            <a:xfrm>
              <a:off x="752" y="1084"/>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1</a:t>
              </a:r>
            </a:p>
          </p:txBody>
        </p:sp>
        <p:sp>
          <p:nvSpPr>
            <p:cNvPr id="9" name="Text Box 7">
              <a:extLst>
                <a:ext uri="{FF2B5EF4-FFF2-40B4-BE49-F238E27FC236}">
                  <a16:creationId xmlns:a16="http://schemas.microsoft.com/office/drawing/2014/main" id="{B0116955-A09F-422F-BCD6-FEC7DE195CE2}"/>
                </a:ext>
              </a:extLst>
            </p:cNvPr>
            <p:cNvSpPr txBox="1">
              <a:spLocks noChangeArrowheads="1"/>
            </p:cNvSpPr>
            <p:nvPr/>
          </p:nvSpPr>
          <p:spPr bwMode="auto">
            <a:xfrm>
              <a:off x="752" y="1208"/>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2</a:t>
              </a:r>
            </a:p>
          </p:txBody>
        </p:sp>
        <p:sp>
          <p:nvSpPr>
            <p:cNvPr id="10" name="Text Box 8">
              <a:extLst>
                <a:ext uri="{FF2B5EF4-FFF2-40B4-BE49-F238E27FC236}">
                  <a16:creationId xmlns:a16="http://schemas.microsoft.com/office/drawing/2014/main" id="{87FFA40B-3D88-4F46-B3F3-9BE8DD16D013}"/>
                </a:ext>
              </a:extLst>
            </p:cNvPr>
            <p:cNvSpPr txBox="1">
              <a:spLocks noChangeArrowheads="1"/>
            </p:cNvSpPr>
            <p:nvPr/>
          </p:nvSpPr>
          <p:spPr bwMode="auto">
            <a:xfrm>
              <a:off x="752" y="1332"/>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3</a:t>
              </a:r>
            </a:p>
          </p:txBody>
        </p:sp>
        <p:sp>
          <p:nvSpPr>
            <p:cNvPr id="11" name="Text Box 9">
              <a:extLst>
                <a:ext uri="{FF2B5EF4-FFF2-40B4-BE49-F238E27FC236}">
                  <a16:creationId xmlns:a16="http://schemas.microsoft.com/office/drawing/2014/main" id="{4EFE5325-6A93-4F57-B320-F011FA472F51}"/>
                </a:ext>
              </a:extLst>
            </p:cNvPr>
            <p:cNvSpPr txBox="1">
              <a:spLocks noChangeArrowheads="1"/>
            </p:cNvSpPr>
            <p:nvPr/>
          </p:nvSpPr>
          <p:spPr bwMode="auto">
            <a:xfrm>
              <a:off x="752" y="1456"/>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4</a:t>
              </a:r>
            </a:p>
          </p:txBody>
        </p:sp>
        <p:sp>
          <p:nvSpPr>
            <p:cNvPr id="12" name="Text Box 10">
              <a:extLst>
                <a:ext uri="{FF2B5EF4-FFF2-40B4-BE49-F238E27FC236}">
                  <a16:creationId xmlns:a16="http://schemas.microsoft.com/office/drawing/2014/main" id="{DF785A36-AA7D-4598-B11F-141278ED3085}"/>
                </a:ext>
              </a:extLst>
            </p:cNvPr>
            <p:cNvSpPr txBox="1">
              <a:spLocks noChangeArrowheads="1"/>
            </p:cNvSpPr>
            <p:nvPr/>
          </p:nvSpPr>
          <p:spPr bwMode="auto">
            <a:xfrm>
              <a:off x="752" y="1580"/>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5</a:t>
              </a:r>
            </a:p>
          </p:txBody>
        </p:sp>
        <p:sp>
          <p:nvSpPr>
            <p:cNvPr id="13" name="Text Box 11">
              <a:extLst>
                <a:ext uri="{FF2B5EF4-FFF2-40B4-BE49-F238E27FC236}">
                  <a16:creationId xmlns:a16="http://schemas.microsoft.com/office/drawing/2014/main" id="{749FCDA1-4BB0-405F-BB92-8178594C42F6}"/>
                </a:ext>
              </a:extLst>
            </p:cNvPr>
            <p:cNvSpPr txBox="1">
              <a:spLocks noChangeArrowheads="1"/>
            </p:cNvSpPr>
            <p:nvPr/>
          </p:nvSpPr>
          <p:spPr bwMode="auto">
            <a:xfrm>
              <a:off x="752" y="1704"/>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6</a:t>
              </a:r>
            </a:p>
          </p:txBody>
        </p:sp>
        <p:sp>
          <p:nvSpPr>
            <p:cNvPr id="14" name="Text Box 12">
              <a:extLst>
                <a:ext uri="{FF2B5EF4-FFF2-40B4-BE49-F238E27FC236}">
                  <a16:creationId xmlns:a16="http://schemas.microsoft.com/office/drawing/2014/main" id="{E4BDE65E-75F8-4104-8C19-CE405F413DCD}"/>
                </a:ext>
              </a:extLst>
            </p:cNvPr>
            <p:cNvSpPr txBox="1">
              <a:spLocks noChangeArrowheads="1"/>
            </p:cNvSpPr>
            <p:nvPr/>
          </p:nvSpPr>
          <p:spPr bwMode="auto">
            <a:xfrm>
              <a:off x="752" y="1828"/>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7</a:t>
              </a:r>
            </a:p>
          </p:txBody>
        </p:sp>
        <p:sp>
          <p:nvSpPr>
            <p:cNvPr id="15" name="Text Box 13">
              <a:extLst>
                <a:ext uri="{FF2B5EF4-FFF2-40B4-BE49-F238E27FC236}">
                  <a16:creationId xmlns:a16="http://schemas.microsoft.com/office/drawing/2014/main" id="{FBA9D8CA-F2B1-44C8-9D89-F19C236A103F}"/>
                </a:ext>
              </a:extLst>
            </p:cNvPr>
            <p:cNvSpPr txBox="1">
              <a:spLocks noChangeArrowheads="1"/>
            </p:cNvSpPr>
            <p:nvPr/>
          </p:nvSpPr>
          <p:spPr bwMode="auto">
            <a:xfrm>
              <a:off x="752" y="1952"/>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8</a:t>
              </a:r>
            </a:p>
          </p:txBody>
        </p:sp>
        <p:sp>
          <p:nvSpPr>
            <p:cNvPr id="16" name="Text Box 14">
              <a:extLst>
                <a:ext uri="{FF2B5EF4-FFF2-40B4-BE49-F238E27FC236}">
                  <a16:creationId xmlns:a16="http://schemas.microsoft.com/office/drawing/2014/main" id="{D817296D-EE45-4315-B16B-CA66A104AD72}"/>
                </a:ext>
              </a:extLst>
            </p:cNvPr>
            <p:cNvSpPr txBox="1">
              <a:spLocks noChangeArrowheads="1"/>
            </p:cNvSpPr>
            <p:nvPr/>
          </p:nvSpPr>
          <p:spPr bwMode="auto">
            <a:xfrm>
              <a:off x="752" y="2076"/>
              <a:ext cx="398" cy="123"/>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9</a:t>
              </a:r>
            </a:p>
          </p:txBody>
        </p:sp>
        <p:sp>
          <p:nvSpPr>
            <p:cNvPr id="17" name="Text Box 15">
              <a:extLst>
                <a:ext uri="{FF2B5EF4-FFF2-40B4-BE49-F238E27FC236}">
                  <a16:creationId xmlns:a16="http://schemas.microsoft.com/office/drawing/2014/main" id="{EB95B385-6303-4DEF-8EF9-0FC1D33E2C45}"/>
                </a:ext>
              </a:extLst>
            </p:cNvPr>
            <p:cNvSpPr txBox="1">
              <a:spLocks noChangeArrowheads="1"/>
            </p:cNvSpPr>
            <p:nvPr/>
          </p:nvSpPr>
          <p:spPr bwMode="auto">
            <a:xfrm>
              <a:off x="752" y="2199"/>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10</a:t>
              </a:r>
            </a:p>
          </p:txBody>
        </p:sp>
        <p:sp>
          <p:nvSpPr>
            <p:cNvPr id="18" name="Text Box 16">
              <a:extLst>
                <a:ext uri="{FF2B5EF4-FFF2-40B4-BE49-F238E27FC236}">
                  <a16:creationId xmlns:a16="http://schemas.microsoft.com/office/drawing/2014/main" id="{9305703F-308F-4A72-A2C2-058628658B9F}"/>
                </a:ext>
              </a:extLst>
            </p:cNvPr>
            <p:cNvSpPr txBox="1">
              <a:spLocks noChangeArrowheads="1"/>
            </p:cNvSpPr>
            <p:nvPr/>
          </p:nvSpPr>
          <p:spPr bwMode="auto">
            <a:xfrm>
              <a:off x="752" y="2323"/>
              <a:ext cx="398" cy="124"/>
            </a:xfrm>
            <a:prstGeom prst="rect">
              <a:avLst/>
            </a:prstGeom>
            <a:solidFill>
              <a:schemeClr val="accent2"/>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11</a:t>
              </a:r>
            </a:p>
          </p:txBody>
        </p:sp>
        <p:sp>
          <p:nvSpPr>
            <p:cNvPr id="19" name="Text Box 17">
              <a:extLst>
                <a:ext uri="{FF2B5EF4-FFF2-40B4-BE49-F238E27FC236}">
                  <a16:creationId xmlns:a16="http://schemas.microsoft.com/office/drawing/2014/main" id="{1AF383D4-1D4F-4685-B956-FB6BCA9D09B3}"/>
                </a:ext>
              </a:extLst>
            </p:cNvPr>
            <p:cNvSpPr txBox="1">
              <a:spLocks noChangeArrowheads="1"/>
            </p:cNvSpPr>
            <p:nvPr/>
          </p:nvSpPr>
          <p:spPr bwMode="auto">
            <a:xfrm>
              <a:off x="752" y="2447"/>
              <a:ext cx="398" cy="124"/>
            </a:xfrm>
            <a:prstGeom prst="rect">
              <a:avLst/>
            </a:prstGeom>
            <a:solidFill>
              <a:srgbClr val="CC0000"/>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12</a:t>
              </a:r>
            </a:p>
          </p:txBody>
        </p:sp>
        <p:sp>
          <p:nvSpPr>
            <p:cNvPr id="20" name="Text Box 18">
              <a:extLst>
                <a:ext uri="{FF2B5EF4-FFF2-40B4-BE49-F238E27FC236}">
                  <a16:creationId xmlns:a16="http://schemas.microsoft.com/office/drawing/2014/main" id="{3C807BDE-C268-47CD-8B12-8C0C05B5C35E}"/>
                </a:ext>
              </a:extLst>
            </p:cNvPr>
            <p:cNvSpPr txBox="1">
              <a:spLocks noChangeArrowheads="1"/>
            </p:cNvSpPr>
            <p:nvPr/>
          </p:nvSpPr>
          <p:spPr bwMode="auto">
            <a:xfrm>
              <a:off x="1628" y="960"/>
              <a:ext cx="399"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1800" b="1">
                <a:solidFill>
                  <a:srgbClr val="CC0000"/>
                </a:solidFill>
                <a:latin typeface="宋体" panose="02010600030101010101" pitchFamily="2" charset="-122"/>
              </a:endParaRPr>
            </a:p>
          </p:txBody>
        </p:sp>
        <p:sp>
          <p:nvSpPr>
            <p:cNvPr id="21" name="Text Box 19">
              <a:extLst>
                <a:ext uri="{FF2B5EF4-FFF2-40B4-BE49-F238E27FC236}">
                  <a16:creationId xmlns:a16="http://schemas.microsoft.com/office/drawing/2014/main" id="{6FEA42E7-6498-413D-A43B-428F0B438C1C}"/>
                </a:ext>
              </a:extLst>
            </p:cNvPr>
            <p:cNvSpPr txBox="1">
              <a:spLocks noChangeArrowheads="1"/>
            </p:cNvSpPr>
            <p:nvPr/>
          </p:nvSpPr>
          <p:spPr bwMode="auto">
            <a:xfrm>
              <a:off x="1628" y="1580"/>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0</a:t>
              </a:r>
            </a:p>
          </p:txBody>
        </p:sp>
        <p:sp>
          <p:nvSpPr>
            <p:cNvPr id="22" name="Text Box 20">
              <a:extLst>
                <a:ext uri="{FF2B5EF4-FFF2-40B4-BE49-F238E27FC236}">
                  <a16:creationId xmlns:a16="http://schemas.microsoft.com/office/drawing/2014/main" id="{87EA1150-9137-4D6F-A18D-030AC08B1E0A}"/>
                </a:ext>
              </a:extLst>
            </p:cNvPr>
            <p:cNvSpPr txBox="1">
              <a:spLocks noChangeArrowheads="1"/>
            </p:cNvSpPr>
            <p:nvPr/>
          </p:nvSpPr>
          <p:spPr bwMode="auto">
            <a:xfrm>
              <a:off x="1628" y="1704"/>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23" name="Text Box 21">
              <a:extLst>
                <a:ext uri="{FF2B5EF4-FFF2-40B4-BE49-F238E27FC236}">
                  <a16:creationId xmlns:a16="http://schemas.microsoft.com/office/drawing/2014/main" id="{D22E5A05-8760-448A-9174-1C63B0344289}"/>
                </a:ext>
              </a:extLst>
            </p:cNvPr>
            <p:cNvSpPr txBox="1">
              <a:spLocks noChangeArrowheads="1"/>
            </p:cNvSpPr>
            <p:nvPr/>
          </p:nvSpPr>
          <p:spPr bwMode="auto">
            <a:xfrm>
              <a:off x="1628" y="1828"/>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127</a:t>
              </a:r>
            </a:p>
          </p:txBody>
        </p:sp>
        <p:sp>
          <p:nvSpPr>
            <p:cNvPr id="24" name="Text Box 22">
              <a:extLst>
                <a:ext uri="{FF2B5EF4-FFF2-40B4-BE49-F238E27FC236}">
                  <a16:creationId xmlns:a16="http://schemas.microsoft.com/office/drawing/2014/main" id="{30CC1004-BBCD-4431-992B-F82B1EE77705}"/>
                </a:ext>
              </a:extLst>
            </p:cNvPr>
            <p:cNvSpPr txBox="1">
              <a:spLocks noChangeArrowheads="1"/>
            </p:cNvSpPr>
            <p:nvPr/>
          </p:nvSpPr>
          <p:spPr bwMode="auto">
            <a:xfrm>
              <a:off x="1628" y="1291"/>
              <a:ext cx="399" cy="123"/>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1800" b="1">
                <a:solidFill>
                  <a:srgbClr val="CC0000"/>
                </a:solidFill>
                <a:latin typeface="宋体" panose="02010600030101010101" pitchFamily="2" charset="-122"/>
              </a:endParaRPr>
            </a:p>
          </p:txBody>
        </p:sp>
        <p:sp>
          <p:nvSpPr>
            <p:cNvPr id="25" name="Line 23">
              <a:extLst>
                <a:ext uri="{FF2B5EF4-FFF2-40B4-BE49-F238E27FC236}">
                  <a16:creationId xmlns:a16="http://schemas.microsoft.com/office/drawing/2014/main" id="{9B86BE64-ED3C-4E33-9AC5-1BD641C31F4C}"/>
                </a:ext>
              </a:extLst>
            </p:cNvPr>
            <p:cNvSpPr>
              <a:spLocks noChangeShapeType="1"/>
            </p:cNvSpPr>
            <p:nvPr/>
          </p:nvSpPr>
          <p:spPr bwMode="auto">
            <a:xfrm>
              <a:off x="1150" y="1001"/>
              <a:ext cx="4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6" name="Line 25">
              <a:extLst>
                <a:ext uri="{FF2B5EF4-FFF2-40B4-BE49-F238E27FC236}">
                  <a16:creationId xmlns:a16="http://schemas.microsoft.com/office/drawing/2014/main" id="{6E60693C-7EA9-4B9E-8719-E25AD7833B2A}"/>
                </a:ext>
              </a:extLst>
            </p:cNvPr>
            <p:cNvSpPr>
              <a:spLocks noChangeShapeType="1"/>
            </p:cNvSpPr>
            <p:nvPr/>
          </p:nvSpPr>
          <p:spPr bwMode="auto">
            <a:xfrm flipV="1">
              <a:off x="1150" y="1332"/>
              <a:ext cx="478" cy="78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 name="Line 26">
              <a:extLst>
                <a:ext uri="{FF2B5EF4-FFF2-40B4-BE49-F238E27FC236}">
                  <a16:creationId xmlns:a16="http://schemas.microsoft.com/office/drawing/2014/main" id="{4E834623-5BA5-4A12-AA77-059C65F6D963}"/>
                </a:ext>
              </a:extLst>
            </p:cNvPr>
            <p:cNvSpPr>
              <a:spLocks noChangeShapeType="1"/>
            </p:cNvSpPr>
            <p:nvPr/>
          </p:nvSpPr>
          <p:spPr bwMode="auto">
            <a:xfrm flipV="1">
              <a:off x="1150" y="1621"/>
              <a:ext cx="478" cy="6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8" name="Text Box 27">
              <a:extLst>
                <a:ext uri="{FF2B5EF4-FFF2-40B4-BE49-F238E27FC236}">
                  <a16:creationId xmlns:a16="http://schemas.microsoft.com/office/drawing/2014/main" id="{B2DCC0CB-FE7E-400D-8DF9-BDC37360232C}"/>
                </a:ext>
              </a:extLst>
            </p:cNvPr>
            <p:cNvSpPr txBox="1">
              <a:spLocks noChangeArrowheads="1"/>
            </p:cNvSpPr>
            <p:nvPr/>
          </p:nvSpPr>
          <p:spPr bwMode="auto">
            <a:xfrm>
              <a:off x="2505" y="960"/>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1800" b="1">
                <a:solidFill>
                  <a:srgbClr val="CC0000"/>
                </a:solidFill>
                <a:latin typeface="宋体" panose="02010600030101010101" pitchFamily="2" charset="-122"/>
              </a:endParaRPr>
            </a:p>
          </p:txBody>
        </p:sp>
        <p:sp>
          <p:nvSpPr>
            <p:cNvPr id="29" name="Text Box 28">
              <a:extLst>
                <a:ext uri="{FF2B5EF4-FFF2-40B4-BE49-F238E27FC236}">
                  <a16:creationId xmlns:a16="http://schemas.microsoft.com/office/drawing/2014/main" id="{84B6D5DE-4BD2-4527-B0F5-2A31ECDFC6A1}"/>
                </a:ext>
              </a:extLst>
            </p:cNvPr>
            <p:cNvSpPr txBox="1">
              <a:spLocks noChangeArrowheads="1"/>
            </p:cNvSpPr>
            <p:nvPr/>
          </p:nvSpPr>
          <p:spPr bwMode="auto">
            <a:xfrm>
              <a:off x="2505" y="1291"/>
              <a:ext cx="398" cy="123"/>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1800" b="1">
                <a:solidFill>
                  <a:srgbClr val="CC0000"/>
                </a:solidFill>
                <a:latin typeface="宋体" panose="02010600030101010101" pitchFamily="2" charset="-122"/>
              </a:endParaRPr>
            </a:p>
          </p:txBody>
        </p:sp>
        <p:sp>
          <p:nvSpPr>
            <p:cNvPr id="30" name="Line 29">
              <a:extLst>
                <a:ext uri="{FF2B5EF4-FFF2-40B4-BE49-F238E27FC236}">
                  <a16:creationId xmlns:a16="http://schemas.microsoft.com/office/drawing/2014/main" id="{F18A8BC3-51EA-45E3-ACF2-18D9527F0BE1}"/>
                </a:ext>
              </a:extLst>
            </p:cNvPr>
            <p:cNvSpPr>
              <a:spLocks noChangeShapeType="1"/>
            </p:cNvSpPr>
            <p:nvPr/>
          </p:nvSpPr>
          <p:spPr bwMode="auto">
            <a:xfrm flipV="1">
              <a:off x="2027" y="1001"/>
              <a:ext cx="478" cy="66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1" name="Text Box 30">
              <a:extLst>
                <a:ext uri="{FF2B5EF4-FFF2-40B4-BE49-F238E27FC236}">
                  <a16:creationId xmlns:a16="http://schemas.microsoft.com/office/drawing/2014/main" id="{B7BD39DA-D12A-4174-B5D3-42D780EF26A1}"/>
                </a:ext>
              </a:extLst>
            </p:cNvPr>
            <p:cNvSpPr txBox="1">
              <a:spLocks noChangeArrowheads="1"/>
            </p:cNvSpPr>
            <p:nvPr/>
          </p:nvSpPr>
          <p:spPr bwMode="auto">
            <a:xfrm>
              <a:off x="2505" y="1125"/>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32" name="Line 31">
              <a:extLst>
                <a:ext uri="{FF2B5EF4-FFF2-40B4-BE49-F238E27FC236}">
                  <a16:creationId xmlns:a16="http://schemas.microsoft.com/office/drawing/2014/main" id="{CD730297-75CA-46E4-A205-0B12AFB041CA}"/>
                </a:ext>
              </a:extLst>
            </p:cNvPr>
            <p:cNvSpPr>
              <a:spLocks noChangeShapeType="1"/>
            </p:cNvSpPr>
            <p:nvPr/>
          </p:nvSpPr>
          <p:spPr bwMode="auto">
            <a:xfrm flipV="1">
              <a:off x="2027" y="1332"/>
              <a:ext cx="478" cy="57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3" name="Text Box 32">
              <a:extLst>
                <a:ext uri="{FF2B5EF4-FFF2-40B4-BE49-F238E27FC236}">
                  <a16:creationId xmlns:a16="http://schemas.microsoft.com/office/drawing/2014/main" id="{2D6DB145-CA9E-4FD6-B181-7069B18D4C75}"/>
                </a:ext>
              </a:extLst>
            </p:cNvPr>
            <p:cNvSpPr txBox="1">
              <a:spLocks noChangeArrowheads="1"/>
            </p:cNvSpPr>
            <p:nvPr/>
          </p:nvSpPr>
          <p:spPr bwMode="auto">
            <a:xfrm>
              <a:off x="1628" y="1993"/>
              <a:ext cx="399" cy="124"/>
            </a:xfrm>
            <a:prstGeom prst="rect">
              <a:avLst/>
            </a:prstGeom>
            <a:solidFill>
              <a:srgbClr val="FFCC66"/>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0</a:t>
              </a:r>
            </a:p>
          </p:txBody>
        </p:sp>
        <p:sp>
          <p:nvSpPr>
            <p:cNvPr id="34" name="Text Box 33">
              <a:extLst>
                <a:ext uri="{FF2B5EF4-FFF2-40B4-BE49-F238E27FC236}">
                  <a16:creationId xmlns:a16="http://schemas.microsoft.com/office/drawing/2014/main" id="{2D812398-2303-48AD-A003-3A0B1D9C48F0}"/>
                </a:ext>
              </a:extLst>
            </p:cNvPr>
            <p:cNvSpPr txBox="1">
              <a:spLocks noChangeArrowheads="1"/>
            </p:cNvSpPr>
            <p:nvPr/>
          </p:nvSpPr>
          <p:spPr bwMode="auto">
            <a:xfrm>
              <a:off x="1628" y="2117"/>
              <a:ext cx="399" cy="124"/>
            </a:xfrm>
            <a:prstGeom prst="rect">
              <a:avLst/>
            </a:prstGeom>
            <a:solidFill>
              <a:srgbClr val="FFCC66"/>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35" name="Text Box 34">
              <a:extLst>
                <a:ext uri="{FF2B5EF4-FFF2-40B4-BE49-F238E27FC236}">
                  <a16:creationId xmlns:a16="http://schemas.microsoft.com/office/drawing/2014/main" id="{2A38EA20-9DCF-4D82-948D-6B9470A21B06}"/>
                </a:ext>
              </a:extLst>
            </p:cNvPr>
            <p:cNvSpPr txBox="1">
              <a:spLocks noChangeArrowheads="1"/>
            </p:cNvSpPr>
            <p:nvPr/>
          </p:nvSpPr>
          <p:spPr bwMode="auto">
            <a:xfrm>
              <a:off x="1628" y="2241"/>
              <a:ext cx="399" cy="124"/>
            </a:xfrm>
            <a:prstGeom prst="rect">
              <a:avLst/>
            </a:prstGeom>
            <a:solidFill>
              <a:srgbClr val="FFCC66"/>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127</a:t>
              </a:r>
            </a:p>
          </p:txBody>
        </p:sp>
        <p:sp>
          <p:nvSpPr>
            <p:cNvPr id="36" name="Line 35">
              <a:extLst>
                <a:ext uri="{FF2B5EF4-FFF2-40B4-BE49-F238E27FC236}">
                  <a16:creationId xmlns:a16="http://schemas.microsoft.com/office/drawing/2014/main" id="{7C4EEDFA-4E6A-4C0F-8639-DCE504CB3073}"/>
                </a:ext>
              </a:extLst>
            </p:cNvPr>
            <p:cNvSpPr>
              <a:spLocks noChangeShapeType="1"/>
            </p:cNvSpPr>
            <p:nvPr/>
          </p:nvSpPr>
          <p:spPr bwMode="auto">
            <a:xfrm flipV="1">
              <a:off x="1150" y="2034"/>
              <a:ext cx="478" cy="33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7" name="Line 36">
              <a:extLst>
                <a:ext uri="{FF2B5EF4-FFF2-40B4-BE49-F238E27FC236}">
                  <a16:creationId xmlns:a16="http://schemas.microsoft.com/office/drawing/2014/main" id="{39994D59-F0EF-4684-8DBB-503E54870B98}"/>
                </a:ext>
              </a:extLst>
            </p:cNvPr>
            <p:cNvSpPr>
              <a:spLocks noChangeShapeType="1"/>
            </p:cNvSpPr>
            <p:nvPr/>
          </p:nvSpPr>
          <p:spPr bwMode="auto">
            <a:xfrm flipV="1">
              <a:off x="2027" y="2076"/>
              <a:ext cx="478" cy="24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8" name="Text Box 37">
              <a:extLst>
                <a:ext uri="{FF2B5EF4-FFF2-40B4-BE49-F238E27FC236}">
                  <a16:creationId xmlns:a16="http://schemas.microsoft.com/office/drawing/2014/main" id="{195A9444-F4E5-4EE6-BE2F-F63C26B605A0}"/>
                </a:ext>
              </a:extLst>
            </p:cNvPr>
            <p:cNvSpPr txBox="1">
              <a:spLocks noChangeArrowheads="1"/>
            </p:cNvSpPr>
            <p:nvPr/>
          </p:nvSpPr>
          <p:spPr bwMode="auto">
            <a:xfrm>
              <a:off x="2505" y="1456"/>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0</a:t>
              </a:r>
            </a:p>
          </p:txBody>
        </p:sp>
        <p:sp>
          <p:nvSpPr>
            <p:cNvPr id="39" name="Text Box 38">
              <a:extLst>
                <a:ext uri="{FF2B5EF4-FFF2-40B4-BE49-F238E27FC236}">
                  <a16:creationId xmlns:a16="http://schemas.microsoft.com/office/drawing/2014/main" id="{5A12B603-D9B6-441D-9A36-D8D381564AB0}"/>
                </a:ext>
              </a:extLst>
            </p:cNvPr>
            <p:cNvSpPr txBox="1">
              <a:spLocks noChangeArrowheads="1"/>
            </p:cNvSpPr>
            <p:nvPr/>
          </p:nvSpPr>
          <p:spPr bwMode="auto">
            <a:xfrm>
              <a:off x="2505" y="1580"/>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40" name="Text Box 39">
              <a:extLst>
                <a:ext uri="{FF2B5EF4-FFF2-40B4-BE49-F238E27FC236}">
                  <a16:creationId xmlns:a16="http://schemas.microsoft.com/office/drawing/2014/main" id="{A43F4B69-D0E4-4F93-9AA7-C0ACBF065823}"/>
                </a:ext>
              </a:extLst>
            </p:cNvPr>
            <p:cNvSpPr txBox="1">
              <a:spLocks noChangeArrowheads="1"/>
            </p:cNvSpPr>
            <p:nvPr/>
          </p:nvSpPr>
          <p:spPr bwMode="auto">
            <a:xfrm>
              <a:off x="2505" y="1704"/>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127</a:t>
              </a:r>
            </a:p>
          </p:txBody>
        </p:sp>
        <p:sp>
          <p:nvSpPr>
            <p:cNvPr id="41" name="Line 40">
              <a:extLst>
                <a:ext uri="{FF2B5EF4-FFF2-40B4-BE49-F238E27FC236}">
                  <a16:creationId xmlns:a16="http://schemas.microsoft.com/office/drawing/2014/main" id="{4276D65C-6651-4944-9ED7-1D77CE0D60D9}"/>
                </a:ext>
              </a:extLst>
            </p:cNvPr>
            <p:cNvSpPr>
              <a:spLocks noChangeShapeType="1"/>
            </p:cNvSpPr>
            <p:nvPr/>
          </p:nvSpPr>
          <p:spPr bwMode="auto">
            <a:xfrm flipV="1">
              <a:off x="2027" y="1538"/>
              <a:ext cx="478" cy="53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 name="Line 41">
              <a:extLst>
                <a:ext uri="{FF2B5EF4-FFF2-40B4-BE49-F238E27FC236}">
                  <a16:creationId xmlns:a16="http://schemas.microsoft.com/office/drawing/2014/main" id="{4A27E641-26DC-44E5-B56F-0710C5DE765F}"/>
                </a:ext>
              </a:extLst>
            </p:cNvPr>
            <p:cNvSpPr>
              <a:spLocks noChangeShapeType="1"/>
            </p:cNvSpPr>
            <p:nvPr/>
          </p:nvSpPr>
          <p:spPr bwMode="auto">
            <a:xfrm flipV="1">
              <a:off x="2903" y="1373"/>
              <a:ext cx="478" cy="4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3" name="Text Box 42">
              <a:extLst>
                <a:ext uri="{FF2B5EF4-FFF2-40B4-BE49-F238E27FC236}">
                  <a16:creationId xmlns:a16="http://schemas.microsoft.com/office/drawing/2014/main" id="{BF026C64-B3BB-4450-AAB9-8BBB79A69607}"/>
                </a:ext>
              </a:extLst>
            </p:cNvPr>
            <p:cNvSpPr txBox="1">
              <a:spLocks noChangeArrowheads="1"/>
            </p:cNvSpPr>
            <p:nvPr/>
          </p:nvSpPr>
          <p:spPr bwMode="auto">
            <a:xfrm>
              <a:off x="2505" y="2034"/>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0</a:t>
              </a:r>
            </a:p>
          </p:txBody>
        </p:sp>
        <p:sp>
          <p:nvSpPr>
            <p:cNvPr id="44" name="Text Box 43">
              <a:extLst>
                <a:ext uri="{FF2B5EF4-FFF2-40B4-BE49-F238E27FC236}">
                  <a16:creationId xmlns:a16="http://schemas.microsoft.com/office/drawing/2014/main" id="{F42A3CD2-E0E6-4A77-9E17-927ADABC8104}"/>
                </a:ext>
              </a:extLst>
            </p:cNvPr>
            <p:cNvSpPr txBox="1">
              <a:spLocks noChangeArrowheads="1"/>
            </p:cNvSpPr>
            <p:nvPr/>
          </p:nvSpPr>
          <p:spPr bwMode="auto">
            <a:xfrm>
              <a:off x="2505" y="2158"/>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45" name="Text Box 44">
              <a:extLst>
                <a:ext uri="{FF2B5EF4-FFF2-40B4-BE49-F238E27FC236}">
                  <a16:creationId xmlns:a16="http://schemas.microsoft.com/office/drawing/2014/main" id="{356551D4-C7B2-44A7-8B20-CE1E72ACDF87}"/>
                </a:ext>
              </a:extLst>
            </p:cNvPr>
            <p:cNvSpPr txBox="1">
              <a:spLocks noChangeArrowheads="1"/>
            </p:cNvSpPr>
            <p:nvPr/>
          </p:nvSpPr>
          <p:spPr bwMode="auto">
            <a:xfrm>
              <a:off x="2505" y="2282"/>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127</a:t>
              </a:r>
            </a:p>
          </p:txBody>
        </p:sp>
        <p:sp>
          <p:nvSpPr>
            <p:cNvPr id="46" name="Line 45">
              <a:extLst>
                <a:ext uri="{FF2B5EF4-FFF2-40B4-BE49-F238E27FC236}">
                  <a16:creationId xmlns:a16="http://schemas.microsoft.com/office/drawing/2014/main" id="{70A5615F-7E8D-4DDF-9E6C-655E9E5FCED9}"/>
                </a:ext>
              </a:extLst>
            </p:cNvPr>
            <p:cNvSpPr>
              <a:spLocks noChangeShapeType="1"/>
            </p:cNvSpPr>
            <p:nvPr/>
          </p:nvSpPr>
          <p:spPr bwMode="auto">
            <a:xfrm flipV="1">
              <a:off x="2903" y="1001"/>
              <a:ext cx="478" cy="53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 name="Line 46">
              <a:extLst>
                <a:ext uri="{FF2B5EF4-FFF2-40B4-BE49-F238E27FC236}">
                  <a16:creationId xmlns:a16="http://schemas.microsoft.com/office/drawing/2014/main" id="{AD06763C-CBC9-4C4E-89D6-86B5759DD567}"/>
                </a:ext>
              </a:extLst>
            </p:cNvPr>
            <p:cNvSpPr>
              <a:spLocks noChangeShapeType="1"/>
            </p:cNvSpPr>
            <p:nvPr/>
          </p:nvSpPr>
          <p:spPr bwMode="auto">
            <a:xfrm flipV="1">
              <a:off x="2903" y="1993"/>
              <a:ext cx="478" cy="37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 name="Text Box 47">
              <a:extLst>
                <a:ext uri="{FF2B5EF4-FFF2-40B4-BE49-F238E27FC236}">
                  <a16:creationId xmlns:a16="http://schemas.microsoft.com/office/drawing/2014/main" id="{8668F773-6EFB-40EF-BF59-1762A275E871}"/>
                </a:ext>
              </a:extLst>
            </p:cNvPr>
            <p:cNvSpPr txBox="1">
              <a:spLocks noChangeArrowheads="1"/>
            </p:cNvSpPr>
            <p:nvPr/>
          </p:nvSpPr>
          <p:spPr bwMode="auto">
            <a:xfrm>
              <a:off x="2505" y="1869"/>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49" name="Text Box 48">
              <a:extLst>
                <a:ext uri="{FF2B5EF4-FFF2-40B4-BE49-F238E27FC236}">
                  <a16:creationId xmlns:a16="http://schemas.microsoft.com/office/drawing/2014/main" id="{120BE33E-AEDF-44D6-B854-25B5CAF3CA99}"/>
                </a:ext>
              </a:extLst>
            </p:cNvPr>
            <p:cNvSpPr txBox="1">
              <a:spLocks noChangeArrowheads="1"/>
            </p:cNvSpPr>
            <p:nvPr/>
          </p:nvSpPr>
          <p:spPr bwMode="auto">
            <a:xfrm>
              <a:off x="3381" y="960"/>
              <a:ext cx="399"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1800" b="1">
                <a:solidFill>
                  <a:srgbClr val="CC0000"/>
                </a:solidFill>
                <a:latin typeface="宋体" panose="02010600030101010101" pitchFamily="2" charset="-122"/>
              </a:endParaRPr>
            </a:p>
          </p:txBody>
        </p:sp>
        <p:sp>
          <p:nvSpPr>
            <p:cNvPr id="50" name="Text Box 49">
              <a:extLst>
                <a:ext uri="{FF2B5EF4-FFF2-40B4-BE49-F238E27FC236}">
                  <a16:creationId xmlns:a16="http://schemas.microsoft.com/office/drawing/2014/main" id="{0A4D5D46-B047-4A17-9667-68F9FFF33630}"/>
                </a:ext>
              </a:extLst>
            </p:cNvPr>
            <p:cNvSpPr txBox="1">
              <a:spLocks noChangeArrowheads="1"/>
            </p:cNvSpPr>
            <p:nvPr/>
          </p:nvSpPr>
          <p:spPr bwMode="auto">
            <a:xfrm>
              <a:off x="3381" y="1291"/>
              <a:ext cx="399" cy="123"/>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1800" b="1">
                <a:solidFill>
                  <a:srgbClr val="CC0000"/>
                </a:solidFill>
                <a:latin typeface="宋体" panose="02010600030101010101" pitchFamily="2" charset="-122"/>
              </a:endParaRPr>
            </a:p>
          </p:txBody>
        </p:sp>
        <p:sp>
          <p:nvSpPr>
            <p:cNvPr id="51" name="Line 50">
              <a:extLst>
                <a:ext uri="{FF2B5EF4-FFF2-40B4-BE49-F238E27FC236}">
                  <a16:creationId xmlns:a16="http://schemas.microsoft.com/office/drawing/2014/main" id="{63E705AB-F736-41D5-90EF-A8BBCDD6FAE2}"/>
                </a:ext>
              </a:extLst>
            </p:cNvPr>
            <p:cNvSpPr>
              <a:spLocks noChangeShapeType="1"/>
            </p:cNvSpPr>
            <p:nvPr/>
          </p:nvSpPr>
          <p:spPr bwMode="auto">
            <a:xfrm flipV="1">
              <a:off x="2903" y="1704"/>
              <a:ext cx="478" cy="4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2" name="Text Box 51">
              <a:extLst>
                <a:ext uri="{FF2B5EF4-FFF2-40B4-BE49-F238E27FC236}">
                  <a16:creationId xmlns:a16="http://schemas.microsoft.com/office/drawing/2014/main" id="{BB545D45-FCD0-4BB4-8902-536372402808}"/>
                </a:ext>
              </a:extLst>
            </p:cNvPr>
            <p:cNvSpPr txBox="1">
              <a:spLocks noChangeArrowheads="1"/>
            </p:cNvSpPr>
            <p:nvPr/>
          </p:nvSpPr>
          <p:spPr bwMode="auto">
            <a:xfrm>
              <a:off x="3381" y="1125"/>
              <a:ext cx="399"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3" name="Text Box 52">
              <a:extLst>
                <a:ext uri="{FF2B5EF4-FFF2-40B4-BE49-F238E27FC236}">
                  <a16:creationId xmlns:a16="http://schemas.microsoft.com/office/drawing/2014/main" id="{BD7DE465-12E4-4735-B264-2915D16DC715}"/>
                </a:ext>
              </a:extLst>
            </p:cNvPr>
            <p:cNvSpPr txBox="1">
              <a:spLocks noChangeArrowheads="1"/>
            </p:cNvSpPr>
            <p:nvPr/>
          </p:nvSpPr>
          <p:spPr bwMode="auto">
            <a:xfrm>
              <a:off x="3381" y="1621"/>
              <a:ext cx="399"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1800" b="1">
                <a:solidFill>
                  <a:srgbClr val="CC0000"/>
                </a:solidFill>
                <a:latin typeface="宋体" panose="02010600030101010101" pitchFamily="2" charset="-122"/>
              </a:endParaRPr>
            </a:p>
          </p:txBody>
        </p:sp>
        <p:sp>
          <p:nvSpPr>
            <p:cNvPr id="54" name="Text Box 53">
              <a:extLst>
                <a:ext uri="{FF2B5EF4-FFF2-40B4-BE49-F238E27FC236}">
                  <a16:creationId xmlns:a16="http://schemas.microsoft.com/office/drawing/2014/main" id="{80997172-F9E6-4EC4-8ABA-47E8A8231137}"/>
                </a:ext>
              </a:extLst>
            </p:cNvPr>
            <p:cNvSpPr txBox="1">
              <a:spLocks noChangeArrowheads="1"/>
            </p:cNvSpPr>
            <p:nvPr/>
          </p:nvSpPr>
          <p:spPr bwMode="auto">
            <a:xfrm>
              <a:off x="3381" y="1952"/>
              <a:ext cx="399"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1800" b="1">
                <a:solidFill>
                  <a:srgbClr val="CC0000"/>
                </a:solidFill>
                <a:latin typeface="宋体" panose="02010600030101010101" pitchFamily="2" charset="-122"/>
              </a:endParaRPr>
            </a:p>
          </p:txBody>
        </p:sp>
        <p:sp>
          <p:nvSpPr>
            <p:cNvPr id="55" name="Text Box 54">
              <a:extLst>
                <a:ext uri="{FF2B5EF4-FFF2-40B4-BE49-F238E27FC236}">
                  <a16:creationId xmlns:a16="http://schemas.microsoft.com/office/drawing/2014/main" id="{0AEA897D-AD4D-4F27-A4B3-2EC5467BC2BC}"/>
                </a:ext>
              </a:extLst>
            </p:cNvPr>
            <p:cNvSpPr txBox="1">
              <a:spLocks noChangeArrowheads="1"/>
            </p:cNvSpPr>
            <p:nvPr/>
          </p:nvSpPr>
          <p:spPr bwMode="auto">
            <a:xfrm>
              <a:off x="3381" y="1786"/>
              <a:ext cx="399"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 name="Text Box 55">
              <a:extLst>
                <a:ext uri="{FF2B5EF4-FFF2-40B4-BE49-F238E27FC236}">
                  <a16:creationId xmlns:a16="http://schemas.microsoft.com/office/drawing/2014/main" id="{252667E4-8D42-4D41-A633-9FDFB44DC065}"/>
                </a:ext>
              </a:extLst>
            </p:cNvPr>
            <p:cNvSpPr txBox="1">
              <a:spLocks noChangeArrowheads="1"/>
            </p:cNvSpPr>
            <p:nvPr/>
          </p:nvSpPr>
          <p:spPr bwMode="auto">
            <a:xfrm>
              <a:off x="3381" y="1456"/>
              <a:ext cx="399"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7" name="Text Box 56">
              <a:extLst>
                <a:ext uri="{FF2B5EF4-FFF2-40B4-BE49-F238E27FC236}">
                  <a16:creationId xmlns:a16="http://schemas.microsoft.com/office/drawing/2014/main" id="{E1FE281D-78DC-40E9-B04B-6DC2E50E5EC8}"/>
                </a:ext>
              </a:extLst>
            </p:cNvPr>
            <p:cNvSpPr txBox="1">
              <a:spLocks noChangeArrowheads="1"/>
            </p:cNvSpPr>
            <p:nvPr/>
          </p:nvSpPr>
          <p:spPr bwMode="auto">
            <a:xfrm>
              <a:off x="1628" y="2406"/>
              <a:ext cx="399" cy="124"/>
            </a:xfrm>
            <a:prstGeom prst="rect">
              <a:avLst/>
            </a:prstGeom>
            <a:solidFill>
              <a:schemeClr val="accent2"/>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0</a:t>
              </a:r>
            </a:p>
          </p:txBody>
        </p:sp>
        <p:sp>
          <p:nvSpPr>
            <p:cNvPr id="58" name="Text Box 57">
              <a:extLst>
                <a:ext uri="{FF2B5EF4-FFF2-40B4-BE49-F238E27FC236}">
                  <a16:creationId xmlns:a16="http://schemas.microsoft.com/office/drawing/2014/main" id="{77812EF6-F976-48EB-BB3F-CEA12CE7CF46}"/>
                </a:ext>
              </a:extLst>
            </p:cNvPr>
            <p:cNvSpPr txBox="1">
              <a:spLocks noChangeArrowheads="1"/>
            </p:cNvSpPr>
            <p:nvPr/>
          </p:nvSpPr>
          <p:spPr bwMode="auto">
            <a:xfrm>
              <a:off x="1628" y="2530"/>
              <a:ext cx="399" cy="124"/>
            </a:xfrm>
            <a:prstGeom prst="rect">
              <a:avLst/>
            </a:prstGeom>
            <a:solidFill>
              <a:schemeClr val="accent2"/>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9" name="Text Box 58">
              <a:extLst>
                <a:ext uri="{FF2B5EF4-FFF2-40B4-BE49-F238E27FC236}">
                  <a16:creationId xmlns:a16="http://schemas.microsoft.com/office/drawing/2014/main" id="{5321358C-3357-4DC9-9DE7-C83B90B7890E}"/>
                </a:ext>
              </a:extLst>
            </p:cNvPr>
            <p:cNvSpPr txBox="1">
              <a:spLocks noChangeArrowheads="1"/>
            </p:cNvSpPr>
            <p:nvPr/>
          </p:nvSpPr>
          <p:spPr bwMode="auto">
            <a:xfrm>
              <a:off x="1628" y="2654"/>
              <a:ext cx="399" cy="124"/>
            </a:xfrm>
            <a:prstGeom prst="rect">
              <a:avLst/>
            </a:prstGeom>
            <a:solidFill>
              <a:schemeClr val="accent2"/>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127</a:t>
              </a:r>
            </a:p>
          </p:txBody>
        </p:sp>
        <p:sp>
          <p:nvSpPr>
            <p:cNvPr id="60" name="Line 59">
              <a:extLst>
                <a:ext uri="{FF2B5EF4-FFF2-40B4-BE49-F238E27FC236}">
                  <a16:creationId xmlns:a16="http://schemas.microsoft.com/office/drawing/2014/main" id="{D944C01D-88AA-4B84-A123-D7FD6DE08BA5}"/>
                </a:ext>
              </a:extLst>
            </p:cNvPr>
            <p:cNvSpPr>
              <a:spLocks noChangeShapeType="1"/>
            </p:cNvSpPr>
            <p:nvPr/>
          </p:nvSpPr>
          <p:spPr bwMode="auto">
            <a:xfrm>
              <a:off x="2027" y="2737"/>
              <a:ext cx="478" cy="33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1" name="Text Box 60">
              <a:extLst>
                <a:ext uri="{FF2B5EF4-FFF2-40B4-BE49-F238E27FC236}">
                  <a16:creationId xmlns:a16="http://schemas.microsoft.com/office/drawing/2014/main" id="{B1AA5657-CD80-4C9D-8E03-A1E9D2588BD0}"/>
                </a:ext>
              </a:extLst>
            </p:cNvPr>
            <p:cNvSpPr txBox="1">
              <a:spLocks noChangeArrowheads="1"/>
            </p:cNvSpPr>
            <p:nvPr/>
          </p:nvSpPr>
          <p:spPr bwMode="auto">
            <a:xfrm>
              <a:off x="2505" y="2447"/>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0</a:t>
              </a:r>
            </a:p>
          </p:txBody>
        </p:sp>
        <p:sp>
          <p:nvSpPr>
            <p:cNvPr id="62" name="Text Box 61">
              <a:extLst>
                <a:ext uri="{FF2B5EF4-FFF2-40B4-BE49-F238E27FC236}">
                  <a16:creationId xmlns:a16="http://schemas.microsoft.com/office/drawing/2014/main" id="{DD6A6208-C7B2-4EBF-B0F7-F421F787A02B}"/>
                </a:ext>
              </a:extLst>
            </p:cNvPr>
            <p:cNvSpPr txBox="1">
              <a:spLocks noChangeArrowheads="1"/>
            </p:cNvSpPr>
            <p:nvPr/>
          </p:nvSpPr>
          <p:spPr bwMode="auto">
            <a:xfrm>
              <a:off x="2505" y="2571"/>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63" name="Text Box 62">
              <a:extLst>
                <a:ext uri="{FF2B5EF4-FFF2-40B4-BE49-F238E27FC236}">
                  <a16:creationId xmlns:a16="http://schemas.microsoft.com/office/drawing/2014/main" id="{1E539EA1-794B-40B0-826C-BE9CF33E8408}"/>
                </a:ext>
              </a:extLst>
            </p:cNvPr>
            <p:cNvSpPr txBox="1">
              <a:spLocks noChangeArrowheads="1"/>
            </p:cNvSpPr>
            <p:nvPr/>
          </p:nvSpPr>
          <p:spPr bwMode="auto">
            <a:xfrm>
              <a:off x="2505" y="2695"/>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127</a:t>
              </a:r>
            </a:p>
          </p:txBody>
        </p:sp>
        <p:sp>
          <p:nvSpPr>
            <p:cNvPr id="64" name="Line 63">
              <a:extLst>
                <a:ext uri="{FF2B5EF4-FFF2-40B4-BE49-F238E27FC236}">
                  <a16:creationId xmlns:a16="http://schemas.microsoft.com/office/drawing/2014/main" id="{271509C1-0D00-4C40-B7F4-E69FDD72C274}"/>
                </a:ext>
              </a:extLst>
            </p:cNvPr>
            <p:cNvSpPr>
              <a:spLocks noChangeShapeType="1"/>
            </p:cNvSpPr>
            <p:nvPr/>
          </p:nvSpPr>
          <p:spPr bwMode="auto">
            <a:xfrm>
              <a:off x="2027" y="2447"/>
              <a:ext cx="478" cy="8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5" name="Text Box 64">
              <a:extLst>
                <a:ext uri="{FF2B5EF4-FFF2-40B4-BE49-F238E27FC236}">
                  <a16:creationId xmlns:a16="http://schemas.microsoft.com/office/drawing/2014/main" id="{4986D1D0-72DC-4F00-A7CD-FECFEE40D1B7}"/>
                </a:ext>
              </a:extLst>
            </p:cNvPr>
            <p:cNvSpPr txBox="1">
              <a:spLocks noChangeArrowheads="1"/>
            </p:cNvSpPr>
            <p:nvPr/>
          </p:nvSpPr>
          <p:spPr bwMode="auto">
            <a:xfrm>
              <a:off x="2505" y="3026"/>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0</a:t>
              </a:r>
            </a:p>
          </p:txBody>
        </p:sp>
        <p:sp>
          <p:nvSpPr>
            <p:cNvPr id="66" name="Text Box 65">
              <a:extLst>
                <a:ext uri="{FF2B5EF4-FFF2-40B4-BE49-F238E27FC236}">
                  <a16:creationId xmlns:a16="http://schemas.microsoft.com/office/drawing/2014/main" id="{ABE03693-10D1-4873-9B64-E98D39502426}"/>
                </a:ext>
              </a:extLst>
            </p:cNvPr>
            <p:cNvSpPr txBox="1">
              <a:spLocks noChangeArrowheads="1"/>
            </p:cNvSpPr>
            <p:nvPr/>
          </p:nvSpPr>
          <p:spPr bwMode="auto">
            <a:xfrm>
              <a:off x="2505" y="3150"/>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67" name="Text Box 66">
              <a:extLst>
                <a:ext uri="{FF2B5EF4-FFF2-40B4-BE49-F238E27FC236}">
                  <a16:creationId xmlns:a16="http://schemas.microsoft.com/office/drawing/2014/main" id="{648503AA-BE6F-4D7E-9EF1-B2B4376CE140}"/>
                </a:ext>
              </a:extLst>
            </p:cNvPr>
            <p:cNvSpPr txBox="1">
              <a:spLocks noChangeArrowheads="1"/>
            </p:cNvSpPr>
            <p:nvPr/>
          </p:nvSpPr>
          <p:spPr bwMode="auto">
            <a:xfrm>
              <a:off x="2505" y="3274"/>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127</a:t>
              </a:r>
            </a:p>
          </p:txBody>
        </p:sp>
        <p:sp>
          <p:nvSpPr>
            <p:cNvPr id="68" name="Line 67">
              <a:extLst>
                <a:ext uri="{FF2B5EF4-FFF2-40B4-BE49-F238E27FC236}">
                  <a16:creationId xmlns:a16="http://schemas.microsoft.com/office/drawing/2014/main" id="{C28A1F1C-B110-4DD5-AEBF-9934325AF0D7}"/>
                </a:ext>
              </a:extLst>
            </p:cNvPr>
            <p:cNvSpPr>
              <a:spLocks noChangeShapeType="1"/>
            </p:cNvSpPr>
            <p:nvPr/>
          </p:nvSpPr>
          <p:spPr bwMode="auto">
            <a:xfrm>
              <a:off x="2903" y="3067"/>
              <a:ext cx="478" cy="24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 name="Text Box 68">
              <a:extLst>
                <a:ext uri="{FF2B5EF4-FFF2-40B4-BE49-F238E27FC236}">
                  <a16:creationId xmlns:a16="http://schemas.microsoft.com/office/drawing/2014/main" id="{520FF4A2-893C-4CCA-B8B8-5B94FA23FD89}"/>
                </a:ext>
              </a:extLst>
            </p:cNvPr>
            <p:cNvSpPr txBox="1">
              <a:spLocks noChangeArrowheads="1"/>
            </p:cNvSpPr>
            <p:nvPr/>
          </p:nvSpPr>
          <p:spPr bwMode="auto">
            <a:xfrm>
              <a:off x="2505" y="2861"/>
              <a:ext cx="398" cy="124"/>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70" name="Line 69">
              <a:extLst>
                <a:ext uri="{FF2B5EF4-FFF2-40B4-BE49-F238E27FC236}">
                  <a16:creationId xmlns:a16="http://schemas.microsoft.com/office/drawing/2014/main" id="{A24776B2-5DC0-44CD-B7B5-CF99520CFAED}"/>
                </a:ext>
              </a:extLst>
            </p:cNvPr>
            <p:cNvSpPr>
              <a:spLocks noChangeShapeType="1"/>
            </p:cNvSpPr>
            <p:nvPr/>
          </p:nvSpPr>
          <p:spPr bwMode="auto">
            <a:xfrm flipV="1">
              <a:off x="2903" y="2737"/>
              <a:ext cx="4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1" name="Line 73">
              <a:extLst>
                <a:ext uri="{FF2B5EF4-FFF2-40B4-BE49-F238E27FC236}">
                  <a16:creationId xmlns:a16="http://schemas.microsoft.com/office/drawing/2014/main" id="{B5D468D6-41EC-4DAD-A06F-DA1E28FF80FE}"/>
                </a:ext>
              </a:extLst>
            </p:cNvPr>
            <p:cNvSpPr>
              <a:spLocks noChangeShapeType="1"/>
            </p:cNvSpPr>
            <p:nvPr/>
          </p:nvSpPr>
          <p:spPr bwMode="auto">
            <a:xfrm flipV="1">
              <a:off x="2903" y="2199"/>
              <a:ext cx="478" cy="33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2" name="Line 77">
              <a:extLst>
                <a:ext uri="{FF2B5EF4-FFF2-40B4-BE49-F238E27FC236}">
                  <a16:creationId xmlns:a16="http://schemas.microsoft.com/office/drawing/2014/main" id="{04BEAB24-CCAE-4003-9CCE-E01BB48659D2}"/>
                </a:ext>
              </a:extLst>
            </p:cNvPr>
            <p:cNvSpPr>
              <a:spLocks noChangeShapeType="1"/>
            </p:cNvSpPr>
            <p:nvPr/>
          </p:nvSpPr>
          <p:spPr bwMode="auto">
            <a:xfrm flipV="1">
              <a:off x="3780" y="2778"/>
              <a:ext cx="478" cy="24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3" name="Line 79">
              <a:extLst>
                <a:ext uri="{FF2B5EF4-FFF2-40B4-BE49-F238E27FC236}">
                  <a16:creationId xmlns:a16="http://schemas.microsoft.com/office/drawing/2014/main" id="{D1B5DA4F-34F1-4B6E-A23D-4F01591F4B60}"/>
                </a:ext>
              </a:extLst>
            </p:cNvPr>
            <p:cNvSpPr>
              <a:spLocks noChangeShapeType="1"/>
            </p:cNvSpPr>
            <p:nvPr/>
          </p:nvSpPr>
          <p:spPr bwMode="auto">
            <a:xfrm>
              <a:off x="2903" y="3315"/>
              <a:ext cx="478" cy="57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4" name="Line 87">
              <a:extLst>
                <a:ext uri="{FF2B5EF4-FFF2-40B4-BE49-F238E27FC236}">
                  <a16:creationId xmlns:a16="http://schemas.microsoft.com/office/drawing/2014/main" id="{0966346D-E45E-485C-99EE-AE5FC41FE7B8}"/>
                </a:ext>
              </a:extLst>
            </p:cNvPr>
            <p:cNvSpPr>
              <a:spLocks noChangeShapeType="1"/>
            </p:cNvSpPr>
            <p:nvPr/>
          </p:nvSpPr>
          <p:spPr bwMode="auto">
            <a:xfrm flipV="1">
              <a:off x="3780" y="3728"/>
              <a:ext cx="478" cy="20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grpSp>
          <p:nvGrpSpPr>
            <p:cNvPr id="75" name="Group 114">
              <a:extLst>
                <a:ext uri="{FF2B5EF4-FFF2-40B4-BE49-F238E27FC236}">
                  <a16:creationId xmlns:a16="http://schemas.microsoft.com/office/drawing/2014/main" id="{F042EBDB-A3B8-4A3D-83E1-8A14E98DD49F}"/>
                </a:ext>
              </a:extLst>
            </p:cNvPr>
            <p:cNvGrpSpPr>
              <a:grpSpLocks/>
            </p:cNvGrpSpPr>
            <p:nvPr/>
          </p:nvGrpSpPr>
          <p:grpSpPr bwMode="auto">
            <a:xfrm>
              <a:off x="3381" y="2117"/>
              <a:ext cx="399" cy="2107"/>
              <a:chOff x="3381" y="2117"/>
              <a:chExt cx="399" cy="2107"/>
            </a:xfrm>
          </p:grpSpPr>
          <p:sp>
            <p:nvSpPr>
              <p:cNvPr id="99" name="Text Box 70">
                <a:extLst>
                  <a:ext uri="{FF2B5EF4-FFF2-40B4-BE49-F238E27FC236}">
                    <a16:creationId xmlns:a16="http://schemas.microsoft.com/office/drawing/2014/main" id="{C7F5AB6F-FD5B-4CE0-A4E9-CC52892A1680}"/>
                  </a:ext>
                </a:extLst>
              </p:cNvPr>
              <p:cNvSpPr txBox="1">
                <a:spLocks noChangeArrowheads="1"/>
              </p:cNvSpPr>
              <p:nvPr/>
            </p:nvSpPr>
            <p:spPr bwMode="auto">
              <a:xfrm>
                <a:off x="3381" y="2117"/>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0</a:t>
                </a:r>
              </a:p>
            </p:txBody>
          </p:sp>
          <p:sp>
            <p:nvSpPr>
              <p:cNvPr id="100" name="Text Box 71">
                <a:extLst>
                  <a:ext uri="{FF2B5EF4-FFF2-40B4-BE49-F238E27FC236}">
                    <a16:creationId xmlns:a16="http://schemas.microsoft.com/office/drawing/2014/main" id="{7E0279F9-0976-4E99-BB37-BFEDCCDB2053}"/>
                  </a:ext>
                </a:extLst>
              </p:cNvPr>
              <p:cNvSpPr txBox="1">
                <a:spLocks noChangeArrowheads="1"/>
              </p:cNvSpPr>
              <p:nvPr/>
            </p:nvSpPr>
            <p:spPr bwMode="auto">
              <a:xfrm>
                <a:off x="3381" y="2241"/>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101" name="Text Box 72">
                <a:extLst>
                  <a:ext uri="{FF2B5EF4-FFF2-40B4-BE49-F238E27FC236}">
                    <a16:creationId xmlns:a16="http://schemas.microsoft.com/office/drawing/2014/main" id="{66C1CC02-8517-41EF-AB33-D73A6FF962CF}"/>
                  </a:ext>
                </a:extLst>
              </p:cNvPr>
              <p:cNvSpPr txBox="1">
                <a:spLocks noChangeArrowheads="1"/>
              </p:cNvSpPr>
              <p:nvPr/>
            </p:nvSpPr>
            <p:spPr bwMode="auto">
              <a:xfrm>
                <a:off x="3381" y="2365"/>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127</a:t>
                </a:r>
              </a:p>
            </p:txBody>
          </p:sp>
          <p:sp>
            <p:nvSpPr>
              <p:cNvPr id="102" name="Text Box 74">
                <a:extLst>
                  <a:ext uri="{FF2B5EF4-FFF2-40B4-BE49-F238E27FC236}">
                    <a16:creationId xmlns:a16="http://schemas.microsoft.com/office/drawing/2014/main" id="{C9F321D8-9F9B-4859-BA6B-0B77CFC57AE2}"/>
                  </a:ext>
                </a:extLst>
              </p:cNvPr>
              <p:cNvSpPr txBox="1">
                <a:spLocks noChangeArrowheads="1"/>
              </p:cNvSpPr>
              <p:nvPr/>
            </p:nvSpPr>
            <p:spPr bwMode="auto">
              <a:xfrm>
                <a:off x="3381" y="2695"/>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0</a:t>
                </a:r>
              </a:p>
            </p:txBody>
          </p:sp>
          <p:sp>
            <p:nvSpPr>
              <p:cNvPr id="103" name="Text Box 75">
                <a:extLst>
                  <a:ext uri="{FF2B5EF4-FFF2-40B4-BE49-F238E27FC236}">
                    <a16:creationId xmlns:a16="http://schemas.microsoft.com/office/drawing/2014/main" id="{D9A362B8-CF45-45A3-95D1-7E8618B622C6}"/>
                  </a:ext>
                </a:extLst>
              </p:cNvPr>
              <p:cNvSpPr txBox="1">
                <a:spLocks noChangeArrowheads="1"/>
              </p:cNvSpPr>
              <p:nvPr/>
            </p:nvSpPr>
            <p:spPr bwMode="auto">
              <a:xfrm>
                <a:off x="3381" y="2819"/>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104" name="Text Box 76">
                <a:extLst>
                  <a:ext uri="{FF2B5EF4-FFF2-40B4-BE49-F238E27FC236}">
                    <a16:creationId xmlns:a16="http://schemas.microsoft.com/office/drawing/2014/main" id="{18D9664A-E345-4FF8-889A-999AC54DB2E4}"/>
                  </a:ext>
                </a:extLst>
              </p:cNvPr>
              <p:cNvSpPr txBox="1">
                <a:spLocks noChangeArrowheads="1"/>
              </p:cNvSpPr>
              <p:nvPr/>
            </p:nvSpPr>
            <p:spPr bwMode="auto">
              <a:xfrm>
                <a:off x="3381" y="2943"/>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127</a:t>
                </a:r>
              </a:p>
            </p:txBody>
          </p:sp>
          <p:sp>
            <p:nvSpPr>
              <p:cNvPr id="105" name="Text Box 78">
                <a:extLst>
                  <a:ext uri="{FF2B5EF4-FFF2-40B4-BE49-F238E27FC236}">
                    <a16:creationId xmlns:a16="http://schemas.microsoft.com/office/drawing/2014/main" id="{6FC210BF-69F9-4AEF-9B5D-E7D6BB3C9814}"/>
                  </a:ext>
                </a:extLst>
              </p:cNvPr>
              <p:cNvSpPr txBox="1">
                <a:spLocks noChangeArrowheads="1"/>
              </p:cNvSpPr>
              <p:nvPr/>
            </p:nvSpPr>
            <p:spPr bwMode="auto">
              <a:xfrm>
                <a:off x="3381" y="2530"/>
                <a:ext cx="399" cy="124"/>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106" name="Text Box 80">
                <a:extLst>
                  <a:ext uri="{FF2B5EF4-FFF2-40B4-BE49-F238E27FC236}">
                    <a16:creationId xmlns:a16="http://schemas.microsoft.com/office/drawing/2014/main" id="{7D26376D-D4A4-43DD-8DA4-3F59BCF656E1}"/>
                  </a:ext>
                </a:extLst>
              </p:cNvPr>
              <p:cNvSpPr txBox="1">
                <a:spLocks noChangeArrowheads="1"/>
              </p:cNvSpPr>
              <p:nvPr/>
            </p:nvSpPr>
            <p:spPr bwMode="auto">
              <a:xfrm>
                <a:off x="3381" y="3274"/>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0</a:t>
                </a:r>
              </a:p>
            </p:txBody>
          </p:sp>
          <p:sp>
            <p:nvSpPr>
              <p:cNvPr id="107" name="Text Box 81">
                <a:extLst>
                  <a:ext uri="{FF2B5EF4-FFF2-40B4-BE49-F238E27FC236}">
                    <a16:creationId xmlns:a16="http://schemas.microsoft.com/office/drawing/2014/main" id="{527C0717-BB5A-401B-9B25-A1BE582854FC}"/>
                  </a:ext>
                </a:extLst>
              </p:cNvPr>
              <p:cNvSpPr txBox="1">
                <a:spLocks noChangeArrowheads="1"/>
              </p:cNvSpPr>
              <p:nvPr/>
            </p:nvSpPr>
            <p:spPr bwMode="auto">
              <a:xfrm>
                <a:off x="3381" y="3398"/>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108" name="Text Box 82">
                <a:extLst>
                  <a:ext uri="{FF2B5EF4-FFF2-40B4-BE49-F238E27FC236}">
                    <a16:creationId xmlns:a16="http://schemas.microsoft.com/office/drawing/2014/main" id="{B4D7DA44-D75F-4AA5-AB2C-04240E04613C}"/>
                  </a:ext>
                </a:extLst>
              </p:cNvPr>
              <p:cNvSpPr txBox="1">
                <a:spLocks noChangeArrowheads="1"/>
              </p:cNvSpPr>
              <p:nvPr/>
            </p:nvSpPr>
            <p:spPr bwMode="auto">
              <a:xfrm>
                <a:off x="3381" y="3522"/>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127</a:t>
                </a:r>
              </a:p>
            </p:txBody>
          </p:sp>
          <p:sp>
            <p:nvSpPr>
              <p:cNvPr id="109" name="Text Box 83">
                <a:extLst>
                  <a:ext uri="{FF2B5EF4-FFF2-40B4-BE49-F238E27FC236}">
                    <a16:creationId xmlns:a16="http://schemas.microsoft.com/office/drawing/2014/main" id="{EFBF8F6A-EB6D-405C-829C-77DE37E72C1F}"/>
                  </a:ext>
                </a:extLst>
              </p:cNvPr>
              <p:cNvSpPr txBox="1">
                <a:spLocks noChangeArrowheads="1"/>
              </p:cNvSpPr>
              <p:nvPr/>
            </p:nvSpPr>
            <p:spPr bwMode="auto">
              <a:xfrm>
                <a:off x="3381" y="3852"/>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0</a:t>
                </a:r>
              </a:p>
            </p:txBody>
          </p:sp>
          <p:sp>
            <p:nvSpPr>
              <p:cNvPr id="110" name="Text Box 84">
                <a:extLst>
                  <a:ext uri="{FF2B5EF4-FFF2-40B4-BE49-F238E27FC236}">
                    <a16:creationId xmlns:a16="http://schemas.microsoft.com/office/drawing/2014/main" id="{B3D5DFC3-077E-4CC1-96AA-E8584997BC4C}"/>
                  </a:ext>
                </a:extLst>
              </p:cNvPr>
              <p:cNvSpPr txBox="1">
                <a:spLocks noChangeArrowheads="1"/>
              </p:cNvSpPr>
              <p:nvPr/>
            </p:nvSpPr>
            <p:spPr bwMode="auto">
              <a:xfrm>
                <a:off x="3381" y="3976"/>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111" name="Text Box 85">
                <a:extLst>
                  <a:ext uri="{FF2B5EF4-FFF2-40B4-BE49-F238E27FC236}">
                    <a16:creationId xmlns:a16="http://schemas.microsoft.com/office/drawing/2014/main" id="{FAE8AC69-1319-4DAC-BCC1-0838E7D688FC}"/>
                  </a:ext>
                </a:extLst>
              </p:cNvPr>
              <p:cNvSpPr txBox="1">
                <a:spLocks noChangeArrowheads="1"/>
              </p:cNvSpPr>
              <p:nvPr/>
            </p:nvSpPr>
            <p:spPr bwMode="auto">
              <a:xfrm>
                <a:off x="3381" y="4100"/>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latin typeface="宋体" panose="02010600030101010101" pitchFamily="2" charset="-122"/>
                  </a:rPr>
                  <a:t>127</a:t>
                </a:r>
              </a:p>
            </p:txBody>
          </p:sp>
          <p:sp>
            <p:nvSpPr>
              <p:cNvPr id="112" name="Text Box 86">
                <a:extLst>
                  <a:ext uri="{FF2B5EF4-FFF2-40B4-BE49-F238E27FC236}">
                    <a16:creationId xmlns:a16="http://schemas.microsoft.com/office/drawing/2014/main" id="{959A2645-7B37-46F5-8DDA-89CAC99EA812}"/>
                  </a:ext>
                </a:extLst>
              </p:cNvPr>
              <p:cNvSpPr txBox="1">
                <a:spLocks noChangeArrowheads="1"/>
              </p:cNvSpPr>
              <p:nvPr/>
            </p:nvSpPr>
            <p:spPr bwMode="auto">
              <a:xfrm>
                <a:off x="3381" y="3687"/>
                <a:ext cx="399" cy="124"/>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113" name="Text Box 88">
                <a:extLst>
                  <a:ext uri="{FF2B5EF4-FFF2-40B4-BE49-F238E27FC236}">
                    <a16:creationId xmlns:a16="http://schemas.microsoft.com/office/drawing/2014/main" id="{4EADCCA2-2AD3-418F-88CF-3AAD41E1F832}"/>
                  </a:ext>
                </a:extLst>
              </p:cNvPr>
              <p:cNvSpPr txBox="1">
                <a:spLocks noChangeArrowheads="1"/>
              </p:cNvSpPr>
              <p:nvPr/>
            </p:nvSpPr>
            <p:spPr bwMode="auto">
              <a:xfrm>
                <a:off x="3381" y="3108"/>
                <a:ext cx="399" cy="124"/>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grpSp>
        <p:sp>
          <p:nvSpPr>
            <p:cNvPr id="76" name="Line 89">
              <a:extLst>
                <a:ext uri="{FF2B5EF4-FFF2-40B4-BE49-F238E27FC236}">
                  <a16:creationId xmlns:a16="http://schemas.microsoft.com/office/drawing/2014/main" id="{9430C1F9-A639-4A5F-BDA5-C925E1D0A59D}"/>
                </a:ext>
              </a:extLst>
            </p:cNvPr>
            <p:cNvSpPr>
              <a:spLocks noChangeShapeType="1"/>
            </p:cNvSpPr>
            <p:nvPr/>
          </p:nvSpPr>
          <p:spPr bwMode="auto">
            <a:xfrm flipV="1">
              <a:off x="3780" y="2076"/>
              <a:ext cx="478" cy="37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 name="Line 90">
              <a:extLst>
                <a:ext uri="{FF2B5EF4-FFF2-40B4-BE49-F238E27FC236}">
                  <a16:creationId xmlns:a16="http://schemas.microsoft.com/office/drawing/2014/main" id="{16A3AA3F-EC46-4CAC-9551-D78AD6F868BC}"/>
                </a:ext>
              </a:extLst>
            </p:cNvPr>
            <p:cNvSpPr>
              <a:spLocks noChangeShapeType="1"/>
            </p:cNvSpPr>
            <p:nvPr/>
          </p:nvSpPr>
          <p:spPr bwMode="auto">
            <a:xfrm flipV="1">
              <a:off x="3780" y="1745"/>
              <a:ext cx="478" cy="45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8" name="Text Box 91">
              <a:extLst>
                <a:ext uri="{FF2B5EF4-FFF2-40B4-BE49-F238E27FC236}">
                  <a16:creationId xmlns:a16="http://schemas.microsoft.com/office/drawing/2014/main" id="{9670F393-13D9-4508-A58D-0F0D755BA372}"/>
                </a:ext>
              </a:extLst>
            </p:cNvPr>
            <p:cNvSpPr txBox="1">
              <a:spLocks noChangeArrowheads="1"/>
            </p:cNvSpPr>
            <p:nvPr/>
          </p:nvSpPr>
          <p:spPr bwMode="auto">
            <a:xfrm>
              <a:off x="4258" y="1704"/>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1800" b="1">
                <a:solidFill>
                  <a:srgbClr val="CC0000"/>
                </a:solidFill>
                <a:latin typeface="宋体" panose="02010600030101010101" pitchFamily="2" charset="-122"/>
              </a:endParaRPr>
            </a:p>
          </p:txBody>
        </p:sp>
        <p:sp>
          <p:nvSpPr>
            <p:cNvPr id="79" name="Text Box 92">
              <a:extLst>
                <a:ext uri="{FF2B5EF4-FFF2-40B4-BE49-F238E27FC236}">
                  <a16:creationId xmlns:a16="http://schemas.microsoft.com/office/drawing/2014/main" id="{497F55FF-9780-44A4-A201-752F86665661}"/>
                </a:ext>
              </a:extLst>
            </p:cNvPr>
            <p:cNvSpPr txBox="1">
              <a:spLocks noChangeArrowheads="1"/>
            </p:cNvSpPr>
            <p:nvPr/>
          </p:nvSpPr>
          <p:spPr bwMode="auto">
            <a:xfrm>
              <a:off x="4258" y="2034"/>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1800" b="1">
                <a:solidFill>
                  <a:srgbClr val="CC0000"/>
                </a:solidFill>
                <a:latin typeface="宋体" panose="02010600030101010101" pitchFamily="2" charset="-122"/>
              </a:endParaRPr>
            </a:p>
          </p:txBody>
        </p:sp>
        <p:sp>
          <p:nvSpPr>
            <p:cNvPr id="80" name="Line 93">
              <a:extLst>
                <a:ext uri="{FF2B5EF4-FFF2-40B4-BE49-F238E27FC236}">
                  <a16:creationId xmlns:a16="http://schemas.microsoft.com/office/drawing/2014/main" id="{05E61789-EBEB-437C-AB51-F38609915A3F}"/>
                </a:ext>
              </a:extLst>
            </p:cNvPr>
            <p:cNvSpPr>
              <a:spLocks noChangeShapeType="1"/>
            </p:cNvSpPr>
            <p:nvPr/>
          </p:nvSpPr>
          <p:spPr bwMode="auto">
            <a:xfrm flipV="1">
              <a:off x="3780" y="2406"/>
              <a:ext cx="478" cy="37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1" name="Text Box 94">
              <a:extLst>
                <a:ext uri="{FF2B5EF4-FFF2-40B4-BE49-F238E27FC236}">
                  <a16:creationId xmlns:a16="http://schemas.microsoft.com/office/drawing/2014/main" id="{781904D9-779B-4075-BAEB-2AAA585E9FF6}"/>
                </a:ext>
              </a:extLst>
            </p:cNvPr>
            <p:cNvSpPr txBox="1">
              <a:spLocks noChangeArrowheads="1"/>
            </p:cNvSpPr>
            <p:nvPr/>
          </p:nvSpPr>
          <p:spPr bwMode="auto">
            <a:xfrm>
              <a:off x="4258" y="1869"/>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82" name="Text Box 95">
              <a:extLst>
                <a:ext uri="{FF2B5EF4-FFF2-40B4-BE49-F238E27FC236}">
                  <a16:creationId xmlns:a16="http://schemas.microsoft.com/office/drawing/2014/main" id="{03DE8BCA-4658-4AD8-BF49-845BB7DEC066}"/>
                </a:ext>
              </a:extLst>
            </p:cNvPr>
            <p:cNvSpPr txBox="1">
              <a:spLocks noChangeArrowheads="1"/>
            </p:cNvSpPr>
            <p:nvPr/>
          </p:nvSpPr>
          <p:spPr bwMode="auto">
            <a:xfrm>
              <a:off x="4258" y="2365"/>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1800" b="1">
                <a:solidFill>
                  <a:srgbClr val="CC0000"/>
                </a:solidFill>
                <a:latin typeface="宋体" panose="02010600030101010101" pitchFamily="2" charset="-122"/>
              </a:endParaRPr>
            </a:p>
          </p:txBody>
        </p:sp>
        <p:sp>
          <p:nvSpPr>
            <p:cNvPr id="83" name="Text Box 96">
              <a:extLst>
                <a:ext uri="{FF2B5EF4-FFF2-40B4-BE49-F238E27FC236}">
                  <a16:creationId xmlns:a16="http://schemas.microsoft.com/office/drawing/2014/main" id="{65E66F92-3AD6-4D1B-A729-94C227763C80}"/>
                </a:ext>
              </a:extLst>
            </p:cNvPr>
            <p:cNvSpPr txBox="1">
              <a:spLocks noChangeArrowheads="1"/>
            </p:cNvSpPr>
            <p:nvPr/>
          </p:nvSpPr>
          <p:spPr bwMode="auto">
            <a:xfrm>
              <a:off x="4258" y="2695"/>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1800" b="1">
                <a:solidFill>
                  <a:srgbClr val="CC0000"/>
                </a:solidFill>
                <a:latin typeface="宋体" panose="02010600030101010101" pitchFamily="2" charset="-122"/>
              </a:endParaRPr>
            </a:p>
          </p:txBody>
        </p:sp>
        <p:sp>
          <p:nvSpPr>
            <p:cNvPr id="84" name="Text Box 97">
              <a:extLst>
                <a:ext uri="{FF2B5EF4-FFF2-40B4-BE49-F238E27FC236}">
                  <a16:creationId xmlns:a16="http://schemas.microsoft.com/office/drawing/2014/main" id="{176FB299-8D5C-4E19-81F4-740E18178E30}"/>
                </a:ext>
              </a:extLst>
            </p:cNvPr>
            <p:cNvSpPr txBox="1">
              <a:spLocks noChangeArrowheads="1"/>
            </p:cNvSpPr>
            <p:nvPr/>
          </p:nvSpPr>
          <p:spPr bwMode="auto">
            <a:xfrm>
              <a:off x="4258" y="2530"/>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85" name="Text Box 98">
              <a:extLst>
                <a:ext uri="{FF2B5EF4-FFF2-40B4-BE49-F238E27FC236}">
                  <a16:creationId xmlns:a16="http://schemas.microsoft.com/office/drawing/2014/main" id="{642EBAD9-46E5-4F18-8BAD-64F6A2F5A4F6}"/>
                </a:ext>
              </a:extLst>
            </p:cNvPr>
            <p:cNvSpPr txBox="1">
              <a:spLocks noChangeArrowheads="1"/>
            </p:cNvSpPr>
            <p:nvPr/>
          </p:nvSpPr>
          <p:spPr bwMode="auto">
            <a:xfrm>
              <a:off x="4258" y="2199"/>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86" name="Line 99">
              <a:extLst>
                <a:ext uri="{FF2B5EF4-FFF2-40B4-BE49-F238E27FC236}">
                  <a16:creationId xmlns:a16="http://schemas.microsoft.com/office/drawing/2014/main" id="{395B7736-A767-422B-8521-994F9BF94A61}"/>
                </a:ext>
              </a:extLst>
            </p:cNvPr>
            <p:cNvSpPr>
              <a:spLocks noChangeShapeType="1"/>
            </p:cNvSpPr>
            <p:nvPr/>
          </p:nvSpPr>
          <p:spPr bwMode="auto">
            <a:xfrm flipV="1">
              <a:off x="3780" y="3398"/>
              <a:ext cx="478" cy="20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7" name="Line 100">
              <a:extLst>
                <a:ext uri="{FF2B5EF4-FFF2-40B4-BE49-F238E27FC236}">
                  <a16:creationId xmlns:a16="http://schemas.microsoft.com/office/drawing/2014/main" id="{3246004B-E3D1-4F75-AEAF-677D8D0B10D8}"/>
                </a:ext>
              </a:extLst>
            </p:cNvPr>
            <p:cNvSpPr>
              <a:spLocks noChangeShapeType="1"/>
            </p:cNvSpPr>
            <p:nvPr/>
          </p:nvSpPr>
          <p:spPr bwMode="auto">
            <a:xfrm flipV="1">
              <a:off x="3780" y="3067"/>
              <a:ext cx="478" cy="24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8" name="Text Box 101">
              <a:extLst>
                <a:ext uri="{FF2B5EF4-FFF2-40B4-BE49-F238E27FC236}">
                  <a16:creationId xmlns:a16="http://schemas.microsoft.com/office/drawing/2014/main" id="{2484824F-4665-4514-A96A-BB311014C171}"/>
                </a:ext>
              </a:extLst>
            </p:cNvPr>
            <p:cNvSpPr txBox="1">
              <a:spLocks noChangeArrowheads="1"/>
            </p:cNvSpPr>
            <p:nvPr/>
          </p:nvSpPr>
          <p:spPr bwMode="auto">
            <a:xfrm>
              <a:off x="4258" y="3026"/>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1800" b="1">
                <a:solidFill>
                  <a:srgbClr val="CC0000"/>
                </a:solidFill>
                <a:latin typeface="宋体" panose="02010600030101010101" pitchFamily="2" charset="-122"/>
              </a:endParaRPr>
            </a:p>
          </p:txBody>
        </p:sp>
        <p:sp>
          <p:nvSpPr>
            <p:cNvPr id="89" name="Text Box 102">
              <a:extLst>
                <a:ext uri="{FF2B5EF4-FFF2-40B4-BE49-F238E27FC236}">
                  <a16:creationId xmlns:a16="http://schemas.microsoft.com/office/drawing/2014/main" id="{9DAE74C3-6953-4BEC-8C50-0B62DDE09C40}"/>
                </a:ext>
              </a:extLst>
            </p:cNvPr>
            <p:cNvSpPr txBox="1">
              <a:spLocks noChangeArrowheads="1"/>
            </p:cNvSpPr>
            <p:nvPr/>
          </p:nvSpPr>
          <p:spPr bwMode="auto">
            <a:xfrm>
              <a:off x="4258" y="3356"/>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1800" b="1">
                <a:solidFill>
                  <a:srgbClr val="CC0000"/>
                </a:solidFill>
                <a:latin typeface="宋体" panose="02010600030101010101" pitchFamily="2" charset="-122"/>
              </a:endParaRPr>
            </a:p>
          </p:txBody>
        </p:sp>
        <p:sp>
          <p:nvSpPr>
            <p:cNvPr id="90" name="Line 103">
              <a:extLst>
                <a:ext uri="{FF2B5EF4-FFF2-40B4-BE49-F238E27FC236}">
                  <a16:creationId xmlns:a16="http://schemas.microsoft.com/office/drawing/2014/main" id="{8CDA5606-4E9A-4661-9904-F8AAA25A0411}"/>
                </a:ext>
              </a:extLst>
            </p:cNvPr>
            <p:cNvSpPr>
              <a:spLocks noChangeShapeType="1"/>
            </p:cNvSpPr>
            <p:nvPr/>
          </p:nvSpPr>
          <p:spPr bwMode="auto">
            <a:xfrm flipV="1">
              <a:off x="3780" y="4059"/>
              <a:ext cx="478" cy="8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1" name="Text Box 104">
              <a:extLst>
                <a:ext uri="{FF2B5EF4-FFF2-40B4-BE49-F238E27FC236}">
                  <a16:creationId xmlns:a16="http://schemas.microsoft.com/office/drawing/2014/main" id="{88A4C6F5-7007-48CD-AD19-34163F46E9F6}"/>
                </a:ext>
              </a:extLst>
            </p:cNvPr>
            <p:cNvSpPr txBox="1">
              <a:spLocks noChangeArrowheads="1"/>
            </p:cNvSpPr>
            <p:nvPr/>
          </p:nvSpPr>
          <p:spPr bwMode="auto">
            <a:xfrm>
              <a:off x="4258" y="3191"/>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92" name="Text Box 105">
              <a:extLst>
                <a:ext uri="{FF2B5EF4-FFF2-40B4-BE49-F238E27FC236}">
                  <a16:creationId xmlns:a16="http://schemas.microsoft.com/office/drawing/2014/main" id="{CF9CD9F2-BBEE-483E-865E-029D291A1652}"/>
                </a:ext>
              </a:extLst>
            </p:cNvPr>
            <p:cNvSpPr txBox="1">
              <a:spLocks noChangeArrowheads="1"/>
            </p:cNvSpPr>
            <p:nvPr/>
          </p:nvSpPr>
          <p:spPr bwMode="auto">
            <a:xfrm>
              <a:off x="4258" y="3687"/>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1800" b="1">
                <a:solidFill>
                  <a:srgbClr val="CC0000"/>
                </a:solidFill>
                <a:latin typeface="宋体" panose="02010600030101010101" pitchFamily="2" charset="-122"/>
              </a:endParaRPr>
            </a:p>
          </p:txBody>
        </p:sp>
        <p:sp>
          <p:nvSpPr>
            <p:cNvPr id="93" name="Text Box 106">
              <a:extLst>
                <a:ext uri="{FF2B5EF4-FFF2-40B4-BE49-F238E27FC236}">
                  <a16:creationId xmlns:a16="http://schemas.microsoft.com/office/drawing/2014/main" id="{A9190D85-0B31-46B0-8FC0-11E2AF6C073A}"/>
                </a:ext>
              </a:extLst>
            </p:cNvPr>
            <p:cNvSpPr txBox="1">
              <a:spLocks noChangeArrowheads="1"/>
            </p:cNvSpPr>
            <p:nvPr/>
          </p:nvSpPr>
          <p:spPr bwMode="auto">
            <a:xfrm>
              <a:off x="4258" y="4017"/>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1800" b="1">
                <a:solidFill>
                  <a:srgbClr val="CC0000"/>
                </a:solidFill>
                <a:latin typeface="宋体" panose="02010600030101010101" pitchFamily="2" charset="-122"/>
              </a:endParaRPr>
            </a:p>
          </p:txBody>
        </p:sp>
        <p:sp>
          <p:nvSpPr>
            <p:cNvPr id="94" name="Text Box 107">
              <a:extLst>
                <a:ext uri="{FF2B5EF4-FFF2-40B4-BE49-F238E27FC236}">
                  <a16:creationId xmlns:a16="http://schemas.microsoft.com/office/drawing/2014/main" id="{4FF991EB-281F-4315-9636-3FD094A5B540}"/>
                </a:ext>
              </a:extLst>
            </p:cNvPr>
            <p:cNvSpPr txBox="1">
              <a:spLocks noChangeArrowheads="1"/>
            </p:cNvSpPr>
            <p:nvPr/>
          </p:nvSpPr>
          <p:spPr bwMode="auto">
            <a:xfrm>
              <a:off x="4258" y="3852"/>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95" name="Text Box 108">
              <a:extLst>
                <a:ext uri="{FF2B5EF4-FFF2-40B4-BE49-F238E27FC236}">
                  <a16:creationId xmlns:a16="http://schemas.microsoft.com/office/drawing/2014/main" id="{FC2D1B90-347F-42D5-9E6D-61A6F03FE8ED}"/>
                </a:ext>
              </a:extLst>
            </p:cNvPr>
            <p:cNvSpPr txBox="1">
              <a:spLocks noChangeArrowheads="1"/>
            </p:cNvSpPr>
            <p:nvPr/>
          </p:nvSpPr>
          <p:spPr bwMode="auto">
            <a:xfrm>
              <a:off x="4258" y="3522"/>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96" name="Text Box 109">
              <a:extLst>
                <a:ext uri="{FF2B5EF4-FFF2-40B4-BE49-F238E27FC236}">
                  <a16:creationId xmlns:a16="http://schemas.microsoft.com/office/drawing/2014/main" id="{68D76EE3-4CA3-4F44-8363-6C0D773FE5E2}"/>
                </a:ext>
              </a:extLst>
            </p:cNvPr>
            <p:cNvSpPr txBox="1">
              <a:spLocks noChangeArrowheads="1"/>
            </p:cNvSpPr>
            <p:nvPr/>
          </p:nvSpPr>
          <p:spPr bwMode="auto">
            <a:xfrm>
              <a:off x="4258" y="2861"/>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97" name="Line 110">
              <a:extLst>
                <a:ext uri="{FF2B5EF4-FFF2-40B4-BE49-F238E27FC236}">
                  <a16:creationId xmlns:a16="http://schemas.microsoft.com/office/drawing/2014/main" id="{B1C778E1-1DA9-4EAB-BD4E-D8576A09B33A}"/>
                </a:ext>
              </a:extLst>
            </p:cNvPr>
            <p:cNvSpPr>
              <a:spLocks noChangeShapeType="1"/>
            </p:cNvSpPr>
            <p:nvPr/>
          </p:nvSpPr>
          <p:spPr bwMode="auto">
            <a:xfrm flipV="1">
              <a:off x="1152" y="2448"/>
              <a:ext cx="480" cy="9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8" name="Text Box 112">
              <a:extLst>
                <a:ext uri="{FF2B5EF4-FFF2-40B4-BE49-F238E27FC236}">
                  <a16:creationId xmlns:a16="http://schemas.microsoft.com/office/drawing/2014/main" id="{F9155169-1D63-41DF-852F-DE87E37C7196}"/>
                </a:ext>
              </a:extLst>
            </p:cNvPr>
            <p:cNvSpPr txBox="1">
              <a:spLocks noChangeArrowheads="1"/>
            </p:cNvSpPr>
            <p:nvPr/>
          </p:nvSpPr>
          <p:spPr bwMode="auto">
            <a:xfrm>
              <a:off x="1610" y="1117"/>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grpSp>
      <p:sp>
        <p:nvSpPr>
          <p:cNvPr id="114" name="文本框 113">
            <a:extLst>
              <a:ext uri="{FF2B5EF4-FFF2-40B4-BE49-F238E27FC236}">
                <a16:creationId xmlns:a16="http://schemas.microsoft.com/office/drawing/2014/main" id="{847FECB3-BA9E-42AD-A312-729AD203B4F9}"/>
              </a:ext>
            </a:extLst>
          </p:cNvPr>
          <p:cNvSpPr txBox="1"/>
          <p:nvPr/>
        </p:nvSpPr>
        <p:spPr>
          <a:xfrm>
            <a:off x="7010400" y="2900615"/>
            <a:ext cx="2133600" cy="923330"/>
          </a:xfrm>
          <a:prstGeom prst="rect">
            <a:avLst/>
          </a:prstGeom>
          <a:noFill/>
        </p:spPr>
        <p:txBody>
          <a:bodyPr wrap="square" rtlCol="0">
            <a:spAutoFit/>
          </a:bodyPr>
          <a:lstStyle/>
          <a:p>
            <a:r>
              <a:rPr lang="zh-CN" altLang="en-US" dirty="0">
                <a:solidFill>
                  <a:srgbClr val="FF0000"/>
                </a:solidFill>
              </a:rPr>
              <a:t>与内存分页机制的索引结构有什么异同？</a:t>
            </a:r>
          </a:p>
        </p:txBody>
      </p:sp>
    </p:spTree>
    <p:extLst>
      <p:ext uri="{BB962C8B-B14F-4D97-AF65-F5344CB8AC3E}">
        <p14:creationId xmlns:p14="http://schemas.microsoft.com/office/powerpoint/2010/main" val="401558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0E111-BFA6-4A7A-978E-78D9D2AFF6FB}"/>
              </a:ext>
            </a:extLst>
          </p:cNvPr>
          <p:cNvSpPr>
            <a:spLocks noGrp="1"/>
          </p:cNvSpPr>
          <p:nvPr>
            <p:ph type="title"/>
          </p:nvPr>
        </p:nvSpPr>
        <p:spPr/>
        <p:txBody>
          <a:bodyPr/>
          <a:lstStyle/>
          <a:p>
            <a:r>
              <a:rPr lang="zh-CN" altLang="en-US" dirty="0"/>
              <a:t>文件系统其它功能的实现</a:t>
            </a:r>
          </a:p>
        </p:txBody>
      </p:sp>
      <p:sp>
        <p:nvSpPr>
          <p:cNvPr id="3" name="内容占位符 2">
            <a:extLst>
              <a:ext uri="{FF2B5EF4-FFF2-40B4-BE49-F238E27FC236}">
                <a16:creationId xmlns:a16="http://schemas.microsoft.com/office/drawing/2014/main" id="{8A55DBB7-C5B6-4E4B-8096-61322E2DE878}"/>
              </a:ext>
            </a:extLst>
          </p:cNvPr>
          <p:cNvSpPr>
            <a:spLocks noGrp="1"/>
          </p:cNvSpPr>
          <p:nvPr>
            <p:ph idx="1"/>
          </p:nvPr>
        </p:nvSpPr>
        <p:spPr/>
        <p:txBody>
          <a:bodyPr/>
          <a:lstStyle/>
          <a:p>
            <a:r>
              <a:rPr lang="en-US" altLang="zh-CN" dirty="0"/>
              <a:t>6.4.1 </a:t>
            </a:r>
            <a:r>
              <a:rPr lang="zh-CN" altLang="en-US" dirty="0"/>
              <a:t>文件系统调用的实现</a:t>
            </a:r>
          </a:p>
          <a:p>
            <a:r>
              <a:rPr lang="en-US" altLang="zh-CN" dirty="0"/>
              <a:t>6.4.2 </a:t>
            </a:r>
            <a:r>
              <a:rPr lang="zh-CN" altLang="en-US" dirty="0"/>
              <a:t>文件共享 </a:t>
            </a:r>
          </a:p>
          <a:p>
            <a:r>
              <a:rPr lang="en-US" altLang="zh-CN" dirty="0"/>
              <a:t>6.4.3 </a:t>
            </a:r>
            <a:r>
              <a:rPr lang="zh-CN" altLang="en-US" dirty="0"/>
              <a:t>文件空间管理 </a:t>
            </a:r>
          </a:p>
          <a:p>
            <a:r>
              <a:rPr lang="en-US" altLang="zh-CN" dirty="0"/>
              <a:t>6.4.4 </a:t>
            </a:r>
            <a:r>
              <a:rPr lang="zh-CN" altLang="en-US" dirty="0"/>
              <a:t>主存映射文件 </a:t>
            </a:r>
          </a:p>
          <a:p>
            <a:r>
              <a:rPr lang="en-US" altLang="zh-CN" dirty="0"/>
              <a:t>6.4.5 </a:t>
            </a:r>
            <a:r>
              <a:rPr lang="zh-CN" altLang="en-US" dirty="0"/>
              <a:t>虚拟文件系统</a:t>
            </a:r>
            <a:r>
              <a:rPr lang="zh-CN" altLang="en-US" sz="2800" dirty="0"/>
              <a:t> </a:t>
            </a:r>
          </a:p>
          <a:p>
            <a:endParaRPr lang="zh-CN" altLang="en-US" dirty="0"/>
          </a:p>
        </p:txBody>
      </p:sp>
      <p:sp>
        <p:nvSpPr>
          <p:cNvPr id="4" name="日期占位符 3">
            <a:extLst>
              <a:ext uri="{FF2B5EF4-FFF2-40B4-BE49-F238E27FC236}">
                <a16:creationId xmlns:a16="http://schemas.microsoft.com/office/drawing/2014/main" id="{1D6280DE-4FD7-4FE9-925F-EB93691049F2}"/>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10ADAFAC-6296-4308-B3D5-14567FCFF942}"/>
              </a:ext>
            </a:extLst>
          </p:cNvPr>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1026974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6D2FB-624E-4C5B-A6C1-68178D94138B}"/>
              </a:ext>
            </a:extLst>
          </p:cNvPr>
          <p:cNvSpPr>
            <a:spLocks noGrp="1"/>
          </p:cNvSpPr>
          <p:nvPr>
            <p:ph type="title"/>
          </p:nvPr>
        </p:nvSpPr>
        <p:spPr/>
        <p:txBody>
          <a:bodyPr/>
          <a:lstStyle/>
          <a:p>
            <a:r>
              <a:rPr lang="zh-CN" altLang="en-US" dirty="0"/>
              <a:t>文件系统调用的实现</a:t>
            </a:r>
          </a:p>
        </p:txBody>
      </p:sp>
      <p:sp>
        <p:nvSpPr>
          <p:cNvPr id="3" name="内容占位符 2">
            <a:extLst>
              <a:ext uri="{FF2B5EF4-FFF2-40B4-BE49-F238E27FC236}">
                <a16:creationId xmlns:a16="http://schemas.microsoft.com/office/drawing/2014/main" id="{CAC2462C-D1A6-44F8-AC7B-BBEEDBCF0F3C}"/>
              </a:ext>
            </a:extLst>
          </p:cNvPr>
          <p:cNvSpPr>
            <a:spLocks noGrp="1"/>
          </p:cNvSpPr>
          <p:nvPr>
            <p:ph idx="1"/>
          </p:nvPr>
        </p:nvSpPr>
        <p:spPr/>
        <p:txBody>
          <a:bodyPr/>
          <a:lstStyle/>
          <a:p>
            <a:r>
              <a:rPr lang="zh-CN" altLang="en-US" dirty="0"/>
              <a:t>文件系统提供给用户程序的一组系统调用</a:t>
            </a:r>
            <a:endParaRPr lang="en-US" altLang="zh-CN" dirty="0"/>
          </a:p>
          <a:p>
            <a:pPr lvl="1"/>
            <a:r>
              <a:rPr lang="zh-CN" altLang="en-US" dirty="0"/>
              <a:t>创建</a:t>
            </a:r>
            <a:endParaRPr lang="en-US" altLang="zh-CN" dirty="0"/>
          </a:p>
          <a:p>
            <a:pPr lvl="1"/>
            <a:r>
              <a:rPr lang="zh-CN" altLang="en-US" dirty="0"/>
              <a:t>打开</a:t>
            </a:r>
            <a:endParaRPr lang="en-US" altLang="zh-CN" dirty="0"/>
          </a:p>
          <a:p>
            <a:pPr lvl="1"/>
            <a:r>
              <a:rPr lang="zh-CN" altLang="en-US" dirty="0"/>
              <a:t>关闭</a:t>
            </a:r>
            <a:endParaRPr lang="en-US" altLang="zh-CN" dirty="0"/>
          </a:p>
          <a:p>
            <a:pPr lvl="1"/>
            <a:r>
              <a:rPr lang="zh-CN" altLang="en-US" dirty="0"/>
              <a:t>撤销</a:t>
            </a:r>
            <a:endParaRPr lang="en-US" altLang="zh-CN" dirty="0"/>
          </a:p>
          <a:p>
            <a:pPr lvl="1"/>
            <a:r>
              <a:rPr lang="zh-CN" altLang="en-US" dirty="0"/>
              <a:t>读、写</a:t>
            </a:r>
            <a:endParaRPr lang="en-US" altLang="zh-CN" dirty="0"/>
          </a:p>
          <a:p>
            <a:pPr lvl="1"/>
            <a:r>
              <a:rPr lang="zh-CN" altLang="en-US" dirty="0"/>
              <a:t>共享等</a:t>
            </a:r>
            <a:endParaRPr lang="en-US" altLang="zh-CN" dirty="0"/>
          </a:p>
          <a:p>
            <a:r>
              <a:rPr lang="zh-CN" altLang="en-US" dirty="0"/>
              <a:t>通过这些系统调用用户能获得文件系统的各种服务。</a:t>
            </a:r>
          </a:p>
          <a:p>
            <a:endParaRPr lang="zh-CN" altLang="en-US" dirty="0"/>
          </a:p>
        </p:txBody>
      </p:sp>
      <p:sp>
        <p:nvSpPr>
          <p:cNvPr id="4" name="日期占位符 3">
            <a:extLst>
              <a:ext uri="{FF2B5EF4-FFF2-40B4-BE49-F238E27FC236}">
                <a16:creationId xmlns:a16="http://schemas.microsoft.com/office/drawing/2014/main" id="{C9FD502A-8573-4BA2-BD10-452805E5226A}"/>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D15E0A59-0930-4A66-9490-104D9A4E746D}"/>
              </a:ext>
            </a:extLst>
          </p:cNvPr>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821151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B838A-1483-4FEF-9167-01AFFB18F7AD}"/>
              </a:ext>
            </a:extLst>
          </p:cNvPr>
          <p:cNvSpPr>
            <a:spLocks noGrp="1"/>
          </p:cNvSpPr>
          <p:nvPr>
            <p:ph type="title"/>
          </p:nvPr>
        </p:nvSpPr>
        <p:spPr/>
        <p:txBody>
          <a:bodyPr/>
          <a:lstStyle/>
          <a:p>
            <a:r>
              <a:rPr lang="zh-CN" altLang="en-US" dirty="0"/>
              <a:t>文件系统的基本结构</a:t>
            </a:r>
          </a:p>
        </p:txBody>
      </p:sp>
      <p:sp>
        <p:nvSpPr>
          <p:cNvPr id="3" name="内容占位符 2">
            <a:extLst>
              <a:ext uri="{FF2B5EF4-FFF2-40B4-BE49-F238E27FC236}">
                <a16:creationId xmlns:a16="http://schemas.microsoft.com/office/drawing/2014/main" id="{ECDF42AC-1546-4B8D-89D2-4BA1424F0421}"/>
              </a:ext>
            </a:extLst>
          </p:cNvPr>
          <p:cNvSpPr>
            <a:spLocks noGrp="1"/>
          </p:cNvSpPr>
          <p:nvPr>
            <p:ph idx="1"/>
          </p:nvPr>
        </p:nvSpPr>
        <p:spPr/>
        <p:txBody>
          <a:bodyPr/>
          <a:lstStyle/>
          <a:p>
            <a:r>
              <a:rPr lang="zh-CN" altLang="en-US" dirty="0"/>
              <a:t>文件系统磁盘结构（静态结构）</a:t>
            </a:r>
          </a:p>
          <a:p>
            <a:pPr lvl="1"/>
            <a:r>
              <a:rPr lang="zh-CN" altLang="en-US" dirty="0"/>
              <a:t>超级块：通常占用</a:t>
            </a:r>
            <a:r>
              <a:rPr lang="en-US" altLang="zh-CN" dirty="0"/>
              <a:t>1#</a:t>
            </a:r>
            <a:r>
              <a:rPr lang="zh-CN" altLang="en-US" dirty="0"/>
              <a:t>号块  </a:t>
            </a:r>
          </a:p>
          <a:p>
            <a:pPr lvl="1"/>
            <a:r>
              <a:rPr lang="zh-CN" altLang="en-US" dirty="0"/>
              <a:t>索引节点区：通常位置，</a:t>
            </a:r>
            <a:r>
              <a:rPr lang="en-US" altLang="zh-CN" dirty="0"/>
              <a:t>2#</a:t>
            </a:r>
            <a:r>
              <a:rPr lang="zh-CN" altLang="en-US" dirty="0"/>
              <a:t>～</a:t>
            </a:r>
            <a:r>
              <a:rPr lang="en-US" altLang="zh-CN" dirty="0"/>
              <a:t>k+1#</a:t>
            </a:r>
            <a:r>
              <a:rPr lang="zh-CN" altLang="en-US" dirty="0"/>
              <a:t>块 </a:t>
            </a:r>
          </a:p>
          <a:p>
            <a:pPr lvl="1"/>
            <a:r>
              <a:rPr lang="zh-CN" altLang="en-US" dirty="0"/>
              <a:t>数据区：通常位置紧随索引节点区 </a:t>
            </a:r>
          </a:p>
          <a:p>
            <a:r>
              <a:rPr lang="zh-CN" altLang="en-US" dirty="0"/>
              <a:t>几个文件系统相关的重要数据结构（动态结构，内存中）</a:t>
            </a:r>
          </a:p>
          <a:p>
            <a:pPr lvl="1"/>
            <a:r>
              <a:rPr lang="zh-CN" altLang="en-US" dirty="0"/>
              <a:t>用户打开文件表 </a:t>
            </a:r>
          </a:p>
          <a:p>
            <a:pPr lvl="1"/>
            <a:r>
              <a:rPr lang="zh-CN" altLang="en-US" dirty="0"/>
              <a:t>系统打开文件表</a:t>
            </a:r>
          </a:p>
          <a:p>
            <a:pPr lvl="1"/>
            <a:r>
              <a:rPr lang="zh-CN" altLang="en-US" dirty="0"/>
              <a:t>内存活动</a:t>
            </a:r>
            <a:r>
              <a:rPr lang="en-US" altLang="zh-CN" dirty="0" err="1"/>
              <a:t>inode</a:t>
            </a:r>
            <a:r>
              <a:rPr lang="zh-CN" altLang="en-US" dirty="0"/>
              <a:t>表</a:t>
            </a:r>
          </a:p>
          <a:p>
            <a:endParaRPr lang="zh-CN" altLang="en-US" dirty="0"/>
          </a:p>
        </p:txBody>
      </p:sp>
      <p:sp>
        <p:nvSpPr>
          <p:cNvPr id="4" name="日期占位符 3">
            <a:extLst>
              <a:ext uri="{FF2B5EF4-FFF2-40B4-BE49-F238E27FC236}">
                <a16:creationId xmlns:a16="http://schemas.microsoft.com/office/drawing/2014/main" id="{B6013C2A-0988-4195-A902-7D1F5B8880AB}"/>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C2347013-A541-4ADA-9429-314EE70E437F}"/>
              </a:ext>
            </a:extLst>
          </p:cNvPr>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458613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A03D9-30F6-41AE-AB9D-8D98E7822FA9}"/>
              </a:ext>
            </a:extLst>
          </p:cNvPr>
          <p:cNvSpPr>
            <a:spLocks noGrp="1"/>
          </p:cNvSpPr>
          <p:nvPr>
            <p:ph type="title"/>
          </p:nvPr>
        </p:nvSpPr>
        <p:spPr/>
        <p:txBody>
          <a:bodyPr/>
          <a:lstStyle/>
          <a:p>
            <a:r>
              <a:rPr lang="zh-CN" altLang="en-US" dirty="0"/>
              <a:t>文件系统内部结构</a:t>
            </a:r>
          </a:p>
        </p:txBody>
      </p:sp>
      <p:sp>
        <p:nvSpPr>
          <p:cNvPr id="3" name="内容占位符 2">
            <a:extLst>
              <a:ext uri="{FF2B5EF4-FFF2-40B4-BE49-F238E27FC236}">
                <a16:creationId xmlns:a16="http://schemas.microsoft.com/office/drawing/2014/main" id="{B820FA96-FB1D-4B0F-B207-C6B2E5B20B16}"/>
              </a:ext>
            </a:extLst>
          </p:cNvPr>
          <p:cNvSpPr>
            <a:spLocks noGrp="1"/>
          </p:cNvSpPr>
          <p:nvPr>
            <p:ph idx="1"/>
          </p:nvPr>
        </p:nvSpPr>
        <p:spPr/>
        <p:txBody>
          <a:bodyPr/>
          <a:lstStyle/>
          <a:p>
            <a:r>
              <a:rPr lang="en-US" altLang="zh-CN" dirty="0"/>
              <a:t>Unix</a:t>
            </a:r>
            <a:r>
              <a:rPr lang="zh-CN" altLang="en-US" dirty="0"/>
              <a:t>为例</a:t>
            </a:r>
          </a:p>
        </p:txBody>
      </p:sp>
      <p:sp>
        <p:nvSpPr>
          <p:cNvPr id="4" name="日期占位符 3">
            <a:extLst>
              <a:ext uri="{FF2B5EF4-FFF2-40B4-BE49-F238E27FC236}">
                <a16:creationId xmlns:a16="http://schemas.microsoft.com/office/drawing/2014/main" id="{30133936-0D84-40BF-A6F0-0338ED0AD48B}"/>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F1D65417-69EE-4F1A-A711-FCB97CC64AD8}"/>
              </a:ext>
            </a:extLst>
          </p:cNvPr>
          <p:cNvSpPr>
            <a:spLocks noGrp="1"/>
          </p:cNvSpPr>
          <p:nvPr>
            <p:ph type="sldNum" sz="quarter" idx="12"/>
          </p:nvPr>
        </p:nvSpPr>
        <p:spPr/>
        <p:txBody>
          <a:bodyPr/>
          <a:lstStyle/>
          <a:p>
            <a:fld id="{0C913308-F349-4B6D-A68A-DD1791B4A57B}" type="slidenum">
              <a:rPr lang="zh-CN" altLang="en-US" smtClean="0"/>
              <a:t>38</a:t>
            </a:fld>
            <a:endParaRPr lang="zh-CN" altLang="en-US"/>
          </a:p>
        </p:txBody>
      </p:sp>
      <p:pic>
        <p:nvPicPr>
          <p:cNvPr id="6" name="图片 2">
            <a:extLst>
              <a:ext uri="{FF2B5EF4-FFF2-40B4-BE49-F238E27FC236}">
                <a16:creationId xmlns:a16="http://schemas.microsoft.com/office/drawing/2014/main" id="{FEB69118-CB3D-4672-9880-549A04F0B8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1268759"/>
            <a:ext cx="5535009" cy="545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077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FE1E4-4622-4814-A8AC-74ACD3B827EE}"/>
              </a:ext>
            </a:extLst>
          </p:cNvPr>
          <p:cNvSpPr>
            <a:spLocks noGrp="1"/>
          </p:cNvSpPr>
          <p:nvPr>
            <p:ph type="title"/>
          </p:nvPr>
        </p:nvSpPr>
        <p:spPr/>
        <p:txBody>
          <a:bodyPr/>
          <a:lstStyle/>
          <a:p>
            <a:r>
              <a:rPr lang="zh-CN" altLang="en-US" dirty="0"/>
              <a:t>文件系统内部结构</a:t>
            </a:r>
          </a:p>
        </p:txBody>
      </p:sp>
      <p:sp>
        <p:nvSpPr>
          <p:cNvPr id="3" name="内容占位符 2">
            <a:extLst>
              <a:ext uri="{FF2B5EF4-FFF2-40B4-BE49-F238E27FC236}">
                <a16:creationId xmlns:a16="http://schemas.microsoft.com/office/drawing/2014/main" id="{42459436-B21E-4FEA-9F87-B0598EF157A5}"/>
              </a:ext>
            </a:extLst>
          </p:cNvPr>
          <p:cNvSpPr>
            <a:spLocks noGrp="1"/>
          </p:cNvSpPr>
          <p:nvPr>
            <p:ph idx="1"/>
          </p:nvPr>
        </p:nvSpPr>
        <p:spPr/>
        <p:txBody>
          <a:bodyPr/>
          <a:lstStyle/>
          <a:p>
            <a:r>
              <a:rPr lang="zh-CN" altLang="en-US" dirty="0"/>
              <a:t>目录项、</a:t>
            </a:r>
            <a:r>
              <a:rPr lang="en-US" altLang="zh-CN" dirty="0" err="1"/>
              <a:t>inode</a:t>
            </a:r>
            <a:r>
              <a:rPr lang="zh-CN" altLang="en-US" dirty="0"/>
              <a:t>和数据块的关系</a:t>
            </a:r>
          </a:p>
        </p:txBody>
      </p:sp>
      <p:sp>
        <p:nvSpPr>
          <p:cNvPr id="4" name="日期占位符 3">
            <a:extLst>
              <a:ext uri="{FF2B5EF4-FFF2-40B4-BE49-F238E27FC236}">
                <a16:creationId xmlns:a16="http://schemas.microsoft.com/office/drawing/2014/main" id="{2279D26A-40D7-4BE1-BB4E-7EA3AA09C7DC}"/>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1792EE31-12E7-4EDC-BE85-5E1E9CD5A8BE}"/>
              </a:ext>
            </a:extLst>
          </p:cNvPr>
          <p:cNvSpPr>
            <a:spLocks noGrp="1"/>
          </p:cNvSpPr>
          <p:nvPr>
            <p:ph type="sldNum" sz="quarter" idx="12"/>
          </p:nvPr>
        </p:nvSpPr>
        <p:spPr/>
        <p:txBody>
          <a:bodyPr/>
          <a:lstStyle/>
          <a:p>
            <a:fld id="{0C913308-F349-4B6D-A68A-DD1791B4A57B}" type="slidenum">
              <a:rPr lang="zh-CN" altLang="en-US" smtClean="0"/>
              <a:t>39</a:t>
            </a:fld>
            <a:endParaRPr lang="zh-CN" altLang="en-US"/>
          </a:p>
        </p:txBody>
      </p:sp>
      <p:grpSp>
        <p:nvGrpSpPr>
          <p:cNvPr id="6" name="Group 68">
            <a:extLst>
              <a:ext uri="{FF2B5EF4-FFF2-40B4-BE49-F238E27FC236}">
                <a16:creationId xmlns:a16="http://schemas.microsoft.com/office/drawing/2014/main" id="{9FDB9867-8B8F-47E7-A90E-A5C64287F748}"/>
              </a:ext>
            </a:extLst>
          </p:cNvPr>
          <p:cNvGrpSpPr>
            <a:grpSpLocks/>
          </p:cNvGrpSpPr>
          <p:nvPr/>
        </p:nvGrpSpPr>
        <p:grpSpPr bwMode="auto">
          <a:xfrm>
            <a:off x="250825" y="1268413"/>
            <a:ext cx="8497888" cy="5473700"/>
            <a:chOff x="158" y="799"/>
            <a:chExt cx="5353" cy="3448"/>
          </a:xfrm>
        </p:grpSpPr>
        <p:sp>
          <p:nvSpPr>
            <p:cNvPr id="7" name="AutoShape 7">
              <a:extLst>
                <a:ext uri="{FF2B5EF4-FFF2-40B4-BE49-F238E27FC236}">
                  <a16:creationId xmlns:a16="http://schemas.microsoft.com/office/drawing/2014/main" id="{5413BBFC-7691-4FFB-89A9-055190111A31}"/>
                </a:ext>
              </a:extLst>
            </p:cNvPr>
            <p:cNvSpPr>
              <a:spLocks noChangeAspect="1" noChangeArrowheads="1"/>
            </p:cNvSpPr>
            <p:nvPr/>
          </p:nvSpPr>
          <p:spPr bwMode="auto">
            <a:xfrm>
              <a:off x="158" y="799"/>
              <a:ext cx="5353" cy="3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 Box 9">
              <a:extLst>
                <a:ext uri="{FF2B5EF4-FFF2-40B4-BE49-F238E27FC236}">
                  <a16:creationId xmlns:a16="http://schemas.microsoft.com/office/drawing/2014/main" id="{89DBD2B1-045A-4B48-BC6E-46C9C8251455}"/>
                </a:ext>
              </a:extLst>
            </p:cNvPr>
            <p:cNvSpPr txBox="1">
              <a:spLocks noChangeArrowheads="1"/>
            </p:cNvSpPr>
            <p:nvPr/>
          </p:nvSpPr>
          <p:spPr bwMode="auto">
            <a:xfrm>
              <a:off x="540" y="2812"/>
              <a:ext cx="208" cy="663"/>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noProof="1">
                  <a:solidFill>
                    <a:schemeClr val="accent2"/>
                  </a:solidFill>
                  <a:latin typeface="华文新魏" panose="02010800040101010101" pitchFamily="2" charset="-122"/>
                  <a:ea typeface="华文新魏" panose="02010800040101010101" pitchFamily="2" charset="-122"/>
                </a:rPr>
                <a:t>磁盘文件卷</a:t>
              </a:r>
              <a:endParaRPr lang="zh-CN" altLang="en-US" sz="1200">
                <a:solidFill>
                  <a:schemeClr val="accent2"/>
                </a:solidFill>
                <a:latin typeface="华文新魏" panose="02010800040101010101" pitchFamily="2" charset="-122"/>
                <a:ea typeface="华文新魏" panose="02010800040101010101" pitchFamily="2" charset="-122"/>
              </a:endParaRPr>
            </a:p>
          </p:txBody>
        </p:sp>
        <p:sp>
          <p:nvSpPr>
            <p:cNvPr id="9" name="Line 10">
              <a:extLst>
                <a:ext uri="{FF2B5EF4-FFF2-40B4-BE49-F238E27FC236}">
                  <a16:creationId xmlns:a16="http://schemas.microsoft.com/office/drawing/2014/main" id="{4DCCBAED-9985-4993-BE6B-AC3A89A2AF78}"/>
                </a:ext>
              </a:extLst>
            </p:cNvPr>
            <p:cNvSpPr>
              <a:spLocks noChangeShapeType="1"/>
            </p:cNvSpPr>
            <p:nvPr/>
          </p:nvSpPr>
          <p:spPr bwMode="auto">
            <a:xfrm flipH="1" flipV="1">
              <a:off x="3981" y="1877"/>
              <a:ext cx="96" cy="10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11">
              <a:extLst>
                <a:ext uri="{FF2B5EF4-FFF2-40B4-BE49-F238E27FC236}">
                  <a16:creationId xmlns:a16="http://schemas.microsoft.com/office/drawing/2014/main" id="{0CC77988-6F22-4140-A94E-8F2545902398}"/>
                </a:ext>
              </a:extLst>
            </p:cNvPr>
            <p:cNvSpPr>
              <a:spLocks noChangeShapeType="1"/>
            </p:cNvSpPr>
            <p:nvPr/>
          </p:nvSpPr>
          <p:spPr bwMode="auto">
            <a:xfrm flipH="1" flipV="1">
              <a:off x="4746" y="1446"/>
              <a:ext cx="478" cy="15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 name="Group 12">
              <a:extLst>
                <a:ext uri="{FF2B5EF4-FFF2-40B4-BE49-F238E27FC236}">
                  <a16:creationId xmlns:a16="http://schemas.microsoft.com/office/drawing/2014/main" id="{9EFE63EF-D1C9-4572-9098-1CB1E02BD727}"/>
                </a:ext>
              </a:extLst>
            </p:cNvPr>
            <p:cNvGrpSpPr>
              <a:grpSpLocks/>
            </p:cNvGrpSpPr>
            <p:nvPr/>
          </p:nvGrpSpPr>
          <p:grpSpPr bwMode="auto">
            <a:xfrm>
              <a:off x="4077" y="907"/>
              <a:ext cx="844" cy="539"/>
              <a:chOff x="6840" y="1440"/>
              <a:chExt cx="1440" cy="780"/>
            </a:xfrm>
          </p:grpSpPr>
          <p:sp>
            <p:nvSpPr>
              <p:cNvPr id="61" name="Text Box 13">
                <a:extLst>
                  <a:ext uri="{FF2B5EF4-FFF2-40B4-BE49-F238E27FC236}">
                    <a16:creationId xmlns:a16="http://schemas.microsoft.com/office/drawing/2014/main" id="{658901B1-2898-4344-962A-DFC0B79A0E54}"/>
                  </a:ext>
                </a:extLst>
              </p:cNvPr>
              <p:cNvSpPr txBox="1">
                <a:spLocks noChangeArrowheads="1"/>
              </p:cNvSpPr>
              <p:nvPr/>
            </p:nvSpPr>
            <p:spPr bwMode="auto">
              <a:xfrm>
                <a:off x="6840" y="1440"/>
                <a:ext cx="1440" cy="780"/>
              </a:xfrm>
              <a:prstGeom prst="rect">
                <a:avLst/>
              </a:prstGeom>
              <a:solidFill>
                <a:srgbClr val="FFCC66"/>
              </a:solidFill>
              <a:ln w="9525">
                <a:solidFill>
                  <a:srgbClr val="000000"/>
                </a:solidFill>
                <a:miter lim="800000"/>
                <a:headEnd/>
                <a:tailEnd/>
              </a:ln>
            </p:spPr>
            <p:txBody>
              <a:bodyPr/>
              <a:lstStyle/>
              <a:p>
                <a:endParaRPr lang="zh-CN" altLang="en-US" sz="1400" noProof="1">
                  <a:solidFill>
                    <a:schemeClr val="accent2"/>
                  </a:solidFill>
                  <a:latin typeface="华文新魏" panose="02010800040101010101" pitchFamily="2" charset="-122"/>
                  <a:ea typeface="华文新魏" panose="02010800040101010101" pitchFamily="2" charset="-122"/>
                </a:endParaRPr>
              </a:p>
              <a:p>
                <a:r>
                  <a:rPr lang="en-US" altLang="zh-CN" sz="1400" noProof="1">
                    <a:solidFill>
                      <a:schemeClr val="accent2"/>
                    </a:solidFill>
                    <a:latin typeface="华文新魏" panose="02010800040101010101" pitchFamily="2" charset="-122"/>
                    <a:ea typeface="华文新魏" panose="02010800040101010101" pitchFamily="2" charset="-122"/>
                  </a:rPr>
                  <a:t>inode  </a:t>
                </a:r>
                <a:r>
                  <a:rPr lang="zh-CN" altLang="en-US" sz="1400" noProof="1">
                    <a:solidFill>
                      <a:schemeClr val="accent2"/>
                    </a:solidFill>
                    <a:latin typeface="华文新魏" panose="02010800040101010101" pitchFamily="2" charset="-122"/>
                    <a:ea typeface="华文新魏" panose="02010800040101010101" pitchFamily="2" charset="-122"/>
                  </a:rPr>
                  <a:t>文件名</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62" name="Line 14">
                <a:extLst>
                  <a:ext uri="{FF2B5EF4-FFF2-40B4-BE49-F238E27FC236}">
                    <a16:creationId xmlns:a16="http://schemas.microsoft.com/office/drawing/2014/main" id="{F4D7CC32-1937-4158-BB45-C49CCF731686}"/>
                  </a:ext>
                </a:extLst>
              </p:cNvPr>
              <p:cNvSpPr>
                <a:spLocks noChangeShapeType="1"/>
              </p:cNvSpPr>
              <p:nvPr/>
            </p:nvSpPr>
            <p:spPr bwMode="auto">
              <a:xfrm>
                <a:off x="6840" y="1596"/>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15">
                <a:extLst>
                  <a:ext uri="{FF2B5EF4-FFF2-40B4-BE49-F238E27FC236}">
                    <a16:creationId xmlns:a16="http://schemas.microsoft.com/office/drawing/2014/main" id="{389C6C4C-CB77-4E76-97DD-EBBE9F7D3573}"/>
                  </a:ext>
                </a:extLst>
              </p:cNvPr>
              <p:cNvSpPr>
                <a:spLocks noChangeShapeType="1"/>
              </p:cNvSpPr>
              <p:nvPr/>
            </p:nvSpPr>
            <p:spPr bwMode="auto">
              <a:xfrm>
                <a:off x="6840" y="2064"/>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Text Box 16">
                <a:extLst>
                  <a:ext uri="{FF2B5EF4-FFF2-40B4-BE49-F238E27FC236}">
                    <a16:creationId xmlns:a16="http://schemas.microsoft.com/office/drawing/2014/main" id="{3BFAFF15-DC26-4EC4-9967-536765B340CA}"/>
                  </a:ext>
                </a:extLst>
              </p:cNvPr>
              <p:cNvSpPr txBox="1">
                <a:spLocks noChangeArrowheads="1"/>
              </p:cNvSpPr>
              <p:nvPr/>
            </p:nvSpPr>
            <p:spPr bwMode="auto">
              <a:xfrm>
                <a:off x="6840" y="1596"/>
                <a:ext cx="720" cy="468"/>
              </a:xfrm>
              <a:prstGeom prst="rect">
                <a:avLst/>
              </a:prstGeom>
              <a:solidFill>
                <a:srgbClr val="FFCC66"/>
              </a:solidFill>
              <a:ln w="9525">
                <a:solidFill>
                  <a:srgbClr val="000000"/>
                </a:solidFill>
                <a:miter lim="800000"/>
                <a:headEnd/>
                <a:tailEnd/>
              </a:ln>
            </p:spPr>
            <p:txBody>
              <a:bodyPr/>
              <a:lstStyle/>
              <a:p>
                <a:r>
                  <a:rPr lang="en-US" altLang="zh-CN" sz="1400" noProof="1">
                    <a:solidFill>
                      <a:schemeClr val="accent2"/>
                    </a:solidFill>
                    <a:latin typeface="华文新魏" panose="02010800040101010101" pitchFamily="2" charset="-122"/>
                    <a:ea typeface="华文新魏" panose="02010800040101010101" pitchFamily="2" charset="-122"/>
                  </a:rPr>
                  <a:t>inode  </a:t>
                </a:r>
                <a:endParaRPr lang="en-US" altLang="zh-CN" sz="1400">
                  <a:solidFill>
                    <a:schemeClr val="accent2"/>
                  </a:solidFill>
                  <a:latin typeface="华文新魏" panose="02010800040101010101" pitchFamily="2" charset="-122"/>
                  <a:ea typeface="华文新魏" panose="02010800040101010101" pitchFamily="2" charset="-122"/>
                </a:endParaRPr>
              </a:p>
            </p:txBody>
          </p:sp>
        </p:grpSp>
        <p:grpSp>
          <p:nvGrpSpPr>
            <p:cNvPr id="12" name="Group 17">
              <a:extLst>
                <a:ext uri="{FF2B5EF4-FFF2-40B4-BE49-F238E27FC236}">
                  <a16:creationId xmlns:a16="http://schemas.microsoft.com/office/drawing/2014/main" id="{7BE98BD4-BA52-44FD-BE4D-8EFFE9669B57}"/>
                </a:ext>
              </a:extLst>
            </p:cNvPr>
            <p:cNvGrpSpPr>
              <a:grpSpLocks/>
            </p:cNvGrpSpPr>
            <p:nvPr/>
          </p:nvGrpSpPr>
          <p:grpSpPr bwMode="auto">
            <a:xfrm>
              <a:off x="3198" y="1338"/>
              <a:ext cx="842" cy="539"/>
              <a:chOff x="6840" y="1440"/>
              <a:chExt cx="1440" cy="780"/>
            </a:xfrm>
          </p:grpSpPr>
          <p:sp>
            <p:nvSpPr>
              <p:cNvPr id="57" name="Text Box 18">
                <a:extLst>
                  <a:ext uri="{FF2B5EF4-FFF2-40B4-BE49-F238E27FC236}">
                    <a16:creationId xmlns:a16="http://schemas.microsoft.com/office/drawing/2014/main" id="{DE102BE9-DC76-47EE-81A9-31EFE336E46B}"/>
                  </a:ext>
                </a:extLst>
              </p:cNvPr>
              <p:cNvSpPr txBox="1">
                <a:spLocks noChangeArrowheads="1"/>
              </p:cNvSpPr>
              <p:nvPr/>
            </p:nvSpPr>
            <p:spPr bwMode="auto">
              <a:xfrm>
                <a:off x="6840" y="1440"/>
                <a:ext cx="1440" cy="780"/>
              </a:xfrm>
              <a:prstGeom prst="rect">
                <a:avLst/>
              </a:prstGeom>
              <a:solidFill>
                <a:srgbClr val="FFCC66"/>
              </a:solidFill>
              <a:ln w="9525">
                <a:solidFill>
                  <a:srgbClr val="000000"/>
                </a:solidFill>
                <a:miter lim="800000"/>
                <a:headEnd/>
                <a:tailEnd/>
              </a:ln>
            </p:spPr>
            <p:txBody>
              <a:bodyPr/>
              <a:lstStyle/>
              <a:p>
                <a:endParaRPr lang="zh-CN" altLang="en-US" sz="1400" noProof="1">
                  <a:solidFill>
                    <a:schemeClr val="accent2"/>
                  </a:solidFill>
                  <a:latin typeface="华文新魏" panose="02010800040101010101" pitchFamily="2" charset="-122"/>
                  <a:ea typeface="华文新魏" panose="02010800040101010101" pitchFamily="2" charset="-122"/>
                </a:endParaRPr>
              </a:p>
              <a:p>
                <a:r>
                  <a:rPr lang="en-US" altLang="zh-CN" sz="1400" noProof="1">
                    <a:solidFill>
                      <a:schemeClr val="accent2"/>
                    </a:solidFill>
                    <a:latin typeface="华文新魏" panose="02010800040101010101" pitchFamily="2" charset="-122"/>
                    <a:ea typeface="华文新魏" panose="02010800040101010101" pitchFamily="2" charset="-122"/>
                  </a:rPr>
                  <a:t>inode  </a:t>
                </a:r>
                <a:r>
                  <a:rPr lang="zh-CN" altLang="en-US" sz="1400" noProof="1">
                    <a:solidFill>
                      <a:schemeClr val="accent2"/>
                    </a:solidFill>
                    <a:latin typeface="华文新魏" panose="02010800040101010101" pitchFamily="2" charset="-122"/>
                    <a:ea typeface="华文新魏" panose="02010800040101010101" pitchFamily="2" charset="-122"/>
                  </a:rPr>
                  <a:t>文</a:t>
                </a:r>
                <a:r>
                  <a:rPr lang="zh-CN" altLang="en-US" sz="1400">
                    <a:solidFill>
                      <a:schemeClr val="accent2"/>
                    </a:solidFill>
                    <a:latin typeface="华文新魏" panose="02010800040101010101" pitchFamily="2" charset="-122"/>
                    <a:ea typeface="华文新魏" panose="02010800040101010101" pitchFamily="2" charset="-122"/>
                  </a:rPr>
                  <a:t>件</a:t>
                </a:r>
                <a:r>
                  <a:rPr lang="zh-CN" altLang="en-US" sz="1400" noProof="1">
                    <a:solidFill>
                      <a:schemeClr val="accent2"/>
                    </a:solidFill>
                    <a:latin typeface="华文新魏" panose="02010800040101010101" pitchFamily="2" charset="-122"/>
                    <a:ea typeface="华文新魏" panose="02010800040101010101" pitchFamily="2" charset="-122"/>
                  </a:rPr>
                  <a:t>名</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58" name="Line 19">
                <a:extLst>
                  <a:ext uri="{FF2B5EF4-FFF2-40B4-BE49-F238E27FC236}">
                    <a16:creationId xmlns:a16="http://schemas.microsoft.com/office/drawing/2014/main" id="{0B1710D0-DA1C-44F2-A128-046F0E9EA6F4}"/>
                  </a:ext>
                </a:extLst>
              </p:cNvPr>
              <p:cNvSpPr>
                <a:spLocks noChangeShapeType="1"/>
              </p:cNvSpPr>
              <p:nvPr/>
            </p:nvSpPr>
            <p:spPr bwMode="auto">
              <a:xfrm>
                <a:off x="6840" y="1596"/>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20">
                <a:extLst>
                  <a:ext uri="{FF2B5EF4-FFF2-40B4-BE49-F238E27FC236}">
                    <a16:creationId xmlns:a16="http://schemas.microsoft.com/office/drawing/2014/main" id="{2A49835E-32E8-4925-8CC0-C6E048510D10}"/>
                  </a:ext>
                </a:extLst>
              </p:cNvPr>
              <p:cNvSpPr>
                <a:spLocks noChangeShapeType="1"/>
              </p:cNvSpPr>
              <p:nvPr/>
            </p:nvSpPr>
            <p:spPr bwMode="auto">
              <a:xfrm>
                <a:off x="6840" y="2064"/>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Text Box 21">
                <a:extLst>
                  <a:ext uri="{FF2B5EF4-FFF2-40B4-BE49-F238E27FC236}">
                    <a16:creationId xmlns:a16="http://schemas.microsoft.com/office/drawing/2014/main" id="{4DD33A92-7326-4071-BB2D-5F455BE2E921}"/>
                  </a:ext>
                </a:extLst>
              </p:cNvPr>
              <p:cNvSpPr txBox="1">
                <a:spLocks noChangeArrowheads="1"/>
              </p:cNvSpPr>
              <p:nvPr/>
            </p:nvSpPr>
            <p:spPr bwMode="auto">
              <a:xfrm>
                <a:off x="6840" y="1596"/>
                <a:ext cx="720" cy="468"/>
              </a:xfrm>
              <a:prstGeom prst="rect">
                <a:avLst/>
              </a:prstGeom>
              <a:solidFill>
                <a:srgbClr val="FFCC66"/>
              </a:solidFill>
              <a:ln w="9525">
                <a:solidFill>
                  <a:srgbClr val="000000"/>
                </a:solidFill>
                <a:miter lim="800000"/>
                <a:headEnd/>
                <a:tailEnd/>
              </a:ln>
            </p:spPr>
            <p:txBody>
              <a:bodyPr/>
              <a:lstStyle/>
              <a:p>
                <a:r>
                  <a:rPr lang="en-US" altLang="zh-CN" sz="1400" noProof="1">
                    <a:solidFill>
                      <a:schemeClr val="accent2"/>
                    </a:solidFill>
                    <a:latin typeface="华文新魏" panose="02010800040101010101" pitchFamily="2" charset="-122"/>
                    <a:ea typeface="华文新魏" panose="02010800040101010101" pitchFamily="2" charset="-122"/>
                  </a:rPr>
                  <a:t>inode  </a:t>
                </a:r>
                <a:endParaRPr lang="en-US" altLang="zh-CN" sz="1400">
                  <a:solidFill>
                    <a:schemeClr val="accent2"/>
                  </a:solidFill>
                  <a:latin typeface="华文新魏" panose="02010800040101010101" pitchFamily="2" charset="-122"/>
                  <a:ea typeface="华文新魏" panose="02010800040101010101" pitchFamily="2" charset="-122"/>
                </a:endParaRPr>
              </a:p>
            </p:txBody>
          </p:sp>
        </p:grpSp>
        <p:sp>
          <p:nvSpPr>
            <p:cNvPr id="13" name="Line 22">
              <a:extLst>
                <a:ext uri="{FF2B5EF4-FFF2-40B4-BE49-F238E27FC236}">
                  <a16:creationId xmlns:a16="http://schemas.microsoft.com/office/drawing/2014/main" id="{E5B0535B-6C8F-4DE0-B630-E74A9F20A1A7}"/>
                </a:ext>
              </a:extLst>
            </p:cNvPr>
            <p:cNvSpPr>
              <a:spLocks noChangeShapeType="1"/>
            </p:cNvSpPr>
            <p:nvPr/>
          </p:nvSpPr>
          <p:spPr bwMode="auto">
            <a:xfrm>
              <a:off x="2643" y="2200"/>
              <a:ext cx="1"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23">
              <a:extLst>
                <a:ext uri="{FF2B5EF4-FFF2-40B4-BE49-F238E27FC236}">
                  <a16:creationId xmlns:a16="http://schemas.microsoft.com/office/drawing/2014/main" id="{2C6C629D-05DC-497E-A0D3-1D9386E6633F}"/>
                </a:ext>
              </a:extLst>
            </p:cNvPr>
            <p:cNvSpPr>
              <a:spLocks noChangeShapeType="1"/>
            </p:cNvSpPr>
            <p:nvPr/>
          </p:nvSpPr>
          <p:spPr bwMode="auto">
            <a:xfrm>
              <a:off x="2643" y="2416"/>
              <a:ext cx="21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4">
              <a:extLst>
                <a:ext uri="{FF2B5EF4-FFF2-40B4-BE49-F238E27FC236}">
                  <a16:creationId xmlns:a16="http://schemas.microsoft.com/office/drawing/2014/main" id="{9CAC1B76-FA46-4F45-BA51-A3CDA5E20C52}"/>
                </a:ext>
              </a:extLst>
            </p:cNvPr>
            <p:cNvSpPr>
              <a:spLocks noChangeShapeType="1"/>
            </p:cNvSpPr>
            <p:nvPr/>
          </p:nvSpPr>
          <p:spPr bwMode="auto">
            <a:xfrm>
              <a:off x="4746" y="2416"/>
              <a:ext cx="1" cy="5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25">
              <a:extLst>
                <a:ext uri="{FF2B5EF4-FFF2-40B4-BE49-F238E27FC236}">
                  <a16:creationId xmlns:a16="http://schemas.microsoft.com/office/drawing/2014/main" id="{CF944329-B3A5-45B9-AE18-9F4D313C057B}"/>
                </a:ext>
              </a:extLst>
            </p:cNvPr>
            <p:cNvSpPr>
              <a:spLocks noChangeShapeType="1"/>
            </p:cNvSpPr>
            <p:nvPr/>
          </p:nvSpPr>
          <p:spPr bwMode="auto">
            <a:xfrm>
              <a:off x="2547" y="2630"/>
              <a:ext cx="181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26">
              <a:extLst>
                <a:ext uri="{FF2B5EF4-FFF2-40B4-BE49-F238E27FC236}">
                  <a16:creationId xmlns:a16="http://schemas.microsoft.com/office/drawing/2014/main" id="{3FF2B59F-6891-49A1-9762-30EC5D3F0176}"/>
                </a:ext>
              </a:extLst>
            </p:cNvPr>
            <p:cNvSpPr>
              <a:spLocks noChangeShapeType="1"/>
            </p:cNvSpPr>
            <p:nvPr/>
          </p:nvSpPr>
          <p:spPr bwMode="auto">
            <a:xfrm>
              <a:off x="4364" y="2631"/>
              <a:ext cx="0" cy="3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27">
              <a:extLst>
                <a:ext uri="{FF2B5EF4-FFF2-40B4-BE49-F238E27FC236}">
                  <a16:creationId xmlns:a16="http://schemas.microsoft.com/office/drawing/2014/main" id="{942E63F4-B844-4FFC-9E4E-60D5707801D7}"/>
                </a:ext>
              </a:extLst>
            </p:cNvPr>
            <p:cNvSpPr>
              <a:spLocks noChangeShapeType="1"/>
            </p:cNvSpPr>
            <p:nvPr/>
          </p:nvSpPr>
          <p:spPr bwMode="auto">
            <a:xfrm>
              <a:off x="2643" y="2954"/>
              <a:ext cx="124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28">
              <a:extLst>
                <a:ext uri="{FF2B5EF4-FFF2-40B4-BE49-F238E27FC236}">
                  <a16:creationId xmlns:a16="http://schemas.microsoft.com/office/drawing/2014/main" id="{261F8C60-511F-42FC-9A05-BE9E69B35261}"/>
                </a:ext>
              </a:extLst>
            </p:cNvPr>
            <p:cNvSpPr>
              <a:spLocks noChangeShapeType="1"/>
            </p:cNvSpPr>
            <p:nvPr/>
          </p:nvSpPr>
          <p:spPr bwMode="auto">
            <a:xfrm>
              <a:off x="3599" y="2739"/>
              <a:ext cx="0" cy="2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9">
              <a:extLst>
                <a:ext uri="{FF2B5EF4-FFF2-40B4-BE49-F238E27FC236}">
                  <a16:creationId xmlns:a16="http://schemas.microsoft.com/office/drawing/2014/main" id="{B36BCD18-D63E-430B-8FE1-3881C026EB28}"/>
                </a:ext>
              </a:extLst>
            </p:cNvPr>
            <p:cNvSpPr>
              <a:spLocks noChangeShapeType="1"/>
            </p:cNvSpPr>
            <p:nvPr/>
          </p:nvSpPr>
          <p:spPr bwMode="auto">
            <a:xfrm>
              <a:off x="1974" y="2954"/>
              <a:ext cx="124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30">
              <a:extLst>
                <a:ext uri="{FF2B5EF4-FFF2-40B4-BE49-F238E27FC236}">
                  <a16:creationId xmlns:a16="http://schemas.microsoft.com/office/drawing/2014/main" id="{BCF5F0EF-7070-4FA9-9B93-48E3A60F9249}"/>
                </a:ext>
              </a:extLst>
            </p:cNvPr>
            <p:cNvSpPr>
              <a:spLocks noChangeShapeType="1"/>
            </p:cNvSpPr>
            <p:nvPr/>
          </p:nvSpPr>
          <p:spPr bwMode="auto">
            <a:xfrm>
              <a:off x="2547" y="2200"/>
              <a:ext cx="1" cy="4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31">
              <a:extLst>
                <a:ext uri="{FF2B5EF4-FFF2-40B4-BE49-F238E27FC236}">
                  <a16:creationId xmlns:a16="http://schemas.microsoft.com/office/drawing/2014/main" id="{C22204C4-DD58-4866-A99E-FDF9B6CB2B48}"/>
                </a:ext>
              </a:extLst>
            </p:cNvPr>
            <p:cNvSpPr>
              <a:spLocks noChangeShapeType="1"/>
            </p:cNvSpPr>
            <p:nvPr/>
          </p:nvSpPr>
          <p:spPr bwMode="auto">
            <a:xfrm>
              <a:off x="2452" y="2739"/>
              <a:ext cx="114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32">
              <a:extLst>
                <a:ext uri="{FF2B5EF4-FFF2-40B4-BE49-F238E27FC236}">
                  <a16:creationId xmlns:a16="http://schemas.microsoft.com/office/drawing/2014/main" id="{93A80353-2856-41CC-97F1-0FBF70427A42}"/>
                </a:ext>
              </a:extLst>
            </p:cNvPr>
            <p:cNvSpPr>
              <a:spLocks noChangeShapeType="1"/>
            </p:cNvSpPr>
            <p:nvPr/>
          </p:nvSpPr>
          <p:spPr bwMode="auto">
            <a:xfrm>
              <a:off x="2451" y="2200"/>
              <a:ext cx="1" cy="5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Freeform 33">
              <a:extLst>
                <a:ext uri="{FF2B5EF4-FFF2-40B4-BE49-F238E27FC236}">
                  <a16:creationId xmlns:a16="http://schemas.microsoft.com/office/drawing/2014/main" id="{47C91B27-7062-4474-8137-4BEE03B9B44C}"/>
                </a:ext>
              </a:extLst>
            </p:cNvPr>
            <p:cNvSpPr>
              <a:spLocks/>
            </p:cNvSpPr>
            <p:nvPr/>
          </p:nvSpPr>
          <p:spPr bwMode="auto">
            <a:xfrm>
              <a:off x="2643" y="1607"/>
              <a:ext cx="574" cy="270"/>
            </a:xfrm>
            <a:custGeom>
              <a:avLst/>
              <a:gdLst>
                <a:gd name="T0" fmla="*/ 1080 w 1080"/>
                <a:gd name="T1" fmla="*/ 0 h 312"/>
                <a:gd name="T2" fmla="*/ 0 w 1080"/>
                <a:gd name="T3" fmla="*/ 312 h 312"/>
              </a:gdLst>
              <a:ahLst/>
              <a:cxnLst>
                <a:cxn ang="0">
                  <a:pos x="T0" y="T1"/>
                </a:cxn>
                <a:cxn ang="0">
                  <a:pos x="T2" y="T3"/>
                </a:cxn>
              </a:cxnLst>
              <a:rect l="0" t="0" r="r" b="b"/>
              <a:pathLst>
                <a:path w="1080" h="312">
                  <a:moveTo>
                    <a:pt x="1080" y="0"/>
                  </a:moveTo>
                  <a:cubicBezTo>
                    <a:pt x="630" y="130"/>
                    <a:pt x="180" y="260"/>
                    <a:pt x="0" y="312"/>
                  </a:cubicBezTo>
                </a:path>
              </a:pathLst>
            </a:custGeom>
            <a:solidFill>
              <a:schemeClr val="accent1"/>
            </a:solidFill>
            <a:ln w="9525">
              <a:solidFill>
                <a:srgbClr val="000000"/>
              </a:solidFill>
              <a:round/>
              <a:headEnd type="none" w="med" len="med"/>
              <a:tailEnd type="triangle" w="med" len="med"/>
            </a:ln>
          </p:spPr>
          <p:txBody>
            <a:bodyPr/>
            <a:lstStyle/>
            <a:p>
              <a:endParaRPr lang="zh-CN" altLang="en-US"/>
            </a:p>
          </p:txBody>
        </p:sp>
        <p:sp>
          <p:nvSpPr>
            <p:cNvPr id="25" name="Line 34">
              <a:extLst>
                <a:ext uri="{FF2B5EF4-FFF2-40B4-BE49-F238E27FC236}">
                  <a16:creationId xmlns:a16="http://schemas.microsoft.com/office/drawing/2014/main" id="{16639143-8131-4EAA-A457-EC9C4A773BA6}"/>
                </a:ext>
              </a:extLst>
            </p:cNvPr>
            <p:cNvSpPr>
              <a:spLocks noChangeShapeType="1"/>
            </p:cNvSpPr>
            <p:nvPr/>
          </p:nvSpPr>
          <p:spPr bwMode="auto">
            <a:xfrm flipH="1">
              <a:off x="2834" y="1123"/>
              <a:ext cx="12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35">
              <a:extLst>
                <a:ext uri="{FF2B5EF4-FFF2-40B4-BE49-F238E27FC236}">
                  <a16:creationId xmlns:a16="http://schemas.microsoft.com/office/drawing/2014/main" id="{4E850056-2694-4D7B-9370-8E7289DE3AE4}"/>
                </a:ext>
              </a:extLst>
            </p:cNvPr>
            <p:cNvSpPr>
              <a:spLocks noChangeShapeType="1"/>
            </p:cNvSpPr>
            <p:nvPr/>
          </p:nvSpPr>
          <p:spPr bwMode="auto">
            <a:xfrm flipH="1">
              <a:off x="2452" y="1123"/>
              <a:ext cx="382" cy="7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36">
              <a:extLst>
                <a:ext uri="{FF2B5EF4-FFF2-40B4-BE49-F238E27FC236}">
                  <a16:creationId xmlns:a16="http://schemas.microsoft.com/office/drawing/2014/main" id="{038D995A-CA30-4029-931B-1E37EA196954}"/>
                </a:ext>
              </a:extLst>
            </p:cNvPr>
            <p:cNvSpPr>
              <a:spLocks noChangeShapeType="1"/>
            </p:cNvSpPr>
            <p:nvPr/>
          </p:nvSpPr>
          <p:spPr bwMode="auto">
            <a:xfrm>
              <a:off x="1111" y="2205"/>
              <a:ext cx="576" cy="85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37">
              <a:extLst>
                <a:ext uri="{FF2B5EF4-FFF2-40B4-BE49-F238E27FC236}">
                  <a16:creationId xmlns:a16="http://schemas.microsoft.com/office/drawing/2014/main" id="{18085F74-2B09-4D06-9957-40B68510AC5C}"/>
                </a:ext>
              </a:extLst>
            </p:cNvPr>
            <p:cNvSpPr>
              <a:spLocks noChangeShapeType="1"/>
            </p:cNvSpPr>
            <p:nvPr/>
          </p:nvSpPr>
          <p:spPr bwMode="auto">
            <a:xfrm flipH="1">
              <a:off x="3025" y="2200"/>
              <a:ext cx="96" cy="75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AutoShape 38">
              <a:extLst>
                <a:ext uri="{FF2B5EF4-FFF2-40B4-BE49-F238E27FC236}">
                  <a16:creationId xmlns:a16="http://schemas.microsoft.com/office/drawing/2014/main" id="{D82C8ECD-FAD1-4D73-9581-1C0D13FFE316}"/>
                </a:ext>
              </a:extLst>
            </p:cNvPr>
            <p:cNvSpPr>
              <a:spLocks noChangeArrowheads="1"/>
            </p:cNvSpPr>
            <p:nvPr/>
          </p:nvSpPr>
          <p:spPr bwMode="auto">
            <a:xfrm>
              <a:off x="3217" y="3751"/>
              <a:ext cx="573" cy="388"/>
            </a:xfrm>
            <a:prstGeom prst="wedgeRectCallout">
              <a:avLst>
                <a:gd name="adj1" fmla="val -61389"/>
                <a:gd name="adj2" fmla="val -158542"/>
              </a:avLst>
            </a:prstGeom>
            <a:solidFill>
              <a:srgbClr val="FF6699"/>
            </a:solidFill>
            <a:ln w="9525">
              <a:solidFill>
                <a:srgbClr val="000000"/>
              </a:solidFill>
              <a:miter lim="800000"/>
              <a:headEnd/>
              <a:tailEnd/>
            </a:ln>
          </p:spPr>
          <p:txBody>
            <a:bodyPr/>
            <a:lstStyle/>
            <a:p>
              <a:r>
                <a:rPr lang="zh-CN" altLang="en-US" sz="1600">
                  <a:solidFill>
                    <a:schemeClr val="accent2"/>
                  </a:solidFill>
                  <a:latin typeface="华文新魏" panose="02010800040101010101" pitchFamily="2" charset="-122"/>
                  <a:ea typeface="华文新魏" panose="02010800040101010101" pitchFamily="2" charset="-122"/>
                </a:rPr>
                <a:t>磁盘</a:t>
              </a:r>
            </a:p>
            <a:p>
              <a:r>
                <a:rPr lang="zh-CN" altLang="en-US" sz="1600">
                  <a:solidFill>
                    <a:schemeClr val="accent2"/>
                  </a:solidFill>
                  <a:latin typeface="华文新魏" panose="02010800040101010101" pitchFamily="2" charset="-122"/>
                  <a:ea typeface="华文新魏" panose="02010800040101010101" pitchFamily="2" charset="-122"/>
                </a:rPr>
                <a:t>文件</a:t>
              </a:r>
            </a:p>
          </p:txBody>
        </p:sp>
        <p:grpSp>
          <p:nvGrpSpPr>
            <p:cNvPr id="30" name="Group 39">
              <a:extLst>
                <a:ext uri="{FF2B5EF4-FFF2-40B4-BE49-F238E27FC236}">
                  <a16:creationId xmlns:a16="http://schemas.microsoft.com/office/drawing/2014/main" id="{1460219E-667D-4397-A42C-400485DA4730}"/>
                </a:ext>
              </a:extLst>
            </p:cNvPr>
            <p:cNvGrpSpPr>
              <a:grpSpLocks/>
            </p:cNvGrpSpPr>
            <p:nvPr/>
          </p:nvGrpSpPr>
          <p:grpSpPr bwMode="auto">
            <a:xfrm>
              <a:off x="802" y="2954"/>
              <a:ext cx="2261" cy="388"/>
              <a:chOff x="2700" y="3468"/>
              <a:chExt cx="3420" cy="468"/>
            </a:xfrm>
          </p:grpSpPr>
          <p:sp>
            <p:nvSpPr>
              <p:cNvPr id="51" name="Text Box 40">
                <a:extLst>
                  <a:ext uri="{FF2B5EF4-FFF2-40B4-BE49-F238E27FC236}">
                    <a16:creationId xmlns:a16="http://schemas.microsoft.com/office/drawing/2014/main" id="{514FF1D6-348F-4FE9-8DD8-1BCF291CEF56}"/>
                  </a:ext>
                </a:extLst>
              </p:cNvPr>
              <p:cNvSpPr txBox="1">
                <a:spLocks noChangeArrowheads="1"/>
              </p:cNvSpPr>
              <p:nvPr/>
            </p:nvSpPr>
            <p:spPr bwMode="auto">
              <a:xfrm>
                <a:off x="2700" y="3468"/>
                <a:ext cx="570" cy="468"/>
              </a:xfrm>
              <a:prstGeom prst="rect">
                <a:avLst/>
              </a:prstGeom>
              <a:solidFill>
                <a:srgbClr val="FF6699"/>
              </a:solidFill>
              <a:ln w="9525">
                <a:solidFill>
                  <a:srgbClr val="000000"/>
                </a:solidFill>
                <a:miter lim="800000"/>
                <a:headEnd/>
                <a:tailEnd/>
              </a:ln>
            </p:spPr>
            <p:txBody>
              <a:bodyPr/>
              <a:lstStyle/>
              <a:p>
                <a:r>
                  <a:rPr lang="zh-CN" altLang="zh-CN" sz="1400" noProof="1">
                    <a:solidFill>
                      <a:schemeClr val="accent2"/>
                    </a:solidFill>
                    <a:latin typeface="华文新魏" panose="02010800040101010101" pitchFamily="2" charset="-122"/>
                    <a:ea typeface="华文新魏" panose="02010800040101010101" pitchFamily="2" charset="-122"/>
                  </a:rPr>
                  <a:t>0#</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52" name="Text Box 41">
                <a:extLst>
                  <a:ext uri="{FF2B5EF4-FFF2-40B4-BE49-F238E27FC236}">
                    <a16:creationId xmlns:a16="http://schemas.microsoft.com/office/drawing/2014/main" id="{B5161E5C-969F-4C2F-83D4-B9C5C4399634}"/>
                  </a:ext>
                </a:extLst>
              </p:cNvPr>
              <p:cNvSpPr txBox="1">
                <a:spLocks noChangeArrowheads="1"/>
              </p:cNvSpPr>
              <p:nvPr/>
            </p:nvSpPr>
            <p:spPr bwMode="auto">
              <a:xfrm>
                <a:off x="3270" y="3468"/>
                <a:ext cx="570" cy="468"/>
              </a:xfrm>
              <a:prstGeom prst="rect">
                <a:avLst/>
              </a:prstGeom>
              <a:solidFill>
                <a:srgbClr val="FF6699"/>
              </a:solidFill>
              <a:ln w="9525">
                <a:solidFill>
                  <a:srgbClr val="000000"/>
                </a:solidFill>
                <a:miter lim="800000"/>
                <a:headEnd/>
                <a:tailEnd/>
              </a:ln>
            </p:spPr>
            <p:txBody>
              <a:bodyPr/>
              <a:lstStyle/>
              <a:p>
                <a:r>
                  <a:rPr lang="zh-CN" altLang="zh-CN" sz="1400" noProof="1">
                    <a:solidFill>
                      <a:schemeClr val="accent2"/>
                    </a:solidFill>
                    <a:latin typeface="华文新魏" panose="02010800040101010101" pitchFamily="2" charset="-122"/>
                    <a:ea typeface="华文新魏" panose="02010800040101010101" pitchFamily="2" charset="-122"/>
                  </a:rPr>
                  <a:t>1#</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53" name="Text Box 42">
                <a:extLst>
                  <a:ext uri="{FF2B5EF4-FFF2-40B4-BE49-F238E27FC236}">
                    <a16:creationId xmlns:a16="http://schemas.microsoft.com/office/drawing/2014/main" id="{F1AD1598-864C-4420-AFDD-342C7E9D0064}"/>
                  </a:ext>
                </a:extLst>
              </p:cNvPr>
              <p:cNvSpPr txBox="1">
                <a:spLocks noChangeArrowheads="1"/>
              </p:cNvSpPr>
              <p:nvPr/>
            </p:nvSpPr>
            <p:spPr bwMode="auto">
              <a:xfrm>
                <a:off x="3840" y="3468"/>
                <a:ext cx="570" cy="468"/>
              </a:xfrm>
              <a:prstGeom prst="rect">
                <a:avLst/>
              </a:prstGeom>
              <a:solidFill>
                <a:srgbClr val="FF6699"/>
              </a:solidFill>
              <a:ln w="9525">
                <a:solidFill>
                  <a:srgbClr val="000000"/>
                </a:solidFill>
                <a:miter lim="800000"/>
                <a:headEnd/>
                <a:tailEnd/>
              </a:ln>
            </p:spPr>
            <p:txBody>
              <a:bodyPr/>
              <a:lstStyle/>
              <a:p>
                <a:r>
                  <a:rPr lang="zh-CN" altLang="zh-CN" sz="1400" noProof="1">
                    <a:solidFill>
                      <a:schemeClr val="accent2"/>
                    </a:solidFill>
                    <a:latin typeface="华文新魏" panose="02010800040101010101" pitchFamily="2" charset="-122"/>
                    <a:ea typeface="华文新魏" panose="02010800040101010101" pitchFamily="2" charset="-122"/>
                  </a:rPr>
                  <a:t>2#</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54" name="Text Box 43">
                <a:extLst>
                  <a:ext uri="{FF2B5EF4-FFF2-40B4-BE49-F238E27FC236}">
                    <a16:creationId xmlns:a16="http://schemas.microsoft.com/office/drawing/2014/main" id="{69AE98F7-3FA2-4CC7-9318-5FBE09035BCD}"/>
                  </a:ext>
                </a:extLst>
              </p:cNvPr>
              <p:cNvSpPr txBox="1">
                <a:spLocks noChangeArrowheads="1"/>
              </p:cNvSpPr>
              <p:nvPr/>
            </p:nvSpPr>
            <p:spPr bwMode="auto">
              <a:xfrm>
                <a:off x="4410" y="3468"/>
                <a:ext cx="570" cy="468"/>
              </a:xfrm>
              <a:prstGeom prst="rect">
                <a:avLst/>
              </a:prstGeom>
              <a:solidFill>
                <a:srgbClr val="FF6699"/>
              </a:solidFill>
              <a:ln w="9525">
                <a:solidFill>
                  <a:srgbClr val="000000"/>
                </a:solidFill>
                <a:miter lim="800000"/>
                <a:headEnd/>
                <a:tailEnd/>
              </a:ln>
            </p:spPr>
            <p:txBody>
              <a:bodyPr/>
              <a:lstStyle/>
              <a:p>
                <a:r>
                  <a:rPr lang="zh-CN" altLang="zh-CN" sz="1400" noProof="1">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55" name="Text Box 44">
                <a:extLst>
                  <a:ext uri="{FF2B5EF4-FFF2-40B4-BE49-F238E27FC236}">
                    <a16:creationId xmlns:a16="http://schemas.microsoft.com/office/drawing/2014/main" id="{0CD4D657-13F2-4E2B-8AF2-57F3575CAA66}"/>
                  </a:ext>
                </a:extLst>
              </p:cNvPr>
              <p:cNvSpPr txBox="1">
                <a:spLocks noChangeArrowheads="1"/>
              </p:cNvSpPr>
              <p:nvPr/>
            </p:nvSpPr>
            <p:spPr bwMode="auto">
              <a:xfrm>
                <a:off x="4980" y="3468"/>
                <a:ext cx="570" cy="468"/>
              </a:xfrm>
              <a:prstGeom prst="rect">
                <a:avLst/>
              </a:prstGeom>
              <a:solidFill>
                <a:srgbClr val="FF6699"/>
              </a:solidFill>
              <a:ln w="9525">
                <a:solidFill>
                  <a:srgbClr val="000000"/>
                </a:solidFill>
                <a:miter lim="800000"/>
                <a:headEnd/>
                <a:tailEnd/>
              </a:ln>
            </p:spPr>
            <p:txBody>
              <a:bodyPr/>
              <a:lstStyle/>
              <a:p>
                <a:endParaRPr lang="zh-CN" altLang="zh-CN">
                  <a:latin typeface="华文新魏" panose="02010800040101010101" pitchFamily="2" charset="-122"/>
                  <a:ea typeface="华文新魏" panose="02010800040101010101" pitchFamily="2" charset="-122"/>
                </a:endParaRPr>
              </a:p>
            </p:txBody>
          </p:sp>
          <p:sp>
            <p:nvSpPr>
              <p:cNvPr id="56" name="Text Box 45">
                <a:extLst>
                  <a:ext uri="{FF2B5EF4-FFF2-40B4-BE49-F238E27FC236}">
                    <a16:creationId xmlns:a16="http://schemas.microsoft.com/office/drawing/2014/main" id="{A0F63FA8-62C0-4C6D-9C14-950CB6DC1FD9}"/>
                  </a:ext>
                </a:extLst>
              </p:cNvPr>
              <p:cNvSpPr txBox="1">
                <a:spLocks noChangeArrowheads="1"/>
              </p:cNvSpPr>
              <p:nvPr/>
            </p:nvSpPr>
            <p:spPr bwMode="auto">
              <a:xfrm>
                <a:off x="5550" y="3468"/>
                <a:ext cx="570" cy="468"/>
              </a:xfrm>
              <a:prstGeom prst="rect">
                <a:avLst/>
              </a:prstGeom>
              <a:solidFill>
                <a:srgbClr val="FF6699"/>
              </a:solidFill>
              <a:ln w="9525">
                <a:solidFill>
                  <a:srgbClr val="000000"/>
                </a:solidFill>
                <a:miter lim="800000"/>
                <a:headEnd/>
                <a:tailEnd/>
              </a:ln>
            </p:spPr>
            <p:txBody>
              <a:bodyPr/>
              <a:lstStyle/>
              <a:p>
                <a:r>
                  <a:rPr lang="zh-CN" altLang="zh-CN" sz="1400" noProof="1">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grpSp>
        <p:sp>
          <p:nvSpPr>
            <p:cNvPr id="31" name="Text Box 46">
              <a:extLst>
                <a:ext uri="{FF2B5EF4-FFF2-40B4-BE49-F238E27FC236}">
                  <a16:creationId xmlns:a16="http://schemas.microsoft.com/office/drawing/2014/main" id="{624D2DFA-65FB-4D53-9E12-E2370AF18306}"/>
                </a:ext>
              </a:extLst>
            </p:cNvPr>
            <p:cNvSpPr txBox="1">
              <a:spLocks noChangeArrowheads="1"/>
            </p:cNvSpPr>
            <p:nvPr/>
          </p:nvSpPr>
          <p:spPr bwMode="auto">
            <a:xfrm>
              <a:off x="3063" y="2954"/>
              <a:ext cx="377" cy="388"/>
            </a:xfrm>
            <a:prstGeom prst="rect">
              <a:avLst/>
            </a:prstGeom>
            <a:solidFill>
              <a:srgbClr val="FF6699"/>
            </a:solidFill>
            <a:ln w="9525">
              <a:solidFill>
                <a:srgbClr val="000000"/>
              </a:solidFill>
              <a:miter lim="800000"/>
              <a:headEnd/>
              <a:tailEnd/>
            </a:ln>
          </p:spPr>
          <p:txBody>
            <a:bodyPr/>
            <a:lstStyle/>
            <a:p>
              <a:r>
                <a:rPr lang="zh-CN" altLang="en-US" sz="1400" noProof="1">
                  <a:solidFill>
                    <a:schemeClr val="accent2"/>
                  </a:solidFill>
                  <a:latin typeface="华文新魏" panose="02010800040101010101" pitchFamily="2" charset="-122"/>
                  <a:ea typeface="华文新魏" panose="02010800040101010101" pitchFamily="2" charset="-122"/>
                </a:rPr>
                <a:t>数据块</a:t>
              </a:r>
            </a:p>
            <a:p>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2" name="Text Box 47">
              <a:extLst>
                <a:ext uri="{FF2B5EF4-FFF2-40B4-BE49-F238E27FC236}">
                  <a16:creationId xmlns:a16="http://schemas.microsoft.com/office/drawing/2014/main" id="{79619DA6-5357-499A-AFFE-6B2054C6442C}"/>
                </a:ext>
              </a:extLst>
            </p:cNvPr>
            <p:cNvSpPr txBox="1">
              <a:spLocks noChangeArrowheads="1"/>
            </p:cNvSpPr>
            <p:nvPr/>
          </p:nvSpPr>
          <p:spPr bwMode="auto">
            <a:xfrm>
              <a:off x="3440" y="2954"/>
              <a:ext cx="377" cy="388"/>
            </a:xfrm>
            <a:prstGeom prst="rect">
              <a:avLst/>
            </a:prstGeom>
            <a:solidFill>
              <a:srgbClr val="FF6699"/>
            </a:solidFill>
            <a:ln w="9525">
              <a:solidFill>
                <a:srgbClr val="000000"/>
              </a:solidFill>
              <a:miter lim="800000"/>
              <a:headEnd/>
              <a:tailEnd/>
            </a:ln>
          </p:spPr>
          <p:txBody>
            <a:bodyPr/>
            <a:lstStyle/>
            <a:p>
              <a:r>
                <a:rPr lang="zh-CN" altLang="en-US" sz="1400" noProof="1">
                  <a:solidFill>
                    <a:schemeClr val="accent2"/>
                  </a:solidFill>
                  <a:latin typeface="华文新魏" panose="02010800040101010101" pitchFamily="2" charset="-122"/>
                  <a:ea typeface="华文新魏" panose="02010800040101010101" pitchFamily="2" charset="-122"/>
                </a:rPr>
                <a:t>数据块</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3" name="Text Box 48">
              <a:extLst>
                <a:ext uri="{FF2B5EF4-FFF2-40B4-BE49-F238E27FC236}">
                  <a16:creationId xmlns:a16="http://schemas.microsoft.com/office/drawing/2014/main" id="{DE9C7E72-9E7F-42B5-8B2A-B9CC35E8CA5F}"/>
                </a:ext>
              </a:extLst>
            </p:cNvPr>
            <p:cNvSpPr txBox="1">
              <a:spLocks noChangeArrowheads="1"/>
            </p:cNvSpPr>
            <p:nvPr/>
          </p:nvSpPr>
          <p:spPr bwMode="auto">
            <a:xfrm>
              <a:off x="3817" y="2954"/>
              <a:ext cx="377" cy="388"/>
            </a:xfrm>
            <a:prstGeom prst="rect">
              <a:avLst/>
            </a:prstGeom>
            <a:solidFill>
              <a:srgbClr val="FF6699"/>
            </a:solidFill>
            <a:ln w="9525">
              <a:solidFill>
                <a:srgbClr val="000000"/>
              </a:solidFill>
              <a:miter lim="800000"/>
              <a:headEnd/>
              <a:tailEnd/>
            </a:ln>
          </p:spPr>
          <p:txBody>
            <a:bodyPr/>
            <a:lstStyle/>
            <a:p>
              <a:r>
                <a:rPr lang="zh-CN" altLang="en-US" sz="1400" noProof="1">
                  <a:solidFill>
                    <a:schemeClr val="accent2"/>
                  </a:solidFill>
                  <a:latin typeface="华文新魏" panose="02010800040101010101" pitchFamily="2" charset="-122"/>
                  <a:ea typeface="华文新魏" panose="02010800040101010101" pitchFamily="2" charset="-122"/>
                </a:rPr>
                <a:t>目录块</a:t>
              </a:r>
            </a:p>
            <a:p>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4" name="Text Box 49">
              <a:extLst>
                <a:ext uri="{FF2B5EF4-FFF2-40B4-BE49-F238E27FC236}">
                  <a16:creationId xmlns:a16="http://schemas.microsoft.com/office/drawing/2014/main" id="{59A538BD-BCD0-490D-BE5E-44E174AFE3FC}"/>
                </a:ext>
              </a:extLst>
            </p:cNvPr>
            <p:cNvSpPr txBox="1">
              <a:spLocks noChangeArrowheads="1"/>
            </p:cNvSpPr>
            <p:nvPr/>
          </p:nvSpPr>
          <p:spPr bwMode="auto">
            <a:xfrm>
              <a:off x="4194" y="2954"/>
              <a:ext cx="377" cy="388"/>
            </a:xfrm>
            <a:prstGeom prst="rect">
              <a:avLst/>
            </a:prstGeom>
            <a:solidFill>
              <a:schemeClr val="accent1"/>
            </a:solidFill>
            <a:ln w="9525">
              <a:solidFill>
                <a:srgbClr val="000000"/>
              </a:solidFill>
              <a:miter lim="800000"/>
              <a:headEnd/>
              <a:tailEnd/>
            </a:ln>
          </p:spPr>
          <p:txBody>
            <a:bodyPr/>
            <a:lstStyle/>
            <a:p>
              <a:r>
                <a:rPr lang="zh-CN" altLang="zh-CN" sz="900" noProof="1">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p:txBody>
        </p:sp>
        <p:sp>
          <p:nvSpPr>
            <p:cNvPr id="35" name="Text Box 50">
              <a:extLst>
                <a:ext uri="{FF2B5EF4-FFF2-40B4-BE49-F238E27FC236}">
                  <a16:creationId xmlns:a16="http://schemas.microsoft.com/office/drawing/2014/main" id="{CC8C0BEE-8A9C-4A92-9906-789C29D0C63C}"/>
                </a:ext>
              </a:extLst>
            </p:cNvPr>
            <p:cNvSpPr txBox="1">
              <a:spLocks noChangeArrowheads="1"/>
            </p:cNvSpPr>
            <p:nvPr/>
          </p:nvSpPr>
          <p:spPr bwMode="auto">
            <a:xfrm>
              <a:off x="4571" y="2954"/>
              <a:ext cx="377" cy="388"/>
            </a:xfrm>
            <a:prstGeom prst="rect">
              <a:avLst/>
            </a:prstGeom>
            <a:solidFill>
              <a:schemeClr val="accent1"/>
            </a:solidFill>
            <a:ln w="9525">
              <a:solidFill>
                <a:srgbClr val="000000"/>
              </a:solidFill>
              <a:miter lim="800000"/>
              <a:headEnd/>
              <a:tailEnd/>
            </a:ln>
          </p:spPr>
          <p:txBody>
            <a:bodyPr/>
            <a:lstStyle/>
            <a:p>
              <a:endParaRPr lang="zh-CN" altLang="zh-CN">
                <a:latin typeface="华文新魏" panose="02010800040101010101" pitchFamily="2" charset="-122"/>
                <a:ea typeface="华文新魏" panose="02010800040101010101" pitchFamily="2" charset="-122"/>
              </a:endParaRPr>
            </a:p>
          </p:txBody>
        </p:sp>
        <p:sp>
          <p:nvSpPr>
            <p:cNvPr id="36" name="Text Box 51">
              <a:extLst>
                <a:ext uri="{FF2B5EF4-FFF2-40B4-BE49-F238E27FC236}">
                  <a16:creationId xmlns:a16="http://schemas.microsoft.com/office/drawing/2014/main" id="{ED5BBA1D-A6DD-4381-9946-21BCEB2C40DB}"/>
                </a:ext>
              </a:extLst>
            </p:cNvPr>
            <p:cNvSpPr txBox="1">
              <a:spLocks noChangeArrowheads="1"/>
            </p:cNvSpPr>
            <p:nvPr/>
          </p:nvSpPr>
          <p:spPr bwMode="auto">
            <a:xfrm>
              <a:off x="4194" y="2954"/>
              <a:ext cx="377" cy="388"/>
            </a:xfrm>
            <a:prstGeom prst="rect">
              <a:avLst/>
            </a:prstGeom>
            <a:solidFill>
              <a:srgbClr val="FF6699"/>
            </a:solidFill>
            <a:ln w="9525">
              <a:solidFill>
                <a:srgbClr val="000000"/>
              </a:solidFill>
              <a:miter lim="800000"/>
              <a:headEnd/>
              <a:tailEnd/>
            </a:ln>
          </p:spPr>
          <p:txBody>
            <a:bodyPr/>
            <a:lstStyle/>
            <a:p>
              <a:r>
                <a:rPr lang="zh-CN" altLang="en-US" sz="1400" noProof="1">
                  <a:solidFill>
                    <a:schemeClr val="accent2"/>
                  </a:solidFill>
                  <a:latin typeface="华文新魏" panose="02010800040101010101" pitchFamily="2" charset="-122"/>
                  <a:ea typeface="华文新魏" panose="02010800040101010101" pitchFamily="2" charset="-122"/>
                </a:rPr>
                <a:t>数据块</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7" name="Text Box 52">
              <a:extLst>
                <a:ext uri="{FF2B5EF4-FFF2-40B4-BE49-F238E27FC236}">
                  <a16:creationId xmlns:a16="http://schemas.microsoft.com/office/drawing/2014/main" id="{4137C21B-5525-4638-90D3-4ECED8AD1971}"/>
                </a:ext>
              </a:extLst>
            </p:cNvPr>
            <p:cNvSpPr txBox="1">
              <a:spLocks noChangeArrowheads="1"/>
            </p:cNvSpPr>
            <p:nvPr/>
          </p:nvSpPr>
          <p:spPr bwMode="auto">
            <a:xfrm>
              <a:off x="4571" y="2954"/>
              <a:ext cx="377" cy="388"/>
            </a:xfrm>
            <a:prstGeom prst="rect">
              <a:avLst/>
            </a:prstGeom>
            <a:solidFill>
              <a:srgbClr val="FF6699"/>
            </a:solidFill>
            <a:ln w="9525">
              <a:solidFill>
                <a:srgbClr val="000000"/>
              </a:solidFill>
              <a:miter lim="800000"/>
              <a:headEnd/>
              <a:tailEnd/>
            </a:ln>
          </p:spPr>
          <p:txBody>
            <a:bodyPr/>
            <a:lstStyle/>
            <a:p>
              <a:r>
                <a:rPr lang="zh-CN" altLang="en-US" sz="1400" noProof="1">
                  <a:solidFill>
                    <a:schemeClr val="accent2"/>
                  </a:solidFill>
                  <a:latin typeface="华文新魏" panose="02010800040101010101" pitchFamily="2" charset="-122"/>
                  <a:ea typeface="华文新魏" panose="02010800040101010101" pitchFamily="2" charset="-122"/>
                </a:rPr>
                <a:t>数据块</a:t>
              </a:r>
            </a:p>
            <a:p>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8" name="Text Box 53">
              <a:extLst>
                <a:ext uri="{FF2B5EF4-FFF2-40B4-BE49-F238E27FC236}">
                  <a16:creationId xmlns:a16="http://schemas.microsoft.com/office/drawing/2014/main" id="{AE4CF416-4145-4842-B6B1-3B22030312FF}"/>
                </a:ext>
              </a:extLst>
            </p:cNvPr>
            <p:cNvSpPr txBox="1">
              <a:spLocks noChangeArrowheads="1"/>
            </p:cNvSpPr>
            <p:nvPr/>
          </p:nvSpPr>
          <p:spPr bwMode="auto">
            <a:xfrm>
              <a:off x="4948" y="2954"/>
              <a:ext cx="377" cy="388"/>
            </a:xfrm>
            <a:prstGeom prst="rect">
              <a:avLst/>
            </a:prstGeom>
            <a:solidFill>
              <a:srgbClr val="FF6699"/>
            </a:solidFill>
            <a:ln w="9525">
              <a:solidFill>
                <a:srgbClr val="000000"/>
              </a:solidFill>
              <a:miter lim="800000"/>
              <a:headEnd/>
              <a:tailEnd/>
            </a:ln>
          </p:spPr>
          <p:txBody>
            <a:bodyPr/>
            <a:lstStyle/>
            <a:p>
              <a:r>
                <a:rPr lang="zh-CN" altLang="en-US" sz="1400" noProof="1">
                  <a:solidFill>
                    <a:schemeClr val="accent2"/>
                  </a:solidFill>
                  <a:latin typeface="华文新魏" panose="02010800040101010101" pitchFamily="2" charset="-122"/>
                  <a:ea typeface="华文新魏" panose="02010800040101010101" pitchFamily="2" charset="-122"/>
                </a:rPr>
                <a:t>目录块</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9" name="AutoShape 54">
              <a:extLst>
                <a:ext uri="{FF2B5EF4-FFF2-40B4-BE49-F238E27FC236}">
                  <a16:creationId xmlns:a16="http://schemas.microsoft.com/office/drawing/2014/main" id="{7C8AB90C-D98D-43AE-B559-147CC44A8229}"/>
                </a:ext>
              </a:extLst>
            </p:cNvPr>
            <p:cNvSpPr>
              <a:spLocks noChangeArrowheads="1"/>
            </p:cNvSpPr>
            <p:nvPr/>
          </p:nvSpPr>
          <p:spPr bwMode="auto">
            <a:xfrm>
              <a:off x="445" y="3601"/>
              <a:ext cx="595" cy="389"/>
            </a:xfrm>
            <a:prstGeom prst="wedgeRectCallout">
              <a:avLst>
                <a:gd name="adj1" fmla="val 22523"/>
                <a:gd name="adj2" fmla="val -119574"/>
              </a:avLst>
            </a:prstGeom>
            <a:solidFill>
              <a:srgbClr val="FF6699"/>
            </a:solidFill>
            <a:ln w="9525">
              <a:solidFill>
                <a:srgbClr val="000000"/>
              </a:solidFill>
              <a:miter lim="800000"/>
              <a:headEnd/>
              <a:tailEnd/>
            </a:ln>
          </p:spPr>
          <p:txBody>
            <a:bodyPr/>
            <a:lstStyle/>
            <a:p>
              <a:r>
                <a:rPr lang="zh-CN" altLang="en-US" sz="1600">
                  <a:solidFill>
                    <a:schemeClr val="accent2"/>
                  </a:solidFill>
                  <a:latin typeface="华文新魏" panose="02010800040101010101" pitchFamily="2" charset="-122"/>
                  <a:ea typeface="华文新魏" panose="02010800040101010101" pitchFamily="2" charset="-122"/>
                </a:rPr>
                <a:t>引导块</a:t>
              </a:r>
            </a:p>
          </p:txBody>
        </p:sp>
        <p:sp>
          <p:nvSpPr>
            <p:cNvPr id="40" name="AutoShape 55">
              <a:extLst>
                <a:ext uri="{FF2B5EF4-FFF2-40B4-BE49-F238E27FC236}">
                  <a16:creationId xmlns:a16="http://schemas.microsoft.com/office/drawing/2014/main" id="{B2A9A163-0BF3-4978-8A2D-E51A93F3915C}"/>
                </a:ext>
              </a:extLst>
            </p:cNvPr>
            <p:cNvSpPr>
              <a:spLocks/>
            </p:cNvSpPr>
            <p:nvPr/>
          </p:nvSpPr>
          <p:spPr bwMode="auto">
            <a:xfrm rot="5400000" flipH="1">
              <a:off x="2203" y="2818"/>
              <a:ext cx="256" cy="1390"/>
            </a:xfrm>
            <a:prstGeom prst="leftBrace">
              <a:avLst>
                <a:gd name="adj1" fmla="val 45247"/>
                <a:gd name="adj2" fmla="val 50000"/>
              </a:avLst>
            </a:pr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1" name="AutoShape 56">
              <a:extLst>
                <a:ext uri="{FF2B5EF4-FFF2-40B4-BE49-F238E27FC236}">
                  <a16:creationId xmlns:a16="http://schemas.microsoft.com/office/drawing/2014/main" id="{547093CF-0C39-4FD4-A66B-09806926A5AD}"/>
                </a:ext>
              </a:extLst>
            </p:cNvPr>
            <p:cNvSpPr>
              <a:spLocks/>
            </p:cNvSpPr>
            <p:nvPr/>
          </p:nvSpPr>
          <p:spPr bwMode="auto">
            <a:xfrm rot="5400000" flipH="1">
              <a:off x="4121" y="2438"/>
              <a:ext cx="299" cy="2108"/>
            </a:xfrm>
            <a:prstGeom prst="leftBrace">
              <a:avLst>
                <a:gd name="adj1" fmla="val 58751"/>
                <a:gd name="adj2" fmla="val 50000"/>
              </a:avLst>
            </a:pr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2" name="AutoShape 57">
              <a:extLst>
                <a:ext uri="{FF2B5EF4-FFF2-40B4-BE49-F238E27FC236}">
                  <a16:creationId xmlns:a16="http://schemas.microsoft.com/office/drawing/2014/main" id="{737EE331-D473-4208-B13B-8E2D4494E8F1}"/>
                </a:ext>
              </a:extLst>
            </p:cNvPr>
            <p:cNvSpPr>
              <a:spLocks noChangeArrowheads="1"/>
            </p:cNvSpPr>
            <p:nvPr/>
          </p:nvSpPr>
          <p:spPr bwMode="auto">
            <a:xfrm>
              <a:off x="1873" y="3731"/>
              <a:ext cx="952" cy="387"/>
            </a:xfrm>
            <a:prstGeom prst="wedgeRectCallout">
              <a:avLst>
                <a:gd name="adj1" fmla="val -14028"/>
                <a:gd name="adj2" fmla="val -109963"/>
              </a:avLst>
            </a:prstGeom>
            <a:solidFill>
              <a:srgbClr val="FF6699"/>
            </a:solidFill>
            <a:ln w="9525">
              <a:solidFill>
                <a:srgbClr val="000000"/>
              </a:solidFill>
              <a:miter lim="800000"/>
              <a:headEnd/>
              <a:tailEnd/>
            </a:ln>
          </p:spPr>
          <p:txBody>
            <a:bodyPr/>
            <a:lstStyle/>
            <a:p>
              <a:r>
                <a:rPr lang="zh-CN" altLang="en-US" sz="1600">
                  <a:solidFill>
                    <a:schemeClr val="accent2"/>
                  </a:solidFill>
                  <a:latin typeface="华文新魏" panose="02010800040101010101" pitchFamily="2" charset="-122"/>
                  <a:ea typeface="华文新魏" panose="02010800040101010101" pitchFamily="2" charset="-122"/>
                </a:rPr>
                <a:t>磁盘</a:t>
              </a:r>
              <a:r>
                <a:rPr lang="en-US" altLang="zh-CN" sz="1600">
                  <a:solidFill>
                    <a:schemeClr val="accent2"/>
                  </a:solidFill>
                  <a:latin typeface="华文新魏" panose="02010800040101010101" pitchFamily="2" charset="-122"/>
                  <a:ea typeface="华文新魏" panose="02010800040101010101" pitchFamily="2" charset="-122"/>
                </a:rPr>
                <a:t>inode</a:t>
              </a:r>
              <a:r>
                <a:rPr lang="zh-CN" altLang="en-US" sz="1600">
                  <a:solidFill>
                    <a:schemeClr val="accent2"/>
                  </a:solidFill>
                  <a:latin typeface="华文新魏" panose="02010800040101010101" pitchFamily="2" charset="-122"/>
                  <a:ea typeface="华文新魏" panose="02010800040101010101" pitchFamily="2" charset="-122"/>
                </a:rPr>
                <a:t>区</a:t>
              </a:r>
            </a:p>
          </p:txBody>
        </p:sp>
        <p:sp>
          <p:nvSpPr>
            <p:cNvPr id="43" name="AutoShape 58">
              <a:extLst>
                <a:ext uri="{FF2B5EF4-FFF2-40B4-BE49-F238E27FC236}">
                  <a16:creationId xmlns:a16="http://schemas.microsoft.com/office/drawing/2014/main" id="{EA8284A9-150A-44EF-84A4-FD3B6AC203CC}"/>
                </a:ext>
              </a:extLst>
            </p:cNvPr>
            <p:cNvSpPr>
              <a:spLocks noChangeArrowheads="1"/>
            </p:cNvSpPr>
            <p:nvPr/>
          </p:nvSpPr>
          <p:spPr bwMode="auto">
            <a:xfrm>
              <a:off x="4254" y="3731"/>
              <a:ext cx="1040" cy="409"/>
            </a:xfrm>
            <a:prstGeom prst="wedgeRectCallout">
              <a:avLst>
                <a:gd name="adj1" fmla="val -17074"/>
                <a:gd name="adj2" fmla="val -106829"/>
              </a:avLst>
            </a:prstGeom>
            <a:solidFill>
              <a:srgbClr val="FF6699"/>
            </a:solidFill>
            <a:ln w="9525">
              <a:solidFill>
                <a:srgbClr val="000000"/>
              </a:solidFill>
              <a:miter lim="800000"/>
              <a:headEnd/>
              <a:tailEnd/>
            </a:ln>
          </p:spPr>
          <p:txBody>
            <a:bodyPr/>
            <a:lstStyle/>
            <a:p>
              <a:r>
                <a:rPr lang="zh-CN" altLang="en-US" sz="1600">
                  <a:solidFill>
                    <a:schemeClr val="accent2"/>
                  </a:solidFill>
                  <a:latin typeface="华文新魏" panose="02010800040101010101" pitchFamily="2" charset="-122"/>
                  <a:ea typeface="华文新魏" panose="02010800040101010101" pitchFamily="2" charset="-122"/>
                </a:rPr>
                <a:t>磁盘信息区：</a:t>
              </a:r>
            </a:p>
            <a:p>
              <a:r>
                <a:rPr lang="zh-CN" altLang="en-US" sz="1600">
                  <a:solidFill>
                    <a:schemeClr val="accent2"/>
                  </a:solidFill>
                  <a:latin typeface="华文新魏" panose="02010800040101010101" pitchFamily="2" charset="-122"/>
                  <a:ea typeface="华文新魏" panose="02010800040101010101" pitchFamily="2" charset="-122"/>
                </a:rPr>
                <a:t>目录块和数据块</a:t>
              </a:r>
            </a:p>
          </p:txBody>
        </p:sp>
        <p:grpSp>
          <p:nvGrpSpPr>
            <p:cNvPr id="44" name="Group 59">
              <a:extLst>
                <a:ext uri="{FF2B5EF4-FFF2-40B4-BE49-F238E27FC236}">
                  <a16:creationId xmlns:a16="http://schemas.microsoft.com/office/drawing/2014/main" id="{12BA573E-B9A3-4504-A75A-856DC9DD312A}"/>
                </a:ext>
              </a:extLst>
            </p:cNvPr>
            <p:cNvGrpSpPr>
              <a:grpSpLocks/>
            </p:cNvGrpSpPr>
            <p:nvPr/>
          </p:nvGrpSpPr>
          <p:grpSpPr bwMode="auto">
            <a:xfrm>
              <a:off x="1111" y="1876"/>
              <a:ext cx="2042" cy="323"/>
              <a:chOff x="2473" y="12048"/>
              <a:chExt cx="3600" cy="468"/>
            </a:xfrm>
          </p:grpSpPr>
          <p:sp>
            <p:nvSpPr>
              <p:cNvPr id="46" name="Text Box 60">
                <a:extLst>
                  <a:ext uri="{FF2B5EF4-FFF2-40B4-BE49-F238E27FC236}">
                    <a16:creationId xmlns:a16="http://schemas.microsoft.com/office/drawing/2014/main" id="{01D84D5E-D808-4C7A-8437-F8A6E4E6C76C}"/>
                  </a:ext>
                </a:extLst>
              </p:cNvPr>
              <p:cNvSpPr txBox="1">
                <a:spLocks noChangeArrowheads="1"/>
              </p:cNvSpPr>
              <p:nvPr/>
            </p:nvSpPr>
            <p:spPr bwMode="auto">
              <a:xfrm>
                <a:off x="2473" y="12048"/>
                <a:ext cx="720" cy="468"/>
              </a:xfrm>
              <a:prstGeom prst="rect">
                <a:avLst/>
              </a:prstGeom>
              <a:solidFill>
                <a:srgbClr val="FFCC66"/>
              </a:solidFill>
              <a:ln w="9525">
                <a:solidFill>
                  <a:srgbClr val="000000"/>
                </a:solidFill>
                <a:miter lim="800000"/>
                <a:headEnd/>
                <a:tailEnd/>
              </a:ln>
            </p:spPr>
            <p:txBody>
              <a:bodyPr/>
              <a:lstStyle/>
              <a:p>
                <a:r>
                  <a:rPr lang="en-US" altLang="zh-CN" sz="1400" noProof="1">
                    <a:solidFill>
                      <a:schemeClr val="accent2"/>
                    </a:solidFill>
                    <a:latin typeface="华文新魏" panose="02010800040101010101" pitchFamily="2" charset="-122"/>
                    <a:ea typeface="华文新魏" panose="02010800040101010101" pitchFamily="2" charset="-122"/>
                  </a:rPr>
                  <a:t>inode</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47" name="Text Box 61">
                <a:extLst>
                  <a:ext uri="{FF2B5EF4-FFF2-40B4-BE49-F238E27FC236}">
                    <a16:creationId xmlns:a16="http://schemas.microsoft.com/office/drawing/2014/main" id="{109AA280-2270-4E6D-AE7B-08026368DFBF}"/>
                  </a:ext>
                </a:extLst>
              </p:cNvPr>
              <p:cNvSpPr txBox="1">
                <a:spLocks noChangeArrowheads="1"/>
              </p:cNvSpPr>
              <p:nvPr/>
            </p:nvSpPr>
            <p:spPr bwMode="auto">
              <a:xfrm>
                <a:off x="3193" y="12048"/>
                <a:ext cx="720" cy="468"/>
              </a:xfrm>
              <a:prstGeom prst="rect">
                <a:avLst/>
              </a:prstGeom>
              <a:solidFill>
                <a:srgbClr val="FFCC66"/>
              </a:solidFill>
              <a:ln w="9525">
                <a:solidFill>
                  <a:srgbClr val="000000"/>
                </a:solidFill>
                <a:miter lim="800000"/>
                <a:headEnd/>
                <a:tailEnd/>
              </a:ln>
            </p:spPr>
            <p:txBody>
              <a:bodyPr/>
              <a:lstStyle/>
              <a:p>
                <a:r>
                  <a:rPr lang="zh-CN" altLang="zh-CN" sz="1400" noProof="1">
                    <a:ea typeface="华文新魏" panose="02010800040101010101" pitchFamily="2" charset="-122"/>
                  </a:rPr>
                  <a:t>…</a:t>
                </a:r>
                <a:endParaRPr lang="en-US" altLang="zh-CN" sz="1400">
                  <a:latin typeface="华文新魏" panose="02010800040101010101" pitchFamily="2" charset="-122"/>
                  <a:ea typeface="华文新魏" panose="02010800040101010101" pitchFamily="2" charset="-122"/>
                </a:endParaRPr>
              </a:p>
            </p:txBody>
          </p:sp>
          <p:sp>
            <p:nvSpPr>
              <p:cNvPr id="48" name="Text Box 62">
                <a:extLst>
                  <a:ext uri="{FF2B5EF4-FFF2-40B4-BE49-F238E27FC236}">
                    <a16:creationId xmlns:a16="http://schemas.microsoft.com/office/drawing/2014/main" id="{EFD2061B-C111-4963-983B-DCF396CF2869}"/>
                  </a:ext>
                </a:extLst>
              </p:cNvPr>
              <p:cNvSpPr txBox="1">
                <a:spLocks noChangeArrowheads="1"/>
              </p:cNvSpPr>
              <p:nvPr/>
            </p:nvSpPr>
            <p:spPr bwMode="auto">
              <a:xfrm>
                <a:off x="3913" y="12048"/>
                <a:ext cx="720" cy="468"/>
              </a:xfrm>
              <a:prstGeom prst="rect">
                <a:avLst/>
              </a:prstGeom>
              <a:solidFill>
                <a:srgbClr val="FFCC66"/>
              </a:solidFill>
              <a:ln w="9525">
                <a:solidFill>
                  <a:srgbClr val="000000"/>
                </a:solidFill>
                <a:miter lim="800000"/>
                <a:headEnd/>
                <a:tailEnd/>
              </a:ln>
            </p:spPr>
            <p:txBody>
              <a:bodyPr/>
              <a:lstStyle/>
              <a:p>
                <a:pPr algn="just"/>
                <a:r>
                  <a:rPr lang="en-US" altLang="zh-CN" sz="1400">
                    <a:ea typeface="华文新魏" panose="02010800040101010101" pitchFamily="2" charset="-122"/>
                  </a:rPr>
                  <a:t>…</a:t>
                </a:r>
                <a:endParaRPr lang="en-US" altLang="zh-CN" sz="1400">
                  <a:latin typeface="华文新魏" panose="02010800040101010101" pitchFamily="2" charset="-122"/>
                  <a:ea typeface="华文新魏" panose="02010800040101010101" pitchFamily="2" charset="-122"/>
                </a:endParaRPr>
              </a:p>
            </p:txBody>
          </p:sp>
          <p:sp>
            <p:nvSpPr>
              <p:cNvPr id="49" name="Text Box 63">
                <a:extLst>
                  <a:ext uri="{FF2B5EF4-FFF2-40B4-BE49-F238E27FC236}">
                    <a16:creationId xmlns:a16="http://schemas.microsoft.com/office/drawing/2014/main" id="{08E9541E-AA45-4B03-B5F7-5EAF07E13325}"/>
                  </a:ext>
                </a:extLst>
              </p:cNvPr>
              <p:cNvSpPr txBox="1">
                <a:spLocks noChangeArrowheads="1"/>
              </p:cNvSpPr>
              <p:nvPr/>
            </p:nvSpPr>
            <p:spPr bwMode="auto">
              <a:xfrm>
                <a:off x="4633" y="12048"/>
                <a:ext cx="720" cy="468"/>
              </a:xfrm>
              <a:prstGeom prst="rect">
                <a:avLst/>
              </a:prstGeom>
              <a:solidFill>
                <a:srgbClr val="FFCC66"/>
              </a:solidFill>
              <a:ln w="9525">
                <a:solidFill>
                  <a:srgbClr val="000000"/>
                </a:solidFill>
                <a:miter lim="800000"/>
                <a:headEnd/>
                <a:tailEnd/>
              </a:ln>
            </p:spPr>
            <p:txBody>
              <a:bodyPr/>
              <a:lstStyle/>
              <a:p>
                <a:r>
                  <a:rPr lang="en-US" altLang="zh-CN" sz="1400" noProof="1">
                    <a:solidFill>
                      <a:schemeClr val="accent2"/>
                    </a:solidFill>
                    <a:latin typeface="华文新魏" panose="02010800040101010101" pitchFamily="2" charset="-122"/>
                    <a:ea typeface="华文新魏" panose="02010800040101010101" pitchFamily="2" charset="-122"/>
                  </a:rPr>
                  <a:t>inode</a:t>
                </a:r>
              </a:p>
              <a:p>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50" name="Text Box 64">
                <a:extLst>
                  <a:ext uri="{FF2B5EF4-FFF2-40B4-BE49-F238E27FC236}">
                    <a16:creationId xmlns:a16="http://schemas.microsoft.com/office/drawing/2014/main" id="{C5C031E0-833F-4CD7-9971-227D27E42E97}"/>
                  </a:ext>
                </a:extLst>
              </p:cNvPr>
              <p:cNvSpPr txBox="1">
                <a:spLocks noChangeArrowheads="1"/>
              </p:cNvSpPr>
              <p:nvPr/>
            </p:nvSpPr>
            <p:spPr bwMode="auto">
              <a:xfrm>
                <a:off x="5353" y="12048"/>
                <a:ext cx="720" cy="468"/>
              </a:xfrm>
              <a:prstGeom prst="rect">
                <a:avLst/>
              </a:prstGeom>
              <a:solidFill>
                <a:srgbClr val="FFCC66"/>
              </a:solidFill>
              <a:ln w="9525">
                <a:solidFill>
                  <a:srgbClr val="000000"/>
                </a:solidFill>
                <a:miter lim="800000"/>
                <a:headEnd/>
                <a:tailEnd/>
              </a:ln>
            </p:spPr>
            <p:txBody>
              <a:bodyPr/>
              <a:lstStyle/>
              <a:p>
                <a:r>
                  <a:rPr lang="zh-CN" altLang="zh-CN" sz="1600" noProof="1">
                    <a:ea typeface="华文新魏" panose="02010800040101010101" pitchFamily="2" charset="-122"/>
                  </a:rPr>
                  <a:t>…</a:t>
                </a:r>
                <a:endParaRPr lang="en-US" altLang="zh-CN" sz="1600">
                  <a:latin typeface="华文新魏" panose="02010800040101010101" pitchFamily="2" charset="-122"/>
                  <a:ea typeface="华文新魏" panose="02010800040101010101" pitchFamily="2" charset="-122"/>
                </a:endParaRPr>
              </a:p>
            </p:txBody>
          </p:sp>
        </p:grpSp>
        <p:sp>
          <p:nvSpPr>
            <p:cNvPr id="45" name="AutoShape 65">
              <a:extLst>
                <a:ext uri="{FF2B5EF4-FFF2-40B4-BE49-F238E27FC236}">
                  <a16:creationId xmlns:a16="http://schemas.microsoft.com/office/drawing/2014/main" id="{97B46ABA-2A1B-4C39-9120-32F418A746EC}"/>
                </a:ext>
              </a:extLst>
            </p:cNvPr>
            <p:cNvSpPr>
              <a:spLocks noChangeArrowheads="1"/>
            </p:cNvSpPr>
            <p:nvPr/>
          </p:nvSpPr>
          <p:spPr bwMode="auto">
            <a:xfrm>
              <a:off x="1093" y="3601"/>
              <a:ext cx="595" cy="389"/>
            </a:xfrm>
            <a:prstGeom prst="wedgeRectCallout">
              <a:avLst>
                <a:gd name="adj1" fmla="val 7537"/>
                <a:gd name="adj2" fmla="val -109963"/>
              </a:avLst>
            </a:prstGeom>
            <a:solidFill>
              <a:srgbClr val="FF6699"/>
            </a:solidFill>
            <a:ln w="9525">
              <a:solidFill>
                <a:srgbClr val="000000"/>
              </a:solidFill>
              <a:miter lim="800000"/>
              <a:headEnd/>
              <a:tailEnd/>
            </a:ln>
          </p:spPr>
          <p:txBody>
            <a:bodyPr/>
            <a:lstStyle/>
            <a:p>
              <a:r>
                <a:rPr lang="zh-CN" altLang="en-US" sz="1600">
                  <a:solidFill>
                    <a:schemeClr val="accent2"/>
                  </a:solidFill>
                  <a:latin typeface="华文新魏" panose="02010800040101010101" pitchFamily="2" charset="-122"/>
                  <a:ea typeface="华文新魏" panose="02010800040101010101" pitchFamily="2" charset="-122"/>
                </a:rPr>
                <a:t>超级块</a:t>
              </a:r>
            </a:p>
          </p:txBody>
        </p:sp>
      </p:grpSp>
    </p:spTree>
    <p:extLst>
      <p:ext uri="{BB962C8B-B14F-4D97-AF65-F5344CB8AC3E}">
        <p14:creationId xmlns:p14="http://schemas.microsoft.com/office/powerpoint/2010/main" val="274773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文件系统概览 </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文件系统的基本功能</a:t>
            </a:r>
            <a:endParaRPr lang="en-US" altLang="zh-CN" dirty="0"/>
          </a:p>
          <a:p>
            <a:pPr lvl="1"/>
            <a:r>
              <a:rPr lang="zh-CN" altLang="en-US" dirty="0"/>
              <a:t>文件的按名存取（基本功能）</a:t>
            </a:r>
          </a:p>
          <a:p>
            <a:pPr lvl="1"/>
            <a:r>
              <a:rPr lang="zh-CN" altLang="en-US" dirty="0"/>
              <a:t>文件目录的建立和维护（用于实现上述基本功能）</a:t>
            </a:r>
          </a:p>
          <a:p>
            <a:pPr lvl="1"/>
            <a:r>
              <a:rPr lang="zh-CN" altLang="en-US" dirty="0"/>
              <a:t>实现逻辑文件到物理文件的转换（核心内容）</a:t>
            </a:r>
          </a:p>
          <a:p>
            <a:pPr lvl="1"/>
            <a:r>
              <a:rPr lang="zh-CN" altLang="en-US" dirty="0"/>
              <a:t>文件存储空间的分配和管理</a:t>
            </a:r>
          </a:p>
          <a:p>
            <a:pPr lvl="1"/>
            <a:r>
              <a:rPr lang="zh-CN" altLang="en-US" dirty="0"/>
              <a:t>数据保密、保护和共享</a:t>
            </a:r>
          </a:p>
          <a:p>
            <a:pPr lvl="1"/>
            <a:r>
              <a:rPr lang="zh-CN" altLang="en-US" dirty="0"/>
              <a:t>提供一组用户使用的操作（一组系统调用）</a:t>
            </a:r>
          </a:p>
          <a:p>
            <a:endParaRPr lang="en-US" altLang="zh-CN" dirty="0"/>
          </a:p>
        </p:txBody>
      </p:sp>
      <p:sp>
        <p:nvSpPr>
          <p:cNvPr id="4" name="日期占位符 3"/>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3750068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7319D-9368-4668-AE79-97667B682362}"/>
              </a:ext>
            </a:extLst>
          </p:cNvPr>
          <p:cNvSpPr>
            <a:spLocks noGrp="1"/>
          </p:cNvSpPr>
          <p:nvPr>
            <p:ph type="title"/>
          </p:nvPr>
        </p:nvSpPr>
        <p:spPr/>
        <p:txBody>
          <a:bodyPr/>
          <a:lstStyle/>
          <a:p>
            <a:r>
              <a:rPr lang="zh-CN" altLang="en-US" dirty="0"/>
              <a:t>文件系统调用</a:t>
            </a:r>
            <a:r>
              <a:rPr lang="en-US" altLang="zh-CN" dirty="0"/>
              <a:t>-</a:t>
            </a:r>
            <a:r>
              <a:rPr lang="zh-CN" altLang="en-US" dirty="0"/>
              <a:t>文件创建</a:t>
            </a:r>
          </a:p>
        </p:txBody>
      </p:sp>
      <p:sp>
        <p:nvSpPr>
          <p:cNvPr id="3" name="内容占位符 2">
            <a:extLst>
              <a:ext uri="{FF2B5EF4-FFF2-40B4-BE49-F238E27FC236}">
                <a16:creationId xmlns:a16="http://schemas.microsoft.com/office/drawing/2014/main" id="{68443F4C-F6FC-4FF3-8F0B-02380B8197D1}"/>
              </a:ext>
            </a:extLst>
          </p:cNvPr>
          <p:cNvSpPr>
            <a:spLocks noGrp="1"/>
          </p:cNvSpPr>
          <p:nvPr>
            <p:ph idx="1"/>
          </p:nvPr>
        </p:nvSpPr>
        <p:spPr>
          <a:xfrm>
            <a:off x="457200" y="1124744"/>
            <a:ext cx="8229600" cy="5001419"/>
          </a:xfrm>
        </p:spPr>
        <p:txBody>
          <a:bodyPr>
            <a:normAutofit fontScale="92500" lnSpcReduction="10000"/>
          </a:bodyPr>
          <a:lstStyle/>
          <a:p>
            <a:r>
              <a:rPr lang="en-US" altLang="zh-CN" dirty="0"/>
              <a:t>C</a:t>
            </a:r>
            <a:r>
              <a:rPr lang="zh-CN" altLang="en-US" dirty="0"/>
              <a:t>语言格式为： </a:t>
            </a:r>
            <a:endParaRPr lang="en-US" altLang="zh-CN" dirty="0"/>
          </a:p>
          <a:p>
            <a:pPr marL="0" indent="0">
              <a:buNone/>
            </a:pPr>
            <a:r>
              <a:rPr lang="en-US" altLang="zh-CN" sz="2000" dirty="0">
                <a:latin typeface="Times New Roman" panose="02020603050405020304" pitchFamily="18" charset="0"/>
                <a:cs typeface="Times New Roman" panose="02020603050405020304" pitchFamily="18" charset="0"/>
              </a:rPr>
              <a:t>        int </a:t>
            </a:r>
            <a:r>
              <a:rPr lang="en-US" altLang="zh-CN" sz="2000" dirty="0" err="1">
                <a:latin typeface="Times New Roman" panose="02020603050405020304" pitchFamily="18" charset="0"/>
                <a:cs typeface="Times New Roman" panose="02020603050405020304" pitchFamily="18" charset="0"/>
              </a:rPr>
              <a:t>fd</a:t>
            </a:r>
            <a:r>
              <a:rPr lang="en-US" altLang="zh-CN" sz="2000" dirty="0">
                <a:latin typeface="Times New Roman" panose="02020603050405020304" pitchFamily="18" charset="0"/>
                <a:cs typeface="Times New Roman" panose="02020603050405020304" pitchFamily="18" charset="0"/>
              </a:rPr>
              <a:t>, mode;</a:t>
            </a:r>
          </a:p>
          <a:p>
            <a:pPr marL="0" indent="0">
              <a:buNone/>
            </a:pPr>
            <a:r>
              <a:rPr lang="en-US" altLang="zh-CN" sz="2000" dirty="0">
                <a:latin typeface="Times New Roman" panose="02020603050405020304" pitchFamily="18" charset="0"/>
                <a:cs typeface="Times New Roman" panose="02020603050405020304" pitchFamily="18" charset="0"/>
              </a:rPr>
              <a:t>        char *</a:t>
            </a:r>
            <a:r>
              <a:rPr lang="en-US" altLang="zh-CN" sz="2000" dirty="0" err="1">
                <a:latin typeface="Times New Roman" panose="02020603050405020304" pitchFamily="18" charset="0"/>
                <a:cs typeface="Times New Roman" panose="02020603050405020304" pitchFamily="18" charset="0"/>
              </a:rPr>
              <a:t>filenamep</a:t>
            </a:r>
            <a:r>
              <a:rPr lang="en-US" altLang="zh-CN" sz="2000" dirty="0">
                <a:latin typeface="Times New Roman" panose="02020603050405020304" pitchFamily="18" charset="0"/>
                <a:cs typeface="Times New Roman" panose="02020603050405020304" pitchFamily="18" charset="0"/>
              </a:rPr>
              <a:t>;</a:t>
            </a:r>
          </a:p>
          <a:p>
            <a:pPr marL="0" indent="0">
              <a:buNone/>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fd</a:t>
            </a:r>
            <a:r>
              <a:rPr lang="en-US" altLang="zh-CN" sz="2000" dirty="0">
                <a:latin typeface="Times New Roman" panose="02020603050405020304" pitchFamily="18" charset="0"/>
                <a:cs typeface="Times New Roman" panose="02020603050405020304" pitchFamily="18" charset="0"/>
              </a:rPr>
              <a:t> = create (</a:t>
            </a:r>
            <a:r>
              <a:rPr lang="en-US" altLang="zh-CN" sz="2000" dirty="0" err="1">
                <a:latin typeface="Times New Roman" panose="02020603050405020304" pitchFamily="18" charset="0"/>
                <a:cs typeface="Times New Roman" panose="02020603050405020304" pitchFamily="18" charset="0"/>
              </a:rPr>
              <a:t>filenamep</a:t>
            </a:r>
            <a:r>
              <a:rPr lang="en-US" altLang="zh-CN" sz="2000" dirty="0">
                <a:latin typeface="Times New Roman" panose="02020603050405020304" pitchFamily="18" charset="0"/>
                <a:cs typeface="Times New Roman" panose="02020603050405020304" pitchFamily="18" charset="0"/>
              </a:rPr>
              <a:t>, mode);</a:t>
            </a:r>
          </a:p>
          <a:p>
            <a:r>
              <a:rPr lang="zh-CN" altLang="en-US" dirty="0"/>
              <a:t>实现步骤</a:t>
            </a:r>
            <a:endParaRPr lang="en-US" altLang="zh-CN" dirty="0"/>
          </a:p>
          <a:p>
            <a:pPr lvl="1"/>
            <a:r>
              <a:rPr lang="zh-CN" altLang="en-US" sz="2600" dirty="0"/>
              <a:t>为新文件分配索引节点和活动索引节点，并把索引节点编号与文件分量名组成新目录项，记到目录中。</a:t>
            </a:r>
          </a:p>
          <a:p>
            <a:pPr lvl="1"/>
            <a:r>
              <a:rPr lang="zh-CN" altLang="en-US" sz="2600" dirty="0"/>
              <a:t>在新文件所对应的活动索引节点中置初值，如置存取权限</a:t>
            </a:r>
            <a:r>
              <a:rPr lang="en-US" altLang="zh-CN" sz="2600" dirty="0" err="1"/>
              <a:t>i_mode</a:t>
            </a:r>
            <a:r>
              <a:rPr lang="zh-CN" altLang="en-US" sz="2600" dirty="0"/>
              <a:t>，连接计数</a:t>
            </a:r>
            <a:r>
              <a:rPr lang="en-US" altLang="zh-CN" sz="2600" dirty="0" err="1"/>
              <a:t>i_nlink</a:t>
            </a:r>
            <a:r>
              <a:rPr lang="zh-CN" altLang="en-US" sz="2600" dirty="0"/>
              <a:t>等。</a:t>
            </a:r>
          </a:p>
          <a:p>
            <a:pPr lvl="1"/>
            <a:r>
              <a:rPr lang="zh-CN" altLang="en-US" sz="2600" dirty="0"/>
              <a:t>分配用户打开文件表项和系统打开文件表项，置表项初值。包括在</a:t>
            </a:r>
            <a:r>
              <a:rPr lang="en-US" altLang="zh-CN" sz="2600" dirty="0" err="1"/>
              <a:t>f_flag</a:t>
            </a:r>
            <a:r>
              <a:rPr lang="zh-CN" altLang="en-US" sz="2600" dirty="0"/>
              <a:t>中置“写”标志，读写位移</a:t>
            </a:r>
            <a:r>
              <a:rPr lang="en-US" altLang="zh-CN" sz="2600" dirty="0" err="1"/>
              <a:t>f_offset</a:t>
            </a:r>
            <a:r>
              <a:rPr lang="zh-CN" altLang="en-US" sz="2600" dirty="0"/>
              <a:t>清零。把各表项及文件对应的活动索引节点用指针连接起来，把文件描述字返回给调用者</a:t>
            </a:r>
          </a:p>
        </p:txBody>
      </p:sp>
      <p:sp>
        <p:nvSpPr>
          <p:cNvPr id="4" name="日期占位符 3">
            <a:extLst>
              <a:ext uri="{FF2B5EF4-FFF2-40B4-BE49-F238E27FC236}">
                <a16:creationId xmlns:a16="http://schemas.microsoft.com/office/drawing/2014/main" id="{1B2C0248-D87B-4D63-A238-3CA88AB85F3D}"/>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24321F48-9D95-47D7-88A4-ABA5D17E5262}"/>
              </a:ext>
            </a:extLst>
          </p:cNvPr>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93833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CE06C-D2ED-4099-AEE4-6F08D244B5EA}"/>
              </a:ext>
            </a:extLst>
          </p:cNvPr>
          <p:cNvSpPr>
            <a:spLocks noGrp="1"/>
          </p:cNvSpPr>
          <p:nvPr>
            <p:ph type="title"/>
          </p:nvPr>
        </p:nvSpPr>
        <p:spPr/>
        <p:txBody>
          <a:bodyPr/>
          <a:lstStyle/>
          <a:p>
            <a:r>
              <a:rPr lang="zh-CN" altLang="en-US" dirty="0"/>
              <a:t>文件系统调用</a:t>
            </a:r>
            <a:r>
              <a:rPr lang="en-US" altLang="zh-CN" dirty="0"/>
              <a:t>-</a:t>
            </a:r>
            <a:r>
              <a:rPr lang="zh-CN" altLang="en-US" dirty="0"/>
              <a:t>文件删除 </a:t>
            </a:r>
          </a:p>
        </p:txBody>
      </p:sp>
      <p:sp>
        <p:nvSpPr>
          <p:cNvPr id="3" name="内容占位符 2">
            <a:extLst>
              <a:ext uri="{FF2B5EF4-FFF2-40B4-BE49-F238E27FC236}">
                <a16:creationId xmlns:a16="http://schemas.microsoft.com/office/drawing/2014/main" id="{68BD0F4D-138C-4794-8DB2-1EBA8999B8BB}"/>
              </a:ext>
            </a:extLst>
          </p:cNvPr>
          <p:cNvSpPr>
            <a:spLocks noGrp="1"/>
          </p:cNvSpPr>
          <p:nvPr>
            <p:ph idx="1"/>
          </p:nvPr>
        </p:nvSpPr>
        <p:spPr/>
        <p:txBody>
          <a:bodyPr/>
          <a:lstStyle/>
          <a:p>
            <a:r>
              <a:rPr lang="zh-CN" altLang="en-US" dirty="0"/>
              <a:t>文件删除：</a:t>
            </a:r>
          </a:p>
          <a:p>
            <a:pPr lvl="1"/>
            <a:r>
              <a:rPr lang="zh-CN" altLang="en-US" dirty="0"/>
              <a:t>删除系统调用形式为，</a:t>
            </a:r>
            <a:r>
              <a:rPr lang="en-US" altLang="zh-CN" dirty="0"/>
              <a:t>unlink(</a:t>
            </a:r>
            <a:r>
              <a:rPr lang="en-US" altLang="zh-CN" dirty="0" err="1"/>
              <a:t>filenamep</a:t>
            </a:r>
            <a:r>
              <a:rPr lang="en-US" altLang="zh-CN" dirty="0"/>
              <a:t>)</a:t>
            </a:r>
          </a:p>
          <a:p>
            <a:pPr lvl="1"/>
            <a:r>
              <a:rPr lang="zh-CN" altLang="en-US" dirty="0"/>
              <a:t>在执行删除时，必须要求用户对该文件具有“写”操作权</a:t>
            </a:r>
          </a:p>
          <a:p>
            <a:r>
              <a:rPr lang="zh-CN" altLang="en-US" dirty="0"/>
              <a:t>文件删除实现：</a:t>
            </a:r>
          </a:p>
          <a:p>
            <a:pPr lvl="1"/>
            <a:r>
              <a:rPr lang="zh-CN" altLang="en-US" dirty="0"/>
              <a:t>把该文件对应的目录项从所在的目录文件中除去，同时将目录项中</a:t>
            </a:r>
            <a:r>
              <a:rPr lang="en-US" altLang="zh-CN" dirty="0" err="1"/>
              <a:t>i_link</a:t>
            </a:r>
            <a:r>
              <a:rPr lang="zh-CN" altLang="en-US" dirty="0"/>
              <a:t>分量减</a:t>
            </a:r>
            <a:r>
              <a:rPr lang="en-US" altLang="zh-CN" dirty="0"/>
              <a:t>1</a:t>
            </a:r>
            <a:r>
              <a:rPr lang="zh-CN" altLang="en-US" dirty="0"/>
              <a:t>，如果</a:t>
            </a:r>
            <a:r>
              <a:rPr lang="en-US" altLang="zh-CN" dirty="0" err="1"/>
              <a:t>i_link</a:t>
            </a:r>
            <a:r>
              <a:rPr lang="zh-CN" altLang="en-US" dirty="0"/>
              <a:t>为零，则还要将此文件占用的存储空间释放。</a:t>
            </a:r>
          </a:p>
          <a:p>
            <a:endParaRPr lang="zh-CN" altLang="en-US" dirty="0"/>
          </a:p>
        </p:txBody>
      </p:sp>
      <p:sp>
        <p:nvSpPr>
          <p:cNvPr id="4" name="日期占位符 3">
            <a:extLst>
              <a:ext uri="{FF2B5EF4-FFF2-40B4-BE49-F238E27FC236}">
                <a16:creationId xmlns:a16="http://schemas.microsoft.com/office/drawing/2014/main" id="{051FBB29-0AE7-4C0A-8882-CBE4A05AC287}"/>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08C9CBFB-679E-4919-A66C-D04ECB32A212}"/>
              </a:ext>
            </a:extLst>
          </p:cNvPr>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1739650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2887A-14D0-4CFA-B021-9A610F62C28A}"/>
              </a:ext>
            </a:extLst>
          </p:cNvPr>
          <p:cNvSpPr>
            <a:spLocks noGrp="1"/>
          </p:cNvSpPr>
          <p:nvPr>
            <p:ph type="title"/>
          </p:nvPr>
        </p:nvSpPr>
        <p:spPr/>
        <p:txBody>
          <a:bodyPr/>
          <a:lstStyle/>
          <a:p>
            <a:r>
              <a:rPr lang="zh-CN" altLang="en-US" dirty="0"/>
              <a:t>文件系统调用</a:t>
            </a:r>
            <a:r>
              <a:rPr lang="en-US" altLang="zh-CN" dirty="0"/>
              <a:t>-</a:t>
            </a:r>
            <a:r>
              <a:rPr lang="zh-CN" altLang="en-US" dirty="0"/>
              <a:t>文件打开 </a:t>
            </a:r>
          </a:p>
        </p:txBody>
      </p:sp>
      <p:sp>
        <p:nvSpPr>
          <p:cNvPr id="3" name="内容占位符 2">
            <a:extLst>
              <a:ext uri="{FF2B5EF4-FFF2-40B4-BE49-F238E27FC236}">
                <a16:creationId xmlns:a16="http://schemas.microsoft.com/office/drawing/2014/main" id="{C7E13F55-BDBA-40D9-B154-67C37EF1A7D6}"/>
              </a:ext>
            </a:extLst>
          </p:cNvPr>
          <p:cNvSpPr>
            <a:spLocks noGrp="1"/>
          </p:cNvSpPr>
          <p:nvPr>
            <p:ph idx="1"/>
          </p:nvPr>
        </p:nvSpPr>
        <p:spPr/>
        <p:txBody>
          <a:bodyPr>
            <a:normAutofit fontScale="92500" lnSpcReduction="10000"/>
          </a:bodyPr>
          <a:lstStyle/>
          <a:p>
            <a:r>
              <a:rPr lang="en-US" altLang="zh-CN" dirty="0"/>
              <a:t>C</a:t>
            </a:r>
            <a:r>
              <a:rPr lang="zh-CN" altLang="en-US" dirty="0"/>
              <a:t>语言格式为： </a:t>
            </a:r>
            <a:endParaRPr lang="en-US" altLang="zh-CN" dirty="0"/>
          </a:p>
          <a:p>
            <a:pPr>
              <a:buFontTx/>
              <a:buNone/>
            </a:pPr>
            <a:r>
              <a:rPr lang="en-US" altLang="zh-CN" sz="1800" dirty="0">
                <a:latin typeface="Times New Roman" panose="02020603050405020304" pitchFamily="18" charset="0"/>
                <a:cs typeface="Times New Roman" panose="02020603050405020304" pitchFamily="18" charset="0"/>
              </a:rPr>
              <a:t>        int </a:t>
            </a:r>
            <a:r>
              <a:rPr lang="en-US" altLang="zh-CN" sz="1800" dirty="0" err="1">
                <a:latin typeface="Times New Roman" panose="02020603050405020304" pitchFamily="18" charset="0"/>
                <a:cs typeface="Times New Roman" panose="02020603050405020304" pitchFamily="18" charset="0"/>
              </a:rPr>
              <a:t>fd</a:t>
            </a:r>
            <a:r>
              <a:rPr lang="en-US" altLang="zh-CN" sz="1800" dirty="0">
                <a:latin typeface="Times New Roman" panose="02020603050405020304" pitchFamily="18" charset="0"/>
                <a:cs typeface="Times New Roman" panose="02020603050405020304" pitchFamily="18" charset="0"/>
              </a:rPr>
              <a:t>, mode;</a:t>
            </a:r>
          </a:p>
          <a:p>
            <a:pPr>
              <a:buFontTx/>
              <a:buNone/>
            </a:pPr>
            <a:r>
              <a:rPr lang="en-US" altLang="zh-CN" sz="1800" dirty="0">
                <a:latin typeface="Times New Roman" panose="02020603050405020304" pitchFamily="18" charset="0"/>
                <a:cs typeface="Times New Roman" panose="02020603050405020304" pitchFamily="18" charset="0"/>
              </a:rPr>
              <a:t>        char * </a:t>
            </a:r>
            <a:r>
              <a:rPr lang="en-US" altLang="zh-CN" sz="1800" dirty="0" err="1">
                <a:latin typeface="Times New Roman" panose="02020603050405020304" pitchFamily="18" charset="0"/>
                <a:cs typeface="Times New Roman" panose="02020603050405020304" pitchFamily="18" charset="0"/>
              </a:rPr>
              <a:t>filenamep</a:t>
            </a:r>
            <a:r>
              <a:rPr lang="en-US" altLang="zh-CN" sz="1800" dirty="0">
                <a:latin typeface="Times New Roman" panose="02020603050405020304" pitchFamily="18" charset="0"/>
                <a:cs typeface="Times New Roman" panose="02020603050405020304" pitchFamily="18" charset="0"/>
              </a:rPr>
              <a:t>;</a:t>
            </a:r>
          </a:p>
          <a:p>
            <a:pPr>
              <a:buFontTx/>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fd</a:t>
            </a:r>
            <a:r>
              <a:rPr lang="en-US" altLang="zh-CN" sz="1800" dirty="0">
                <a:latin typeface="Times New Roman" panose="02020603050405020304" pitchFamily="18" charset="0"/>
                <a:cs typeface="Times New Roman" panose="02020603050405020304" pitchFamily="18" charset="0"/>
              </a:rPr>
              <a:t> = open (</a:t>
            </a:r>
            <a:r>
              <a:rPr lang="en-US" altLang="zh-CN" sz="1800" dirty="0" err="1">
                <a:latin typeface="Times New Roman" panose="02020603050405020304" pitchFamily="18" charset="0"/>
                <a:cs typeface="Times New Roman" panose="02020603050405020304" pitchFamily="18" charset="0"/>
              </a:rPr>
              <a:t>filenamep</a:t>
            </a:r>
            <a:r>
              <a:rPr lang="en-US" altLang="zh-CN" sz="1800" dirty="0">
                <a:latin typeface="Times New Roman" panose="02020603050405020304" pitchFamily="18" charset="0"/>
                <a:cs typeface="Times New Roman" panose="02020603050405020304" pitchFamily="18" charset="0"/>
              </a:rPr>
              <a:t>, mode);</a:t>
            </a:r>
          </a:p>
          <a:p>
            <a:r>
              <a:rPr lang="zh-CN" altLang="en-US" dirty="0"/>
              <a:t>实现步骤</a:t>
            </a:r>
            <a:endParaRPr lang="en-US" altLang="zh-CN" dirty="0"/>
          </a:p>
          <a:p>
            <a:pPr lvl="1"/>
            <a:r>
              <a:rPr lang="zh-CN" altLang="en-US" dirty="0"/>
              <a:t>检索目录，把对应的外存索引节点复制到活动索引节点表中。</a:t>
            </a:r>
          </a:p>
          <a:p>
            <a:pPr lvl="1"/>
            <a:r>
              <a:rPr lang="zh-CN" altLang="en-US" dirty="0"/>
              <a:t>根据输入参数</a:t>
            </a:r>
            <a:r>
              <a:rPr lang="en-US" altLang="zh-CN" dirty="0"/>
              <a:t>mode</a:t>
            </a:r>
            <a:r>
              <a:rPr lang="zh-CN" altLang="en-US" dirty="0"/>
              <a:t>值核对权限，如果非法，则打开失败。</a:t>
            </a:r>
          </a:p>
          <a:p>
            <a:pPr lvl="1"/>
            <a:r>
              <a:rPr lang="zh-CN" altLang="en-US" dirty="0"/>
              <a:t>为文件分配用户已打开表项和系统已打开表项，并为表项设置初值。通过指针建立表项与活动索引节点间联系。最后，返回用户已打开文件表项的序号（即文件描述字）。</a:t>
            </a:r>
          </a:p>
          <a:p>
            <a:endParaRPr lang="zh-CN" altLang="en-US" dirty="0"/>
          </a:p>
        </p:txBody>
      </p:sp>
      <p:sp>
        <p:nvSpPr>
          <p:cNvPr id="4" name="日期占位符 3">
            <a:extLst>
              <a:ext uri="{FF2B5EF4-FFF2-40B4-BE49-F238E27FC236}">
                <a16:creationId xmlns:a16="http://schemas.microsoft.com/office/drawing/2014/main" id="{44263D82-93D2-447A-851B-46886254E475}"/>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50C1389A-AEFB-4B92-99E5-87749F4A6C29}"/>
              </a:ext>
            </a:extLst>
          </p:cNvPr>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919587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2887A-14D0-4CFA-B021-9A610F62C28A}"/>
              </a:ext>
            </a:extLst>
          </p:cNvPr>
          <p:cNvSpPr>
            <a:spLocks noGrp="1"/>
          </p:cNvSpPr>
          <p:nvPr>
            <p:ph type="title"/>
          </p:nvPr>
        </p:nvSpPr>
        <p:spPr/>
        <p:txBody>
          <a:bodyPr/>
          <a:lstStyle/>
          <a:p>
            <a:r>
              <a:rPr lang="zh-CN" altLang="en-US" dirty="0"/>
              <a:t>文件系统调用</a:t>
            </a:r>
            <a:r>
              <a:rPr lang="en-US" altLang="zh-CN" dirty="0"/>
              <a:t>-</a:t>
            </a:r>
            <a:r>
              <a:rPr lang="zh-CN" altLang="en-US" dirty="0"/>
              <a:t>文件关闭 </a:t>
            </a:r>
          </a:p>
        </p:txBody>
      </p:sp>
      <p:sp>
        <p:nvSpPr>
          <p:cNvPr id="3" name="内容占位符 2">
            <a:extLst>
              <a:ext uri="{FF2B5EF4-FFF2-40B4-BE49-F238E27FC236}">
                <a16:creationId xmlns:a16="http://schemas.microsoft.com/office/drawing/2014/main" id="{C7E13F55-BDBA-40D9-B154-67C37EF1A7D6}"/>
              </a:ext>
            </a:extLst>
          </p:cNvPr>
          <p:cNvSpPr>
            <a:spLocks noGrp="1"/>
          </p:cNvSpPr>
          <p:nvPr>
            <p:ph idx="1"/>
          </p:nvPr>
        </p:nvSpPr>
        <p:spPr/>
        <p:txBody>
          <a:bodyPr>
            <a:normAutofit fontScale="92500" lnSpcReduction="20000"/>
          </a:bodyPr>
          <a:lstStyle/>
          <a:p>
            <a:r>
              <a:rPr lang="en-US" altLang="zh-CN" dirty="0"/>
              <a:t>C</a:t>
            </a:r>
            <a:r>
              <a:rPr lang="zh-CN" altLang="en-US" dirty="0"/>
              <a:t>语言格式为： </a:t>
            </a:r>
            <a:endParaRPr lang="en-US" altLang="zh-CN" dirty="0"/>
          </a:p>
          <a:p>
            <a:pPr>
              <a:buFontTx/>
              <a:buNone/>
            </a:pPr>
            <a:r>
              <a:rPr lang="en-US" altLang="zh-CN" sz="1800" dirty="0">
                <a:latin typeface="Times New Roman" panose="02020603050405020304" pitchFamily="18" charset="0"/>
                <a:cs typeface="Times New Roman" panose="02020603050405020304" pitchFamily="18" charset="0"/>
              </a:rPr>
              <a:t>        int </a:t>
            </a:r>
            <a:r>
              <a:rPr lang="en-US" altLang="zh-CN" sz="1800" dirty="0" err="1">
                <a:latin typeface="Times New Roman" panose="02020603050405020304" pitchFamily="18" charset="0"/>
                <a:cs typeface="Times New Roman" panose="02020603050405020304" pitchFamily="18" charset="0"/>
              </a:rPr>
              <a:t>fd</a:t>
            </a:r>
            <a:endParaRPr lang="en-US" altLang="zh-CN" sz="1800" dirty="0">
              <a:latin typeface="Times New Roman" panose="02020603050405020304" pitchFamily="18" charset="0"/>
              <a:cs typeface="Times New Roman" panose="02020603050405020304" pitchFamily="18" charset="0"/>
            </a:endParaRPr>
          </a:p>
          <a:p>
            <a:pPr>
              <a:buFontTx/>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fd</a:t>
            </a:r>
            <a:r>
              <a:rPr lang="en-US" altLang="zh-CN" sz="1800" dirty="0">
                <a:latin typeface="Times New Roman" panose="02020603050405020304" pitchFamily="18" charset="0"/>
                <a:cs typeface="Times New Roman" panose="02020603050405020304" pitchFamily="18" charset="0"/>
              </a:rPr>
              <a:t> = close (</a:t>
            </a:r>
            <a:r>
              <a:rPr lang="en-US" altLang="zh-CN" sz="1800" dirty="0" err="1">
                <a:latin typeface="Times New Roman" panose="02020603050405020304" pitchFamily="18" charset="0"/>
                <a:cs typeface="Times New Roman" panose="02020603050405020304" pitchFamily="18" charset="0"/>
              </a:rPr>
              <a:t>fd</a:t>
            </a:r>
            <a:r>
              <a:rPr lang="en-US" altLang="zh-CN" sz="1800" dirty="0">
                <a:latin typeface="Times New Roman" panose="02020603050405020304" pitchFamily="18" charset="0"/>
                <a:cs typeface="Times New Roman" panose="02020603050405020304" pitchFamily="18" charset="0"/>
              </a:rPr>
              <a:t>);</a:t>
            </a:r>
          </a:p>
          <a:p>
            <a:r>
              <a:rPr lang="zh-CN" altLang="en-US" dirty="0"/>
              <a:t>实现步骤</a:t>
            </a:r>
            <a:endParaRPr lang="en-US" altLang="zh-CN" dirty="0"/>
          </a:p>
          <a:p>
            <a:pPr lvl="1"/>
            <a:r>
              <a:rPr lang="zh-CN" altLang="en-US" dirty="0"/>
              <a:t>根据</a:t>
            </a:r>
            <a:r>
              <a:rPr lang="en-US" altLang="zh-CN" dirty="0" err="1"/>
              <a:t>fd</a:t>
            </a:r>
            <a:r>
              <a:rPr lang="zh-CN" altLang="en-US" dirty="0"/>
              <a:t>找到用户已打开文件表项，再找到系统已打开表项。释放用户已打开文件表项；</a:t>
            </a:r>
          </a:p>
          <a:p>
            <a:pPr lvl="1"/>
            <a:r>
              <a:rPr lang="zh-CN" altLang="en-US" dirty="0"/>
              <a:t>将系统已打开文件表项中的</a:t>
            </a:r>
            <a:r>
              <a:rPr lang="en-US" altLang="zh-CN" dirty="0" err="1"/>
              <a:t>f_count</a:t>
            </a:r>
            <a:r>
              <a:rPr lang="zh-CN" altLang="en-US" dirty="0"/>
              <a:t>减</a:t>
            </a:r>
            <a:r>
              <a:rPr lang="en-US" altLang="zh-CN" dirty="0"/>
              <a:t>1</a:t>
            </a:r>
            <a:r>
              <a:rPr lang="zh-CN" altLang="en-US" dirty="0"/>
              <a:t>，若非零，则还有进程共享此表项，直接返回；否则，释放此表项，并找到与之关联的活动索引节点；</a:t>
            </a:r>
          </a:p>
          <a:p>
            <a:pPr lvl="1"/>
            <a:r>
              <a:rPr lang="zh-CN" altLang="en-US" dirty="0"/>
              <a:t>将活动索引节点中的</a:t>
            </a:r>
            <a:r>
              <a:rPr lang="en-US" altLang="zh-CN" dirty="0" err="1"/>
              <a:t>i_count</a:t>
            </a:r>
            <a:r>
              <a:rPr lang="zh-CN" altLang="en-US" dirty="0"/>
              <a:t>减</a:t>
            </a:r>
            <a:r>
              <a:rPr lang="en-US" altLang="zh-CN" dirty="0"/>
              <a:t>1</a:t>
            </a:r>
            <a:r>
              <a:rPr lang="zh-CN" altLang="en-US" dirty="0"/>
              <a:t>，若非零，则还有用户进程正使用该文件，直接返回，否则，讲活动索引节点内容写回磁盘索引节点分区，并释放该活动索引节点。</a:t>
            </a:r>
          </a:p>
          <a:p>
            <a:pPr marL="0" indent="0">
              <a:buNone/>
            </a:pPr>
            <a:endParaRPr lang="zh-CN" altLang="en-US" dirty="0"/>
          </a:p>
        </p:txBody>
      </p:sp>
      <p:sp>
        <p:nvSpPr>
          <p:cNvPr id="4" name="日期占位符 3">
            <a:extLst>
              <a:ext uri="{FF2B5EF4-FFF2-40B4-BE49-F238E27FC236}">
                <a16:creationId xmlns:a16="http://schemas.microsoft.com/office/drawing/2014/main" id="{44263D82-93D2-447A-851B-46886254E475}"/>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50C1389A-AEFB-4B92-99E5-87749F4A6C29}"/>
              </a:ext>
            </a:extLst>
          </p:cNvPr>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4203822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2887A-14D0-4CFA-B021-9A610F62C28A}"/>
              </a:ext>
            </a:extLst>
          </p:cNvPr>
          <p:cNvSpPr>
            <a:spLocks noGrp="1"/>
          </p:cNvSpPr>
          <p:nvPr>
            <p:ph type="title"/>
          </p:nvPr>
        </p:nvSpPr>
        <p:spPr/>
        <p:txBody>
          <a:bodyPr/>
          <a:lstStyle/>
          <a:p>
            <a:r>
              <a:rPr lang="zh-CN" altLang="en-US" dirty="0"/>
              <a:t>文件系统调用</a:t>
            </a:r>
            <a:r>
              <a:rPr lang="en-US" altLang="zh-CN" dirty="0"/>
              <a:t>-</a:t>
            </a:r>
            <a:r>
              <a:rPr lang="zh-CN" altLang="en-US" dirty="0"/>
              <a:t>读文件</a:t>
            </a:r>
          </a:p>
        </p:txBody>
      </p:sp>
      <p:sp>
        <p:nvSpPr>
          <p:cNvPr id="3" name="内容占位符 2">
            <a:extLst>
              <a:ext uri="{FF2B5EF4-FFF2-40B4-BE49-F238E27FC236}">
                <a16:creationId xmlns:a16="http://schemas.microsoft.com/office/drawing/2014/main" id="{C7E13F55-BDBA-40D9-B154-67C37EF1A7D6}"/>
              </a:ext>
            </a:extLst>
          </p:cNvPr>
          <p:cNvSpPr>
            <a:spLocks noGrp="1"/>
          </p:cNvSpPr>
          <p:nvPr>
            <p:ph idx="1"/>
          </p:nvPr>
        </p:nvSpPr>
        <p:spPr/>
        <p:txBody>
          <a:bodyPr>
            <a:normAutofit/>
          </a:bodyPr>
          <a:lstStyle/>
          <a:p>
            <a:r>
              <a:rPr lang="en-US" altLang="zh-CN" dirty="0"/>
              <a:t>C</a:t>
            </a:r>
            <a:r>
              <a:rPr lang="zh-CN" altLang="en-US" dirty="0"/>
              <a:t>语言格式为： </a:t>
            </a:r>
            <a:endParaRPr lang="en-US" altLang="zh-CN" dirty="0"/>
          </a:p>
          <a:p>
            <a:pPr>
              <a:buFontTx/>
              <a:buNone/>
            </a:pPr>
            <a:r>
              <a:rPr lang="en-US" altLang="zh-CN" sz="1800" dirty="0">
                <a:latin typeface="Times New Roman" panose="02020603050405020304" pitchFamily="18" charset="0"/>
                <a:cs typeface="Times New Roman" panose="02020603050405020304" pitchFamily="18" charset="0"/>
              </a:rPr>
              <a:t>                 int nr, </a:t>
            </a:r>
            <a:r>
              <a:rPr lang="en-US" altLang="zh-CN" sz="1800" dirty="0" err="1">
                <a:latin typeface="Times New Roman" panose="02020603050405020304" pitchFamily="18" charset="0"/>
                <a:cs typeface="Times New Roman" panose="02020603050405020304" pitchFamily="18" charset="0"/>
              </a:rPr>
              <a:t>fd</a:t>
            </a:r>
            <a:r>
              <a:rPr lang="en-US" altLang="zh-CN" sz="1800" dirty="0">
                <a:latin typeface="Times New Roman" panose="02020603050405020304" pitchFamily="18" charset="0"/>
                <a:cs typeface="Times New Roman" panose="02020603050405020304" pitchFamily="18" charset="0"/>
              </a:rPr>
              <a:t>, count;</a:t>
            </a:r>
          </a:p>
          <a:p>
            <a:pPr>
              <a:buFontTx/>
              <a:buNone/>
            </a:pPr>
            <a:r>
              <a:rPr lang="en-US" altLang="zh-CN" sz="1800" dirty="0">
                <a:latin typeface="Times New Roman" panose="02020603050405020304" pitchFamily="18" charset="0"/>
                <a:cs typeface="Times New Roman" panose="02020603050405020304" pitchFamily="18" charset="0"/>
              </a:rPr>
              <a:t> 		char </a:t>
            </a:r>
            <a:r>
              <a:rPr lang="en-US" altLang="zh-CN" sz="1800" dirty="0" err="1">
                <a:latin typeface="Times New Roman" panose="02020603050405020304" pitchFamily="18" charset="0"/>
                <a:cs typeface="Times New Roman" panose="02020603050405020304" pitchFamily="18" charset="0"/>
              </a:rPr>
              <a:t>buf</a:t>
            </a:r>
            <a:r>
              <a:rPr lang="en-US" altLang="zh-CN" sz="1800" dirty="0">
                <a:latin typeface="Times New Roman" panose="02020603050405020304" pitchFamily="18" charset="0"/>
                <a:cs typeface="Times New Roman" panose="02020603050405020304" pitchFamily="18" charset="0"/>
              </a:rPr>
              <a:t> []</a:t>
            </a:r>
          </a:p>
          <a:p>
            <a:pPr>
              <a:buFontTx/>
              <a:buNone/>
            </a:pPr>
            <a:r>
              <a:rPr lang="en-US" altLang="zh-CN" sz="1800" dirty="0">
                <a:latin typeface="Times New Roman" panose="02020603050405020304" pitchFamily="18" charset="0"/>
                <a:cs typeface="Times New Roman" panose="02020603050405020304" pitchFamily="18" charset="0"/>
              </a:rPr>
              <a:t> 		nr = read (</a:t>
            </a:r>
            <a:r>
              <a:rPr lang="en-US" altLang="zh-CN" sz="1800" dirty="0" err="1">
                <a:latin typeface="Times New Roman" panose="02020603050405020304" pitchFamily="18" charset="0"/>
                <a:cs typeface="Times New Roman" panose="02020603050405020304" pitchFamily="18" charset="0"/>
              </a:rPr>
              <a:t>fd</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buf</a:t>
            </a:r>
            <a:r>
              <a:rPr lang="en-US" altLang="zh-CN" sz="1800" dirty="0">
                <a:latin typeface="Times New Roman" panose="02020603050405020304" pitchFamily="18" charset="0"/>
                <a:cs typeface="Times New Roman" panose="02020603050405020304" pitchFamily="18" charset="0"/>
              </a:rPr>
              <a:t>, count);</a:t>
            </a:r>
          </a:p>
          <a:p>
            <a:r>
              <a:rPr lang="zh-CN" altLang="en-US" dirty="0"/>
              <a:t>实现步骤</a:t>
            </a:r>
            <a:endParaRPr lang="en-US" altLang="zh-CN" dirty="0"/>
          </a:p>
          <a:p>
            <a:pPr lvl="1"/>
            <a:r>
              <a:rPr lang="zh-CN" altLang="en-US" dirty="0"/>
              <a:t>根据</a:t>
            </a:r>
            <a:r>
              <a:rPr lang="en-US" altLang="zh-CN" dirty="0" err="1"/>
              <a:t>f_flag</a:t>
            </a:r>
            <a:r>
              <a:rPr lang="zh-CN" altLang="en-US" dirty="0"/>
              <a:t>中的信息，检查读操作是否合法，再根据当前位移量</a:t>
            </a:r>
            <a:r>
              <a:rPr lang="en-US" altLang="zh-CN" dirty="0" err="1"/>
              <a:t>f_offset</a:t>
            </a:r>
            <a:r>
              <a:rPr lang="zh-CN" altLang="en-US" dirty="0"/>
              <a:t>值，需读出的字节数，以及活动索引节点中</a:t>
            </a:r>
            <a:r>
              <a:rPr lang="en-US" altLang="zh-CN" dirty="0" err="1"/>
              <a:t>i_addr</a:t>
            </a:r>
            <a:r>
              <a:rPr lang="zh-CN" altLang="en-US" dirty="0"/>
              <a:t>指出的文件物理块存放地址，计算出相应的物理块地址，并读到缓冲区中，然后拷贝到</a:t>
            </a:r>
            <a:r>
              <a:rPr lang="en-US" altLang="zh-CN" dirty="0" err="1"/>
              <a:t>bufp</a:t>
            </a:r>
            <a:r>
              <a:rPr lang="zh-CN" altLang="en-US" dirty="0"/>
              <a:t>指向的用户主存区。</a:t>
            </a:r>
          </a:p>
          <a:p>
            <a:pPr marL="0" indent="0">
              <a:buNone/>
            </a:pPr>
            <a:endParaRPr lang="zh-CN" altLang="en-US" dirty="0"/>
          </a:p>
        </p:txBody>
      </p:sp>
      <p:sp>
        <p:nvSpPr>
          <p:cNvPr id="4" name="日期占位符 3">
            <a:extLst>
              <a:ext uri="{FF2B5EF4-FFF2-40B4-BE49-F238E27FC236}">
                <a16:creationId xmlns:a16="http://schemas.microsoft.com/office/drawing/2014/main" id="{44263D82-93D2-447A-851B-46886254E475}"/>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50C1389A-AEFB-4B92-99E5-87749F4A6C29}"/>
              </a:ext>
            </a:extLst>
          </p:cNvPr>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2120479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15293-79F3-4FD1-97ED-C1763696503E}"/>
              </a:ext>
            </a:extLst>
          </p:cNvPr>
          <p:cNvSpPr>
            <a:spLocks noGrp="1"/>
          </p:cNvSpPr>
          <p:nvPr>
            <p:ph type="title"/>
          </p:nvPr>
        </p:nvSpPr>
        <p:spPr/>
        <p:txBody>
          <a:bodyPr/>
          <a:lstStyle/>
          <a:p>
            <a:r>
              <a:rPr lang="zh-CN" altLang="en-US" dirty="0"/>
              <a:t>文件系统调用</a:t>
            </a:r>
            <a:r>
              <a:rPr lang="en-US" altLang="zh-CN" dirty="0"/>
              <a:t>-</a:t>
            </a:r>
            <a:r>
              <a:rPr lang="zh-CN" altLang="en-US" dirty="0"/>
              <a:t>读文件</a:t>
            </a:r>
          </a:p>
        </p:txBody>
      </p:sp>
      <p:sp>
        <p:nvSpPr>
          <p:cNvPr id="4" name="日期占位符 3">
            <a:extLst>
              <a:ext uri="{FF2B5EF4-FFF2-40B4-BE49-F238E27FC236}">
                <a16:creationId xmlns:a16="http://schemas.microsoft.com/office/drawing/2014/main" id="{3458EAF7-175F-469E-A3CC-F243EC6AEBB3}"/>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002604A5-153B-4091-B251-9539E351C8E2}"/>
              </a:ext>
            </a:extLst>
          </p:cNvPr>
          <p:cNvSpPr>
            <a:spLocks noGrp="1"/>
          </p:cNvSpPr>
          <p:nvPr>
            <p:ph type="sldNum" sz="quarter" idx="12"/>
          </p:nvPr>
        </p:nvSpPr>
        <p:spPr/>
        <p:txBody>
          <a:bodyPr/>
          <a:lstStyle/>
          <a:p>
            <a:fld id="{0C913308-F349-4B6D-A68A-DD1791B4A57B}" type="slidenum">
              <a:rPr lang="zh-CN" altLang="en-US" smtClean="0"/>
              <a:t>45</a:t>
            </a:fld>
            <a:endParaRPr lang="zh-CN" altLang="en-US"/>
          </a:p>
        </p:txBody>
      </p:sp>
      <p:grpSp>
        <p:nvGrpSpPr>
          <p:cNvPr id="6" name="Group 42">
            <a:extLst>
              <a:ext uri="{FF2B5EF4-FFF2-40B4-BE49-F238E27FC236}">
                <a16:creationId xmlns:a16="http://schemas.microsoft.com/office/drawing/2014/main" id="{E55BE9B4-006D-40C7-81A5-080A3F7D54EE}"/>
              </a:ext>
            </a:extLst>
          </p:cNvPr>
          <p:cNvGrpSpPr>
            <a:grpSpLocks/>
          </p:cNvGrpSpPr>
          <p:nvPr/>
        </p:nvGrpSpPr>
        <p:grpSpPr bwMode="auto">
          <a:xfrm>
            <a:off x="250825" y="1484784"/>
            <a:ext cx="8424863" cy="4752975"/>
            <a:chOff x="385" y="1162"/>
            <a:chExt cx="4944" cy="2994"/>
          </a:xfrm>
        </p:grpSpPr>
        <p:sp>
          <p:nvSpPr>
            <p:cNvPr id="7" name="Text Box 7">
              <a:extLst>
                <a:ext uri="{FF2B5EF4-FFF2-40B4-BE49-F238E27FC236}">
                  <a16:creationId xmlns:a16="http://schemas.microsoft.com/office/drawing/2014/main" id="{CFFDE6E2-1D7B-4390-9BAD-415BD5B54393}"/>
                </a:ext>
              </a:extLst>
            </p:cNvPr>
            <p:cNvSpPr txBox="1">
              <a:spLocks noChangeArrowheads="1"/>
            </p:cNvSpPr>
            <p:nvPr/>
          </p:nvSpPr>
          <p:spPr bwMode="auto">
            <a:xfrm>
              <a:off x="547" y="2065"/>
              <a:ext cx="564" cy="361"/>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r>
                <a:rPr lang="en-US" altLang="zh-CN" sz="2000">
                  <a:solidFill>
                    <a:schemeClr val="accent2"/>
                  </a:solidFill>
                  <a:latin typeface="华文新魏" panose="02010800040101010101" pitchFamily="2" charset="-122"/>
                  <a:ea typeface="华文新魏" panose="02010800040101010101" pitchFamily="2" charset="-122"/>
                </a:rPr>
                <a:t>fd</a:t>
              </a:r>
            </a:p>
          </p:txBody>
        </p:sp>
        <p:grpSp>
          <p:nvGrpSpPr>
            <p:cNvPr id="8" name="Group 8">
              <a:extLst>
                <a:ext uri="{FF2B5EF4-FFF2-40B4-BE49-F238E27FC236}">
                  <a16:creationId xmlns:a16="http://schemas.microsoft.com/office/drawing/2014/main" id="{FFB90EBA-8F6C-4949-BA4F-8989686BE2EF}"/>
                </a:ext>
              </a:extLst>
            </p:cNvPr>
            <p:cNvGrpSpPr>
              <a:grpSpLocks/>
            </p:cNvGrpSpPr>
            <p:nvPr/>
          </p:nvGrpSpPr>
          <p:grpSpPr bwMode="auto">
            <a:xfrm>
              <a:off x="1360" y="1478"/>
              <a:ext cx="752" cy="1580"/>
              <a:chOff x="3913" y="5184"/>
              <a:chExt cx="720" cy="1872"/>
            </a:xfrm>
          </p:grpSpPr>
          <p:sp>
            <p:nvSpPr>
              <p:cNvPr id="36" name="Text Box 9">
                <a:extLst>
                  <a:ext uri="{FF2B5EF4-FFF2-40B4-BE49-F238E27FC236}">
                    <a16:creationId xmlns:a16="http://schemas.microsoft.com/office/drawing/2014/main" id="{021581CE-5944-42DD-BCA1-E674B4AB9AEE}"/>
                  </a:ext>
                </a:extLst>
              </p:cNvPr>
              <p:cNvSpPr txBox="1">
                <a:spLocks noChangeArrowheads="1"/>
              </p:cNvSpPr>
              <p:nvPr/>
            </p:nvSpPr>
            <p:spPr bwMode="auto">
              <a:xfrm>
                <a:off x="3913" y="5184"/>
                <a:ext cx="720" cy="187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endParaRPr lang="en-US" altLang="zh-CN" sz="1000">
                  <a:solidFill>
                    <a:schemeClr val="accent2"/>
                  </a:solidFill>
                  <a:latin typeface="华文新魏" panose="02010800040101010101" pitchFamily="2" charset="-122"/>
                  <a:ea typeface="华文新魏" panose="02010800040101010101" pitchFamily="2" charset="-122"/>
                </a:endParaRPr>
              </a:p>
              <a:p>
                <a:pPr algn="just"/>
                <a:endParaRPr lang="en-US" altLang="zh-CN" sz="1000">
                  <a:solidFill>
                    <a:schemeClr val="accent2"/>
                  </a:solidFill>
                  <a:latin typeface="华文新魏" panose="02010800040101010101" pitchFamily="2" charset="-122"/>
                  <a:ea typeface="华文新魏" panose="02010800040101010101" pitchFamily="2" charset="-122"/>
                </a:endParaRPr>
              </a:p>
              <a:p>
                <a:pPr algn="just"/>
                <a:endParaRPr lang="en-US" altLang="zh-CN" sz="1000">
                  <a:solidFill>
                    <a:schemeClr val="accent2"/>
                  </a:solidFill>
                  <a:latin typeface="华文新魏" panose="02010800040101010101" pitchFamily="2" charset="-122"/>
                  <a:ea typeface="华文新魏" panose="02010800040101010101" pitchFamily="2" charset="-122"/>
                </a:endParaRPr>
              </a:p>
              <a:p>
                <a:pPr algn="just"/>
                <a:endParaRPr lang="en-US" altLang="zh-CN" sz="1000">
                  <a:solidFill>
                    <a:schemeClr val="accent2"/>
                  </a:solidFill>
                  <a:latin typeface="华文新魏" panose="02010800040101010101" pitchFamily="2" charset="-122"/>
                  <a:ea typeface="华文新魏" panose="02010800040101010101" pitchFamily="2" charset="-122"/>
                </a:endParaRPr>
              </a:p>
              <a:p>
                <a:pPr algn="just"/>
                <a:endParaRPr lang="en-US" altLang="zh-CN" sz="1000">
                  <a:solidFill>
                    <a:schemeClr val="accent2"/>
                  </a:solidFill>
                  <a:latin typeface="华文新魏" panose="02010800040101010101" pitchFamily="2" charset="-122"/>
                  <a:ea typeface="华文新魏" panose="02010800040101010101" pitchFamily="2" charset="-122"/>
                </a:endParaRPr>
              </a:p>
              <a:p>
                <a:pPr algn="just"/>
                <a:endParaRPr lang="en-US" altLang="zh-CN" sz="1000">
                  <a:solidFill>
                    <a:schemeClr val="accent2"/>
                  </a:solidFill>
                  <a:latin typeface="华文新魏" panose="02010800040101010101" pitchFamily="2" charset="-122"/>
                  <a:ea typeface="华文新魏" panose="02010800040101010101" pitchFamily="2" charset="-122"/>
                </a:endParaRPr>
              </a:p>
              <a:p>
                <a:pPr algn="just"/>
                <a:endParaRPr lang="en-US" altLang="zh-CN" sz="1000">
                  <a:solidFill>
                    <a:schemeClr val="accent2"/>
                  </a:solidFill>
                  <a:latin typeface="华文新魏" panose="02010800040101010101" pitchFamily="2" charset="-122"/>
                  <a:ea typeface="华文新魏" panose="02010800040101010101" pitchFamily="2" charset="-122"/>
                </a:endParaRPr>
              </a:p>
              <a:p>
                <a:pPr algn="just"/>
                <a:endParaRPr lang="en-US" altLang="zh-CN" sz="1000">
                  <a:solidFill>
                    <a:schemeClr val="accent2"/>
                  </a:solidFill>
                  <a:latin typeface="华文新魏" panose="02010800040101010101" pitchFamily="2" charset="-122"/>
                  <a:ea typeface="华文新魏" panose="02010800040101010101" pitchFamily="2" charset="-122"/>
                </a:endParaRPr>
              </a:p>
              <a:p>
                <a:pPr algn="just"/>
                <a:r>
                  <a:rPr lang="en-US" altLang="zh-CN" sz="2000">
                    <a:solidFill>
                      <a:schemeClr val="accent2"/>
                    </a:solidFill>
                    <a:latin typeface="华文新魏" panose="02010800040101010101" pitchFamily="2" charset="-122"/>
                    <a:ea typeface="华文新魏" panose="02010800040101010101" pitchFamily="2" charset="-122"/>
                  </a:rPr>
                  <a:t>fp</a:t>
                </a:r>
              </a:p>
              <a:p>
                <a:pPr algn="just"/>
                <a:r>
                  <a:rPr lang="en-US" altLang="zh-CN" sz="1000">
                    <a:solidFill>
                      <a:schemeClr val="accent2"/>
                    </a:solidFill>
                    <a:ea typeface="华文新魏" panose="02010800040101010101" pitchFamily="2" charset="-122"/>
                  </a:rPr>
                  <a:t>…</a:t>
                </a:r>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37" name="Line 10">
                <a:extLst>
                  <a:ext uri="{FF2B5EF4-FFF2-40B4-BE49-F238E27FC236}">
                    <a16:creationId xmlns:a16="http://schemas.microsoft.com/office/drawing/2014/main" id="{94FD7604-6BF6-41DD-8E55-9A56B9406E7E}"/>
                  </a:ext>
                </a:extLst>
              </p:cNvPr>
              <p:cNvSpPr>
                <a:spLocks noChangeShapeType="1"/>
              </p:cNvSpPr>
              <p:nvPr/>
            </p:nvSpPr>
            <p:spPr bwMode="auto">
              <a:xfrm>
                <a:off x="3913" y="5496"/>
                <a:ext cx="720" cy="0"/>
              </a:xfrm>
              <a:prstGeom prst="line">
                <a:avLst/>
              </a:prstGeom>
              <a:noFill/>
              <a:ln w="9525">
                <a:solidFill>
                  <a:srgbClr val="000000"/>
                </a:solidFill>
                <a:round/>
                <a:headEnd/>
                <a:tailEnd/>
              </a:ln>
              <a:effectLst>
                <a:outerShdw dist="107763" dir="189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38" name="Line 11">
                <a:extLst>
                  <a:ext uri="{FF2B5EF4-FFF2-40B4-BE49-F238E27FC236}">
                    <a16:creationId xmlns:a16="http://schemas.microsoft.com/office/drawing/2014/main" id="{77A4C770-9C6F-43D3-A8A9-2C5AD63324E1}"/>
                  </a:ext>
                </a:extLst>
              </p:cNvPr>
              <p:cNvSpPr>
                <a:spLocks noChangeShapeType="1"/>
              </p:cNvSpPr>
              <p:nvPr/>
            </p:nvSpPr>
            <p:spPr bwMode="auto">
              <a:xfrm>
                <a:off x="3913" y="5808"/>
                <a:ext cx="720" cy="0"/>
              </a:xfrm>
              <a:prstGeom prst="line">
                <a:avLst/>
              </a:prstGeom>
              <a:noFill/>
              <a:ln w="9525">
                <a:solidFill>
                  <a:srgbClr val="000000"/>
                </a:solidFill>
                <a:round/>
                <a:headEnd/>
                <a:tailEnd/>
              </a:ln>
              <a:effectLst>
                <a:outerShdw dist="107763" dir="189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39" name="Line 12">
                <a:extLst>
                  <a:ext uri="{FF2B5EF4-FFF2-40B4-BE49-F238E27FC236}">
                    <a16:creationId xmlns:a16="http://schemas.microsoft.com/office/drawing/2014/main" id="{B955DD51-9E2F-475D-8805-6E406A530AEC}"/>
                  </a:ext>
                </a:extLst>
              </p:cNvPr>
              <p:cNvSpPr>
                <a:spLocks noChangeShapeType="1"/>
              </p:cNvSpPr>
              <p:nvPr/>
            </p:nvSpPr>
            <p:spPr bwMode="auto">
              <a:xfrm>
                <a:off x="3913" y="6120"/>
                <a:ext cx="720" cy="0"/>
              </a:xfrm>
              <a:prstGeom prst="line">
                <a:avLst/>
              </a:prstGeom>
              <a:noFill/>
              <a:ln w="9525">
                <a:solidFill>
                  <a:srgbClr val="000000"/>
                </a:solidFill>
                <a:round/>
                <a:headEnd/>
                <a:tailEnd/>
              </a:ln>
              <a:effectLst>
                <a:outerShdw dist="107763" dir="189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0" name="Line 13">
                <a:extLst>
                  <a:ext uri="{FF2B5EF4-FFF2-40B4-BE49-F238E27FC236}">
                    <a16:creationId xmlns:a16="http://schemas.microsoft.com/office/drawing/2014/main" id="{EB9CC710-EE21-45F1-9E83-2FBB79A852C0}"/>
                  </a:ext>
                </a:extLst>
              </p:cNvPr>
              <p:cNvSpPr>
                <a:spLocks noChangeShapeType="1"/>
              </p:cNvSpPr>
              <p:nvPr/>
            </p:nvSpPr>
            <p:spPr bwMode="auto">
              <a:xfrm>
                <a:off x="3913" y="6432"/>
                <a:ext cx="720" cy="0"/>
              </a:xfrm>
              <a:prstGeom prst="line">
                <a:avLst/>
              </a:prstGeom>
              <a:noFill/>
              <a:ln w="9525">
                <a:solidFill>
                  <a:srgbClr val="000000"/>
                </a:solidFill>
                <a:round/>
                <a:headEnd/>
                <a:tailEnd/>
              </a:ln>
              <a:effectLst>
                <a:outerShdw dist="107763" dir="189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9" name="AutoShape 14">
              <a:extLst>
                <a:ext uri="{FF2B5EF4-FFF2-40B4-BE49-F238E27FC236}">
                  <a16:creationId xmlns:a16="http://schemas.microsoft.com/office/drawing/2014/main" id="{D7E8DBB0-6773-4BD0-955D-C8327CEA7FE5}"/>
                </a:ext>
              </a:extLst>
            </p:cNvPr>
            <p:cNvSpPr>
              <a:spLocks noChangeArrowheads="1"/>
            </p:cNvSpPr>
            <p:nvPr/>
          </p:nvSpPr>
          <p:spPr bwMode="auto">
            <a:xfrm>
              <a:off x="2311" y="1162"/>
              <a:ext cx="877" cy="2317"/>
            </a:xfrm>
            <a:prstGeom prst="flowChartPunchedTape">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endParaRPr lang="zh-CN" altLang="en-US"/>
            </a:p>
          </p:txBody>
        </p:sp>
        <p:sp>
          <p:nvSpPr>
            <p:cNvPr id="10" name="AutoShape 15">
              <a:extLst>
                <a:ext uri="{FF2B5EF4-FFF2-40B4-BE49-F238E27FC236}">
                  <a16:creationId xmlns:a16="http://schemas.microsoft.com/office/drawing/2014/main" id="{5F1B5B1A-E061-4212-8065-999DD6F7593C}"/>
                </a:ext>
              </a:extLst>
            </p:cNvPr>
            <p:cNvSpPr>
              <a:spLocks noChangeArrowheads="1"/>
            </p:cNvSpPr>
            <p:nvPr/>
          </p:nvSpPr>
          <p:spPr bwMode="auto">
            <a:xfrm flipH="1">
              <a:off x="3439" y="1162"/>
              <a:ext cx="877" cy="2317"/>
            </a:xfrm>
            <a:prstGeom prst="flowChartPunchedTape">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endParaRPr lang="zh-CN" altLang="en-US"/>
            </a:p>
          </p:txBody>
        </p:sp>
        <p:sp>
          <p:nvSpPr>
            <p:cNvPr id="11" name="Text Box 16">
              <a:extLst>
                <a:ext uri="{FF2B5EF4-FFF2-40B4-BE49-F238E27FC236}">
                  <a16:creationId xmlns:a16="http://schemas.microsoft.com/office/drawing/2014/main" id="{4FB25571-F8C9-47DB-B96E-1A219C0DB9E9}"/>
                </a:ext>
              </a:extLst>
            </p:cNvPr>
            <p:cNvSpPr txBox="1">
              <a:spLocks noChangeArrowheads="1"/>
            </p:cNvSpPr>
            <p:nvPr/>
          </p:nvSpPr>
          <p:spPr bwMode="auto">
            <a:xfrm>
              <a:off x="3439" y="1689"/>
              <a:ext cx="877" cy="3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en-US" altLang="zh-CN" sz="1000">
                  <a:solidFill>
                    <a:schemeClr val="accent2"/>
                  </a:solidFill>
                  <a:latin typeface="华文新魏" panose="02010800040101010101" pitchFamily="2" charset="-122"/>
                  <a:ea typeface="华文新魏" panose="02010800040101010101" pitchFamily="2" charset="-122"/>
                </a:rPr>
                <a:t>f_flag(r/w)</a:t>
              </a:r>
            </a:p>
            <a:p>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2" name="Text Box 17">
              <a:extLst>
                <a:ext uri="{FF2B5EF4-FFF2-40B4-BE49-F238E27FC236}">
                  <a16:creationId xmlns:a16="http://schemas.microsoft.com/office/drawing/2014/main" id="{B655529C-DE31-4802-826F-87B8A013E5E9}"/>
                </a:ext>
              </a:extLst>
            </p:cNvPr>
            <p:cNvSpPr txBox="1">
              <a:spLocks noChangeArrowheads="1"/>
            </p:cNvSpPr>
            <p:nvPr/>
          </p:nvSpPr>
          <p:spPr bwMode="auto">
            <a:xfrm>
              <a:off x="3439" y="2005"/>
              <a:ext cx="877" cy="3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en-US" altLang="zh-CN" sz="1000">
                  <a:solidFill>
                    <a:schemeClr val="accent2"/>
                  </a:solidFill>
                  <a:latin typeface="华文新魏" panose="02010800040101010101" pitchFamily="2" charset="-122"/>
                  <a:ea typeface="华文新魏" panose="02010800040101010101" pitchFamily="2" charset="-122"/>
                </a:rPr>
                <a:t>f_count(1)</a:t>
              </a:r>
            </a:p>
            <a:p>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3" name="Text Box 18">
              <a:extLst>
                <a:ext uri="{FF2B5EF4-FFF2-40B4-BE49-F238E27FC236}">
                  <a16:creationId xmlns:a16="http://schemas.microsoft.com/office/drawing/2014/main" id="{C18DF079-D82E-435C-A132-0C3AC6775AE8}"/>
                </a:ext>
              </a:extLst>
            </p:cNvPr>
            <p:cNvSpPr txBox="1">
              <a:spLocks noChangeArrowheads="1"/>
            </p:cNvSpPr>
            <p:nvPr/>
          </p:nvSpPr>
          <p:spPr bwMode="auto">
            <a:xfrm>
              <a:off x="3439" y="1689"/>
              <a:ext cx="877" cy="316"/>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en-US" altLang="zh-CN" sz="2000">
                  <a:solidFill>
                    <a:schemeClr val="accent2"/>
                  </a:solidFill>
                  <a:latin typeface="华文新魏" panose="02010800040101010101" pitchFamily="2" charset="-122"/>
                  <a:ea typeface="华文新魏" panose="02010800040101010101" pitchFamily="2" charset="-122"/>
                </a:rPr>
                <a:t>i_mode(x)</a:t>
              </a:r>
            </a:p>
            <a:p>
              <a:endParaRPr lang="en-US" altLang="zh-CN">
                <a:solidFill>
                  <a:schemeClr val="accent2"/>
                </a:solidFill>
                <a:latin typeface="华文新魏" panose="02010800040101010101" pitchFamily="2" charset="-122"/>
                <a:ea typeface="华文新魏" panose="02010800040101010101" pitchFamily="2" charset="-122"/>
              </a:endParaRPr>
            </a:p>
          </p:txBody>
        </p:sp>
        <p:grpSp>
          <p:nvGrpSpPr>
            <p:cNvPr id="14" name="Group 19">
              <a:extLst>
                <a:ext uri="{FF2B5EF4-FFF2-40B4-BE49-F238E27FC236}">
                  <a16:creationId xmlns:a16="http://schemas.microsoft.com/office/drawing/2014/main" id="{4A651ED2-0C4D-41A1-B4C0-299B173300B3}"/>
                </a:ext>
              </a:extLst>
            </p:cNvPr>
            <p:cNvGrpSpPr>
              <a:grpSpLocks/>
            </p:cNvGrpSpPr>
            <p:nvPr/>
          </p:nvGrpSpPr>
          <p:grpSpPr bwMode="auto">
            <a:xfrm>
              <a:off x="2311" y="1689"/>
              <a:ext cx="877" cy="1263"/>
              <a:chOff x="8773" y="5496"/>
              <a:chExt cx="1260" cy="1872"/>
            </a:xfrm>
          </p:grpSpPr>
          <p:sp>
            <p:nvSpPr>
              <p:cNvPr id="30" name="Text Box 20">
                <a:extLst>
                  <a:ext uri="{FF2B5EF4-FFF2-40B4-BE49-F238E27FC236}">
                    <a16:creationId xmlns:a16="http://schemas.microsoft.com/office/drawing/2014/main" id="{9EB65BC5-09D4-40E6-9C0C-DAFA46058B64}"/>
                  </a:ext>
                </a:extLst>
              </p:cNvPr>
              <p:cNvSpPr txBox="1">
                <a:spLocks noChangeArrowheads="1"/>
              </p:cNvSpPr>
              <p:nvPr/>
            </p:nvSpPr>
            <p:spPr bwMode="auto">
              <a:xfrm>
                <a:off x="8773" y="5496"/>
                <a:ext cx="1260" cy="468"/>
              </a:xfrm>
              <a:prstGeom prst="rect">
                <a:avLst/>
              </a:prstGeom>
              <a:solidFill>
                <a:srgbClr val="FFFFFF"/>
              </a:solidFill>
              <a:ln w="9525">
                <a:solidFill>
                  <a:srgbClr val="000000"/>
                </a:solidFill>
                <a:miter lim="800000"/>
                <a:headEnd/>
                <a:tailEnd/>
              </a:ln>
            </p:spPr>
            <p:txBody>
              <a:bodyPr/>
              <a:lstStyle/>
              <a:p>
                <a:pPr algn="just"/>
                <a:r>
                  <a:rPr lang="en-US" altLang="zh-CN" sz="1000">
                    <a:solidFill>
                      <a:schemeClr val="accent2"/>
                    </a:solidFill>
                    <a:latin typeface="华文新魏" panose="02010800040101010101" pitchFamily="2" charset="-122"/>
                    <a:ea typeface="华文新魏" panose="02010800040101010101" pitchFamily="2" charset="-122"/>
                  </a:rPr>
                  <a:t>f_flag(r/w)</a:t>
                </a:r>
              </a:p>
              <a:p>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31" name="Text Box 21">
                <a:extLst>
                  <a:ext uri="{FF2B5EF4-FFF2-40B4-BE49-F238E27FC236}">
                    <a16:creationId xmlns:a16="http://schemas.microsoft.com/office/drawing/2014/main" id="{D05E30D1-9D7B-4C71-B108-3C302189A693}"/>
                  </a:ext>
                </a:extLst>
              </p:cNvPr>
              <p:cNvSpPr txBox="1">
                <a:spLocks noChangeArrowheads="1"/>
              </p:cNvSpPr>
              <p:nvPr/>
            </p:nvSpPr>
            <p:spPr bwMode="auto">
              <a:xfrm>
                <a:off x="8773" y="5964"/>
                <a:ext cx="1260" cy="468"/>
              </a:xfrm>
              <a:prstGeom prst="rect">
                <a:avLst/>
              </a:prstGeom>
              <a:solidFill>
                <a:srgbClr val="FFFFFF"/>
              </a:solidFill>
              <a:ln w="9525">
                <a:solidFill>
                  <a:srgbClr val="000000"/>
                </a:solidFill>
                <a:miter lim="800000"/>
                <a:headEnd/>
                <a:tailEnd/>
              </a:ln>
            </p:spPr>
            <p:txBody>
              <a:bodyPr/>
              <a:lstStyle/>
              <a:p>
                <a:pPr algn="just"/>
                <a:r>
                  <a:rPr lang="en-US" altLang="zh-CN" sz="1000">
                    <a:solidFill>
                      <a:schemeClr val="accent2"/>
                    </a:solidFill>
                    <a:latin typeface="华文新魏" panose="02010800040101010101" pitchFamily="2" charset="-122"/>
                    <a:ea typeface="华文新魏" panose="02010800040101010101" pitchFamily="2" charset="-122"/>
                  </a:rPr>
                  <a:t>f_count(1)</a:t>
                </a:r>
              </a:p>
              <a:p>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32" name="Text Box 22">
                <a:extLst>
                  <a:ext uri="{FF2B5EF4-FFF2-40B4-BE49-F238E27FC236}">
                    <a16:creationId xmlns:a16="http://schemas.microsoft.com/office/drawing/2014/main" id="{C6F1BA45-A617-42D5-BDC4-AF4A4CE04300}"/>
                  </a:ext>
                </a:extLst>
              </p:cNvPr>
              <p:cNvSpPr txBox="1">
                <a:spLocks noChangeArrowheads="1"/>
              </p:cNvSpPr>
              <p:nvPr/>
            </p:nvSpPr>
            <p:spPr bwMode="auto">
              <a:xfrm>
                <a:off x="8773" y="5496"/>
                <a:ext cx="1260" cy="468"/>
              </a:xfrm>
              <a:prstGeom prst="rect">
                <a:avLst/>
              </a:prstGeom>
              <a:solidFill>
                <a:srgbClr val="FFCC66"/>
              </a:solidFill>
              <a:ln w="9525">
                <a:solidFill>
                  <a:srgbClr val="000000"/>
                </a:solidFill>
                <a:miter lim="800000"/>
                <a:headEnd/>
                <a:tailEnd/>
              </a:ln>
            </p:spPr>
            <p:txBody>
              <a:bodyPr/>
              <a:lstStyle/>
              <a:p>
                <a:pPr algn="just"/>
                <a:r>
                  <a:rPr lang="en-US" altLang="zh-CN" sz="2000">
                    <a:solidFill>
                      <a:schemeClr val="accent2"/>
                    </a:solidFill>
                    <a:latin typeface="华文新魏" panose="02010800040101010101" pitchFamily="2" charset="-122"/>
                    <a:ea typeface="华文新魏" panose="02010800040101010101" pitchFamily="2" charset="-122"/>
                  </a:rPr>
                  <a:t>f_flag(r/w)</a:t>
                </a:r>
              </a:p>
              <a:p>
                <a:endParaRPr lang="en-US" altLang="zh-CN" sz="2000">
                  <a:solidFill>
                    <a:schemeClr val="accent2"/>
                  </a:solidFill>
                  <a:latin typeface="华文新魏" panose="02010800040101010101" pitchFamily="2" charset="-122"/>
                  <a:ea typeface="华文新魏" panose="02010800040101010101" pitchFamily="2" charset="-122"/>
                </a:endParaRPr>
              </a:p>
            </p:txBody>
          </p:sp>
          <p:sp>
            <p:nvSpPr>
              <p:cNvPr id="33" name="Text Box 23">
                <a:extLst>
                  <a:ext uri="{FF2B5EF4-FFF2-40B4-BE49-F238E27FC236}">
                    <a16:creationId xmlns:a16="http://schemas.microsoft.com/office/drawing/2014/main" id="{BB4E006F-4A9F-4977-B01F-9FE915A63B3B}"/>
                  </a:ext>
                </a:extLst>
              </p:cNvPr>
              <p:cNvSpPr txBox="1">
                <a:spLocks noChangeArrowheads="1"/>
              </p:cNvSpPr>
              <p:nvPr/>
            </p:nvSpPr>
            <p:spPr bwMode="auto">
              <a:xfrm>
                <a:off x="8773" y="5964"/>
                <a:ext cx="1260" cy="468"/>
              </a:xfrm>
              <a:prstGeom prst="rect">
                <a:avLst/>
              </a:prstGeom>
              <a:solidFill>
                <a:srgbClr val="FFCC66"/>
              </a:solidFill>
              <a:ln w="9525">
                <a:solidFill>
                  <a:srgbClr val="000000"/>
                </a:solidFill>
                <a:miter lim="800000"/>
                <a:headEnd/>
                <a:tailEnd/>
              </a:ln>
            </p:spPr>
            <p:txBody>
              <a:bodyPr/>
              <a:lstStyle/>
              <a:p>
                <a:pPr algn="just"/>
                <a:r>
                  <a:rPr lang="en-US" altLang="zh-CN" sz="2000">
                    <a:solidFill>
                      <a:schemeClr val="accent2"/>
                    </a:solidFill>
                    <a:latin typeface="华文新魏" panose="02010800040101010101" pitchFamily="2" charset="-122"/>
                    <a:ea typeface="华文新魏" panose="02010800040101010101" pitchFamily="2" charset="-122"/>
                  </a:rPr>
                  <a:t>f_count(1)</a:t>
                </a:r>
              </a:p>
              <a:p>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34" name="Text Box 24">
                <a:extLst>
                  <a:ext uri="{FF2B5EF4-FFF2-40B4-BE49-F238E27FC236}">
                    <a16:creationId xmlns:a16="http://schemas.microsoft.com/office/drawing/2014/main" id="{5468F4B1-337F-45AE-B182-C64519BA5F36}"/>
                  </a:ext>
                </a:extLst>
              </p:cNvPr>
              <p:cNvSpPr txBox="1">
                <a:spLocks noChangeArrowheads="1"/>
              </p:cNvSpPr>
              <p:nvPr/>
            </p:nvSpPr>
            <p:spPr bwMode="auto">
              <a:xfrm>
                <a:off x="8773" y="6432"/>
                <a:ext cx="1260" cy="468"/>
              </a:xfrm>
              <a:prstGeom prst="rect">
                <a:avLst/>
              </a:prstGeom>
              <a:solidFill>
                <a:srgbClr val="FFCC66"/>
              </a:solidFill>
              <a:ln w="9525">
                <a:solidFill>
                  <a:srgbClr val="000000"/>
                </a:solidFill>
                <a:miter lim="800000"/>
                <a:headEnd/>
                <a:tailEnd/>
              </a:ln>
            </p:spPr>
            <p:txBody>
              <a:bodyPr/>
              <a:lstStyle/>
              <a:p>
                <a:pPr algn="just"/>
                <a:r>
                  <a:rPr lang="en-US" altLang="zh-CN" sz="2000">
                    <a:solidFill>
                      <a:schemeClr val="accent2"/>
                    </a:solidFill>
                    <a:latin typeface="华文新魏" panose="02010800040101010101" pitchFamily="2" charset="-122"/>
                    <a:ea typeface="华文新魏" panose="02010800040101010101" pitchFamily="2" charset="-122"/>
                  </a:rPr>
                  <a:t>f_offset(0)</a:t>
                </a:r>
              </a:p>
              <a:p>
                <a:endParaRPr lang="en-US" altLang="zh-CN" sz="2000">
                  <a:solidFill>
                    <a:schemeClr val="accent2"/>
                  </a:solidFill>
                  <a:latin typeface="华文新魏" panose="02010800040101010101" pitchFamily="2" charset="-122"/>
                  <a:ea typeface="华文新魏" panose="02010800040101010101" pitchFamily="2" charset="-122"/>
                </a:endParaRPr>
              </a:p>
            </p:txBody>
          </p:sp>
          <p:sp>
            <p:nvSpPr>
              <p:cNvPr id="35" name="Text Box 25">
                <a:extLst>
                  <a:ext uri="{FF2B5EF4-FFF2-40B4-BE49-F238E27FC236}">
                    <a16:creationId xmlns:a16="http://schemas.microsoft.com/office/drawing/2014/main" id="{35FBECFF-80ED-48E6-A5F1-4BA044325D6D}"/>
                  </a:ext>
                </a:extLst>
              </p:cNvPr>
              <p:cNvSpPr txBox="1">
                <a:spLocks noChangeArrowheads="1"/>
              </p:cNvSpPr>
              <p:nvPr/>
            </p:nvSpPr>
            <p:spPr bwMode="auto">
              <a:xfrm>
                <a:off x="8773" y="6900"/>
                <a:ext cx="1260" cy="468"/>
              </a:xfrm>
              <a:prstGeom prst="rect">
                <a:avLst/>
              </a:prstGeom>
              <a:solidFill>
                <a:srgbClr val="FFCC66"/>
              </a:solidFill>
              <a:ln w="9525">
                <a:solidFill>
                  <a:srgbClr val="000000"/>
                </a:solidFill>
                <a:miter lim="800000"/>
                <a:headEnd/>
                <a:tailEnd/>
              </a:ln>
            </p:spPr>
            <p:txBody>
              <a:bodyPr/>
              <a:lstStyle/>
              <a:p>
                <a:pPr algn="just"/>
                <a:r>
                  <a:rPr lang="en-US" altLang="zh-CN" sz="2000">
                    <a:solidFill>
                      <a:schemeClr val="accent2"/>
                    </a:solidFill>
                    <a:latin typeface="华文新魏" panose="02010800040101010101" pitchFamily="2" charset="-122"/>
                    <a:ea typeface="华文新魏" panose="02010800040101010101" pitchFamily="2" charset="-122"/>
                  </a:rPr>
                  <a:t>f_inode</a:t>
                </a:r>
              </a:p>
              <a:p>
                <a:endParaRPr lang="en-US" altLang="zh-CN">
                  <a:solidFill>
                    <a:schemeClr val="accent2"/>
                  </a:solidFill>
                  <a:latin typeface="华文新魏" panose="02010800040101010101" pitchFamily="2" charset="-122"/>
                  <a:ea typeface="华文新魏" panose="02010800040101010101" pitchFamily="2" charset="-122"/>
                </a:endParaRPr>
              </a:p>
            </p:txBody>
          </p:sp>
        </p:grpSp>
        <p:sp>
          <p:nvSpPr>
            <p:cNvPr id="15" name="Text Box 26">
              <a:extLst>
                <a:ext uri="{FF2B5EF4-FFF2-40B4-BE49-F238E27FC236}">
                  <a16:creationId xmlns:a16="http://schemas.microsoft.com/office/drawing/2014/main" id="{0E2D40FE-93A1-43E1-B1CA-479B7DE7CADC}"/>
                </a:ext>
              </a:extLst>
            </p:cNvPr>
            <p:cNvSpPr txBox="1">
              <a:spLocks noChangeArrowheads="1"/>
            </p:cNvSpPr>
            <p:nvPr/>
          </p:nvSpPr>
          <p:spPr bwMode="auto">
            <a:xfrm>
              <a:off x="4629" y="2426"/>
              <a:ext cx="564" cy="361"/>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endParaRPr lang="zh-CN" altLang="zh-CN">
                <a:solidFill>
                  <a:schemeClr val="accent2"/>
                </a:solidFill>
                <a:latin typeface="华文新魏" panose="02010800040101010101" pitchFamily="2" charset="-122"/>
                <a:ea typeface="华文新魏" panose="02010800040101010101" pitchFamily="2" charset="-122"/>
              </a:endParaRPr>
            </a:p>
          </p:txBody>
        </p:sp>
        <p:sp>
          <p:nvSpPr>
            <p:cNvPr id="16" name="Line 27">
              <a:extLst>
                <a:ext uri="{FF2B5EF4-FFF2-40B4-BE49-F238E27FC236}">
                  <a16:creationId xmlns:a16="http://schemas.microsoft.com/office/drawing/2014/main" id="{E8555370-A7D2-494F-9D41-3C9F275EB920}"/>
                </a:ext>
              </a:extLst>
            </p:cNvPr>
            <p:cNvSpPr>
              <a:spLocks noChangeShapeType="1"/>
            </p:cNvSpPr>
            <p:nvPr/>
          </p:nvSpPr>
          <p:spPr bwMode="auto">
            <a:xfrm flipV="1">
              <a:off x="3188" y="1689"/>
              <a:ext cx="251" cy="1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Text Box 29">
              <a:extLst>
                <a:ext uri="{FF2B5EF4-FFF2-40B4-BE49-F238E27FC236}">
                  <a16:creationId xmlns:a16="http://schemas.microsoft.com/office/drawing/2014/main" id="{A12620C0-C68C-4E8D-B4E4-EBC3D563FBEC}"/>
                </a:ext>
              </a:extLst>
            </p:cNvPr>
            <p:cNvSpPr txBox="1">
              <a:spLocks noChangeArrowheads="1"/>
            </p:cNvSpPr>
            <p:nvPr/>
          </p:nvSpPr>
          <p:spPr bwMode="auto">
            <a:xfrm>
              <a:off x="1684" y="3795"/>
              <a:ext cx="2757" cy="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dirty="0">
                  <a:solidFill>
                    <a:schemeClr val="accent2"/>
                  </a:solidFill>
                  <a:latin typeface="华文新魏" panose="02010800040101010101" pitchFamily="2" charset="-122"/>
                  <a:ea typeface="华文新魏" panose="02010800040101010101" pitchFamily="2" charset="-122"/>
                </a:rPr>
                <a:t>读操作时文件数据结构的关系</a:t>
              </a:r>
            </a:p>
            <a:p>
              <a:endParaRPr lang="en-US" altLang="zh-CN" sz="2000" dirty="0">
                <a:solidFill>
                  <a:schemeClr val="accent2"/>
                </a:solidFill>
                <a:latin typeface="华文新魏" panose="02010800040101010101" pitchFamily="2" charset="-122"/>
                <a:ea typeface="华文新魏" panose="02010800040101010101" pitchFamily="2" charset="-122"/>
              </a:endParaRPr>
            </a:p>
          </p:txBody>
        </p:sp>
        <p:sp>
          <p:nvSpPr>
            <p:cNvPr id="18" name="Text Box 30">
              <a:extLst>
                <a:ext uri="{FF2B5EF4-FFF2-40B4-BE49-F238E27FC236}">
                  <a16:creationId xmlns:a16="http://schemas.microsoft.com/office/drawing/2014/main" id="{30F55019-F931-4275-AB0E-517F4460E1CE}"/>
                </a:ext>
              </a:extLst>
            </p:cNvPr>
            <p:cNvSpPr txBox="1">
              <a:spLocks noChangeArrowheads="1"/>
            </p:cNvSpPr>
            <p:nvPr/>
          </p:nvSpPr>
          <p:spPr bwMode="auto">
            <a:xfrm>
              <a:off x="385" y="3479"/>
              <a:ext cx="877" cy="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800">
                  <a:solidFill>
                    <a:schemeClr val="accent2"/>
                  </a:solidFill>
                  <a:latin typeface="华文新魏" panose="02010800040101010101" pitchFamily="2" charset="-122"/>
                  <a:ea typeface="华文新魏" panose="02010800040101010101" pitchFamily="2" charset="-122"/>
                </a:rPr>
                <a:t>文件描述符</a:t>
              </a:r>
            </a:p>
          </p:txBody>
        </p:sp>
        <p:sp>
          <p:nvSpPr>
            <p:cNvPr id="19" name="Text Box 31">
              <a:extLst>
                <a:ext uri="{FF2B5EF4-FFF2-40B4-BE49-F238E27FC236}">
                  <a16:creationId xmlns:a16="http://schemas.microsoft.com/office/drawing/2014/main" id="{090DAF87-E60C-4D32-A1D2-9D801EB11CD2}"/>
                </a:ext>
              </a:extLst>
            </p:cNvPr>
            <p:cNvSpPr txBox="1">
              <a:spLocks noChangeArrowheads="1"/>
            </p:cNvSpPr>
            <p:nvPr/>
          </p:nvSpPr>
          <p:spPr bwMode="auto">
            <a:xfrm>
              <a:off x="1183" y="3479"/>
              <a:ext cx="1128" cy="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800">
                  <a:solidFill>
                    <a:schemeClr val="accent2"/>
                  </a:solidFill>
                  <a:latin typeface="华文新魏" panose="02010800040101010101" pitchFamily="2" charset="-122"/>
                  <a:ea typeface="华文新魏" panose="02010800040101010101" pitchFamily="2" charset="-122"/>
                </a:rPr>
                <a:t>用户打开文件表</a:t>
              </a:r>
            </a:p>
          </p:txBody>
        </p:sp>
        <p:sp>
          <p:nvSpPr>
            <p:cNvPr id="20" name="Text Box 32">
              <a:extLst>
                <a:ext uri="{FF2B5EF4-FFF2-40B4-BE49-F238E27FC236}">
                  <a16:creationId xmlns:a16="http://schemas.microsoft.com/office/drawing/2014/main" id="{363D5530-4360-4CED-B67B-B3958B6D0485}"/>
                </a:ext>
              </a:extLst>
            </p:cNvPr>
            <p:cNvSpPr txBox="1">
              <a:spLocks noChangeArrowheads="1"/>
            </p:cNvSpPr>
            <p:nvPr/>
          </p:nvSpPr>
          <p:spPr bwMode="auto">
            <a:xfrm>
              <a:off x="3499" y="3479"/>
              <a:ext cx="878" cy="36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1800">
                  <a:solidFill>
                    <a:schemeClr val="accent2"/>
                  </a:solidFill>
                  <a:latin typeface="华文新魏" panose="02010800040101010101" pitchFamily="2" charset="-122"/>
                  <a:ea typeface="华文新魏" panose="02010800040101010101" pitchFamily="2" charset="-122"/>
                </a:rPr>
                <a:t>活动</a:t>
              </a:r>
              <a:r>
                <a:rPr lang="en-US" altLang="zh-CN" sz="1800">
                  <a:solidFill>
                    <a:schemeClr val="accent2"/>
                  </a:solidFill>
                  <a:latin typeface="华文新魏" panose="02010800040101010101" pitchFamily="2" charset="-122"/>
                  <a:ea typeface="华文新魏" panose="02010800040101010101" pitchFamily="2" charset="-122"/>
                </a:rPr>
                <a:t>inode</a:t>
              </a:r>
              <a:r>
                <a:rPr lang="zh-CN" altLang="en-US" sz="1800">
                  <a:solidFill>
                    <a:schemeClr val="accent2"/>
                  </a:solidFill>
                  <a:latin typeface="华文新魏" panose="02010800040101010101" pitchFamily="2" charset="-122"/>
                  <a:ea typeface="华文新魏" panose="02010800040101010101" pitchFamily="2" charset="-122"/>
                </a:rPr>
                <a:t>表</a:t>
              </a:r>
            </a:p>
          </p:txBody>
        </p:sp>
        <p:sp>
          <p:nvSpPr>
            <p:cNvPr id="21" name="Text Box 33">
              <a:extLst>
                <a:ext uri="{FF2B5EF4-FFF2-40B4-BE49-F238E27FC236}">
                  <a16:creationId xmlns:a16="http://schemas.microsoft.com/office/drawing/2014/main" id="{48A669B4-F4D8-49FD-A364-C6608C2060CE}"/>
                </a:ext>
              </a:extLst>
            </p:cNvPr>
            <p:cNvSpPr txBox="1">
              <a:spLocks noChangeArrowheads="1"/>
            </p:cNvSpPr>
            <p:nvPr/>
          </p:nvSpPr>
          <p:spPr bwMode="auto">
            <a:xfrm>
              <a:off x="4577" y="3479"/>
              <a:ext cx="752" cy="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800">
                  <a:solidFill>
                    <a:schemeClr val="accent2"/>
                  </a:solidFill>
                  <a:latin typeface="华文新魏" panose="02010800040101010101" pitchFamily="2" charset="-122"/>
                  <a:ea typeface="华文新魏" panose="02010800040101010101" pitchFamily="2" charset="-122"/>
                </a:rPr>
                <a:t>物理块</a:t>
              </a:r>
            </a:p>
          </p:txBody>
        </p:sp>
        <p:sp>
          <p:nvSpPr>
            <p:cNvPr id="22" name="Text Box 34">
              <a:extLst>
                <a:ext uri="{FF2B5EF4-FFF2-40B4-BE49-F238E27FC236}">
                  <a16:creationId xmlns:a16="http://schemas.microsoft.com/office/drawing/2014/main" id="{FF82BD39-9091-4CE0-B8FF-5143756B9D65}"/>
                </a:ext>
              </a:extLst>
            </p:cNvPr>
            <p:cNvSpPr txBox="1">
              <a:spLocks noChangeArrowheads="1"/>
            </p:cNvSpPr>
            <p:nvPr/>
          </p:nvSpPr>
          <p:spPr bwMode="auto">
            <a:xfrm>
              <a:off x="2296" y="3479"/>
              <a:ext cx="1128" cy="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800">
                  <a:solidFill>
                    <a:schemeClr val="accent2"/>
                  </a:solidFill>
                  <a:latin typeface="华文新魏" panose="02010800040101010101" pitchFamily="2" charset="-122"/>
                  <a:ea typeface="华文新魏" panose="02010800040101010101" pitchFamily="2" charset="-122"/>
                </a:rPr>
                <a:t>系统打开文件表</a:t>
              </a:r>
            </a:p>
          </p:txBody>
        </p:sp>
        <p:sp>
          <p:nvSpPr>
            <p:cNvPr id="23" name="Line 35">
              <a:extLst>
                <a:ext uri="{FF2B5EF4-FFF2-40B4-BE49-F238E27FC236}">
                  <a16:creationId xmlns:a16="http://schemas.microsoft.com/office/drawing/2014/main" id="{AFC04D25-D89E-4FEB-BDD0-B174AECB908D}"/>
                </a:ext>
              </a:extLst>
            </p:cNvPr>
            <p:cNvSpPr>
              <a:spLocks noChangeShapeType="1"/>
            </p:cNvSpPr>
            <p:nvPr/>
          </p:nvSpPr>
          <p:spPr bwMode="auto">
            <a:xfrm>
              <a:off x="1128" y="2215"/>
              <a:ext cx="251" cy="21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36">
              <a:extLst>
                <a:ext uri="{FF2B5EF4-FFF2-40B4-BE49-F238E27FC236}">
                  <a16:creationId xmlns:a16="http://schemas.microsoft.com/office/drawing/2014/main" id="{65B9FD58-A33E-48F7-8442-281F16F40C95}"/>
                </a:ext>
              </a:extLst>
            </p:cNvPr>
            <p:cNvSpPr>
              <a:spLocks noChangeShapeType="1"/>
            </p:cNvSpPr>
            <p:nvPr/>
          </p:nvSpPr>
          <p:spPr bwMode="auto">
            <a:xfrm flipV="1">
              <a:off x="2057" y="1689"/>
              <a:ext cx="232" cy="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37">
              <a:extLst>
                <a:ext uri="{FF2B5EF4-FFF2-40B4-BE49-F238E27FC236}">
                  <a16:creationId xmlns:a16="http://schemas.microsoft.com/office/drawing/2014/main" id="{D1F78221-1674-4D40-853B-EFA52C55D861}"/>
                </a:ext>
              </a:extLst>
            </p:cNvPr>
            <p:cNvSpPr txBox="1">
              <a:spLocks noChangeArrowheads="1"/>
            </p:cNvSpPr>
            <p:nvPr/>
          </p:nvSpPr>
          <p:spPr bwMode="auto">
            <a:xfrm>
              <a:off x="3439" y="2005"/>
              <a:ext cx="877" cy="316"/>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en-US" altLang="zh-CN" sz="2000">
                  <a:solidFill>
                    <a:schemeClr val="accent2"/>
                  </a:solidFill>
                  <a:latin typeface="华文新魏" panose="02010800040101010101" pitchFamily="2" charset="-122"/>
                  <a:ea typeface="华文新魏" panose="02010800040101010101" pitchFamily="2" charset="-122"/>
                </a:rPr>
                <a:t>i_nlink(1)</a:t>
              </a:r>
            </a:p>
            <a:p>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26" name="Text Box 38">
              <a:extLst>
                <a:ext uri="{FF2B5EF4-FFF2-40B4-BE49-F238E27FC236}">
                  <a16:creationId xmlns:a16="http://schemas.microsoft.com/office/drawing/2014/main" id="{67796F99-F244-4992-B063-15916B34BE0F}"/>
                </a:ext>
              </a:extLst>
            </p:cNvPr>
            <p:cNvSpPr txBox="1">
              <a:spLocks noChangeArrowheads="1"/>
            </p:cNvSpPr>
            <p:nvPr/>
          </p:nvSpPr>
          <p:spPr bwMode="auto">
            <a:xfrm>
              <a:off x="3451" y="2321"/>
              <a:ext cx="877" cy="316"/>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en-US" altLang="zh-CN" sz="2000">
                  <a:solidFill>
                    <a:schemeClr val="accent2"/>
                  </a:solidFill>
                  <a:latin typeface="华文新魏" panose="02010800040101010101" pitchFamily="2" charset="-122"/>
                  <a:ea typeface="华文新魏" panose="02010800040101010101" pitchFamily="2" charset="-122"/>
                </a:rPr>
                <a:t>i_addr(40)</a:t>
              </a:r>
            </a:p>
            <a:p>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27" name="Line 39">
              <a:extLst>
                <a:ext uri="{FF2B5EF4-FFF2-40B4-BE49-F238E27FC236}">
                  <a16:creationId xmlns:a16="http://schemas.microsoft.com/office/drawing/2014/main" id="{ABC53797-7874-41FA-84ED-666BBDE25FC0}"/>
                </a:ext>
              </a:extLst>
            </p:cNvPr>
            <p:cNvSpPr>
              <a:spLocks noChangeShapeType="1"/>
            </p:cNvSpPr>
            <p:nvPr/>
          </p:nvSpPr>
          <p:spPr bwMode="auto">
            <a:xfrm>
              <a:off x="4264" y="2531"/>
              <a:ext cx="348" cy="3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40">
              <a:extLst>
                <a:ext uri="{FF2B5EF4-FFF2-40B4-BE49-F238E27FC236}">
                  <a16:creationId xmlns:a16="http://schemas.microsoft.com/office/drawing/2014/main" id="{8BA5023D-9B18-44A5-9BE2-F8BE4E6F2A73}"/>
                </a:ext>
              </a:extLst>
            </p:cNvPr>
            <p:cNvSpPr>
              <a:spLocks noChangeShapeType="1"/>
            </p:cNvSpPr>
            <p:nvPr/>
          </p:nvSpPr>
          <p:spPr bwMode="auto">
            <a:xfrm>
              <a:off x="4264" y="2531"/>
              <a:ext cx="34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Text Box 41">
              <a:extLst>
                <a:ext uri="{FF2B5EF4-FFF2-40B4-BE49-F238E27FC236}">
                  <a16:creationId xmlns:a16="http://schemas.microsoft.com/office/drawing/2014/main" id="{53E2C681-5FA7-46C8-895A-9A4AB3B3BB0A}"/>
                </a:ext>
              </a:extLst>
            </p:cNvPr>
            <p:cNvSpPr txBox="1">
              <a:spLocks noChangeArrowheads="1"/>
            </p:cNvSpPr>
            <p:nvPr/>
          </p:nvSpPr>
          <p:spPr bwMode="auto">
            <a:xfrm>
              <a:off x="4629" y="2847"/>
              <a:ext cx="564" cy="361"/>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endParaRPr lang="zh-CN" altLang="zh-CN">
                <a:solidFill>
                  <a:schemeClr val="accent2"/>
                </a:solidFill>
                <a:latin typeface="华文新魏" panose="02010800040101010101" pitchFamily="2" charset="-122"/>
                <a:ea typeface="华文新魏" panose="02010800040101010101" pitchFamily="2" charset="-122"/>
              </a:endParaRPr>
            </a:p>
          </p:txBody>
        </p:sp>
      </p:grpSp>
    </p:spTree>
    <p:extLst>
      <p:ext uri="{BB962C8B-B14F-4D97-AF65-F5344CB8AC3E}">
        <p14:creationId xmlns:p14="http://schemas.microsoft.com/office/powerpoint/2010/main" val="1589816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2887A-14D0-4CFA-B021-9A610F62C28A}"/>
              </a:ext>
            </a:extLst>
          </p:cNvPr>
          <p:cNvSpPr>
            <a:spLocks noGrp="1"/>
          </p:cNvSpPr>
          <p:nvPr>
            <p:ph type="title"/>
          </p:nvPr>
        </p:nvSpPr>
        <p:spPr/>
        <p:txBody>
          <a:bodyPr/>
          <a:lstStyle/>
          <a:p>
            <a:r>
              <a:rPr lang="zh-CN" altLang="en-US" dirty="0"/>
              <a:t>文件系统调用</a:t>
            </a:r>
            <a:r>
              <a:rPr lang="en-US" altLang="zh-CN" dirty="0"/>
              <a:t>-</a:t>
            </a:r>
            <a:r>
              <a:rPr lang="zh-CN" altLang="en-US" dirty="0"/>
              <a:t>写文件</a:t>
            </a:r>
          </a:p>
        </p:txBody>
      </p:sp>
      <p:sp>
        <p:nvSpPr>
          <p:cNvPr id="3" name="内容占位符 2">
            <a:extLst>
              <a:ext uri="{FF2B5EF4-FFF2-40B4-BE49-F238E27FC236}">
                <a16:creationId xmlns:a16="http://schemas.microsoft.com/office/drawing/2014/main" id="{C7E13F55-BDBA-40D9-B154-67C37EF1A7D6}"/>
              </a:ext>
            </a:extLst>
          </p:cNvPr>
          <p:cNvSpPr>
            <a:spLocks noGrp="1"/>
          </p:cNvSpPr>
          <p:nvPr>
            <p:ph idx="1"/>
          </p:nvPr>
        </p:nvSpPr>
        <p:spPr/>
        <p:txBody>
          <a:bodyPr>
            <a:normAutofit/>
          </a:bodyPr>
          <a:lstStyle/>
          <a:p>
            <a:r>
              <a:rPr lang="en-US" altLang="zh-CN" dirty="0"/>
              <a:t>C</a:t>
            </a:r>
            <a:r>
              <a:rPr lang="zh-CN" altLang="en-US" dirty="0"/>
              <a:t>语言格式为： </a:t>
            </a:r>
            <a:endParaRPr lang="en-US" altLang="zh-CN" dirty="0"/>
          </a:p>
          <a:p>
            <a:pPr>
              <a:buFontTx/>
              <a:buNone/>
            </a:pPr>
            <a:r>
              <a:rPr lang="en-US" altLang="zh-CN" sz="1800" dirty="0">
                <a:latin typeface="Times New Roman" panose="02020603050405020304" pitchFamily="18" charset="0"/>
                <a:cs typeface="Times New Roman" panose="02020603050405020304" pitchFamily="18" charset="0"/>
              </a:rPr>
              <a:t>                int nr, </a:t>
            </a:r>
            <a:r>
              <a:rPr lang="en-US" altLang="zh-CN" sz="1800" dirty="0" err="1">
                <a:latin typeface="Times New Roman" panose="02020603050405020304" pitchFamily="18" charset="0"/>
                <a:cs typeface="Times New Roman" panose="02020603050405020304" pitchFamily="18" charset="0"/>
              </a:rPr>
              <a:t>fd</a:t>
            </a:r>
            <a:r>
              <a:rPr lang="en-US" altLang="zh-CN" sz="1800" dirty="0">
                <a:latin typeface="Times New Roman" panose="02020603050405020304" pitchFamily="18" charset="0"/>
                <a:cs typeface="Times New Roman" panose="02020603050405020304" pitchFamily="18" charset="0"/>
              </a:rPr>
              <a:t>, count;</a:t>
            </a:r>
          </a:p>
          <a:p>
            <a:pPr>
              <a:buFontTx/>
              <a:buNone/>
            </a:pPr>
            <a:r>
              <a:rPr lang="en-US" altLang="zh-CN" sz="1800" dirty="0">
                <a:latin typeface="Times New Roman" panose="02020603050405020304" pitchFamily="18" charset="0"/>
                <a:cs typeface="Times New Roman" panose="02020603050405020304" pitchFamily="18" charset="0"/>
              </a:rPr>
              <a:t> 		char </a:t>
            </a:r>
            <a:r>
              <a:rPr lang="en-US" altLang="zh-CN" sz="1800" dirty="0" err="1">
                <a:latin typeface="Times New Roman" panose="02020603050405020304" pitchFamily="18" charset="0"/>
                <a:cs typeface="Times New Roman" panose="02020603050405020304" pitchFamily="18" charset="0"/>
              </a:rPr>
              <a:t>buf</a:t>
            </a:r>
            <a:r>
              <a:rPr lang="en-US" altLang="zh-CN" sz="1800" dirty="0">
                <a:latin typeface="Times New Roman" panose="02020603050405020304" pitchFamily="18" charset="0"/>
                <a:cs typeface="Times New Roman" panose="02020603050405020304" pitchFamily="18" charset="0"/>
              </a:rPr>
              <a:t> []</a:t>
            </a:r>
          </a:p>
          <a:p>
            <a:pPr>
              <a:buFontTx/>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nw</a:t>
            </a:r>
            <a:r>
              <a:rPr lang="en-US" altLang="zh-CN" sz="1800" dirty="0">
                <a:latin typeface="Times New Roman" panose="02020603050405020304" pitchFamily="18" charset="0"/>
                <a:cs typeface="Times New Roman" panose="02020603050405020304" pitchFamily="18" charset="0"/>
              </a:rPr>
              <a:t> = write (</a:t>
            </a:r>
            <a:r>
              <a:rPr lang="en-US" altLang="zh-CN" sz="1800" dirty="0" err="1">
                <a:latin typeface="Times New Roman" panose="02020603050405020304" pitchFamily="18" charset="0"/>
                <a:cs typeface="Times New Roman" panose="02020603050405020304" pitchFamily="18" charset="0"/>
              </a:rPr>
              <a:t>fd</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buf</a:t>
            </a:r>
            <a:r>
              <a:rPr lang="en-US" altLang="zh-CN" sz="1800" dirty="0">
                <a:latin typeface="Times New Roman" panose="02020603050405020304" pitchFamily="18" charset="0"/>
                <a:cs typeface="Times New Roman" panose="02020603050405020304" pitchFamily="18" charset="0"/>
              </a:rPr>
              <a:t>, count);</a:t>
            </a:r>
          </a:p>
          <a:p>
            <a:r>
              <a:rPr lang="en-US" altLang="zh-CN" dirty="0" err="1"/>
              <a:t>buf</a:t>
            </a:r>
            <a:r>
              <a:rPr lang="zh-CN" altLang="en-US" dirty="0"/>
              <a:t>是信息传送的源地址，即把</a:t>
            </a:r>
            <a:r>
              <a:rPr lang="en-US" altLang="zh-CN" dirty="0" err="1"/>
              <a:t>buf</a:t>
            </a:r>
            <a:r>
              <a:rPr lang="zh-CN" altLang="en-US" dirty="0"/>
              <a:t>所指向的用户主存区中的数据写入到指定文件中。</a:t>
            </a:r>
          </a:p>
          <a:p>
            <a:pPr marL="0" indent="0">
              <a:buNone/>
            </a:pPr>
            <a:endParaRPr lang="zh-CN" altLang="en-US" dirty="0"/>
          </a:p>
          <a:p>
            <a:pPr marL="0" indent="0">
              <a:buNone/>
            </a:pPr>
            <a:endParaRPr lang="zh-CN" altLang="en-US" dirty="0"/>
          </a:p>
        </p:txBody>
      </p:sp>
      <p:sp>
        <p:nvSpPr>
          <p:cNvPr id="4" name="日期占位符 3">
            <a:extLst>
              <a:ext uri="{FF2B5EF4-FFF2-40B4-BE49-F238E27FC236}">
                <a16:creationId xmlns:a16="http://schemas.microsoft.com/office/drawing/2014/main" id="{44263D82-93D2-447A-851B-46886254E475}"/>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50C1389A-AEFB-4B92-99E5-87749F4A6C29}"/>
              </a:ext>
            </a:extLst>
          </p:cNvPr>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7394526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2887A-14D0-4CFA-B021-9A610F62C28A}"/>
              </a:ext>
            </a:extLst>
          </p:cNvPr>
          <p:cNvSpPr>
            <a:spLocks noGrp="1"/>
          </p:cNvSpPr>
          <p:nvPr>
            <p:ph type="title"/>
          </p:nvPr>
        </p:nvSpPr>
        <p:spPr/>
        <p:txBody>
          <a:bodyPr/>
          <a:lstStyle/>
          <a:p>
            <a:r>
              <a:rPr lang="zh-CN" altLang="en-US" dirty="0"/>
              <a:t>文件系统调用</a:t>
            </a:r>
            <a:r>
              <a:rPr lang="en-US" altLang="zh-CN" dirty="0"/>
              <a:t>-</a:t>
            </a:r>
            <a:r>
              <a:rPr lang="zh-CN" altLang="en-US" dirty="0"/>
              <a:t>随机存取</a:t>
            </a:r>
          </a:p>
        </p:txBody>
      </p:sp>
      <p:sp>
        <p:nvSpPr>
          <p:cNvPr id="3" name="内容占位符 2">
            <a:extLst>
              <a:ext uri="{FF2B5EF4-FFF2-40B4-BE49-F238E27FC236}">
                <a16:creationId xmlns:a16="http://schemas.microsoft.com/office/drawing/2014/main" id="{C7E13F55-BDBA-40D9-B154-67C37EF1A7D6}"/>
              </a:ext>
            </a:extLst>
          </p:cNvPr>
          <p:cNvSpPr>
            <a:spLocks noGrp="1"/>
          </p:cNvSpPr>
          <p:nvPr>
            <p:ph idx="1"/>
          </p:nvPr>
        </p:nvSpPr>
        <p:spPr/>
        <p:txBody>
          <a:bodyPr>
            <a:normAutofit/>
          </a:bodyPr>
          <a:lstStyle/>
          <a:p>
            <a:r>
              <a:rPr lang="en-US" altLang="zh-CN" dirty="0"/>
              <a:t>C</a:t>
            </a:r>
            <a:r>
              <a:rPr lang="zh-CN" altLang="en-US" dirty="0"/>
              <a:t>语言格式为： </a:t>
            </a:r>
            <a:endParaRPr lang="en-US" altLang="zh-CN" dirty="0"/>
          </a:p>
          <a:p>
            <a:pPr>
              <a:buFontTx/>
              <a:buNone/>
            </a:pPr>
            <a:r>
              <a:rPr lang="en-US" altLang="zh-CN" sz="1800" dirty="0">
                <a:latin typeface="Times New Roman" panose="02020603050405020304" pitchFamily="18" charset="0"/>
                <a:cs typeface="Times New Roman" panose="02020603050405020304" pitchFamily="18" charset="0"/>
              </a:rPr>
              <a:t>        long </a:t>
            </a:r>
            <a:r>
              <a:rPr lang="en-US" altLang="zh-CN" sz="1800" dirty="0" err="1">
                <a:latin typeface="Times New Roman" panose="02020603050405020304" pitchFamily="18" charset="0"/>
                <a:cs typeface="Times New Roman" panose="02020603050405020304" pitchFamily="18" charset="0"/>
              </a:rPr>
              <a:t>lseek</a:t>
            </a:r>
            <a:r>
              <a:rPr lang="en-US" altLang="zh-CN" sz="1800" dirty="0">
                <a:latin typeface="Times New Roman" panose="02020603050405020304" pitchFamily="18" charset="0"/>
                <a:cs typeface="Times New Roman" panose="02020603050405020304" pitchFamily="18" charset="0"/>
              </a:rPr>
              <a:t>;</a:t>
            </a:r>
          </a:p>
          <a:p>
            <a:pPr>
              <a:buFontTx/>
              <a:buNone/>
            </a:pPr>
            <a:r>
              <a:rPr lang="en-US" altLang="zh-CN" sz="1800" dirty="0">
                <a:latin typeface="Times New Roman" panose="02020603050405020304" pitchFamily="18" charset="0"/>
                <a:cs typeface="Times New Roman" panose="02020603050405020304" pitchFamily="18" charset="0"/>
              </a:rPr>
              <a:t>        long offset;</a:t>
            </a:r>
          </a:p>
          <a:p>
            <a:pPr>
              <a:buFontTx/>
              <a:buNone/>
            </a:pPr>
            <a:r>
              <a:rPr lang="en-US" altLang="zh-CN" sz="1800" dirty="0">
                <a:latin typeface="Times New Roman" panose="02020603050405020304" pitchFamily="18" charset="0"/>
                <a:cs typeface="Times New Roman" panose="02020603050405020304" pitchFamily="18" charset="0"/>
              </a:rPr>
              <a:t>        int whence, </a:t>
            </a:r>
            <a:r>
              <a:rPr lang="en-US" altLang="zh-CN" sz="1800" dirty="0" err="1">
                <a:latin typeface="Times New Roman" panose="02020603050405020304" pitchFamily="18" charset="0"/>
                <a:cs typeface="Times New Roman" panose="02020603050405020304" pitchFamily="18" charset="0"/>
              </a:rPr>
              <a:t>fd</a:t>
            </a:r>
            <a:r>
              <a:rPr lang="en-US" altLang="zh-CN" sz="1800" dirty="0">
                <a:latin typeface="Times New Roman" panose="02020603050405020304" pitchFamily="18" charset="0"/>
                <a:cs typeface="Times New Roman" panose="02020603050405020304" pitchFamily="18" charset="0"/>
              </a:rPr>
              <a:t>;</a:t>
            </a:r>
          </a:p>
          <a:p>
            <a:pPr>
              <a:buFontTx/>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lseek</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fd</a:t>
            </a:r>
            <a:r>
              <a:rPr lang="en-US" altLang="zh-CN" sz="1800" dirty="0">
                <a:latin typeface="Times New Roman" panose="02020603050405020304" pitchFamily="18" charset="0"/>
                <a:cs typeface="Times New Roman" panose="02020603050405020304" pitchFamily="18" charset="0"/>
              </a:rPr>
              <a:t>, offset, whence);</a:t>
            </a:r>
          </a:p>
          <a:p>
            <a:pPr lvl="1"/>
            <a:r>
              <a:rPr lang="zh-CN" altLang="en-US" dirty="0"/>
              <a:t>文件描述字</a:t>
            </a:r>
            <a:r>
              <a:rPr lang="en-US" altLang="zh-CN" dirty="0" err="1"/>
              <a:t>fd</a:t>
            </a:r>
            <a:r>
              <a:rPr lang="zh-CN" altLang="en-US" dirty="0"/>
              <a:t>必须指向一个用读或写方式打开的文件，当</a:t>
            </a:r>
            <a:r>
              <a:rPr lang="en-US" altLang="zh-CN" dirty="0"/>
              <a:t>whence</a:t>
            </a:r>
            <a:r>
              <a:rPr lang="zh-CN" altLang="en-US" dirty="0"/>
              <a:t>是“</a:t>
            </a:r>
            <a:r>
              <a:rPr lang="en-US" altLang="zh-CN" dirty="0"/>
              <a:t>0”</a:t>
            </a:r>
            <a:r>
              <a:rPr lang="zh-CN" altLang="en-US" dirty="0"/>
              <a:t>时，则</a:t>
            </a:r>
            <a:r>
              <a:rPr lang="en-US" altLang="zh-CN" dirty="0" err="1"/>
              <a:t>f_offset</a:t>
            </a:r>
            <a:r>
              <a:rPr lang="zh-CN" altLang="en-US" dirty="0"/>
              <a:t>被置为</a:t>
            </a:r>
            <a:r>
              <a:rPr lang="en-US" altLang="zh-CN" dirty="0"/>
              <a:t>offset</a:t>
            </a:r>
            <a:r>
              <a:rPr lang="zh-CN" altLang="en-US" dirty="0"/>
              <a:t>，当</a:t>
            </a:r>
            <a:r>
              <a:rPr lang="en-US" altLang="zh-CN" dirty="0"/>
              <a:t>whence</a:t>
            </a:r>
            <a:r>
              <a:rPr lang="zh-CN" altLang="en-US" dirty="0"/>
              <a:t>是“</a:t>
            </a:r>
            <a:r>
              <a:rPr lang="en-US" altLang="zh-CN" dirty="0"/>
              <a:t>1”</a:t>
            </a:r>
            <a:r>
              <a:rPr lang="zh-CN" altLang="en-US" dirty="0"/>
              <a:t>时，则</a:t>
            </a:r>
            <a:r>
              <a:rPr lang="en-US" altLang="zh-CN" dirty="0" err="1"/>
              <a:t>f_offset</a:t>
            </a:r>
            <a:r>
              <a:rPr lang="zh-CN" altLang="en-US" dirty="0"/>
              <a:t>被置为文件当前位置加上</a:t>
            </a:r>
            <a:r>
              <a:rPr lang="en-US" altLang="zh-CN" dirty="0"/>
              <a:t>offset</a:t>
            </a:r>
            <a:r>
              <a:rPr lang="zh-CN" altLang="en-US" dirty="0"/>
              <a:t>。</a:t>
            </a:r>
          </a:p>
          <a:p>
            <a:pPr marL="0" indent="0">
              <a:buNone/>
            </a:pPr>
            <a:endParaRPr lang="zh-CN" altLang="en-US" dirty="0"/>
          </a:p>
          <a:p>
            <a:pPr marL="0" indent="0">
              <a:buNone/>
            </a:pPr>
            <a:endParaRPr lang="zh-CN" altLang="en-US" dirty="0"/>
          </a:p>
        </p:txBody>
      </p:sp>
      <p:sp>
        <p:nvSpPr>
          <p:cNvPr id="4" name="日期占位符 3">
            <a:extLst>
              <a:ext uri="{FF2B5EF4-FFF2-40B4-BE49-F238E27FC236}">
                <a16:creationId xmlns:a16="http://schemas.microsoft.com/office/drawing/2014/main" id="{44263D82-93D2-447A-851B-46886254E475}"/>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50C1389A-AEFB-4B92-99E5-87749F4A6C29}"/>
              </a:ext>
            </a:extLst>
          </p:cNvPr>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4086738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39C5639-6318-411D-AF4B-7F960252F89C}"/>
              </a:ext>
            </a:extLst>
          </p:cNvPr>
          <p:cNvPicPr>
            <a:picLocks noChangeAspect="1"/>
          </p:cNvPicPr>
          <p:nvPr/>
        </p:nvPicPr>
        <p:blipFill>
          <a:blip r:embed="rId2"/>
          <a:stretch>
            <a:fillRect/>
          </a:stretch>
        </p:blipFill>
        <p:spPr>
          <a:xfrm>
            <a:off x="4932040" y="1207574"/>
            <a:ext cx="4171826" cy="3352972"/>
          </a:xfrm>
          <a:prstGeom prst="rect">
            <a:avLst/>
          </a:prstGeom>
        </p:spPr>
      </p:pic>
      <p:sp>
        <p:nvSpPr>
          <p:cNvPr id="2" name="标题 1">
            <a:extLst>
              <a:ext uri="{FF2B5EF4-FFF2-40B4-BE49-F238E27FC236}">
                <a16:creationId xmlns:a16="http://schemas.microsoft.com/office/drawing/2014/main" id="{C375997B-ED54-4A33-AE3F-1B54EEDA7579}"/>
              </a:ext>
            </a:extLst>
          </p:cNvPr>
          <p:cNvSpPr>
            <a:spLocks noGrp="1"/>
          </p:cNvSpPr>
          <p:nvPr>
            <p:ph type="title"/>
          </p:nvPr>
        </p:nvSpPr>
        <p:spPr/>
        <p:txBody>
          <a:bodyPr/>
          <a:lstStyle/>
          <a:p>
            <a:r>
              <a:rPr lang="zh-CN" altLang="en-US" dirty="0"/>
              <a:t>文件系统调用</a:t>
            </a:r>
            <a:r>
              <a:rPr lang="en-US" altLang="zh-CN" dirty="0"/>
              <a:t>-</a:t>
            </a:r>
            <a:r>
              <a:rPr lang="zh-CN" altLang="en-US" dirty="0"/>
              <a:t>重定向</a:t>
            </a:r>
          </a:p>
        </p:txBody>
      </p:sp>
      <p:sp>
        <p:nvSpPr>
          <p:cNvPr id="3" name="内容占位符 2">
            <a:extLst>
              <a:ext uri="{FF2B5EF4-FFF2-40B4-BE49-F238E27FC236}">
                <a16:creationId xmlns:a16="http://schemas.microsoft.com/office/drawing/2014/main" id="{D0CB4926-ED8F-4900-87E9-65AD5C5BE74A}"/>
              </a:ext>
            </a:extLst>
          </p:cNvPr>
          <p:cNvSpPr>
            <a:spLocks noGrp="1"/>
          </p:cNvSpPr>
          <p:nvPr>
            <p:ph idx="1"/>
          </p:nvPr>
        </p:nvSpPr>
        <p:spPr/>
        <p:txBody>
          <a:bodyPr>
            <a:normAutofit lnSpcReduction="10000"/>
          </a:bodyPr>
          <a:lstStyle/>
          <a:p>
            <a:r>
              <a:rPr lang="zh-CN" altLang="en-US" dirty="0"/>
              <a:t>用户打开文件表</a:t>
            </a:r>
            <a:endParaRPr lang="en-US" altLang="zh-CN" dirty="0"/>
          </a:p>
          <a:p>
            <a:pPr lvl="1"/>
            <a:r>
              <a:rPr lang="en-US" altLang="zh-CN" sz="2000" dirty="0"/>
              <a:t>0</a:t>
            </a:r>
            <a:r>
              <a:rPr lang="zh-CN" altLang="en-US" sz="2000" dirty="0"/>
              <a:t>，</a:t>
            </a:r>
            <a:r>
              <a:rPr lang="en-US" altLang="zh-CN" sz="2000" dirty="0"/>
              <a:t>1</a:t>
            </a:r>
            <a:r>
              <a:rPr lang="zh-CN" altLang="en-US" sz="2000" dirty="0"/>
              <a:t>，</a:t>
            </a:r>
            <a:r>
              <a:rPr lang="en-US" altLang="zh-CN" sz="2000" dirty="0"/>
              <a:t>2</a:t>
            </a:r>
            <a:r>
              <a:rPr lang="zh-CN" altLang="en-US" sz="2000" dirty="0"/>
              <a:t>特殊项</a:t>
            </a:r>
            <a:endParaRPr lang="en-US" altLang="zh-CN" sz="2000" dirty="0"/>
          </a:p>
          <a:p>
            <a:pPr lvl="1"/>
            <a:r>
              <a:rPr lang="en-US" altLang="zh-CN" sz="2000" dirty="0"/>
              <a:t>STDIN</a:t>
            </a:r>
            <a:r>
              <a:rPr lang="zh-CN" altLang="en-US" sz="2000" dirty="0"/>
              <a:t>、</a:t>
            </a:r>
            <a:r>
              <a:rPr lang="en-US" altLang="zh-CN" sz="2000" dirty="0"/>
              <a:t>STDOUT</a:t>
            </a:r>
            <a:r>
              <a:rPr lang="zh-CN" altLang="en-US" sz="2000" dirty="0"/>
              <a:t>、</a:t>
            </a:r>
            <a:r>
              <a:rPr lang="en-US" altLang="zh-CN" sz="2000" dirty="0"/>
              <a:t>STDERR</a:t>
            </a:r>
          </a:p>
          <a:p>
            <a:r>
              <a:rPr lang="en-US" altLang="zh-CN" dirty="0"/>
              <a:t>I/O</a:t>
            </a:r>
            <a:r>
              <a:rPr lang="zh-CN" altLang="en-US" dirty="0"/>
              <a:t>重定向</a:t>
            </a:r>
            <a:endParaRPr lang="en-US" altLang="zh-CN" dirty="0"/>
          </a:p>
          <a:p>
            <a:pPr lvl="1"/>
            <a:r>
              <a:rPr lang="zh-CN" altLang="en-US" sz="2400" dirty="0"/>
              <a:t>修改用户打开文件表项</a:t>
            </a:r>
            <a:endParaRPr lang="en-US" altLang="zh-CN" sz="2400" dirty="0"/>
          </a:p>
          <a:p>
            <a:pPr marL="457200" lvl="1" indent="0">
              <a:buNone/>
            </a:pPr>
            <a:r>
              <a:rPr lang="en-US" altLang="zh-CN" sz="2400" dirty="0">
                <a:sym typeface="Wingdings" panose="05000000000000000000" pitchFamily="2" charset="2"/>
              </a:rPr>
              <a:t>      </a:t>
            </a:r>
            <a:r>
              <a:rPr lang="zh-CN" altLang="en-US" sz="2400" dirty="0">
                <a:sym typeface="Wingdings" panose="05000000000000000000" pitchFamily="2" charset="2"/>
              </a:rPr>
              <a:t>指向新的系统打开文件表项</a:t>
            </a:r>
            <a:endParaRPr lang="en-US" altLang="zh-CN" sz="2400" dirty="0">
              <a:sym typeface="Wingdings" panose="05000000000000000000" pitchFamily="2" charset="2"/>
            </a:endParaRPr>
          </a:p>
          <a:p>
            <a:pPr lvl="1"/>
            <a:r>
              <a:rPr lang="en-US" altLang="zh-CN" sz="2400" dirty="0" err="1">
                <a:sym typeface="Wingdings" panose="05000000000000000000" pitchFamily="2" charset="2"/>
              </a:rPr>
              <a:t>Shell:ls</a:t>
            </a:r>
            <a:r>
              <a:rPr lang="en-US" altLang="zh-CN" sz="2400" dirty="0">
                <a:sym typeface="Wingdings" panose="05000000000000000000" pitchFamily="2" charset="2"/>
              </a:rPr>
              <a:t> /bin  &gt; </a:t>
            </a:r>
            <a:r>
              <a:rPr lang="en-US" altLang="zh-CN" sz="2400" dirty="0" err="1">
                <a:sym typeface="Wingdings" panose="05000000000000000000" pitchFamily="2" charset="2"/>
              </a:rPr>
              <a:t>testfile.tx</a:t>
            </a:r>
            <a:endParaRPr lang="en-US" altLang="zh-CN" sz="2400" dirty="0">
              <a:sym typeface="Wingdings" panose="05000000000000000000" pitchFamily="2" charset="2"/>
            </a:endParaRPr>
          </a:p>
          <a:p>
            <a:pPr lvl="1"/>
            <a:r>
              <a:rPr lang="zh-CN" altLang="en-US" sz="2400" dirty="0"/>
              <a:t>系统调用：</a:t>
            </a:r>
            <a:r>
              <a:rPr lang="en-US" altLang="zh-CN" sz="2400" dirty="0"/>
              <a:t>int dup2(int </a:t>
            </a:r>
            <a:r>
              <a:rPr lang="en-US" altLang="zh-CN" sz="2400" dirty="0" err="1"/>
              <a:t>oldfd</a:t>
            </a:r>
            <a:r>
              <a:rPr lang="en-US" altLang="zh-CN" sz="2400" dirty="0"/>
              <a:t>, int </a:t>
            </a:r>
            <a:r>
              <a:rPr lang="en-US" altLang="zh-CN" sz="2400" dirty="0" err="1"/>
              <a:t>newfd</a:t>
            </a:r>
            <a:r>
              <a:rPr lang="en-US" altLang="zh-CN" sz="2400" dirty="0"/>
              <a:t>);</a:t>
            </a:r>
          </a:p>
          <a:p>
            <a:pPr lvl="1"/>
            <a:endParaRPr lang="en-US" altLang="zh-CN" dirty="0"/>
          </a:p>
          <a:p>
            <a:pPr marL="457200" lvl="1" indent="0">
              <a:buNone/>
            </a:pPr>
            <a:endParaRPr lang="en-US" altLang="zh-CN" dirty="0"/>
          </a:p>
          <a:p>
            <a:pPr marL="457200" lvl="1" indent="0">
              <a:buNone/>
            </a:pPr>
            <a:r>
              <a:rPr lang="en-US" altLang="zh-CN" dirty="0"/>
              <a:t>	</a:t>
            </a:r>
          </a:p>
        </p:txBody>
      </p:sp>
      <p:sp>
        <p:nvSpPr>
          <p:cNvPr id="4" name="日期占位符 3">
            <a:extLst>
              <a:ext uri="{FF2B5EF4-FFF2-40B4-BE49-F238E27FC236}">
                <a16:creationId xmlns:a16="http://schemas.microsoft.com/office/drawing/2014/main" id="{AFE4CC82-91D0-43EF-9051-7AF56E3EDE5E}"/>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DC5DCF8E-C814-4FCA-9988-81F2ED01F33D}"/>
              </a:ext>
            </a:extLst>
          </p:cNvPr>
          <p:cNvSpPr>
            <a:spLocks noGrp="1"/>
          </p:cNvSpPr>
          <p:nvPr>
            <p:ph type="sldNum" sz="quarter" idx="12"/>
          </p:nvPr>
        </p:nvSpPr>
        <p:spPr/>
        <p:txBody>
          <a:bodyPr/>
          <a:lstStyle/>
          <a:p>
            <a:fld id="{0C913308-F349-4B6D-A68A-DD1791B4A57B}" type="slidenum">
              <a:rPr lang="zh-CN" altLang="en-US" smtClean="0"/>
              <a:t>48</a:t>
            </a:fld>
            <a:endParaRPr lang="zh-CN" altLang="en-US"/>
          </a:p>
        </p:txBody>
      </p:sp>
      <p:pic>
        <p:nvPicPr>
          <p:cNvPr id="7" name="图片 6">
            <a:extLst>
              <a:ext uri="{FF2B5EF4-FFF2-40B4-BE49-F238E27FC236}">
                <a16:creationId xmlns:a16="http://schemas.microsoft.com/office/drawing/2014/main" id="{F46AC267-DDB3-4003-91EE-18408B841A59}"/>
              </a:ext>
            </a:extLst>
          </p:cNvPr>
          <p:cNvPicPr>
            <a:picLocks noChangeAspect="1"/>
          </p:cNvPicPr>
          <p:nvPr/>
        </p:nvPicPr>
        <p:blipFill>
          <a:blip r:embed="rId3"/>
          <a:stretch>
            <a:fillRect/>
          </a:stretch>
        </p:blipFill>
        <p:spPr>
          <a:xfrm>
            <a:off x="616199" y="4643376"/>
            <a:ext cx="4896544" cy="2161267"/>
          </a:xfrm>
          <a:prstGeom prst="rect">
            <a:avLst/>
          </a:prstGeom>
        </p:spPr>
      </p:pic>
    </p:spTree>
    <p:extLst>
      <p:ext uri="{BB962C8B-B14F-4D97-AF65-F5344CB8AC3E}">
        <p14:creationId xmlns:p14="http://schemas.microsoft.com/office/powerpoint/2010/main" val="1161053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AD23C-0101-459A-8A49-6D49FC75F0A9}"/>
              </a:ext>
            </a:extLst>
          </p:cNvPr>
          <p:cNvSpPr>
            <a:spLocks noGrp="1"/>
          </p:cNvSpPr>
          <p:nvPr>
            <p:ph type="title"/>
          </p:nvPr>
        </p:nvSpPr>
        <p:spPr/>
        <p:txBody>
          <a:bodyPr/>
          <a:lstStyle/>
          <a:p>
            <a:r>
              <a:rPr lang="zh-CN" altLang="en-US" dirty="0"/>
              <a:t>文件共享</a:t>
            </a:r>
          </a:p>
        </p:txBody>
      </p:sp>
      <p:sp>
        <p:nvSpPr>
          <p:cNvPr id="3" name="内容占位符 2">
            <a:extLst>
              <a:ext uri="{FF2B5EF4-FFF2-40B4-BE49-F238E27FC236}">
                <a16:creationId xmlns:a16="http://schemas.microsoft.com/office/drawing/2014/main" id="{D9000FCA-1F89-46E5-962A-169C36A8FE1A}"/>
              </a:ext>
            </a:extLst>
          </p:cNvPr>
          <p:cNvSpPr>
            <a:spLocks noGrp="1"/>
          </p:cNvSpPr>
          <p:nvPr>
            <p:ph idx="1"/>
          </p:nvPr>
        </p:nvSpPr>
        <p:spPr/>
        <p:txBody>
          <a:bodyPr>
            <a:normAutofit/>
          </a:bodyPr>
          <a:lstStyle/>
          <a:p>
            <a:r>
              <a:rPr lang="zh-CN" altLang="en-US" dirty="0"/>
              <a:t>文件共享是指不同用户（进程）间共同使用同一个文件。</a:t>
            </a:r>
          </a:p>
          <a:p>
            <a:r>
              <a:rPr lang="zh-CN" altLang="en-US" dirty="0"/>
              <a:t>文件共享还可以节省大量的外存空间，有效减少文件复制而增加的访问外存次数</a:t>
            </a:r>
          </a:p>
          <a:p>
            <a:r>
              <a:rPr lang="en-US" altLang="zh-CN" dirty="0"/>
              <a:t>UNIX</a:t>
            </a:r>
            <a:r>
              <a:rPr lang="zh-CN" altLang="en-US" dirty="0"/>
              <a:t>系统中常见的共享文件方式：</a:t>
            </a:r>
          </a:p>
          <a:p>
            <a:pPr lvl="1"/>
            <a:r>
              <a:rPr lang="zh-CN" altLang="en-US" dirty="0"/>
              <a:t>静态共享（用户角度）</a:t>
            </a:r>
          </a:p>
          <a:p>
            <a:pPr lvl="2"/>
            <a:r>
              <a:rPr lang="zh-CN" altLang="en-US" dirty="0"/>
              <a:t>链接</a:t>
            </a:r>
          </a:p>
          <a:p>
            <a:pPr lvl="2"/>
            <a:r>
              <a:rPr lang="zh-CN" altLang="en-US" dirty="0"/>
              <a:t>符号链接共享（能够跨越不同的文件系统）</a:t>
            </a:r>
          </a:p>
          <a:p>
            <a:pPr lvl="1"/>
            <a:r>
              <a:rPr lang="zh-CN" altLang="en-US" dirty="0"/>
              <a:t>动态共享（进程角度）</a:t>
            </a:r>
          </a:p>
          <a:p>
            <a:endParaRPr lang="zh-CN" altLang="en-US" dirty="0"/>
          </a:p>
        </p:txBody>
      </p:sp>
      <p:sp>
        <p:nvSpPr>
          <p:cNvPr id="4" name="日期占位符 3">
            <a:extLst>
              <a:ext uri="{FF2B5EF4-FFF2-40B4-BE49-F238E27FC236}">
                <a16:creationId xmlns:a16="http://schemas.microsoft.com/office/drawing/2014/main" id="{9388BA4D-3A13-4602-974D-9EBBAA0F90DE}"/>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A7C8C1FC-E8C5-43F0-B3B2-75040F7A5770}"/>
              </a:ext>
            </a:extLst>
          </p:cNvPr>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17591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5EC7B-5FF6-4035-A870-1B6B488536D3}"/>
              </a:ext>
            </a:extLst>
          </p:cNvPr>
          <p:cNvSpPr>
            <a:spLocks noGrp="1"/>
          </p:cNvSpPr>
          <p:nvPr>
            <p:ph type="title"/>
          </p:nvPr>
        </p:nvSpPr>
        <p:spPr/>
        <p:txBody>
          <a:bodyPr/>
          <a:lstStyle/>
          <a:p>
            <a:r>
              <a:rPr lang="en-US" altLang="zh-CN" dirty="0"/>
              <a:t>6.1 </a:t>
            </a:r>
            <a:r>
              <a:rPr lang="zh-CN" altLang="en-US" dirty="0"/>
              <a:t>文件</a:t>
            </a:r>
          </a:p>
        </p:txBody>
      </p:sp>
      <p:sp>
        <p:nvSpPr>
          <p:cNvPr id="3" name="内容占位符 2">
            <a:extLst>
              <a:ext uri="{FF2B5EF4-FFF2-40B4-BE49-F238E27FC236}">
                <a16:creationId xmlns:a16="http://schemas.microsoft.com/office/drawing/2014/main" id="{34B1AEC1-4693-4821-8258-E8F94D1FEEEE}"/>
              </a:ext>
            </a:extLst>
          </p:cNvPr>
          <p:cNvSpPr>
            <a:spLocks noGrp="1"/>
          </p:cNvSpPr>
          <p:nvPr>
            <p:ph idx="1"/>
          </p:nvPr>
        </p:nvSpPr>
        <p:spPr/>
        <p:txBody>
          <a:bodyPr>
            <a:normAutofit/>
          </a:bodyPr>
          <a:lstStyle/>
          <a:p>
            <a:r>
              <a:rPr lang="zh-CN" altLang="en-US" dirty="0"/>
              <a:t>文件</a:t>
            </a:r>
            <a:endParaRPr lang="en-US" altLang="zh-CN" dirty="0"/>
          </a:p>
          <a:p>
            <a:pPr lvl="1"/>
            <a:r>
              <a:rPr lang="zh-CN" altLang="en-US" sz="2400" dirty="0"/>
              <a:t>抽象的逻辑概念</a:t>
            </a:r>
            <a:endParaRPr lang="en-US" altLang="zh-CN" sz="2400" dirty="0"/>
          </a:p>
          <a:p>
            <a:pPr lvl="1"/>
            <a:r>
              <a:rPr lang="zh-CN" altLang="en-US" sz="2400" dirty="0"/>
              <a:t>本质：由用户命名的文件名字所标识的一组信息的集合</a:t>
            </a:r>
            <a:endParaRPr lang="en-US" altLang="zh-CN" sz="2400" dirty="0"/>
          </a:p>
          <a:p>
            <a:pPr lvl="1"/>
            <a:r>
              <a:rPr lang="zh-CN" altLang="en-US" sz="2400" dirty="0"/>
              <a:t>这组信息整体构成一个具有实际意义的逻辑对应物：</a:t>
            </a:r>
            <a:r>
              <a:rPr lang="en-US" altLang="zh-CN" sz="2400" dirty="0"/>
              <a:t>E.g., </a:t>
            </a:r>
            <a:r>
              <a:rPr lang="zh-CN" altLang="en-US" sz="2400" dirty="0"/>
              <a:t>一个文档，一张图片，一个程序。。。</a:t>
            </a:r>
          </a:p>
          <a:p>
            <a:r>
              <a:rPr lang="zh-CN" altLang="en-US" dirty="0"/>
              <a:t>文件这个概念存在的意义：</a:t>
            </a:r>
            <a:r>
              <a:rPr lang="zh-CN" altLang="en-US" b="1" dirty="0">
                <a:solidFill>
                  <a:srgbClr val="FF0000"/>
                </a:solidFill>
              </a:rPr>
              <a:t>实现按名存取</a:t>
            </a:r>
            <a:endParaRPr lang="en-US" altLang="zh-CN" b="1" dirty="0">
              <a:solidFill>
                <a:srgbClr val="FF0000"/>
              </a:solidFill>
            </a:endParaRPr>
          </a:p>
          <a:p>
            <a:pPr lvl="1"/>
            <a:r>
              <a:rPr lang="zh-CN" altLang="en-US" sz="2400" dirty="0"/>
              <a:t>将用户从复杂的物理存储地址管理中解放出来</a:t>
            </a:r>
            <a:endParaRPr lang="en-US" altLang="zh-CN" sz="2400" dirty="0"/>
          </a:p>
          <a:p>
            <a:pPr lvl="2"/>
            <a:r>
              <a:rPr lang="zh-CN" altLang="en-US" sz="2000" dirty="0"/>
              <a:t>人无法理解的物理地址</a:t>
            </a:r>
            <a:r>
              <a:rPr lang="en-US" altLang="zh-CN" sz="2000" dirty="0">
                <a:sym typeface="Wingdings" panose="05000000000000000000" pitchFamily="2" charset="2"/>
              </a:rPr>
              <a:t></a:t>
            </a:r>
            <a:r>
              <a:rPr lang="zh-CN" altLang="en-US" sz="2000" dirty="0">
                <a:sym typeface="Wingdings" panose="05000000000000000000" pitchFamily="2" charset="2"/>
              </a:rPr>
              <a:t>人能理解的自然语言名字</a:t>
            </a:r>
            <a:endParaRPr lang="zh-CN" altLang="en-US" sz="2000" dirty="0"/>
          </a:p>
          <a:p>
            <a:pPr lvl="1"/>
            <a:r>
              <a:rPr lang="zh-CN" altLang="en-US" sz="2400" dirty="0"/>
              <a:t>可方便地对文件提供各种安全、保密和保护措施</a:t>
            </a:r>
          </a:p>
          <a:p>
            <a:pPr lvl="1"/>
            <a:r>
              <a:rPr lang="zh-CN" altLang="en-US" sz="2400" dirty="0"/>
              <a:t>实现文件的共享（同名共享、异名共享）</a:t>
            </a:r>
          </a:p>
          <a:p>
            <a:pPr lvl="1"/>
            <a:endParaRPr lang="en-US" altLang="zh-CN" dirty="0"/>
          </a:p>
        </p:txBody>
      </p:sp>
      <p:sp>
        <p:nvSpPr>
          <p:cNvPr id="4" name="日期占位符 3">
            <a:extLst>
              <a:ext uri="{FF2B5EF4-FFF2-40B4-BE49-F238E27FC236}">
                <a16:creationId xmlns:a16="http://schemas.microsoft.com/office/drawing/2014/main" id="{7AE64081-FB8C-48FC-8ECD-E40436F4489D}"/>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8796F70A-BE56-4D61-9090-08DF7252C8FF}"/>
              </a:ext>
            </a:extLst>
          </p:cNvPr>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3702723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77BC0-AC74-440C-A6FC-1F1305F73DA6}"/>
              </a:ext>
            </a:extLst>
          </p:cNvPr>
          <p:cNvSpPr>
            <a:spLocks noGrp="1"/>
          </p:cNvSpPr>
          <p:nvPr>
            <p:ph type="title"/>
          </p:nvPr>
        </p:nvSpPr>
        <p:spPr/>
        <p:txBody>
          <a:bodyPr/>
          <a:lstStyle/>
          <a:p>
            <a:r>
              <a:rPr lang="zh-CN" altLang="en-US" dirty="0"/>
              <a:t>文件静态共享</a:t>
            </a:r>
          </a:p>
        </p:txBody>
      </p:sp>
      <p:sp>
        <p:nvSpPr>
          <p:cNvPr id="3" name="内容占位符 2">
            <a:extLst>
              <a:ext uri="{FF2B5EF4-FFF2-40B4-BE49-F238E27FC236}">
                <a16:creationId xmlns:a16="http://schemas.microsoft.com/office/drawing/2014/main" id="{D2EA6A0E-9FC4-4AC9-B2E0-D0AFAC960AB2}"/>
              </a:ext>
            </a:extLst>
          </p:cNvPr>
          <p:cNvSpPr>
            <a:spLocks noGrp="1"/>
          </p:cNvSpPr>
          <p:nvPr>
            <p:ph idx="1"/>
          </p:nvPr>
        </p:nvSpPr>
        <p:spPr/>
        <p:txBody>
          <a:bodyPr>
            <a:normAutofit lnSpcReduction="10000"/>
          </a:bodyPr>
          <a:lstStyle/>
          <a:p>
            <a:r>
              <a:rPr lang="zh-CN" altLang="en-US" dirty="0"/>
              <a:t>链接文件系统调用形式：</a:t>
            </a:r>
            <a:endParaRPr lang="en-US" altLang="zh-CN" dirty="0"/>
          </a:p>
          <a:p>
            <a:pPr marL="0" indent="0">
              <a:buNone/>
            </a:pPr>
            <a:r>
              <a:rPr lang="en-US" altLang="zh-CN" sz="1800" dirty="0">
                <a:latin typeface="Times New Roman" panose="02020603050405020304" pitchFamily="18" charset="0"/>
                <a:cs typeface="Times New Roman" panose="02020603050405020304" pitchFamily="18" charset="0"/>
              </a:rPr>
              <a:t>        char * </a:t>
            </a:r>
            <a:r>
              <a:rPr lang="en-US" altLang="zh-CN" sz="1800" dirty="0" err="1">
                <a:latin typeface="Times New Roman" panose="02020603050405020304" pitchFamily="18" charset="0"/>
                <a:cs typeface="Times New Roman" panose="02020603050405020304" pitchFamily="18" charset="0"/>
              </a:rPr>
              <a:t>oldnamep</a:t>
            </a:r>
            <a:r>
              <a:rPr lang="en-US" altLang="zh-CN" sz="1800" dirty="0">
                <a:latin typeface="Times New Roman" panose="02020603050405020304" pitchFamily="18" charset="0"/>
                <a:cs typeface="Times New Roman" panose="02020603050405020304" pitchFamily="18" charset="0"/>
              </a:rPr>
              <a:t>, * </a:t>
            </a:r>
            <a:r>
              <a:rPr lang="en-US" altLang="zh-CN" sz="1800" dirty="0" err="1">
                <a:latin typeface="Times New Roman" panose="02020603050405020304" pitchFamily="18" charset="0"/>
                <a:cs typeface="Times New Roman" panose="02020603050405020304" pitchFamily="18" charset="0"/>
              </a:rPr>
              <a:t>newnamep</a:t>
            </a:r>
            <a:r>
              <a:rPr lang="en-US" altLang="zh-CN" sz="1800" dirty="0">
                <a:latin typeface="Times New Roman" panose="02020603050405020304" pitchFamily="18" charset="0"/>
                <a:cs typeface="Times New Roman" panose="02020603050405020304" pitchFamily="18" charset="0"/>
              </a:rPr>
              <a:t>;</a:t>
            </a:r>
          </a:p>
          <a:p>
            <a:pPr>
              <a:buNone/>
            </a:pPr>
            <a:r>
              <a:rPr lang="en-US" altLang="zh-CN" sz="1800" dirty="0">
                <a:latin typeface="Times New Roman" panose="02020603050405020304" pitchFamily="18" charset="0"/>
                <a:cs typeface="Times New Roman" panose="02020603050405020304" pitchFamily="18" charset="0"/>
              </a:rPr>
              <a:t>        link (</a:t>
            </a:r>
            <a:r>
              <a:rPr lang="en-US" altLang="zh-CN" sz="1800" dirty="0" err="1">
                <a:latin typeface="Times New Roman" panose="02020603050405020304" pitchFamily="18" charset="0"/>
                <a:cs typeface="Times New Roman" panose="02020603050405020304" pitchFamily="18" charset="0"/>
              </a:rPr>
              <a:t>oldnamep</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newnamep</a:t>
            </a:r>
            <a:r>
              <a:rPr lang="en-US" altLang="zh-CN" sz="1800" dirty="0">
                <a:latin typeface="Times New Roman" panose="02020603050405020304" pitchFamily="18" charset="0"/>
                <a:cs typeface="Times New Roman" panose="02020603050405020304" pitchFamily="18" charset="0"/>
              </a:rPr>
              <a:t>);</a:t>
            </a:r>
          </a:p>
          <a:p>
            <a:r>
              <a:rPr lang="zh-CN" altLang="en-US" dirty="0"/>
              <a:t>实现：</a:t>
            </a:r>
          </a:p>
          <a:p>
            <a:pPr lvl="1"/>
            <a:r>
              <a:rPr lang="zh-CN" altLang="en-US" dirty="0"/>
              <a:t>检索目录找到</a:t>
            </a:r>
            <a:r>
              <a:rPr lang="en-US" altLang="zh-CN" dirty="0" err="1"/>
              <a:t>oldnamep</a:t>
            </a:r>
            <a:r>
              <a:rPr lang="zh-CN" altLang="en-US" dirty="0"/>
              <a:t>所指向文件的索引节点编号；</a:t>
            </a:r>
          </a:p>
          <a:p>
            <a:pPr lvl="1"/>
            <a:r>
              <a:rPr lang="zh-CN" altLang="en-US" dirty="0"/>
              <a:t>再次检索目录找到</a:t>
            </a:r>
            <a:r>
              <a:rPr lang="en-US" altLang="zh-CN" dirty="0" err="1"/>
              <a:t>newnamep</a:t>
            </a:r>
            <a:r>
              <a:rPr lang="zh-CN" altLang="en-US" dirty="0"/>
              <a:t>所指文件的父目录文件，并把上一步中获得的索引节点编号与</a:t>
            </a:r>
            <a:r>
              <a:rPr lang="en-US" altLang="zh-CN" dirty="0" err="1"/>
              <a:t>newnamep</a:t>
            </a:r>
            <a:r>
              <a:rPr lang="zh-CN" altLang="en-US" dirty="0"/>
              <a:t>构成一个新的目录项，加入到此目录文件中；</a:t>
            </a:r>
          </a:p>
          <a:p>
            <a:pPr lvl="1"/>
            <a:r>
              <a:rPr lang="zh-CN" altLang="en-US" dirty="0"/>
              <a:t>将对应索引节点连接计数分量</a:t>
            </a:r>
            <a:r>
              <a:rPr lang="en-US" altLang="zh-CN" dirty="0" err="1"/>
              <a:t>i_nlink</a:t>
            </a:r>
            <a:r>
              <a:rPr lang="zh-CN" altLang="en-US" dirty="0"/>
              <a:t>加一。</a:t>
            </a:r>
          </a:p>
          <a:p>
            <a:pPr>
              <a:buNone/>
            </a:pPr>
            <a:endParaRPr lang="en-US" altLang="zh-CN" sz="1800" dirty="0">
              <a:latin typeface="Times New Roman" panose="02020603050405020304" pitchFamily="18" charset="0"/>
              <a:cs typeface="Times New Roman" panose="02020603050405020304" pitchFamily="18" charset="0"/>
            </a:endParaRPr>
          </a:p>
          <a:p>
            <a:endParaRPr lang="zh-CN" altLang="en-US" dirty="0"/>
          </a:p>
        </p:txBody>
      </p:sp>
      <p:sp>
        <p:nvSpPr>
          <p:cNvPr id="4" name="日期占位符 3">
            <a:extLst>
              <a:ext uri="{FF2B5EF4-FFF2-40B4-BE49-F238E27FC236}">
                <a16:creationId xmlns:a16="http://schemas.microsoft.com/office/drawing/2014/main" id="{A3816AB8-1159-4AE4-9791-D0DA4EF9AE32}"/>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48215602-737A-46AF-BC42-D683B93689E3}"/>
              </a:ext>
            </a:extLst>
          </p:cNvPr>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4269953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77BC0-AC74-440C-A6FC-1F1305F73DA6}"/>
              </a:ext>
            </a:extLst>
          </p:cNvPr>
          <p:cNvSpPr>
            <a:spLocks noGrp="1"/>
          </p:cNvSpPr>
          <p:nvPr>
            <p:ph type="title"/>
          </p:nvPr>
        </p:nvSpPr>
        <p:spPr/>
        <p:txBody>
          <a:bodyPr/>
          <a:lstStyle/>
          <a:p>
            <a:r>
              <a:rPr lang="zh-CN" altLang="en-US" dirty="0"/>
              <a:t>文件静态共享</a:t>
            </a:r>
          </a:p>
        </p:txBody>
      </p:sp>
      <p:sp>
        <p:nvSpPr>
          <p:cNvPr id="3" name="内容占位符 2">
            <a:extLst>
              <a:ext uri="{FF2B5EF4-FFF2-40B4-BE49-F238E27FC236}">
                <a16:creationId xmlns:a16="http://schemas.microsoft.com/office/drawing/2014/main" id="{D2EA6A0E-9FC4-4AC9-B2E0-D0AFAC960AB2}"/>
              </a:ext>
            </a:extLst>
          </p:cNvPr>
          <p:cNvSpPr>
            <a:spLocks noGrp="1"/>
          </p:cNvSpPr>
          <p:nvPr>
            <p:ph idx="1"/>
          </p:nvPr>
        </p:nvSpPr>
        <p:spPr/>
        <p:txBody>
          <a:bodyPr>
            <a:normAutofit/>
          </a:bodyPr>
          <a:lstStyle/>
          <a:p>
            <a:r>
              <a:rPr lang="zh-CN" altLang="en-US" dirty="0"/>
              <a:t>文件解除链接调用形式：</a:t>
            </a:r>
            <a:endParaRPr lang="en-US" altLang="zh-CN" dirty="0"/>
          </a:p>
          <a:p>
            <a:pPr marL="0" indent="0">
              <a:buNone/>
            </a:pPr>
            <a:r>
              <a:rPr lang="en-US" altLang="zh-CN" sz="1800" dirty="0">
                <a:latin typeface="Times New Roman" panose="02020603050405020304" pitchFamily="18" charset="0"/>
                <a:cs typeface="Times New Roman" panose="02020603050405020304" pitchFamily="18" charset="0"/>
              </a:rPr>
              <a:t>        unlink(</a:t>
            </a:r>
            <a:r>
              <a:rPr lang="en-US" altLang="zh-CN" sz="1800" dirty="0" err="1">
                <a:latin typeface="Times New Roman" panose="02020603050405020304" pitchFamily="18" charset="0"/>
                <a:cs typeface="Times New Roman" panose="02020603050405020304" pitchFamily="18" charset="0"/>
              </a:rPr>
              <a:t>namep</a:t>
            </a:r>
            <a:r>
              <a:rPr lang="en-US" altLang="zh-CN" sz="1800" dirty="0">
                <a:latin typeface="Times New Roman" panose="02020603050405020304" pitchFamily="18" charset="0"/>
                <a:cs typeface="Times New Roman" panose="02020603050405020304" pitchFamily="18" charset="0"/>
              </a:rPr>
              <a:t>)</a:t>
            </a:r>
          </a:p>
          <a:p>
            <a:r>
              <a:rPr lang="zh-CN" altLang="en-US" dirty="0"/>
              <a:t>实现：</a:t>
            </a:r>
          </a:p>
          <a:p>
            <a:pPr lvl="1"/>
            <a:r>
              <a:rPr lang="zh-CN" altLang="en-US" dirty="0"/>
              <a:t>解除链接与文件删除为同一系统调用。删除文件是从文件所有者角度看，解除文件链接是从共享文件的其他用户角度讲看。每次执行，将对应的文件目录项中</a:t>
            </a:r>
            <a:r>
              <a:rPr lang="en-US" altLang="zh-CN" dirty="0" err="1"/>
              <a:t>i_nlink</a:t>
            </a:r>
            <a:r>
              <a:rPr lang="zh-CN" altLang="en-US" dirty="0"/>
              <a:t>值减</a:t>
            </a:r>
            <a:r>
              <a:rPr lang="en-US" altLang="zh-CN" dirty="0"/>
              <a:t>1</a:t>
            </a:r>
          </a:p>
          <a:p>
            <a:pPr lvl="1"/>
            <a:r>
              <a:rPr lang="zh-CN" altLang="en-US" dirty="0"/>
              <a:t>当</a:t>
            </a:r>
            <a:r>
              <a:rPr lang="en-US" altLang="zh-CN" dirty="0" err="1"/>
              <a:t>i_nlink</a:t>
            </a:r>
            <a:r>
              <a:rPr lang="zh-CN" altLang="en-US" dirty="0"/>
              <a:t>为零时，实际删除文件</a:t>
            </a:r>
          </a:p>
          <a:p>
            <a:pPr>
              <a:buNone/>
            </a:pPr>
            <a:endParaRPr lang="en-US" altLang="zh-CN" sz="1800" dirty="0">
              <a:latin typeface="Times New Roman" panose="02020603050405020304" pitchFamily="18" charset="0"/>
              <a:cs typeface="Times New Roman" panose="02020603050405020304" pitchFamily="18" charset="0"/>
            </a:endParaRPr>
          </a:p>
          <a:p>
            <a:endParaRPr lang="zh-CN" altLang="en-US" dirty="0"/>
          </a:p>
        </p:txBody>
      </p:sp>
      <p:sp>
        <p:nvSpPr>
          <p:cNvPr id="4" name="日期占位符 3">
            <a:extLst>
              <a:ext uri="{FF2B5EF4-FFF2-40B4-BE49-F238E27FC236}">
                <a16:creationId xmlns:a16="http://schemas.microsoft.com/office/drawing/2014/main" id="{A3816AB8-1159-4AE4-9791-D0DA4EF9AE32}"/>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48215602-737A-46AF-BC42-D683B93689E3}"/>
              </a:ext>
            </a:extLst>
          </p:cNvPr>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1940160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2BB92-A9CD-4D42-AB24-AFB835C5EA84}"/>
              </a:ext>
            </a:extLst>
          </p:cNvPr>
          <p:cNvSpPr>
            <a:spLocks noGrp="1"/>
          </p:cNvSpPr>
          <p:nvPr>
            <p:ph type="title"/>
          </p:nvPr>
        </p:nvSpPr>
        <p:spPr/>
        <p:txBody>
          <a:bodyPr/>
          <a:lstStyle/>
          <a:p>
            <a:r>
              <a:rPr lang="zh-CN" altLang="en-US" dirty="0"/>
              <a:t>文件符号链接共享</a:t>
            </a:r>
          </a:p>
        </p:txBody>
      </p:sp>
      <p:sp>
        <p:nvSpPr>
          <p:cNvPr id="3" name="内容占位符 2">
            <a:extLst>
              <a:ext uri="{FF2B5EF4-FFF2-40B4-BE49-F238E27FC236}">
                <a16:creationId xmlns:a16="http://schemas.microsoft.com/office/drawing/2014/main" id="{479DAFD7-BE7D-426B-8666-723603987A38}"/>
              </a:ext>
            </a:extLst>
          </p:cNvPr>
          <p:cNvSpPr>
            <a:spLocks noGrp="1"/>
          </p:cNvSpPr>
          <p:nvPr>
            <p:ph idx="1"/>
          </p:nvPr>
        </p:nvSpPr>
        <p:spPr/>
        <p:txBody>
          <a:bodyPr/>
          <a:lstStyle/>
          <a:p>
            <a:r>
              <a:rPr lang="zh-CN" altLang="en-US" dirty="0"/>
              <a:t>又称软链接，本身就是一个文件，它存放着所要链接文件的路径名，即它和指向的源文件的</a:t>
            </a:r>
            <a:r>
              <a:rPr lang="en-US" altLang="zh-CN" dirty="0" err="1"/>
              <a:t>i</a:t>
            </a:r>
            <a:r>
              <a:rPr lang="zh-CN" altLang="en-US" dirty="0"/>
              <a:t>节点号不相等</a:t>
            </a:r>
          </a:p>
          <a:p>
            <a:pPr lvl="1"/>
            <a:r>
              <a:rPr lang="zh-CN" altLang="en-US" dirty="0"/>
              <a:t>文件内容即目标文件路径</a:t>
            </a:r>
          </a:p>
          <a:p>
            <a:pPr lvl="1"/>
            <a:r>
              <a:rPr lang="en-US" altLang="zh-CN" dirty="0"/>
              <a:t>ext2</a:t>
            </a:r>
            <a:r>
              <a:rPr lang="zh-CN" altLang="en-US" dirty="0"/>
              <a:t>文件系统中，当路径名长度</a:t>
            </a:r>
            <a:r>
              <a:rPr lang="en-US" altLang="zh-CN" dirty="0"/>
              <a:t>&lt;60</a:t>
            </a:r>
            <a:r>
              <a:rPr lang="zh-CN" altLang="en-US" dirty="0"/>
              <a:t>时，路径名存放在</a:t>
            </a:r>
            <a:r>
              <a:rPr lang="en-US" altLang="zh-CN" dirty="0" err="1"/>
              <a:t>inode</a:t>
            </a:r>
            <a:r>
              <a:rPr lang="zh-CN" altLang="en-US" dirty="0"/>
              <a:t>中，不再另外占用数据块</a:t>
            </a:r>
          </a:p>
          <a:p>
            <a:pPr lvl="1"/>
            <a:r>
              <a:rPr lang="zh-CN" altLang="en-US" dirty="0"/>
              <a:t>优点：可跨文件系统</a:t>
            </a:r>
          </a:p>
          <a:p>
            <a:endParaRPr lang="zh-CN" altLang="en-US" dirty="0"/>
          </a:p>
        </p:txBody>
      </p:sp>
      <p:sp>
        <p:nvSpPr>
          <p:cNvPr id="4" name="日期占位符 3">
            <a:extLst>
              <a:ext uri="{FF2B5EF4-FFF2-40B4-BE49-F238E27FC236}">
                <a16:creationId xmlns:a16="http://schemas.microsoft.com/office/drawing/2014/main" id="{0C78F8CE-B04D-405C-AA3A-32DCDB84C155}"/>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9D675A39-F219-450B-9E9B-96B6487BA621}"/>
              </a:ext>
            </a:extLst>
          </p:cNvPr>
          <p:cNvSpPr>
            <a:spLocks noGrp="1"/>
          </p:cNvSpPr>
          <p:nvPr>
            <p:ph type="sldNum" sz="quarter" idx="12"/>
          </p:nvPr>
        </p:nvSpPr>
        <p:spPr/>
        <p:txBody>
          <a:bodyPr/>
          <a:lstStyle/>
          <a:p>
            <a:fld id="{0C913308-F349-4B6D-A68A-DD1791B4A57B}" type="slidenum">
              <a:rPr lang="zh-CN" altLang="en-US" smtClean="0"/>
              <a:t>52</a:t>
            </a:fld>
            <a:endParaRPr lang="zh-CN" altLang="en-US"/>
          </a:p>
        </p:txBody>
      </p:sp>
      <p:pic>
        <p:nvPicPr>
          <p:cNvPr id="6" name="图片 5">
            <a:extLst>
              <a:ext uri="{FF2B5EF4-FFF2-40B4-BE49-F238E27FC236}">
                <a16:creationId xmlns:a16="http://schemas.microsoft.com/office/drawing/2014/main" id="{8A6C26E2-00A5-476F-943F-0462B2B3FF0D}"/>
              </a:ext>
            </a:extLst>
          </p:cNvPr>
          <p:cNvPicPr>
            <a:picLocks noChangeAspect="1"/>
          </p:cNvPicPr>
          <p:nvPr/>
        </p:nvPicPr>
        <p:blipFill>
          <a:blip r:embed="rId2"/>
          <a:stretch>
            <a:fillRect/>
          </a:stretch>
        </p:blipFill>
        <p:spPr>
          <a:xfrm>
            <a:off x="1765054" y="4869160"/>
            <a:ext cx="4788146" cy="1669752"/>
          </a:xfrm>
          <a:prstGeom prst="rect">
            <a:avLst/>
          </a:prstGeom>
        </p:spPr>
      </p:pic>
    </p:spTree>
    <p:extLst>
      <p:ext uri="{BB962C8B-B14F-4D97-AF65-F5344CB8AC3E}">
        <p14:creationId xmlns:p14="http://schemas.microsoft.com/office/powerpoint/2010/main" val="21644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D3B083-1E7E-4CC7-9AD8-BB6BA3BFF674}"/>
              </a:ext>
            </a:extLst>
          </p:cNvPr>
          <p:cNvSpPr>
            <a:spLocks noGrp="1"/>
          </p:cNvSpPr>
          <p:nvPr>
            <p:ph type="title"/>
          </p:nvPr>
        </p:nvSpPr>
        <p:spPr/>
        <p:txBody>
          <a:bodyPr/>
          <a:lstStyle/>
          <a:p>
            <a:r>
              <a:rPr lang="zh-CN" altLang="en-US" dirty="0"/>
              <a:t>文件动态共享</a:t>
            </a:r>
          </a:p>
        </p:txBody>
      </p:sp>
      <p:sp>
        <p:nvSpPr>
          <p:cNvPr id="3" name="内容占位符 2">
            <a:extLst>
              <a:ext uri="{FF2B5EF4-FFF2-40B4-BE49-F238E27FC236}">
                <a16:creationId xmlns:a16="http://schemas.microsoft.com/office/drawing/2014/main" id="{A2E08365-2565-4D6D-80CC-360110F27D2B}"/>
              </a:ext>
            </a:extLst>
          </p:cNvPr>
          <p:cNvSpPr>
            <a:spLocks noGrp="1"/>
          </p:cNvSpPr>
          <p:nvPr>
            <p:ph idx="1"/>
          </p:nvPr>
        </p:nvSpPr>
        <p:spPr/>
        <p:txBody>
          <a:bodyPr/>
          <a:lstStyle/>
          <a:p>
            <a:r>
              <a:rPr lang="zh-CN" altLang="en-US" dirty="0"/>
              <a:t>文件动态共享是指系统中不同的用户进程或同一用户的不同进程并发访问同一文件。</a:t>
            </a:r>
          </a:p>
          <a:p>
            <a:r>
              <a:rPr lang="zh-CN" altLang="en-US" dirty="0"/>
              <a:t>共享关系只有当用户进程存在时才可能出现，一旦用户的进程消亡，其共享关系即自动消失。 </a:t>
            </a:r>
          </a:p>
          <a:p>
            <a:r>
              <a:rPr lang="zh-CN" altLang="en-US" dirty="0"/>
              <a:t>文件的每次读写由一个读</a:t>
            </a:r>
            <a:r>
              <a:rPr lang="en-US" altLang="zh-CN" dirty="0"/>
              <a:t>/</a:t>
            </a:r>
            <a:r>
              <a:rPr lang="zh-CN" altLang="en-US" dirty="0"/>
              <a:t>写位移指针指出当前的读写位置。</a:t>
            </a:r>
          </a:p>
          <a:p>
            <a:pPr lvl="1"/>
            <a:r>
              <a:rPr lang="zh-CN" altLang="en-US" dirty="0"/>
              <a:t>使用同一文件位移指针？</a:t>
            </a:r>
          </a:p>
          <a:p>
            <a:pPr lvl="1"/>
            <a:r>
              <a:rPr lang="zh-CN" altLang="en-US" dirty="0"/>
              <a:t>使用不同文件位移指针？</a:t>
            </a:r>
          </a:p>
          <a:p>
            <a:endParaRPr lang="zh-CN" altLang="en-US" dirty="0"/>
          </a:p>
        </p:txBody>
      </p:sp>
      <p:sp>
        <p:nvSpPr>
          <p:cNvPr id="4" name="日期占位符 3">
            <a:extLst>
              <a:ext uri="{FF2B5EF4-FFF2-40B4-BE49-F238E27FC236}">
                <a16:creationId xmlns:a16="http://schemas.microsoft.com/office/drawing/2014/main" id="{DBFBD2F4-5308-492C-9320-EA2A5CDDE84A}"/>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0B19CAE8-2FC2-4AA9-A087-40C186C36A1C}"/>
              </a:ext>
            </a:extLst>
          </p:cNvPr>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1110739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B7A14-9554-4DB6-AC90-E2F6C51B7A1D}"/>
              </a:ext>
            </a:extLst>
          </p:cNvPr>
          <p:cNvSpPr>
            <a:spLocks noGrp="1"/>
          </p:cNvSpPr>
          <p:nvPr>
            <p:ph type="title"/>
          </p:nvPr>
        </p:nvSpPr>
        <p:spPr/>
        <p:txBody>
          <a:bodyPr/>
          <a:lstStyle/>
          <a:p>
            <a:r>
              <a:rPr lang="zh-CN" altLang="en-US" dirty="0"/>
              <a:t>父子进程文件动态共享</a:t>
            </a:r>
          </a:p>
        </p:txBody>
      </p:sp>
      <p:sp>
        <p:nvSpPr>
          <p:cNvPr id="4" name="日期占位符 3">
            <a:extLst>
              <a:ext uri="{FF2B5EF4-FFF2-40B4-BE49-F238E27FC236}">
                <a16:creationId xmlns:a16="http://schemas.microsoft.com/office/drawing/2014/main" id="{1484F89B-C1E9-4142-A3F2-0DF9D06A3FB3}"/>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DF26AC15-4D63-4FBB-98C6-69FABF57F7CE}"/>
              </a:ext>
            </a:extLst>
          </p:cNvPr>
          <p:cNvSpPr>
            <a:spLocks noGrp="1"/>
          </p:cNvSpPr>
          <p:nvPr>
            <p:ph type="sldNum" sz="quarter" idx="12"/>
          </p:nvPr>
        </p:nvSpPr>
        <p:spPr/>
        <p:txBody>
          <a:bodyPr/>
          <a:lstStyle/>
          <a:p>
            <a:fld id="{0C913308-F349-4B6D-A68A-DD1791B4A57B}" type="slidenum">
              <a:rPr lang="zh-CN" altLang="en-US" smtClean="0"/>
              <a:t>54</a:t>
            </a:fld>
            <a:endParaRPr lang="zh-CN" altLang="en-US"/>
          </a:p>
        </p:txBody>
      </p:sp>
      <p:pic>
        <p:nvPicPr>
          <p:cNvPr id="6" name="图片 1" descr="父子进程动态文件共享.png">
            <a:extLst>
              <a:ext uri="{FF2B5EF4-FFF2-40B4-BE49-F238E27FC236}">
                <a16:creationId xmlns:a16="http://schemas.microsoft.com/office/drawing/2014/main" id="{08984031-6CB1-4437-B626-DA7B6DF07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969" y="1311344"/>
            <a:ext cx="6992937"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6537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32CE6-3790-49ED-B673-7DDA45638069}"/>
              </a:ext>
            </a:extLst>
          </p:cNvPr>
          <p:cNvSpPr>
            <a:spLocks noGrp="1"/>
          </p:cNvSpPr>
          <p:nvPr>
            <p:ph type="title"/>
          </p:nvPr>
        </p:nvSpPr>
        <p:spPr/>
        <p:txBody>
          <a:bodyPr/>
          <a:lstStyle/>
          <a:p>
            <a:r>
              <a:rPr lang="zh-CN" altLang="en-US" dirty="0"/>
              <a:t>非父子进程文件动态共享</a:t>
            </a:r>
          </a:p>
        </p:txBody>
      </p:sp>
      <p:sp>
        <p:nvSpPr>
          <p:cNvPr id="4" name="日期占位符 3">
            <a:extLst>
              <a:ext uri="{FF2B5EF4-FFF2-40B4-BE49-F238E27FC236}">
                <a16:creationId xmlns:a16="http://schemas.microsoft.com/office/drawing/2014/main" id="{D91EF28E-4597-448D-AB65-BF89A45A614B}"/>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A6721BC2-1214-461C-9E95-E83F4241A655}"/>
              </a:ext>
            </a:extLst>
          </p:cNvPr>
          <p:cNvSpPr>
            <a:spLocks noGrp="1"/>
          </p:cNvSpPr>
          <p:nvPr>
            <p:ph type="sldNum" sz="quarter" idx="12"/>
          </p:nvPr>
        </p:nvSpPr>
        <p:spPr/>
        <p:txBody>
          <a:bodyPr/>
          <a:lstStyle/>
          <a:p>
            <a:fld id="{0C913308-F349-4B6D-A68A-DD1791B4A57B}" type="slidenum">
              <a:rPr lang="zh-CN" altLang="en-US" smtClean="0"/>
              <a:t>55</a:t>
            </a:fld>
            <a:endParaRPr lang="zh-CN" altLang="en-US"/>
          </a:p>
        </p:txBody>
      </p:sp>
      <p:pic>
        <p:nvPicPr>
          <p:cNvPr id="6" name="图片 4" descr="文件动态共享.png">
            <a:extLst>
              <a:ext uri="{FF2B5EF4-FFF2-40B4-BE49-F238E27FC236}">
                <a16:creationId xmlns:a16="http://schemas.microsoft.com/office/drawing/2014/main" id="{1918971E-94EB-4220-B7D1-08549BA53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40768"/>
            <a:ext cx="7056437" cy="4911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Text Box 69">
            <a:extLst>
              <a:ext uri="{FF2B5EF4-FFF2-40B4-BE49-F238E27FC236}">
                <a16:creationId xmlns:a16="http://schemas.microsoft.com/office/drawing/2014/main" id="{7B42C01B-D08F-4E60-9EFC-490E98845375}"/>
              </a:ext>
            </a:extLst>
          </p:cNvPr>
          <p:cNvSpPr txBox="1">
            <a:spLocks noChangeArrowheads="1"/>
          </p:cNvSpPr>
          <p:nvPr/>
        </p:nvSpPr>
        <p:spPr bwMode="auto">
          <a:xfrm>
            <a:off x="2590800" y="6261327"/>
            <a:ext cx="3684587"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dirty="0">
                <a:solidFill>
                  <a:schemeClr val="accent2"/>
                </a:solidFill>
                <a:latin typeface="华文新魏" panose="02010800040101010101" pitchFamily="2" charset="-122"/>
                <a:ea typeface="华文新魏" panose="02010800040101010101" pitchFamily="2" charset="-122"/>
              </a:rPr>
              <a:t> </a:t>
            </a:r>
            <a:r>
              <a:rPr lang="zh-CN" altLang="en-US" sz="2000" dirty="0">
                <a:solidFill>
                  <a:schemeClr val="accent2"/>
                </a:solidFill>
                <a:latin typeface="华文新魏" panose="02010800040101010101" pitchFamily="2" charset="-122"/>
                <a:ea typeface="华文新魏" panose="02010800040101010101" pitchFamily="2" charset="-122"/>
              </a:rPr>
              <a:t>使用不同位移指针的文件共享</a:t>
            </a:r>
          </a:p>
        </p:txBody>
      </p:sp>
    </p:spTree>
    <p:extLst>
      <p:ext uri="{BB962C8B-B14F-4D97-AF65-F5344CB8AC3E}">
        <p14:creationId xmlns:p14="http://schemas.microsoft.com/office/powerpoint/2010/main" val="6580557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ACF5A-1EF2-4092-8E53-A3A683B9D0E1}"/>
              </a:ext>
            </a:extLst>
          </p:cNvPr>
          <p:cNvSpPr>
            <a:spLocks noGrp="1"/>
          </p:cNvSpPr>
          <p:nvPr>
            <p:ph type="title"/>
          </p:nvPr>
        </p:nvSpPr>
        <p:spPr/>
        <p:txBody>
          <a:bodyPr/>
          <a:lstStyle/>
          <a:p>
            <a:r>
              <a:rPr lang="zh-CN" altLang="en-US" dirty="0"/>
              <a:t>虚拟文件系统</a:t>
            </a:r>
          </a:p>
        </p:txBody>
      </p:sp>
      <p:sp>
        <p:nvSpPr>
          <p:cNvPr id="3" name="内容占位符 2">
            <a:extLst>
              <a:ext uri="{FF2B5EF4-FFF2-40B4-BE49-F238E27FC236}">
                <a16:creationId xmlns:a16="http://schemas.microsoft.com/office/drawing/2014/main" id="{E1279F94-52BA-4B20-9101-7BBC7DD11234}"/>
              </a:ext>
            </a:extLst>
          </p:cNvPr>
          <p:cNvSpPr>
            <a:spLocks noGrp="1"/>
          </p:cNvSpPr>
          <p:nvPr>
            <p:ph idx="1"/>
          </p:nvPr>
        </p:nvSpPr>
        <p:spPr/>
        <p:txBody>
          <a:bodyPr>
            <a:normAutofit lnSpcReduction="10000"/>
          </a:bodyPr>
          <a:lstStyle/>
          <a:p>
            <a:r>
              <a:rPr lang="zh-CN" altLang="en-US" dirty="0"/>
              <a:t>目标</a:t>
            </a:r>
            <a:endParaRPr lang="en-US" altLang="zh-CN" dirty="0"/>
          </a:p>
          <a:p>
            <a:pPr lvl="1"/>
            <a:r>
              <a:rPr lang="zh-CN" altLang="en-US" dirty="0"/>
              <a:t>同时支持多种文件系统</a:t>
            </a:r>
          </a:p>
          <a:p>
            <a:pPr lvl="1"/>
            <a:r>
              <a:rPr lang="zh-CN" altLang="en-US" dirty="0"/>
              <a:t>系统中可安装多个文件系统</a:t>
            </a:r>
          </a:p>
          <a:p>
            <a:pPr lvl="1"/>
            <a:r>
              <a:rPr lang="zh-CN" altLang="en-US" dirty="0"/>
              <a:t>为用户提供一致的接口</a:t>
            </a:r>
          </a:p>
          <a:p>
            <a:pPr lvl="1"/>
            <a:r>
              <a:rPr lang="zh-CN" altLang="en-US" dirty="0"/>
              <a:t>提供网络共享文件支持</a:t>
            </a:r>
          </a:p>
          <a:p>
            <a:pPr lvl="1"/>
            <a:r>
              <a:rPr lang="zh-CN" altLang="en-US" dirty="0"/>
              <a:t>可扩充新的文件系统</a:t>
            </a:r>
          </a:p>
          <a:p>
            <a:r>
              <a:rPr lang="zh-CN" altLang="en-US" dirty="0"/>
              <a:t>基本思路：</a:t>
            </a:r>
          </a:p>
          <a:p>
            <a:pPr lvl="1"/>
            <a:r>
              <a:rPr lang="zh-CN" altLang="en-US" dirty="0"/>
              <a:t>对多个文件系统的共同特征进行抽象，形成一个与具体文件系统无关的虚拟层，并在此层上定义对用户的一致性接口。</a:t>
            </a:r>
          </a:p>
          <a:p>
            <a:endParaRPr lang="zh-CN" altLang="en-US" dirty="0"/>
          </a:p>
        </p:txBody>
      </p:sp>
      <p:sp>
        <p:nvSpPr>
          <p:cNvPr id="4" name="日期占位符 3">
            <a:extLst>
              <a:ext uri="{FF2B5EF4-FFF2-40B4-BE49-F238E27FC236}">
                <a16:creationId xmlns:a16="http://schemas.microsoft.com/office/drawing/2014/main" id="{235FA3C8-07A5-40FE-A29D-C4CAB676D12C}"/>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48E0B58E-8C63-4A85-8E76-300A19451C87}"/>
              </a:ext>
            </a:extLst>
          </p:cNvPr>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35203037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DF127-8D88-4FDF-AAD5-C73BD7B1F2A7}"/>
              </a:ext>
            </a:extLst>
          </p:cNvPr>
          <p:cNvSpPr>
            <a:spLocks noGrp="1"/>
          </p:cNvSpPr>
          <p:nvPr>
            <p:ph type="title"/>
          </p:nvPr>
        </p:nvSpPr>
        <p:spPr/>
        <p:txBody>
          <a:bodyPr/>
          <a:lstStyle/>
          <a:p>
            <a:r>
              <a:rPr lang="zh-CN" altLang="en-US" dirty="0"/>
              <a:t>虚拟文件系统</a:t>
            </a:r>
          </a:p>
        </p:txBody>
      </p:sp>
      <p:sp>
        <p:nvSpPr>
          <p:cNvPr id="4" name="日期占位符 3">
            <a:extLst>
              <a:ext uri="{FF2B5EF4-FFF2-40B4-BE49-F238E27FC236}">
                <a16:creationId xmlns:a16="http://schemas.microsoft.com/office/drawing/2014/main" id="{B57829AD-505B-4991-A5F1-7887D2BC26E8}"/>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3ABBC40D-1C3C-4E26-9311-8079DA6090FC}"/>
              </a:ext>
            </a:extLst>
          </p:cNvPr>
          <p:cNvSpPr>
            <a:spLocks noGrp="1"/>
          </p:cNvSpPr>
          <p:nvPr>
            <p:ph type="sldNum" sz="quarter" idx="12"/>
          </p:nvPr>
        </p:nvSpPr>
        <p:spPr/>
        <p:txBody>
          <a:bodyPr/>
          <a:lstStyle/>
          <a:p>
            <a:fld id="{0C913308-F349-4B6D-A68A-DD1791B4A57B}" type="slidenum">
              <a:rPr lang="zh-CN" altLang="en-US" smtClean="0"/>
              <a:t>57</a:t>
            </a:fld>
            <a:endParaRPr lang="zh-CN" altLang="en-US"/>
          </a:p>
        </p:txBody>
      </p:sp>
      <p:pic>
        <p:nvPicPr>
          <p:cNvPr id="6" name="图片 2">
            <a:extLst>
              <a:ext uri="{FF2B5EF4-FFF2-40B4-BE49-F238E27FC236}">
                <a16:creationId xmlns:a16="http://schemas.microsoft.com/office/drawing/2014/main" id="{A3035403-89EB-4C78-BFAE-AB093F845A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7768451" cy="396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71049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ACF5A-1EF2-4092-8E53-A3A683B9D0E1}"/>
              </a:ext>
            </a:extLst>
          </p:cNvPr>
          <p:cNvSpPr>
            <a:spLocks noGrp="1"/>
          </p:cNvSpPr>
          <p:nvPr>
            <p:ph type="title"/>
          </p:nvPr>
        </p:nvSpPr>
        <p:spPr/>
        <p:txBody>
          <a:bodyPr/>
          <a:lstStyle/>
          <a:p>
            <a:r>
              <a:rPr lang="zh-CN" altLang="en-US" dirty="0"/>
              <a:t>虚拟文件系统</a:t>
            </a:r>
          </a:p>
        </p:txBody>
      </p:sp>
      <p:sp>
        <p:nvSpPr>
          <p:cNvPr id="3" name="内容占位符 2">
            <a:extLst>
              <a:ext uri="{FF2B5EF4-FFF2-40B4-BE49-F238E27FC236}">
                <a16:creationId xmlns:a16="http://schemas.microsoft.com/office/drawing/2014/main" id="{E1279F94-52BA-4B20-9101-7BBC7DD11234}"/>
              </a:ext>
            </a:extLst>
          </p:cNvPr>
          <p:cNvSpPr>
            <a:spLocks noGrp="1"/>
          </p:cNvSpPr>
          <p:nvPr>
            <p:ph idx="1"/>
          </p:nvPr>
        </p:nvSpPr>
        <p:spPr/>
        <p:txBody>
          <a:bodyPr>
            <a:normAutofit/>
          </a:bodyPr>
          <a:lstStyle/>
          <a:p>
            <a:r>
              <a:rPr lang="zh-CN" altLang="en-US" dirty="0"/>
              <a:t>分层：应用层、虚拟层、实现层</a:t>
            </a:r>
            <a:endParaRPr lang="en-US" altLang="zh-CN" dirty="0"/>
          </a:p>
          <a:p>
            <a:r>
              <a:rPr lang="zh-CN" altLang="en-US" dirty="0"/>
              <a:t>虚拟层</a:t>
            </a:r>
            <a:endParaRPr lang="en-US" altLang="zh-CN" dirty="0"/>
          </a:p>
          <a:p>
            <a:pPr lvl="1"/>
            <a:r>
              <a:rPr lang="zh-CN" altLang="en-US" dirty="0"/>
              <a:t>记录安装的文件系统类型，；</a:t>
            </a:r>
          </a:p>
          <a:p>
            <a:pPr lvl="1"/>
            <a:r>
              <a:rPr lang="zh-CN" altLang="en-US" dirty="0"/>
              <a:t>建立设备与文件系统的联系；</a:t>
            </a:r>
          </a:p>
          <a:p>
            <a:pPr lvl="1"/>
            <a:r>
              <a:rPr lang="zh-CN" altLang="en-US" dirty="0"/>
              <a:t>实现面向文件的通用操作；</a:t>
            </a:r>
          </a:p>
          <a:p>
            <a:pPr lvl="1"/>
            <a:r>
              <a:rPr lang="zh-CN" altLang="en-US" dirty="0"/>
              <a:t>涉及特定文件系统的操作时映射到具体文件系统中去。</a:t>
            </a:r>
          </a:p>
          <a:p>
            <a:pPr lvl="1"/>
            <a:endParaRPr lang="en-US" altLang="zh-CN" dirty="0"/>
          </a:p>
          <a:p>
            <a:endParaRPr lang="zh-CN" altLang="en-US" dirty="0"/>
          </a:p>
        </p:txBody>
      </p:sp>
      <p:sp>
        <p:nvSpPr>
          <p:cNvPr id="4" name="日期占位符 3">
            <a:extLst>
              <a:ext uri="{FF2B5EF4-FFF2-40B4-BE49-F238E27FC236}">
                <a16:creationId xmlns:a16="http://schemas.microsoft.com/office/drawing/2014/main" id="{235FA3C8-07A5-40FE-A29D-C4CAB676D12C}"/>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48E0B58E-8C63-4A85-8E76-300A19451C87}"/>
              </a:ext>
            </a:extLst>
          </p:cNvPr>
          <p:cNvSpPr>
            <a:spLocks noGrp="1"/>
          </p:cNvSpPr>
          <p:nvPr>
            <p:ph type="sldNum" sz="quarter" idx="12"/>
          </p:nvPr>
        </p:nvSpPr>
        <p:spPr/>
        <p:txBody>
          <a:bodyPr/>
          <a:lstStyle/>
          <a:p>
            <a:fld id="{0C913308-F349-4B6D-A68A-DD1791B4A57B}" type="slidenum">
              <a:rPr lang="zh-CN" altLang="en-US" smtClean="0"/>
              <a:t>58</a:t>
            </a:fld>
            <a:endParaRPr lang="zh-CN" altLang="en-US"/>
          </a:p>
        </p:txBody>
      </p:sp>
      <p:pic>
        <p:nvPicPr>
          <p:cNvPr id="6" name="Picture 6" descr="04-19">
            <a:extLst>
              <a:ext uri="{FF2B5EF4-FFF2-40B4-BE49-F238E27FC236}">
                <a16:creationId xmlns:a16="http://schemas.microsoft.com/office/drawing/2014/main" id="{742F83CB-4A51-4229-8802-62C7E470EB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1988840"/>
            <a:ext cx="5832822" cy="4451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40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CADC4-4B46-425A-A799-0DF3B1A067A1}"/>
              </a:ext>
            </a:extLst>
          </p:cNvPr>
          <p:cNvSpPr>
            <a:spLocks noGrp="1"/>
          </p:cNvSpPr>
          <p:nvPr>
            <p:ph type="title"/>
          </p:nvPr>
        </p:nvSpPr>
        <p:spPr/>
        <p:txBody>
          <a:bodyPr/>
          <a:lstStyle/>
          <a:p>
            <a:r>
              <a:rPr lang="zh-CN" altLang="en-US" dirty="0"/>
              <a:t>文件空间管理</a:t>
            </a:r>
          </a:p>
        </p:txBody>
      </p:sp>
      <p:sp>
        <p:nvSpPr>
          <p:cNvPr id="3" name="内容占位符 2">
            <a:extLst>
              <a:ext uri="{FF2B5EF4-FFF2-40B4-BE49-F238E27FC236}">
                <a16:creationId xmlns:a16="http://schemas.microsoft.com/office/drawing/2014/main" id="{596A512C-8313-4818-AC46-36E18523C88D}"/>
              </a:ext>
            </a:extLst>
          </p:cNvPr>
          <p:cNvSpPr>
            <a:spLocks noGrp="1"/>
          </p:cNvSpPr>
          <p:nvPr>
            <p:ph idx="1"/>
          </p:nvPr>
        </p:nvSpPr>
        <p:spPr/>
        <p:txBody>
          <a:bodyPr>
            <a:normAutofit lnSpcReduction="10000"/>
          </a:bodyPr>
          <a:lstStyle/>
          <a:p>
            <a:r>
              <a:rPr lang="zh-CN" altLang="en-US" dirty="0"/>
              <a:t>辅存空间分配采用两种办法</a:t>
            </a:r>
          </a:p>
          <a:p>
            <a:pPr lvl="1"/>
            <a:r>
              <a:rPr lang="zh-CN" altLang="en-US" dirty="0"/>
              <a:t>连续分配：文件存放在辅存空间连续存储区中，在建立文件时，用户必须给出文件大小，然后，查找到能满足的连续存储区供使用。</a:t>
            </a:r>
          </a:p>
          <a:p>
            <a:pPr lvl="1"/>
            <a:r>
              <a:rPr lang="zh-CN" altLang="en-US" dirty="0"/>
              <a:t>非连续分配：一种方法是以块（扇区）为单位，扇区不一定要连续，同一文件的扇区按文件记录的逻辑次序用链指针连接或位示图指示。</a:t>
            </a:r>
          </a:p>
          <a:p>
            <a:pPr lvl="1"/>
            <a:r>
              <a:rPr lang="zh-CN" altLang="en-US" dirty="0"/>
              <a:t>另一种方法是以簇为单位，簇是由若干个连续扇区组成的分配单位；实质上是连续分配和非连续分配的结合。各个簇可以用链指针、索引表，位示图来管理。</a:t>
            </a:r>
          </a:p>
          <a:p>
            <a:endParaRPr lang="zh-CN" altLang="en-US" dirty="0"/>
          </a:p>
        </p:txBody>
      </p:sp>
      <p:sp>
        <p:nvSpPr>
          <p:cNvPr id="4" name="日期占位符 3">
            <a:extLst>
              <a:ext uri="{FF2B5EF4-FFF2-40B4-BE49-F238E27FC236}">
                <a16:creationId xmlns:a16="http://schemas.microsoft.com/office/drawing/2014/main" id="{585C13AA-9E66-4A9C-834D-105FDB7C8CC3}"/>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02F935FA-C8B9-4B93-BEB5-05F5F05DBF02}"/>
              </a:ext>
            </a:extLst>
          </p:cNvPr>
          <p:cNvSpPr>
            <a:spLocks noGrp="1"/>
          </p:cNvSpPr>
          <p:nvPr>
            <p:ph type="sldNum" sz="quarter" idx="12"/>
          </p:nvPr>
        </p:nvSpPr>
        <p:spPr/>
        <p:txBody>
          <a:bodyPr/>
          <a:lstStyle/>
          <a:p>
            <a:fld id="{0C913308-F349-4B6D-A68A-DD1791B4A57B}" type="slidenum">
              <a:rPr lang="zh-CN" altLang="en-US" smtClean="0"/>
              <a:t>59</a:t>
            </a:fld>
            <a:endParaRPr lang="zh-CN" altLang="en-US"/>
          </a:p>
        </p:txBody>
      </p:sp>
    </p:spTree>
    <p:extLst>
      <p:ext uri="{BB962C8B-B14F-4D97-AF65-F5344CB8AC3E}">
        <p14:creationId xmlns:p14="http://schemas.microsoft.com/office/powerpoint/2010/main" val="410366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27FB5-F644-49B0-BC14-35EB60EB3657}"/>
              </a:ext>
            </a:extLst>
          </p:cNvPr>
          <p:cNvSpPr>
            <a:spLocks noGrp="1"/>
          </p:cNvSpPr>
          <p:nvPr>
            <p:ph type="title"/>
          </p:nvPr>
        </p:nvSpPr>
        <p:spPr/>
        <p:txBody>
          <a:bodyPr/>
          <a:lstStyle/>
          <a:p>
            <a:r>
              <a:rPr lang="zh-CN" altLang="en-US" dirty="0"/>
              <a:t>文件的分类</a:t>
            </a:r>
          </a:p>
        </p:txBody>
      </p:sp>
      <p:sp>
        <p:nvSpPr>
          <p:cNvPr id="3" name="内容占位符 2">
            <a:extLst>
              <a:ext uri="{FF2B5EF4-FFF2-40B4-BE49-F238E27FC236}">
                <a16:creationId xmlns:a16="http://schemas.microsoft.com/office/drawing/2014/main" id="{DD1F1AEC-E05F-4C3C-AD55-48A4CAA39569}"/>
              </a:ext>
            </a:extLst>
          </p:cNvPr>
          <p:cNvSpPr>
            <a:spLocks noGrp="1"/>
          </p:cNvSpPr>
          <p:nvPr>
            <p:ph idx="1"/>
          </p:nvPr>
        </p:nvSpPr>
        <p:spPr/>
        <p:txBody>
          <a:bodyPr>
            <a:normAutofit fontScale="92500" lnSpcReduction="10000"/>
          </a:bodyPr>
          <a:lstStyle/>
          <a:p>
            <a:r>
              <a:rPr lang="zh-CN" altLang="en-US" dirty="0"/>
              <a:t>按用途：</a:t>
            </a:r>
          </a:p>
          <a:p>
            <a:pPr lvl="1"/>
            <a:r>
              <a:rPr lang="zh-CN" altLang="en-US" dirty="0"/>
              <a:t>系统文件、库文件、用户文件等</a:t>
            </a:r>
          </a:p>
          <a:p>
            <a:r>
              <a:rPr lang="zh-CN" altLang="en-US" dirty="0"/>
              <a:t>按保护级别：</a:t>
            </a:r>
          </a:p>
          <a:p>
            <a:pPr lvl="1"/>
            <a:r>
              <a:rPr lang="zh-CN" altLang="en-US" dirty="0"/>
              <a:t>只读文件、读写文件、不保护文件等</a:t>
            </a:r>
          </a:p>
          <a:p>
            <a:r>
              <a:rPr lang="zh-CN" altLang="en-US" dirty="0"/>
              <a:t>按信息流向：</a:t>
            </a:r>
          </a:p>
          <a:p>
            <a:pPr lvl="1"/>
            <a:r>
              <a:rPr lang="zh-CN" altLang="en-US" dirty="0"/>
              <a:t>输入文件、输出文件、输入</a:t>
            </a:r>
            <a:r>
              <a:rPr lang="en-US" altLang="zh-CN" dirty="0"/>
              <a:t>/</a:t>
            </a:r>
            <a:r>
              <a:rPr lang="zh-CN" altLang="en-US" dirty="0"/>
              <a:t>输出文件</a:t>
            </a:r>
          </a:p>
          <a:p>
            <a:r>
              <a:rPr lang="zh-CN" altLang="en-US" dirty="0"/>
              <a:t>按存放时限：</a:t>
            </a:r>
          </a:p>
          <a:p>
            <a:pPr lvl="1"/>
            <a:r>
              <a:rPr lang="zh-CN" altLang="en-US" dirty="0"/>
              <a:t>临时文件、永久文件、档案文件</a:t>
            </a:r>
          </a:p>
          <a:p>
            <a:r>
              <a:rPr lang="zh-CN" altLang="en-US" dirty="0"/>
              <a:t>按存放设备类型：</a:t>
            </a:r>
          </a:p>
          <a:p>
            <a:pPr lvl="1"/>
            <a:r>
              <a:rPr lang="zh-CN" altLang="en-US" dirty="0"/>
              <a:t>磁盘文件、网络文件、光盘文件</a:t>
            </a:r>
          </a:p>
        </p:txBody>
      </p:sp>
      <p:sp>
        <p:nvSpPr>
          <p:cNvPr id="4" name="日期占位符 3">
            <a:extLst>
              <a:ext uri="{FF2B5EF4-FFF2-40B4-BE49-F238E27FC236}">
                <a16:creationId xmlns:a16="http://schemas.microsoft.com/office/drawing/2014/main" id="{61B1ED1F-E631-49F5-B086-2B495D89E313}"/>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68D95ED5-4758-432A-BE3F-3D160A89FFBC}"/>
              </a:ext>
            </a:extLst>
          </p:cNvPr>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3331789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A5572-113B-4005-87E4-92AAE6580770}"/>
              </a:ext>
            </a:extLst>
          </p:cNvPr>
          <p:cNvSpPr>
            <a:spLocks noGrp="1"/>
          </p:cNvSpPr>
          <p:nvPr>
            <p:ph type="title"/>
          </p:nvPr>
        </p:nvSpPr>
        <p:spPr/>
        <p:txBody>
          <a:bodyPr/>
          <a:lstStyle/>
          <a:p>
            <a:r>
              <a:rPr lang="zh-CN" altLang="en-US" dirty="0"/>
              <a:t>文件空间管理</a:t>
            </a:r>
          </a:p>
        </p:txBody>
      </p:sp>
      <p:sp>
        <p:nvSpPr>
          <p:cNvPr id="3" name="内容占位符 2">
            <a:extLst>
              <a:ext uri="{FF2B5EF4-FFF2-40B4-BE49-F238E27FC236}">
                <a16:creationId xmlns:a16="http://schemas.microsoft.com/office/drawing/2014/main" id="{A3FD277B-76ED-4902-8612-DA082E2FA656}"/>
              </a:ext>
            </a:extLst>
          </p:cNvPr>
          <p:cNvSpPr>
            <a:spLocks noGrp="1"/>
          </p:cNvSpPr>
          <p:nvPr>
            <p:ph idx="1"/>
          </p:nvPr>
        </p:nvSpPr>
        <p:spPr/>
        <p:txBody>
          <a:bodyPr/>
          <a:lstStyle/>
          <a:p>
            <a:r>
              <a:rPr lang="zh-CN" altLang="en-US" dirty="0"/>
              <a:t>字位映象表（位示图）</a:t>
            </a:r>
          </a:p>
          <a:p>
            <a:r>
              <a:rPr lang="zh-CN" altLang="en-US" dirty="0"/>
              <a:t>空闲区表</a:t>
            </a:r>
          </a:p>
          <a:p>
            <a:r>
              <a:rPr lang="zh-CN" altLang="en-US" dirty="0"/>
              <a:t>空闲块链：</a:t>
            </a:r>
            <a:r>
              <a:rPr lang="en-US" altLang="zh-CN" dirty="0"/>
              <a:t>UNIX/Linux</a:t>
            </a:r>
            <a:r>
              <a:rPr lang="zh-CN" altLang="en-US" dirty="0"/>
              <a:t>空闲块成组连接法</a:t>
            </a:r>
          </a:p>
          <a:p>
            <a:endParaRPr lang="zh-CN" altLang="en-US" dirty="0"/>
          </a:p>
        </p:txBody>
      </p:sp>
      <p:sp>
        <p:nvSpPr>
          <p:cNvPr id="4" name="日期占位符 3">
            <a:extLst>
              <a:ext uri="{FF2B5EF4-FFF2-40B4-BE49-F238E27FC236}">
                <a16:creationId xmlns:a16="http://schemas.microsoft.com/office/drawing/2014/main" id="{5F24B314-F373-464B-8155-AEF733053C2C}"/>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5E0F98F7-6B43-4542-B8E6-C266CC0D4E0A}"/>
              </a:ext>
            </a:extLst>
          </p:cNvPr>
          <p:cNvSpPr>
            <a:spLocks noGrp="1"/>
          </p:cNvSpPr>
          <p:nvPr>
            <p:ph type="sldNum" sz="quarter" idx="12"/>
          </p:nvPr>
        </p:nvSpPr>
        <p:spPr/>
        <p:txBody>
          <a:bodyPr/>
          <a:lstStyle/>
          <a:p>
            <a:fld id="{0C913308-F349-4B6D-A68A-DD1791B4A57B}" type="slidenum">
              <a:rPr lang="zh-CN" altLang="en-US" smtClean="0"/>
              <a:t>60</a:t>
            </a:fld>
            <a:endParaRPr lang="zh-CN" altLang="en-US"/>
          </a:p>
        </p:txBody>
      </p:sp>
      <p:grpSp>
        <p:nvGrpSpPr>
          <p:cNvPr id="55" name="组合 54">
            <a:extLst>
              <a:ext uri="{FF2B5EF4-FFF2-40B4-BE49-F238E27FC236}">
                <a16:creationId xmlns:a16="http://schemas.microsoft.com/office/drawing/2014/main" id="{DD89791F-2446-4AFA-B6F0-4D940AE6A55A}"/>
              </a:ext>
            </a:extLst>
          </p:cNvPr>
          <p:cNvGrpSpPr/>
          <p:nvPr/>
        </p:nvGrpSpPr>
        <p:grpSpPr>
          <a:xfrm>
            <a:off x="1651000" y="762000"/>
            <a:ext cx="6045200" cy="5867400"/>
            <a:chOff x="1651000" y="762000"/>
            <a:chExt cx="6045200" cy="5867400"/>
          </a:xfrm>
        </p:grpSpPr>
        <p:sp>
          <p:nvSpPr>
            <p:cNvPr id="6" name="Text Box 12">
              <a:extLst>
                <a:ext uri="{FF2B5EF4-FFF2-40B4-BE49-F238E27FC236}">
                  <a16:creationId xmlns:a16="http://schemas.microsoft.com/office/drawing/2014/main" id="{01C57A0A-E9C4-4549-B979-F8652B3B7A46}"/>
                </a:ext>
              </a:extLst>
            </p:cNvPr>
            <p:cNvSpPr txBox="1">
              <a:spLocks noChangeArrowheads="1"/>
            </p:cNvSpPr>
            <p:nvPr/>
          </p:nvSpPr>
          <p:spPr bwMode="auto">
            <a:xfrm>
              <a:off x="2987675" y="2767013"/>
              <a:ext cx="700088" cy="295275"/>
            </a:xfrm>
            <a:prstGeom prst="rect">
              <a:avLst/>
            </a:prstGeom>
            <a:solidFill>
              <a:schemeClr val="accent1"/>
            </a:solidFill>
            <a:ln w="19050">
              <a:solidFill>
                <a:srgbClr val="000000"/>
              </a:solidFill>
              <a:miter lim="800000"/>
              <a:headEnd/>
              <a:tailEnd/>
            </a:ln>
          </p:spPr>
          <p:txBody>
            <a:bodyPr lIns="0" tIns="0" rIns="0" bIns="0"/>
            <a:lstStyle/>
            <a:p>
              <a:pPr algn="ctr" eaLnBrk="0" hangingPunct="0"/>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7" name="Text Box 13">
              <a:extLst>
                <a:ext uri="{FF2B5EF4-FFF2-40B4-BE49-F238E27FC236}">
                  <a16:creationId xmlns:a16="http://schemas.microsoft.com/office/drawing/2014/main" id="{2622D5FB-575D-49F3-94C4-15685C51F0F4}"/>
                </a:ext>
              </a:extLst>
            </p:cNvPr>
            <p:cNvSpPr txBox="1">
              <a:spLocks noChangeArrowheads="1"/>
            </p:cNvSpPr>
            <p:nvPr/>
          </p:nvSpPr>
          <p:spPr bwMode="auto">
            <a:xfrm>
              <a:off x="2987675" y="3508375"/>
              <a:ext cx="700088" cy="298450"/>
            </a:xfrm>
            <a:prstGeom prst="rect">
              <a:avLst/>
            </a:prstGeom>
            <a:solidFill>
              <a:schemeClr val="accent1"/>
            </a:solidFill>
            <a:ln w="19050">
              <a:solidFill>
                <a:srgbClr val="000000"/>
              </a:solidFill>
              <a:miter lim="800000"/>
              <a:headEnd/>
              <a:tailEnd/>
            </a:ln>
          </p:spPr>
          <p:txBody>
            <a:bodyPr lIns="0" tIns="0" rIns="0" bIns="0"/>
            <a:lstStyle/>
            <a:p>
              <a:pPr algn="ctr" eaLnBrk="0" hangingPunct="0"/>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8" name="Text Box 14">
              <a:extLst>
                <a:ext uri="{FF2B5EF4-FFF2-40B4-BE49-F238E27FC236}">
                  <a16:creationId xmlns:a16="http://schemas.microsoft.com/office/drawing/2014/main" id="{483B2006-9E17-45EB-8F75-3F63A26857C1}"/>
                </a:ext>
              </a:extLst>
            </p:cNvPr>
            <p:cNvSpPr txBox="1">
              <a:spLocks noChangeArrowheads="1"/>
            </p:cNvSpPr>
            <p:nvPr/>
          </p:nvSpPr>
          <p:spPr bwMode="auto">
            <a:xfrm>
              <a:off x="2987675" y="3213100"/>
              <a:ext cx="700088" cy="22225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p>
              <a:pPr algn="ctr" eaLnBrk="0" hangingPunct="0"/>
              <a:r>
                <a:rPr kumimoji="0" lang="en-US" altLang="zh-CN" sz="1800" b="1">
                  <a:solidFill>
                    <a:schemeClr val="accent2"/>
                  </a:solidFill>
                  <a:ea typeface="华文新魏" panose="02010800040101010101" pitchFamily="2" charset="-122"/>
                </a:rPr>
                <a:t>…</a:t>
              </a:r>
              <a:endParaRPr kumimoji="0" lang="en-US" altLang="zh-CN" sz="1800" b="1">
                <a:solidFill>
                  <a:schemeClr val="accent2"/>
                </a:solidFill>
                <a:latin typeface="华文新魏" panose="02010800040101010101" pitchFamily="2" charset="-122"/>
                <a:ea typeface="华文新魏" panose="02010800040101010101" pitchFamily="2" charset="-122"/>
              </a:endParaRPr>
            </a:p>
          </p:txBody>
        </p:sp>
        <p:sp>
          <p:nvSpPr>
            <p:cNvPr id="9" name="Text Box 20">
              <a:extLst>
                <a:ext uri="{FF2B5EF4-FFF2-40B4-BE49-F238E27FC236}">
                  <a16:creationId xmlns:a16="http://schemas.microsoft.com/office/drawing/2014/main" id="{F0B793D2-D5DC-4811-BF6A-CB392CCEFE7B}"/>
                </a:ext>
              </a:extLst>
            </p:cNvPr>
            <p:cNvSpPr txBox="1">
              <a:spLocks noChangeArrowheads="1"/>
            </p:cNvSpPr>
            <p:nvPr/>
          </p:nvSpPr>
          <p:spPr bwMode="auto">
            <a:xfrm>
              <a:off x="4324350" y="2768600"/>
              <a:ext cx="698500" cy="295275"/>
            </a:xfrm>
            <a:prstGeom prst="rect">
              <a:avLst/>
            </a:prstGeom>
            <a:solidFill>
              <a:schemeClr val="accent1"/>
            </a:solidFill>
            <a:ln w="19050">
              <a:solidFill>
                <a:srgbClr val="000000"/>
              </a:solidFill>
              <a:miter lim="800000"/>
              <a:headEnd/>
              <a:tailEnd/>
            </a:ln>
          </p:spPr>
          <p:txBody>
            <a:bodyPr lIns="0" tIns="0" rIns="0" bIns="0"/>
            <a:lstStyle/>
            <a:p>
              <a:pPr algn="ctr" eaLnBrk="0" hangingPunct="0"/>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10" name="Text Box 21">
              <a:extLst>
                <a:ext uri="{FF2B5EF4-FFF2-40B4-BE49-F238E27FC236}">
                  <a16:creationId xmlns:a16="http://schemas.microsoft.com/office/drawing/2014/main" id="{88C74E62-9262-49FA-B982-BBD03B099366}"/>
                </a:ext>
              </a:extLst>
            </p:cNvPr>
            <p:cNvSpPr txBox="1">
              <a:spLocks noChangeArrowheads="1"/>
            </p:cNvSpPr>
            <p:nvPr/>
          </p:nvSpPr>
          <p:spPr bwMode="auto">
            <a:xfrm>
              <a:off x="4324350" y="3509963"/>
              <a:ext cx="698500" cy="298450"/>
            </a:xfrm>
            <a:prstGeom prst="rect">
              <a:avLst/>
            </a:prstGeom>
            <a:solidFill>
              <a:schemeClr val="accent1"/>
            </a:solidFill>
            <a:ln w="19050">
              <a:solidFill>
                <a:srgbClr val="000000"/>
              </a:solidFill>
              <a:miter lim="800000"/>
              <a:headEnd/>
              <a:tailEnd/>
            </a:ln>
          </p:spPr>
          <p:txBody>
            <a:bodyPr lIns="0" tIns="0" rIns="0" bIns="0"/>
            <a:lstStyle/>
            <a:p>
              <a:pPr algn="ctr" eaLnBrk="0" hangingPunct="0"/>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11" name="Text Box 22">
              <a:extLst>
                <a:ext uri="{FF2B5EF4-FFF2-40B4-BE49-F238E27FC236}">
                  <a16:creationId xmlns:a16="http://schemas.microsoft.com/office/drawing/2014/main" id="{54D63BA3-FA99-4D87-8250-33258051B551}"/>
                </a:ext>
              </a:extLst>
            </p:cNvPr>
            <p:cNvSpPr txBox="1">
              <a:spLocks noChangeArrowheads="1"/>
            </p:cNvSpPr>
            <p:nvPr/>
          </p:nvSpPr>
          <p:spPr bwMode="auto">
            <a:xfrm>
              <a:off x="4324350" y="3214688"/>
              <a:ext cx="698500" cy="220662"/>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p>
              <a:pPr algn="ctr" eaLnBrk="0" hangingPunct="0"/>
              <a:r>
                <a:rPr kumimoji="0" lang="en-US" altLang="zh-CN" sz="1800" b="1">
                  <a:solidFill>
                    <a:schemeClr val="accent2"/>
                  </a:solidFill>
                  <a:ea typeface="华文新魏" panose="02010800040101010101" pitchFamily="2" charset="-122"/>
                </a:rPr>
                <a:t>…</a:t>
              </a:r>
              <a:endParaRPr kumimoji="0" lang="en-US" altLang="zh-CN" sz="1800" b="1">
                <a:solidFill>
                  <a:schemeClr val="accent2"/>
                </a:solidFill>
                <a:latin typeface="华文新魏" panose="02010800040101010101" pitchFamily="2" charset="-122"/>
                <a:ea typeface="华文新魏" panose="02010800040101010101" pitchFamily="2" charset="-122"/>
              </a:endParaRPr>
            </a:p>
          </p:txBody>
        </p:sp>
        <p:sp>
          <p:nvSpPr>
            <p:cNvPr id="12" name="Text Box 28">
              <a:extLst>
                <a:ext uri="{FF2B5EF4-FFF2-40B4-BE49-F238E27FC236}">
                  <a16:creationId xmlns:a16="http://schemas.microsoft.com/office/drawing/2014/main" id="{934228AA-CD30-4DA4-A27E-70537BBC264F}"/>
                </a:ext>
              </a:extLst>
            </p:cNvPr>
            <p:cNvSpPr txBox="1">
              <a:spLocks noChangeArrowheads="1"/>
            </p:cNvSpPr>
            <p:nvPr/>
          </p:nvSpPr>
          <p:spPr bwMode="auto">
            <a:xfrm>
              <a:off x="5659438" y="2768600"/>
              <a:ext cx="700087" cy="295275"/>
            </a:xfrm>
            <a:prstGeom prst="rect">
              <a:avLst/>
            </a:prstGeom>
            <a:solidFill>
              <a:schemeClr val="accent1"/>
            </a:solidFill>
            <a:ln w="19050">
              <a:solidFill>
                <a:srgbClr val="000000"/>
              </a:solidFill>
              <a:miter lim="800000"/>
              <a:headEnd/>
              <a:tailEnd/>
            </a:ln>
          </p:spPr>
          <p:txBody>
            <a:bodyPr lIns="0" tIns="0" rIns="0" bIns="0"/>
            <a:lstStyle/>
            <a:p>
              <a:pPr algn="ctr" eaLnBrk="0" hangingPunct="0"/>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13" name="Text Box 29">
              <a:extLst>
                <a:ext uri="{FF2B5EF4-FFF2-40B4-BE49-F238E27FC236}">
                  <a16:creationId xmlns:a16="http://schemas.microsoft.com/office/drawing/2014/main" id="{84F55823-ECD0-4F30-A652-9B3652A0DA88}"/>
                </a:ext>
              </a:extLst>
            </p:cNvPr>
            <p:cNvSpPr txBox="1">
              <a:spLocks noChangeArrowheads="1"/>
            </p:cNvSpPr>
            <p:nvPr/>
          </p:nvSpPr>
          <p:spPr bwMode="auto">
            <a:xfrm>
              <a:off x="5659438" y="3509963"/>
              <a:ext cx="700087" cy="298450"/>
            </a:xfrm>
            <a:prstGeom prst="rect">
              <a:avLst/>
            </a:prstGeom>
            <a:solidFill>
              <a:schemeClr val="accent1"/>
            </a:solidFill>
            <a:ln w="19050">
              <a:solidFill>
                <a:srgbClr val="000000"/>
              </a:solidFill>
              <a:miter lim="800000"/>
              <a:headEnd/>
              <a:tailEnd/>
            </a:ln>
          </p:spPr>
          <p:txBody>
            <a:bodyPr lIns="0" tIns="0" rIns="0" bIns="0"/>
            <a:lstStyle/>
            <a:p>
              <a:pPr algn="ctr" eaLnBrk="0" hangingPunct="0"/>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14" name="Text Box 30">
              <a:extLst>
                <a:ext uri="{FF2B5EF4-FFF2-40B4-BE49-F238E27FC236}">
                  <a16:creationId xmlns:a16="http://schemas.microsoft.com/office/drawing/2014/main" id="{2D3B5C17-AB51-4F19-BB3D-5236362454FD}"/>
                </a:ext>
              </a:extLst>
            </p:cNvPr>
            <p:cNvSpPr txBox="1">
              <a:spLocks noChangeArrowheads="1"/>
            </p:cNvSpPr>
            <p:nvPr/>
          </p:nvSpPr>
          <p:spPr bwMode="auto">
            <a:xfrm>
              <a:off x="5659438" y="3214688"/>
              <a:ext cx="700087" cy="220662"/>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p>
              <a:pPr algn="ctr" eaLnBrk="0" hangingPunct="0"/>
              <a:r>
                <a:rPr kumimoji="0" lang="en-US" altLang="zh-CN" sz="1800" b="1">
                  <a:solidFill>
                    <a:schemeClr val="accent2"/>
                  </a:solidFill>
                  <a:ea typeface="华文新魏" panose="02010800040101010101" pitchFamily="2" charset="-122"/>
                </a:rPr>
                <a:t>…</a:t>
              </a:r>
              <a:endParaRPr kumimoji="0" lang="en-US" altLang="zh-CN" sz="1800" b="1">
                <a:solidFill>
                  <a:schemeClr val="accent2"/>
                </a:solidFill>
                <a:latin typeface="华文新魏" panose="02010800040101010101" pitchFamily="2" charset="-122"/>
                <a:ea typeface="华文新魏" panose="02010800040101010101" pitchFamily="2" charset="-122"/>
              </a:endParaRPr>
            </a:p>
          </p:txBody>
        </p:sp>
        <p:sp>
          <p:nvSpPr>
            <p:cNvPr id="15" name="Text Box 36">
              <a:extLst>
                <a:ext uri="{FF2B5EF4-FFF2-40B4-BE49-F238E27FC236}">
                  <a16:creationId xmlns:a16="http://schemas.microsoft.com/office/drawing/2014/main" id="{B547E7D7-B299-4C7F-A9F1-5C43023BC013}"/>
                </a:ext>
              </a:extLst>
            </p:cNvPr>
            <p:cNvSpPr txBox="1">
              <a:spLocks noChangeArrowheads="1"/>
            </p:cNvSpPr>
            <p:nvPr/>
          </p:nvSpPr>
          <p:spPr bwMode="auto">
            <a:xfrm>
              <a:off x="6996113" y="2767013"/>
              <a:ext cx="700087" cy="295275"/>
            </a:xfrm>
            <a:prstGeom prst="rect">
              <a:avLst/>
            </a:prstGeom>
            <a:solidFill>
              <a:schemeClr val="accent1"/>
            </a:solidFill>
            <a:ln w="19050">
              <a:solidFill>
                <a:srgbClr val="000000"/>
              </a:solidFill>
              <a:miter lim="800000"/>
              <a:headEnd/>
              <a:tailEnd/>
            </a:ln>
          </p:spPr>
          <p:txBody>
            <a:bodyPr lIns="0" tIns="0" rIns="0" bIns="0"/>
            <a:lstStyle/>
            <a:p>
              <a:pPr algn="ctr" eaLnBrk="0" hangingPunct="0"/>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16" name="Text Box 37">
              <a:extLst>
                <a:ext uri="{FF2B5EF4-FFF2-40B4-BE49-F238E27FC236}">
                  <a16:creationId xmlns:a16="http://schemas.microsoft.com/office/drawing/2014/main" id="{423798F6-FC38-49D2-98AB-B2E9662203CB}"/>
                </a:ext>
              </a:extLst>
            </p:cNvPr>
            <p:cNvSpPr txBox="1">
              <a:spLocks noChangeArrowheads="1"/>
            </p:cNvSpPr>
            <p:nvPr/>
          </p:nvSpPr>
          <p:spPr bwMode="auto">
            <a:xfrm>
              <a:off x="6996113" y="3508375"/>
              <a:ext cx="700087" cy="298450"/>
            </a:xfrm>
            <a:prstGeom prst="rect">
              <a:avLst/>
            </a:prstGeom>
            <a:solidFill>
              <a:schemeClr val="accent1"/>
            </a:solidFill>
            <a:ln w="19050">
              <a:solidFill>
                <a:srgbClr val="000000"/>
              </a:solidFill>
              <a:miter lim="800000"/>
              <a:headEnd/>
              <a:tailEnd/>
            </a:ln>
          </p:spPr>
          <p:txBody>
            <a:bodyPr lIns="0" tIns="0" rIns="0" bIns="0"/>
            <a:lstStyle/>
            <a:p>
              <a:pPr algn="ctr" eaLnBrk="0" hangingPunct="0"/>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17" name="Text Box 38">
              <a:extLst>
                <a:ext uri="{FF2B5EF4-FFF2-40B4-BE49-F238E27FC236}">
                  <a16:creationId xmlns:a16="http://schemas.microsoft.com/office/drawing/2014/main" id="{95F0946A-E4F4-4BCA-AD4F-367D2DA62AF9}"/>
                </a:ext>
              </a:extLst>
            </p:cNvPr>
            <p:cNvSpPr txBox="1">
              <a:spLocks noChangeArrowheads="1"/>
            </p:cNvSpPr>
            <p:nvPr/>
          </p:nvSpPr>
          <p:spPr bwMode="auto">
            <a:xfrm>
              <a:off x="6996113" y="3213100"/>
              <a:ext cx="700087" cy="22225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p>
              <a:pPr algn="ctr" eaLnBrk="0" hangingPunct="0"/>
              <a:r>
                <a:rPr kumimoji="0" lang="en-US" altLang="zh-CN" sz="1800" b="1">
                  <a:solidFill>
                    <a:schemeClr val="accent2"/>
                  </a:solidFill>
                  <a:ea typeface="华文新魏" panose="02010800040101010101" pitchFamily="2" charset="-122"/>
                </a:rPr>
                <a:t>…</a:t>
              </a:r>
              <a:endParaRPr kumimoji="0" lang="en-US" altLang="zh-CN" sz="1800" b="1">
                <a:solidFill>
                  <a:schemeClr val="accent2"/>
                </a:solidFill>
                <a:latin typeface="华文新魏" panose="02010800040101010101" pitchFamily="2" charset="-122"/>
                <a:ea typeface="华文新魏" panose="02010800040101010101" pitchFamily="2" charset="-122"/>
              </a:endParaRPr>
            </a:p>
          </p:txBody>
        </p:sp>
        <p:grpSp>
          <p:nvGrpSpPr>
            <p:cNvPr id="18" name="Group 57">
              <a:extLst>
                <a:ext uri="{FF2B5EF4-FFF2-40B4-BE49-F238E27FC236}">
                  <a16:creationId xmlns:a16="http://schemas.microsoft.com/office/drawing/2014/main" id="{5F970E00-54F4-4129-A6A2-7D7457BF8280}"/>
                </a:ext>
              </a:extLst>
            </p:cNvPr>
            <p:cNvGrpSpPr>
              <a:grpSpLocks/>
            </p:cNvGrpSpPr>
            <p:nvPr/>
          </p:nvGrpSpPr>
          <p:grpSpPr bwMode="auto">
            <a:xfrm>
              <a:off x="1651000" y="762000"/>
              <a:ext cx="4708525" cy="1709738"/>
              <a:chOff x="1040" y="480"/>
              <a:chExt cx="2966" cy="1077"/>
            </a:xfrm>
          </p:grpSpPr>
          <p:sp>
            <p:nvSpPr>
              <p:cNvPr id="19" name="Text Box 6">
                <a:extLst>
                  <a:ext uri="{FF2B5EF4-FFF2-40B4-BE49-F238E27FC236}">
                    <a16:creationId xmlns:a16="http://schemas.microsoft.com/office/drawing/2014/main" id="{1606E219-E4FB-4D25-A144-E3DEAF2696C0}"/>
                  </a:ext>
                </a:extLst>
              </p:cNvPr>
              <p:cNvSpPr txBox="1">
                <a:spLocks noChangeArrowheads="1"/>
              </p:cNvSpPr>
              <p:nvPr/>
            </p:nvSpPr>
            <p:spPr bwMode="auto">
              <a:xfrm>
                <a:off x="1040" y="480"/>
                <a:ext cx="441" cy="327"/>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zh-CN" altLang="en-US" sz="1400" dirty="0">
                    <a:solidFill>
                      <a:schemeClr val="accent2"/>
                    </a:solidFill>
                    <a:latin typeface="华文新魏" panose="02010800040101010101" pitchFamily="2" charset="-122"/>
                    <a:ea typeface="华文新魏" panose="02010800040101010101" pitchFamily="2" charset="-122"/>
                  </a:rPr>
                  <a:t>空闲块数</a:t>
                </a:r>
                <a:r>
                  <a:rPr kumimoji="0" lang="en-US" altLang="zh-CN" sz="1400" dirty="0">
                    <a:solidFill>
                      <a:schemeClr val="accent2"/>
                    </a:solidFill>
                    <a:latin typeface="华文新魏" panose="02010800040101010101" pitchFamily="2" charset="-122"/>
                    <a:ea typeface="华文新魏" panose="02010800040101010101" pitchFamily="2" charset="-122"/>
                  </a:rPr>
                  <a:t>39</a:t>
                </a:r>
              </a:p>
            </p:txBody>
          </p:sp>
          <p:sp>
            <p:nvSpPr>
              <p:cNvPr id="20" name="Text Box 7">
                <a:extLst>
                  <a:ext uri="{FF2B5EF4-FFF2-40B4-BE49-F238E27FC236}">
                    <a16:creationId xmlns:a16="http://schemas.microsoft.com/office/drawing/2014/main" id="{D54D3547-FCF6-49F8-A4F1-235D3E434C16}"/>
                  </a:ext>
                </a:extLst>
              </p:cNvPr>
              <p:cNvSpPr txBox="1">
                <a:spLocks noChangeArrowheads="1"/>
              </p:cNvSpPr>
              <p:nvPr/>
            </p:nvSpPr>
            <p:spPr bwMode="auto">
              <a:xfrm>
                <a:off x="1040" y="807"/>
                <a:ext cx="441" cy="18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400">
                    <a:solidFill>
                      <a:schemeClr val="accent2"/>
                    </a:solidFill>
                    <a:latin typeface="华文新魏" panose="02010800040101010101" pitchFamily="2" charset="-122"/>
                    <a:ea typeface="华文新魏" panose="02010800040101010101" pitchFamily="2" charset="-122"/>
                  </a:rPr>
                  <a:t>50</a:t>
                </a:r>
              </a:p>
            </p:txBody>
          </p:sp>
          <p:sp>
            <p:nvSpPr>
              <p:cNvPr id="21" name="Text Box 8">
                <a:extLst>
                  <a:ext uri="{FF2B5EF4-FFF2-40B4-BE49-F238E27FC236}">
                    <a16:creationId xmlns:a16="http://schemas.microsoft.com/office/drawing/2014/main" id="{6CC8F38A-FA09-4D0E-9DD7-965D35561761}"/>
                  </a:ext>
                </a:extLst>
              </p:cNvPr>
              <p:cNvSpPr txBox="1">
                <a:spLocks noChangeArrowheads="1"/>
              </p:cNvSpPr>
              <p:nvPr/>
            </p:nvSpPr>
            <p:spPr bwMode="auto">
              <a:xfrm>
                <a:off x="1040" y="993"/>
                <a:ext cx="441" cy="18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400">
                    <a:solidFill>
                      <a:schemeClr val="accent2"/>
                    </a:solidFill>
                    <a:latin typeface="华文新魏" panose="02010800040101010101" pitchFamily="2" charset="-122"/>
                    <a:ea typeface="华文新魏" panose="02010800040101010101" pitchFamily="2" charset="-122"/>
                  </a:rPr>
                  <a:t>49</a:t>
                </a:r>
              </a:p>
            </p:txBody>
          </p:sp>
          <p:sp>
            <p:nvSpPr>
              <p:cNvPr id="22" name="Text Box 9">
                <a:extLst>
                  <a:ext uri="{FF2B5EF4-FFF2-40B4-BE49-F238E27FC236}">
                    <a16:creationId xmlns:a16="http://schemas.microsoft.com/office/drawing/2014/main" id="{887797F9-D3F2-41F6-9CD6-33B16F01629A}"/>
                  </a:ext>
                </a:extLst>
              </p:cNvPr>
              <p:cNvSpPr txBox="1">
                <a:spLocks noChangeArrowheads="1"/>
              </p:cNvSpPr>
              <p:nvPr/>
            </p:nvSpPr>
            <p:spPr bwMode="auto">
              <a:xfrm>
                <a:off x="1040" y="1181"/>
                <a:ext cx="441" cy="18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400">
                    <a:solidFill>
                      <a:schemeClr val="accent2"/>
                    </a:solidFill>
                    <a:ea typeface="华文新魏" panose="02010800040101010101" pitchFamily="2" charset="-122"/>
                  </a:rPr>
                  <a:t>…</a:t>
                </a:r>
                <a:endParaRPr kumimoji="0" lang="en-US" altLang="zh-CN" sz="1400">
                  <a:solidFill>
                    <a:schemeClr val="accent2"/>
                  </a:solidFill>
                  <a:latin typeface="华文新魏" panose="02010800040101010101" pitchFamily="2" charset="-122"/>
                  <a:ea typeface="华文新魏" panose="02010800040101010101" pitchFamily="2" charset="-122"/>
                </a:endParaRPr>
              </a:p>
            </p:txBody>
          </p:sp>
          <p:sp>
            <p:nvSpPr>
              <p:cNvPr id="23" name="Text Box 10">
                <a:extLst>
                  <a:ext uri="{FF2B5EF4-FFF2-40B4-BE49-F238E27FC236}">
                    <a16:creationId xmlns:a16="http://schemas.microsoft.com/office/drawing/2014/main" id="{96B5AAFD-E5E8-45A0-ACC3-59BCB1BDC23B}"/>
                  </a:ext>
                </a:extLst>
              </p:cNvPr>
              <p:cNvSpPr txBox="1">
                <a:spLocks noChangeArrowheads="1"/>
              </p:cNvSpPr>
              <p:nvPr/>
            </p:nvSpPr>
            <p:spPr bwMode="auto">
              <a:xfrm>
                <a:off x="1040" y="1367"/>
                <a:ext cx="441" cy="18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800" b="1">
                    <a:solidFill>
                      <a:schemeClr val="accent2"/>
                    </a:solidFill>
                    <a:latin typeface="华文新魏" panose="02010800040101010101" pitchFamily="2" charset="-122"/>
                    <a:ea typeface="华文新魏" panose="02010800040101010101" pitchFamily="2" charset="-122"/>
                  </a:rPr>
                  <a:t>12</a:t>
                </a:r>
              </a:p>
            </p:txBody>
          </p:sp>
          <p:sp>
            <p:nvSpPr>
              <p:cNvPr id="24" name="Text Box 11">
                <a:extLst>
                  <a:ext uri="{FF2B5EF4-FFF2-40B4-BE49-F238E27FC236}">
                    <a16:creationId xmlns:a16="http://schemas.microsoft.com/office/drawing/2014/main" id="{5CBDA94A-49BC-42F8-A426-C3CD88787A24}"/>
                  </a:ext>
                </a:extLst>
              </p:cNvPr>
              <p:cNvSpPr txBox="1">
                <a:spLocks noChangeArrowheads="1"/>
              </p:cNvSpPr>
              <p:nvPr/>
            </p:nvSpPr>
            <p:spPr bwMode="auto">
              <a:xfrm>
                <a:off x="1040" y="1368"/>
                <a:ext cx="441" cy="18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400">
                    <a:solidFill>
                      <a:schemeClr val="accent2"/>
                    </a:solidFill>
                    <a:latin typeface="华文新魏" panose="02010800040101010101" pitchFamily="2" charset="-122"/>
                    <a:ea typeface="华文新魏" panose="02010800040101010101" pitchFamily="2" charset="-122"/>
                  </a:rPr>
                  <a:t>12</a:t>
                </a:r>
              </a:p>
            </p:txBody>
          </p:sp>
          <p:sp>
            <p:nvSpPr>
              <p:cNvPr id="25" name="Text Box 15">
                <a:extLst>
                  <a:ext uri="{FF2B5EF4-FFF2-40B4-BE49-F238E27FC236}">
                    <a16:creationId xmlns:a16="http://schemas.microsoft.com/office/drawing/2014/main" id="{51CA1FDB-F233-489F-AE55-102D89D50E7F}"/>
                  </a:ext>
                </a:extLst>
              </p:cNvPr>
              <p:cNvSpPr txBox="1">
                <a:spLocks noChangeArrowheads="1"/>
              </p:cNvSpPr>
              <p:nvPr/>
            </p:nvSpPr>
            <p:spPr bwMode="auto">
              <a:xfrm>
                <a:off x="1882" y="480"/>
                <a:ext cx="441" cy="327"/>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zh-CN" altLang="en-US" sz="1400">
                    <a:solidFill>
                      <a:schemeClr val="accent2"/>
                    </a:solidFill>
                    <a:latin typeface="华文新魏" panose="02010800040101010101" pitchFamily="2" charset="-122"/>
                    <a:ea typeface="华文新魏" panose="02010800040101010101" pitchFamily="2" charset="-122"/>
                  </a:rPr>
                  <a:t>空闲块数</a:t>
                </a:r>
                <a:r>
                  <a:rPr kumimoji="0" lang="en-US" altLang="zh-CN" sz="1400">
                    <a:solidFill>
                      <a:schemeClr val="accent2"/>
                    </a:solidFill>
                    <a:latin typeface="华文新魏" panose="02010800040101010101" pitchFamily="2" charset="-122"/>
                    <a:ea typeface="华文新魏" panose="02010800040101010101" pitchFamily="2" charset="-122"/>
                  </a:rPr>
                  <a:t>100</a:t>
                </a:r>
              </a:p>
            </p:txBody>
          </p:sp>
          <p:sp>
            <p:nvSpPr>
              <p:cNvPr id="26" name="Text Box 16">
                <a:extLst>
                  <a:ext uri="{FF2B5EF4-FFF2-40B4-BE49-F238E27FC236}">
                    <a16:creationId xmlns:a16="http://schemas.microsoft.com/office/drawing/2014/main" id="{ECD8CCC0-F103-435E-8D67-823455DB30AC}"/>
                  </a:ext>
                </a:extLst>
              </p:cNvPr>
              <p:cNvSpPr txBox="1">
                <a:spLocks noChangeArrowheads="1"/>
              </p:cNvSpPr>
              <p:nvPr/>
            </p:nvSpPr>
            <p:spPr bwMode="auto">
              <a:xfrm>
                <a:off x="1882" y="807"/>
                <a:ext cx="441" cy="18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400">
                    <a:solidFill>
                      <a:schemeClr val="accent2"/>
                    </a:solidFill>
                    <a:latin typeface="华文新魏" panose="02010800040101010101" pitchFamily="2" charset="-122"/>
                    <a:ea typeface="华文新魏" panose="02010800040101010101" pitchFamily="2" charset="-122"/>
                  </a:rPr>
                  <a:t>150</a:t>
                </a:r>
              </a:p>
            </p:txBody>
          </p:sp>
          <p:sp>
            <p:nvSpPr>
              <p:cNvPr id="27" name="Text Box 17">
                <a:extLst>
                  <a:ext uri="{FF2B5EF4-FFF2-40B4-BE49-F238E27FC236}">
                    <a16:creationId xmlns:a16="http://schemas.microsoft.com/office/drawing/2014/main" id="{497A9EC8-9269-42B7-A793-64642E4CA8D8}"/>
                  </a:ext>
                </a:extLst>
              </p:cNvPr>
              <p:cNvSpPr txBox="1">
                <a:spLocks noChangeArrowheads="1"/>
              </p:cNvSpPr>
              <p:nvPr/>
            </p:nvSpPr>
            <p:spPr bwMode="auto">
              <a:xfrm>
                <a:off x="1882" y="993"/>
                <a:ext cx="441" cy="18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400">
                    <a:solidFill>
                      <a:schemeClr val="accent2"/>
                    </a:solidFill>
                    <a:latin typeface="华文新魏" panose="02010800040101010101" pitchFamily="2" charset="-122"/>
                    <a:ea typeface="华文新魏" panose="02010800040101010101" pitchFamily="2" charset="-122"/>
                  </a:rPr>
                  <a:t>149</a:t>
                </a:r>
              </a:p>
            </p:txBody>
          </p:sp>
          <p:sp>
            <p:nvSpPr>
              <p:cNvPr id="28" name="Text Box 18">
                <a:extLst>
                  <a:ext uri="{FF2B5EF4-FFF2-40B4-BE49-F238E27FC236}">
                    <a16:creationId xmlns:a16="http://schemas.microsoft.com/office/drawing/2014/main" id="{A3B6E5BE-B762-4700-B175-57C5A4BE97E0}"/>
                  </a:ext>
                </a:extLst>
              </p:cNvPr>
              <p:cNvSpPr txBox="1">
                <a:spLocks noChangeArrowheads="1"/>
              </p:cNvSpPr>
              <p:nvPr/>
            </p:nvSpPr>
            <p:spPr bwMode="auto">
              <a:xfrm>
                <a:off x="1882" y="1180"/>
                <a:ext cx="441" cy="18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400">
                    <a:solidFill>
                      <a:schemeClr val="accent2"/>
                    </a:solidFill>
                    <a:ea typeface="华文新魏" panose="02010800040101010101" pitchFamily="2" charset="-122"/>
                  </a:rPr>
                  <a:t>…</a:t>
                </a:r>
                <a:endParaRPr kumimoji="0" lang="en-US" altLang="zh-CN" sz="1400">
                  <a:solidFill>
                    <a:schemeClr val="accent2"/>
                  </a:solidFill>
                  <a:latin typeface="华文新魏" panose="02010800040101010101" pitchFamily="2" charset="-122"/>
                  <a:ea typeface="华文新魏" panose="02010800040101010101" pitchFamily="2" charset="-122"/>
                </a:endParaRPr>
              </a:p>
            </p:txBody>
          </p:sp>
          <p:sp>
            <p:nvSpPr>
              <p:cNvPr id="29" name="Text Box 19">
                <a:extLst>
                  <a:ext uri="{FF2B5EF4-FFF2-40B4-BE49-F238E27FC236}">
                    <a16:creationId xmlns:a16="http://schemas.microsoft.com/office/drawing/2014/main" id="{83831866-2FF5-44F9-85A9-91BFE91F3FF8}"/>
                  </a:ext>
                </a:extLst>
              </p:cNvPr>
              <p:cNvSpPr txBox="1">
                <a:spLocks noChangeArrowheads="1"/>
              </p:cNvSpPr>
              <p:nvPr/>
            </p:nvSpPr>
            <p:spPr bwMode="auto">
              <a:xfrm>
                <a:off x="1882" y="1368"/>
                <a:ext cx="441" cy="18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400">
                    <a:solidFill>
                      <a:schemeClr val="accent2"/>
                    </a:solidFill>
                    <a:latin typeface="华文新魏" panose="02010800040101010101" pitchFamily="2" charset="-122"/>
                    <a:ea typeface="华文新魏" panose="02010800040101010101" pitchFamily="2" charset="-122"/>
                  </a:rPr>
                  <a:t>51</a:t>
                </a:r>
              </a:p>
            </p:txBody>
          </p:sp>
          <p:sp>
            <p:nvSpPr>
              <p:cNvPr id="30" name="Text Box 23">
                <a:extLst>
                  <a:ext uri="{FF2B5EF4-FFF2-40B4-BE49-F238E27FC236}">
                    <a16:creationId xmlns:a16="http://schemas.microsoft.com/office/drawing/2014/main" id="{FBD71AF4-47FE-4C21-BC76-FF0E1DAF7FA3}"/>
                  </a:ext>
                </a:extLst>
              </p:cNvPr>
              <p:cNvSpPr txBox="1">
                <a:spLocks noChangeArrowheads="1"/>
              </p:cNvSpPr>
              <p:nvPr/>
            </p:nvSpPr>
            <p:spPr bwMode="auto">
              <a:xfrm>
                <a:off x="2724" y="480"/>
                <a:ext cx="440" cy="32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zh-CN" altLang="en-US" sz="1400">
                    <a:solidFill>
                      <a:schemeClr val="accent2"/>
                    </a:solidFill>
                    <a:latin typeface="华文新魏" panose="02010800040101010101" pitchFamily="2" charset="-122"/>
                    <a:ea typeface="华文新魏" panose="02010800040101010101" pitchFamily="2" charset="-122"/>
                  </a:rPr>
                  <a:t>空闲块数</a:t>
                </a:r>
                <a:r>
                  <a:rPr kumimoji="0" lang="en-US" altLang="zh-CN" sz="1400">
                    <a:solidFill>
                      <a:schemeClr val="accent2"/>
                    </a:solidFill>
                    <a:latin typeface="华文新魏" panose="02010800040101010101" pitchFamily="2" charset="-122"/>
                    <a:ea typeface="华文新魏" panose="02010800040101010101" pitchFamily="2" charset="-122"/>
                  </a:rPr>
                  <a:t>100</a:t>
                </a:r>
              </a:p>
            </p:txBody>
          </p:sp>
          <p:sp>
            <p:nvSpPr>
              <p:cNvPr id="31" name="Text Box 24">
                <a:extLst>
                  <a:ext uri="{FF2B5EF4-FFF2-40B4-BE49-F238E27FC236}">
                    <a16:creationId xmlns:a16="http://schemas.microsoft.com/office/drawing/2014/main" id="{49BBB364-BF6C-45D7-AAF5-8C38AFB53B51}"/>
                  </a:ext>
                </a:extLst>
              </p:cNvPr>
              <p:cNvSpPr txBox="1">
                <a:spLocks noChangeArrowheads="1"/>
              </p:cNvSpPr>
              <p:nvPr/>
            </p:nvSpPr>
            <p:spPr bwMode="auto">
              <a:xfrm>
                <a:off x="2724" y="807"/>
                <a:ext cx="440" cy="189"/>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400">
                    <a:solidFill>
                      <a:schemeClr val="accent2"/>
                    </a:solidFill>
                    <a:latin typeface="华文新魏" panose="02010800040101010101" pitchFamily="2" charset="-122"/>
                    <a:ea typeface="华文新魏" panose="02010800040101010101" pitchFamily="2" charset="-122"/>
                  </a:rPr>
                  <a:t>250</a:t>
                </a:r>
              </a:p>
            </p:txBody>
          </p:sp>
          <p:sp>
            <p:nvSpPr>
              <p:cNvPr id="32" name="Text Box 25">
                <a:extLst>
                  <a:ext uri="{FF2B5EF4-FFF2-40B4-BE49-F238E27FC236}">
                    <a16:creationId xmlns:a16="http://schemas.microsoft.com/office/drawing/2014/main" id="{EE3AE494-1BEA-4578-B0BE-50B502345101}"/>
                  </a:ext>
                </a:extLst>
              </p:cNvPr>
              <p:cNvSpPr txBox="1">
                <a:spLocks noChangeArrowheads="1"/>
              </p:cNvSpPr>
              <p:nvPr/>
            </p:nvSpPr>
            <p:spPr bwMode="auto">
              <a:xfrm>
                <a:off x="2724" y="994"/>
                <a:ext cx="440" cy="18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400">
                    <a:solidFill>
                      <a:schemeClr val="accent2"/>
                    </a:solidFill>
                    <a:latin typeface="华文新魏" panose="02010800040101010101" pitchFamily="2" charset="-122"/>
                    <a:ea typeface="华文新魏" panose="02010800040101010101" pitchFamily="2" charset="-122"/>
                  </a:rPr>
                  <a:t>249</a:t>
                </a:r>
              </a:p>
            </p:txBody>
          </p:sp>
          <p:sp>
            <p:nvSpPr>
              <p:cNvPr id="33" name="Text Box 26">
                <a:extLst>
                  <a:ext uri="{FF2B5EF4-FFF2-40B4-BE49-F238E27FC236}">
                    <a16:creationId xmlns:a16="http://schemas.microsoft.com/office/drawing/2014/main" id="{FED39059-BB07-406B-B8CA-FBDE7133E94A}"/>
                  </a:ext>
                </a:extLst>
              </p:cNvPr>
              <p:cNvSpPr txBox="1">
                <a:spLocks noChangeArrowheads="1"/>
              </p:cNvSpPr>
              <p:nvPr/>
            </p:nvSpPr>
            <p:spPr bwMode="auto">
              <a:xfrm>
                <a:off x="2724" y="1181"/>
                <a:ext cx="440" cy="18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400">
                    <a:solidFill>
                      <a:schemeClr val="accent2"/>
                    </a:solidFill>
                    <a:ea typeface="华文新魏" panose="02010800040101010101" pitchFamily="2" charset="-122"/>
                  </a:rPr>
                  <a:t>…</a:t>
                </a:r>
                <a:endParaRPr kumimoji="0" lang="en-US" altLang="zh-CN" sz="1400">
                  <a:solidFill>
                    <a:schemeClr val="accent2"/>
                  </a:solidFill>
                  <a:latin typeface="华文新魏" panose="02010800040101010101" pitchFamily="2" charset="-122"/>
                  <a:ea typeface="华文新魏" panose="02010800040101010101" pitchFamily="2" charset="-122"/>
                </a:endParaRPr>
              </a:p>
            </p:txBody>
          </p:sp>
          <p:sp>
            <p:nvSpPr>
              <p:cNvPr id="34" name="Text Box 27">
                <a:extLst>
                  <a:ext uri="{FF2B5EF4-FFF2-40B4-BE49-F238E27FC236}">
                    <a16:creationId xmlns:a16="http://schemas.microsoft.com/office/drawing/2014/main" id="{7C57A083-D42B-44C6-858F-D37B6092C519}"/>
                  </a:ext>
                </a:extLst>
              </p:cNvPr>
              <p:cNvSpPr txBox="1">
                <a:spLocks noChangeArrowheads="1"/>
              </p:cNvSpPr>
              <p:nvPr/>
            </p:nvSpPr>
            <p:spPr bwMode="auto">
              <a:xfrm>
                <a:off x="2724" y="1369"/>
                <a:ext cx="440" cy="18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400">
                    <a:solidFill>
                      <a:schemeClr val="accent2"/>
                    </a:solidFill>
                    <a:latin typeface="华文新魏" panose="02010800040101010101" pitchFamily="2" charset="-122"/>
                    <a:ea typeface="华文新魏" panose="02010800040101010101" pitchFamily="2" charset="-122"/>
                  </a:rPr>
                  <a:t>151</a:t>
                </a:r>
              </a:p>
            </p:txBody>
          </p:sp>
          <p:sp>
            <p:nvSpPr>
              <p:cNvPr id="35" name="Text Box 31">
                <a:extLst>
                  <a:ext uri="{FF2B5EF4-FFF2-40B4-BE49-F238E27FC236}">
                    <a16:creationId xmlns:a16="http://schemas.microsoft.com/office/drawing/2014/main" id="{D0F7E5F2-9847-4333-9130-8EF8979E3734}"/>
                  </a:ext>
                </a:extLst>
              </p:cNvPr>
              <p:cNvSpPr txBox="1">
                <a:spLocks noChangeArrowheads="1"/>
              </p:cNvSpPr>
              <p:nvPr/>
            </p:nvSpPr>
            <p:spPr bwMode="auto">
              <a:xfrm>
                <a:off x="3565" y="480"/>
                <a:ext cx="441" cy="32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zh-CN" altLang="en-US" sz="1400">
                    <a:solidFill>
                      <a:schemeClr val="accent2"/>
                    </a:solidFill>
                    <a:latin typeface="华文新魏" panose="02010800040101010101" pitchFamily="2" charset="-122"/>
                    <a:ea typeface="华文新魏" panose="02010800040101010101" pitchFamily="2" charset="-122"/>
                  </a:rPr>
                  <a:t>空闲块数</a:t>
                </a:r>
                <a:r>
                  <a:rPr kumimoji="0" lang="en-US" altLang="zh-CN" sz="1400">
                    <a:solidFill>
                      <a:schemeClr val="accent2"/>
                    </a:solidFill>
                    <a:latin typeface="华文新魏" panose="02010800040101010101" pitchFamily="2" charset="-122"/>
                    <a:ea typeface="华文新魏" panose="02010800040101010101" pitchFamily="2" charset="-122"/>
                  </a:rPr>
                  <a:t>100</a:t>
                </a:r>
              </a:p>
            </p:txBody>
          </p:sp>
          <p:sp>
            <p:nvSpPr>
              <p:cNvPr id="36" name="Text Box 32">
                <a:extLst>
                  <a:ext uri="{FF2B5EF4-FFF2-40B4-BE49-F238E27FC236}">
                    <a16:creationId xmlns:a16="http://schemas.microsoft.com/office/drawing/2014/main" id="{57C4F536-2CD0-42E7-8A8F-70E0A8D999F6}"/>
                  </a:ext>
                </a:extLst>
              </p:cNvPr>
              <p:cNvSpPr txBox="1">
                <a:spLocks noChangeArrowheads="1"/>
              </p:cNvSpPr>
              <p:nvPr/>
            </p:nvSpPr>
            <p:spPr bwMode="auto">
              <a:xfrm>
                <a:off x="3565" y="807"/>
                <a:ext cx="441" cy="189"/>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400">
                    <a:solidFill>
                      <a:schemeClr val="accent2"/>
                    </a:solidFill>
                    <a:latin typeface="华文新魏" panose="02010800040101010101" pitchFamily="2" charset="-122"/>
                    <a:ea typeface="华文新魏" panose="02010800040101010101" pitchFamily="2" charset="-122"/>
                  </a:rPr>
                  <a:t>0</a:t>
                </a:r>
              </a:p>
            </p:txBody>
          </p:sp>
          <p:sp>
            <p:nvSpPr>
              <p:cNvPr id="37" name="Text Box 33">
                <a:extLst>
                  <a:ext uri="{FF2B5EF4-FFF2-40B4-BE49-F238E27FC236}">
                    <a16:creationId xmlns:a16="http://schemas.microsoft.com/office/drawing/2014/main" id="{7EC4A988-31BC-4233-908A-A84C6984C748}"/>
                  </a:ext>
                </a:extLst>
              </p:cNvPr>
              <p:cNvSpPr txBox="1">
                <a:spLocks noChangeArrowheads="1"/>
              </p:cNvSpPr>
              <p:nvPr/>
            </p:nvSpPr>
            <p:spPr bwMode="auto">
              <a:xfrm>
                <a:off x="3565" y="994"/>
                <a:ext cx="441" cy="18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400">
                    <a:solidFill>
                      <a:schemeClr val="accent2"/>
                    </a:solidFill>
                    <a:latin typeface="华文新魏" panose="02010800040101010101" pitchFamily="2" charset="-122"/>
                    <a:ea typeface="华文新魏" panose="02010800040101010101" pitchFamily="2" charset="-122"/>
                  </a:rPr>
                  <a:t>349</a:t>
                </a:r>
              </a:p>
            </p:txBody>
          </p:sp>
          <p:sp>
            <p:nvSpPr>
              <p:cNvPr id="38" name="Text Box 34">
                <a:extLst>
                  <a:ext uri="{FF2B5EF4-FFF2-40B4-BE49-F238E27FC236}">
                    <a16:creationId xmlns:a16="http://schemas.microsoft.com/office/drawing/2014/main" id="{88BF904E-CDDE-4396-B440-D54AA3E27557}"/>
                  </a:ext>
                </a:extLst>
              </p:cNvPr>
              <p:cNvSpPr txBox="1">
                <a:spLocks noChangeArrowheads="1"/>
              </p:cNvSpPr>
              <p:nvPr/>
            </p:nvSpPr>
            <p:spPr bwMode="auto">
              <a:xfrm>
                <a:off x="3565" y="1181"/>
                <a:ext cx="441" cy="18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400">
                    <a:solidFill>
                      <a:schemeClr val="accent2"/>
                    </a:solidFill>
                    <a:ea typeface="华文新魏" panose="02010800040101010101" pitchFamily="2" charset="-122"/>
                  </a:rPr>
                  <a:t>…</a:t>
                </a:r>
                <a:endParaRPr kumimoji="0" lang="en-US" altLang="zh-CN" sz="1400">
                  <a:solidFill>
                    <a:schemeClr val="accent2"/>
                  </a:solidFill>
                  <a:latin typeface="华文新魏" panose="02010800040101010101" pitchFamily="2" charset="-122"/>
                  <a:ea typeface="华文新魏" panose="02010800040101010101" pitchFamily="2" charset="-122"/>
                </a:endParaRPr>
              </a:p>
            </p:txBody>
          </p:sp>
          <p:sp>
            <p:nvSpPr>
              <p:cNvPr id="39" name="Text Box 35">
                <a:extLst>
                  <a:ext uri="{FF2B5EF4-FFF2-40B4-BE49-F238E27FC236}">
                    <a16:creationId xmlns:a16="http://schemas.microsoft.com/office/drawing/2014/main" id="{F0031CA5-9685-45FD-B5E2-773E00954A68}"/>
                  </a:ext>
                </a:extLst>
              </p:cNvPr>
              <p:cNvSpPr txBox="1">
                <a:spLocks noChangeArrowheads="1"/>
              </p:cNvSpPr>
              <p:nvPr/>
            </p:nvSpPr>
            <p:spPr bwMode="auto">
              <a:xfrm>
                <a:off x="3565" y="1369"/>
                <a:ext cx="441" cy="188"/>
              </a:xfrm>
              <a:prstGeom prst="rect">
                <a:avLst/>
              </a:prstGeom>
              <a:solidFill>
                <a:srgbClr val="FFCC66"/>
              </a:solidFill>
              <a:ln w="19050">
                <a:solidFill>
                  <a:srgbClr val="000000"/>
                </a:solidFill>
                <a:miter lim="800000"/>
                <a:headEnd/>
                <a:tailEnd/>
              </a:ln>
            </p:spPr>
            <p:txBody>
              <a:bodyPr lIns="0" tIns="0" rIns="0" bIns="0"/>
              <a:lstStyle/>
              <a:p>
                <a:pPr algn="ctr" eaLnBrk="0" hangingPunct="0"/>
                <a:r>
                  <a:rPr kumimoji="0" lang="en-US" altLang="zh-CN" sz="1400">
                    <a:solidFill>
                      <a:schemeClr val="accent2"/>
                    </a:solidFill>
                    <a:latin typeface="华文新魏" panose="02010800040101010101" pitchFamily="2" charset="-122"/>
                    <a:ea typeface="华文新魏" panose="02010800040101010101" pitchFamily="2" charset="-122"/>
                  </a:rPr>
                  <a:t>251</a:t>
                </a:r>
              </a:p>
            </p:txBody>
          </p:sp>
          <p:sp>
            <p:nvSpPr>
              <p:cNvPr id="40" name="Line 39">
                <a:extLst>
                  <a:ext uri="{FF2B5EF4-FFF2-40B4-BE49-F238E27FC236}">
                    <a16:creationId xmlns:a16="http://schemas.microsoft.com/office/drawing/2014/main" id="{71EFC6BB-1646-442F-BFA1-428199F138A4}"/>
                  </a:ext>
                </a:extLst>
              </p:cNvPr>
              <p:cNvSpPr>
                <a:spLocks noChangeShapeType="1"/>
              </p:cNvSpPr>
              <p:nvPr/>
            </p:nvSpPr>
            <p:spPr bwMode="auto">
              <a:xfrm flipV="1">
                <a:off x="1481" y="667"/>
                <a:ext cx="401" cy="23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41" name="Line 40">
                <a:extLst>
                  <a:ext uri="{FF2B5EF4-FFF2-40B4-BE49-F238E27FC236}">
                    <a16:creationId xmlns:a16="http://schemas.microsoft.com/office/drawing/2014/main" id="{FAA92C12-F6D6-42E9-992E-06CFBEE5C917}"/>
                  </a:ext>
                </a:extLst>
              </p:cNvPr>
              <p:cNvSpPr>
                <a:spLocks noChangeShapeType="1"/>
              </p:cNvSpPr>
              <p:nvPr/>
            </p:nvSpPr>
            <p:spPr bwMode="auto">
              <a:xfrm flipV="1">
                <a:off x="2323" y="667"/>
                <a:ext cx="401" cy="23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42" name="Line 41">
                <a:extLst>
                  <a:ext uri="{FF2B5EF4-FFF2-40B4-BE49-F238E27FC236}">
                    <a16:creationId xmlns:a16="http://schemas.microsoft.com/office/drawing/2014/main" id="{C7ABC07F-EDFD-4AF3-AC4E-EF38A8B4DA21}"/>
                  </a:ext>
                </a:extLst>
              </p:cNvPr>
              <p:cNvSpPr>
                <a:spLocks noChangeShapeType="1"/>
              </p:cNvSpPr>
              <p:nvPr/>
            </p:nvSpPr>
            <p:spPr bwMode="auto">
              <a:xfrm flipV="1">
                <a:off x="3164" y="667"/>
                <a:ext cx="401" cy="23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grpSp>
        <p:sp>
          <p:nvSpPr>
            <p:cNvPr id="43" name="Line 42">
              <a:extLst>
                <a:ext uri="{FF2B5EF4-FFF2-40B4-BE49-F238E27FC236}">
                  <a16:creationId xmlns:a16="http://schemas.microsoft.com/office/drawing/2014/main" id="{2E4AB7C0-BB8E-491E-91B6-A3993571C65E}"/>
                </a:ext>
              </a:extLst>
            </p:cNvPr>
            <p:cNvSpPr>
              <a:spLocks noChangeShapeType="1"/>
            </p:cNvSpPr>
            <p:nvPr/>
          </p:nvSpPr>
          <p:spPr bwMode="auto">
            <a:xfrm>
              <a:off x="2351088" y="1727200"/>
              <a:ext cx="636587" cy="12620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44" name="Line 43">
              <a:extLst>
                <a:ext uri="{FF2B5EF4-FFF2-40B4-BE49-F238E27FC236}">
                  <a16:creationId xmlns:a16="http://schemas.microsoft.com/office/drawing/2014/main" id="{58CE5391-444E-460A-BBA1-6D3EF76E3393}"/>
                </a:ext>
              </a:extLst>
            </p:cNvPr>
            <p:cNvSpPr>
              <a:spLocks noChangeShapeType="1"/>
            </p:cNvSpPr>
            <p:nvPr/>
          </p:nvSpPr>
          <p:spPr bwMode="auto">
            <a:xfrm>
              <a:off x="3687763" y="1727200"/>
              <a:ext cx="636587" cy="12620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45" name="Line 44">
              <a:extLst>
                <a:ext uri="{FF2B5EF4-FFF2-40B4-BE49-F238E27FC236}">
                  <a16:creationId xmlns:a16="http://schemas.microsoft.com/office/drawing/2014/main" id="{5A39708C-C08C-48B6-8DEB-914D8D66F577}"/>
                </a:ext>
              </a:extLst>
            </p:cNvPr>
            <p:cNvSpPr>
              <a:spLocks noChangeShapeType="1"/>
            </p:cNvSpPr>
            <p:nvPr/>
          </p:nvSpPr>
          <p:spPr bwMode="auto">
            <a:xfrm>
              <a:off x="5022850" y="1727200"/>
              <a:ext cx="636588" cy="12620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46" name="Line 45">
              <a:extLst>
                <a:ext uri="{FF2B5EF4-FFF2-40B4-BE49-F238E27FC236}">
                  <a16:creationId xmlns:a16="http://schemas.microsoft.com/office/drawing/2014/main" id="{10E6421A-04CC-4D26-A36E-FC504D773CE4}"/>
                </a:ext>
              </a:extLst>
            </p:cNvPr>
            <p:cNvSpPr>
              <a:spLocks noChangeShapeType="1"/>
            </p:cNvSpPr>
            <p:nvPr/>
          </p:nvSpPr>
          <p:spPr bwMode="auto">
            <a:xfrm>
              <a:off x="6359525" y="1727200"/>
              <a:ext cx="636588" cy="12620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47" name="Line 46">
              <a:extLst>
                <a:ext uri="{FF2B5EF4-FFF2-40B4-BE49-F238E27FC236}">
                  <a16:creationId xmlns:a16="http://schemas.microsoft.com/office/drawing/2014/main" id="{59F0C555-DCC1-4320-8E7F-6FFFD1C75372}"/>
                </a:ext>
              </a:extLst>
            </p:cNvPr>
            <p:cNvSpPr>
              <a:spLocks noChangeShapeType="1"/>
            </p:cNvSpPr>
            <p:nvPr/>
          </p:nvSpPr>
          <p:spPr bwMode="auto">
            <a:xfrm>
              <a:off x="2351088" y="2320925"/>
              <a:ext cx="636587" cy="13382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48" name="Line 47">
              <a:extLst>
                <a:ext uri="{FF2B5EF4-FFF2-40B4-BE49-F238E27FC236}">
                  <a16:creationId xmlns:a16="http://schemas.microsoft.com/office/drawing/2014/main" id="{7CD994F6-999A-458C-A7EC-80AAC74014B6}"/>
                </a:ext>
              </a:extLst>
            </p:cNvPr>
            <p:cNvSpPr>
              <a:spLocks noChangeShapeType="1"/>
            </p:cNvSpPr>
            <p:nvPr/>
          </p:nvSpPr>
          <p:spPr bwMode="auto">
            <a:xfrm>
              <a:off x="3687763" y="2320925"/>
              <a:ext cx="636587" cy="13382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49" name="Line 48">
              <a:extLst>
                <a:ext uri="{FF2B5EF4-FFF2-40B4-BE49-F238E27FC236}">
                  <a16:creationId xmlns:a16="http://schemas.microsoft.com/office/drawing/2014/main" id="{85DF6A1C-9FE4-409C-A6D9-B17FF7D399E8}"/>
                </a:ext>
              </a:extLst>
            </p:cNvPr>
            <p:cNvSpPr>
              <a:spLocks noChangeShapeType="1"/>
            </p:cNvSpPr>
            <p:nvPr/>
          </p:nvSpPr>
          <p:spPr bwMode="auto">
            <a:xfrm>
              <a:off x="5022850" y="2320925"/>
              <a:ext cx="636588" cy="13382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50" name="Line 49">
              <a:extLst>
                <a:ext uri="{FF2B5EF4-FFF2-40B4-BE49-F238E27FC236}">
                  <a16:creationId xmlns:a16="http://schemas.microsoft.com/office/drawing/2014/main" id="{1E1F18F9-9F9C-4595-B6B0-81652CFEE958}"/>
                </a:ext>
              </a:extLst>
            </p:cNvPr>
            <p:cNvSpPr>
              <a:spLocks noChangeShapeType="1"/>
            </p:cNvSpPr>
            <p:nvPr/>
          </p:nvSpPr>
          <p:spPr bwMode="auto">
            <a:xfrm>
              <a:off x="6359525" y="2320925"/>
              <a:ext cx="636588" cy="13382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grpSp>
          <p:nvGrpSpPr>
            <p:cNvPr id="51" name="Group 50">
              <a:extLst>
                <a:ext uri="{FF2B5EF4-FFF2-40B4-BE49-F238E27FC236}">
                  <a16:creationId xmlns:a16="http://schemas.microsoft.com/office/drawing/2014/main" id="{78A90EBA-DB8E-4652-AA4D-159C43F98296}"/>
                </a:ext>
              </a:extLst>
            </p:cNvPr>
            <p:cNvGrpSpPr>
              <a:grpSpLocks/>
            </p:cNvGrpSpPr>
            <p:nvPr/>
          </p:nvGrpSpPr>
          <p:grpSpPr bwMode="auto">
            <a:xfrm>
              <a:off x="1651000" y="3886200"/>
              <a:ext cx="5969000" cy="2743200"/>
              <a:chOff x="1701" y="11586"/>
              <a:chExt cx="9660" cy="3900"/>
            </a:xfrm>
          </p:grpSpPr>
          <p:sp>
            <p:nvSpPr>
              <p:cNvPr id="52" name="Text Box 51">
                <a:extLst>
                  <a:ext uri="{FF2B5EF4-FFF2-40B4-BE49-F238E27FC236}">
                    <a16:creationId xmlns:a16="http://schemas.microsoft.com/office/drawing/2014/main" id="{4E1DD6B9-7C30-4FC0-BF44-AAA9D4C19EE8}"/>
                  </a:ext>
                </a:extLst>
              </p:cNvPr>
              <p:cNvSpPr txBox="1">
                <a:spLocks noChangeArrowheads="1"/>
              </p:cNvSpPr>
              <p:nvPr/>
            </p:nvSpPr>
            <p:spPr bwMode="auto">
              <a:xfrm>
                <a:off x="1701" y="12210"/>
                <a:ext cx="4515" cy="3276"/>
              </a:xfrm>
              <a:prstGeom prst="rect">
                <a:avLst/>
              </a:prstGeom>
              <a:solidFill>
                <a:schemeClr val="accent1"/>
              </a:solidFill>
              <a:ln w="9525">
                <a:solidFill>
                  <a:srgbClr val="000000"/>
                </a:solidFill>
                <a:miter lim="800000"/>
                <a:headEnd/>
                <a:tailEnd/>
              </a:ln>
            </p:spPr>
            <p:txBody>
              <a:bodyPr tIns="0" bIns="0"/>
              <a:lstStyle/>
              <a:p>
                <a:pPr algn="just" eaLnBrk="0" hangingPunct="0"/>
                <a:r>
                  <a:rPr kumimoji="0" lang="zh-CN" altLang="en-US" sz="1600">
                    <a:solidFill>
                      <a:schemeClr val="accent2"/>
                    </a:solidFill>
                    <a:latin typeface="华文新魏" panose="02010800040101010101" pitchFamily="2" charset="-122"/>
                    <a:ea typeface="华文新魏" panose="02010800040101010101" pitchFamily="2" charset="-122"/>
                  </a:rPr>
                  <a:t>分配算法</a:t>
                </a:r>
              </a:p>
              <a:p>
                <a:pPr algn="just" eaLnBrk="0" hangingPunct="0"/>
                <a:r>
                  <a:rPr kumimoji="0" lang="en-US" altLang="zh-CN" sz="1600">
                    <a:solidFill>
                      <a:schemeClr val="accent2"/>
                    </a:solidFill>
                    <a:latin typeface="华文新魏" panose="02010800040101010101" pitchFamily="2" charset="-122"/>
                    <a:ea typeface="华文新魏" panose="02010800040101010101" pitchFamily="2" charset="-122"/>
                  </a:rPr>
                  <a:t>IF </a:t>
                </a:r>
                <a:r>
                  <a:rPr kumimoji="0" lang="zh-CN" altLang="en-US" sz="1600">
                    <a:solidFill>
                      <a:schemeClr val="accent2"/>
                    </a:solidFill>
                    <a:latin typeface="华文新魏" panose="02010800040101010101" pitchFamily="2" charset="-122"/>
                    <a:ea typeface="华文新魏" panose="02010800040101010101" pitchFamily="2" charset="-122"/>
                  </a:rPr>
                  <a:t>空闲块数</a:t>
                </a:r>
                <a:r>
                  <a:rPr kumimoji="0" lang="en-US" altLang="zh-CN" sz="1600">
                    <a:solidFill>
                      <a:schemeClr val="accent2"/>
                    </a:solidFill>
                    <a:latin typeface="华文新魏" panose="02010800040101010101" pitchFamily="2" charset="-122"/>
                    <a:ea typeface="华文新魏" panose="02010800040101010101" pitchFamily="2" charset="-122"/>
                  </a:rPr>
                  <a:t>=1 THEN </a:t>
                </a:r>
              </a:p>
              <a:p>
                <a:pPr algn="just" eaLnBrk="0" hangingPunct="0"/>
                <a:r>
                  <a:rPr kumimoji="0" lang="en-US" altLang="zh-CN" sz="1600">
                    <a:solidFill>
                      <a:schemeClr val="accent2"/>
                    </a:solidFill>
                    <a:latin typeface="华文新魏" panose="02010800040101010101" pitchFamily="2" charset="-122"/>
                    <a:ea typeface="华文新魏" panose="02010800040101010101" pitchFamily="2" charset="-122"/>
                  </a:rPr>
                  <a:t>  IF</a:t>
                </a:r>
                <a:r>
                  <a:rPr kumimoji="0" lang="zh-CN" altLang="en-US" sz="1600">
                    <a:solidFill>
                      <a:schemeClr val="accent2"/>
                    </a:solidFill>
                    <a:latin typeface="华文新魏" panose="02010800040101010101" pitchFamily="2" charset="-122"/>
                    <a:ea typeface="华文新魏" panose="02010800040101010101" pitchFamily="2" charset="-122"/>
                  </a:rPr>
                  <a:t>第一个单元</a:t>
                </a:r>
                <a:r>
                  <a:rPr kumimoji="0" lang="en-US" altLang="zh-CN" sz="1600">
                    <a:solidFill>
                      <a:schemeClr val="accent2"/>
                    </a:solidFill>
                    <a:latin typeface="华文新魏" panose="02010800040101010101" pitchFamily="2" charset="-122"/>
                    <a:ea typeface="华文新魏" panose="02010800040101010101" pitchFamily="2" charset="-122"/>
                  </a:rPr>
                  <a:t>=0 THEN </a:t>
                </a:r>
                <a:r>
                  <a:rPr kumimoji="0" lang="zh-CN" altLang="en-US" sz="1600">
                    <a:solidFill>
                      <a:schemeClr val="accent2"/>
                    </a:solidFill>
                    <a:latin typeface="华文新魏" panose="02010800040101010101" pitchFamily="2" charset="-122"/>
                    <a:ea typeface="华文新魏" panose="02010800040101010101" pitchFamily="2" charset="-122"/>
                  </a:rPr>
                  <a:t>等待 </a:t>
                </a:r>
              </a:p>
              <a:p>
                <a:pPr algn="just" eaLnBrk="0" hangingPunct="0"/>
                <a:r>
                  <a:rPr kumimoji="0" lang="zh-CN" altLang="en-US" sz="1600">
                    <a:solidFill>
                      <a:schemeClr val="accent2"/>
                    </a:solidFill>
                    <a:latin typeface="华文新魏" panose="02010800040101010101" pitchFamily="2" charset="-122"/>
                    <a:ea typeface="华文新魏" panose="02010800040101010101" pitchFamily="2" charset="-122"/>
                  </a:rPr>
                  <a:t>  </a:t>
                </a:r>
                <a:r>
                  <a:rPr kumimoji="0" lang="en-US" altLang="zh-CN" sz="1600">
                    <a:solidFill>
                      <a:schemeClr val="accent2"/>
                    </a:solidFill>
                    <a:latin typeface="华文新魏" panose="02010800040101010101" pitchFamily="2" charset="-122"/>
                    <a:ea typeface="华文新魏" panose="02010800040101010101" pitchFamily="2" charset="-122"/>
                  </a:rPr>
                  <a:t>ELSE </a:t>
                </a:r>
                <a:r>
                  <a:rPr kumimoji="0" lang="zh-CN" altLang="en-US" sz="1600">
                    <a:solidFill>
                      <a:schemeClr val="accent2"/>
                    </a:solidFill>
                    <a:latin typeface="华文新魏" panose="02010800040101010101" pitchFamily="2" charset="-122"/>
                    <a:ea typeface="华文新魏" panose="02010800040101010101" pitchFamily="2" charset="-122"/>
                  </a:rPr>
                  <a:t>复制第一个单元对应块到专用块，并分配之</a:t>
                </a:r>
              </a:p>
              <a:p>
                <a:pPr algn="just" eaLnBrk="0" hangingPunct="0"/>
                <a:r>
                  <a:rPr kumimoji="0" lang="en-US" altLang="zh-CN" sz="1600">
                    <a:solidFill>
                      <a:schemeClr val="accent2"/>
                    </a:solidFill>
                    <a:latin typeface="华文新魏" panose="02010800040101010101" pitchFamily="2" charset="-122"/>
                    <a:ea typeface="华文新魏" panose="02010800040101010101" pitchFamily="2" charset="-122"/>
                  </a:rPr>
                  <a:t>ELSE </a:t>
                </a:r>
                <a:r>
                  <a:rPr kumimoji="0" lang="zh-CN" altLang="en-US" sz="1600">
                    <a:solidFill>
                      <a:schemeClr val="accent2"/>
                    </a:solidFill>
                    <a:latin typeface="华文新魏" panose="02010800040101010101" pitchFamily="2" charset="-122"/>
                    <a:ea typeface="华文新魏" panose="02010800040101010101" pitchFamily="2" charset="-122"/>
                  </a:rPr>
                  <a:t>分配第</a:t>
                </a:r>
                <a:r>
                  <a:rPr kumimoji="0" lang="en-US" altLang="zh-CN" sz="1600">
                    <a:solidFill>
                      <a:schemeClr val="accent2"/>
                    </a:solidFill>
                    <a:latin typeface="华文新魏" panose="02010800040101010101" pitchFamily="2" charset="-122"/>
                    <a:ea typeface="华文新魏" panose="02010800040101010101" pitchFamily="2" charset="-122"/>
                  </a:rPr>
                  <a:t>(</a:t>
                </a:r>
                <a:r>
                  <a:rPr kumimoji="0" lang="zh-CN" altLang="en-US" sz="1600">
                    <a:solidFill>
                      <a:schemeClr val="accent2"/>
                    </a:solidFill>
                    <a:latin typeface="华文新魏" panose="02010800040101010101" pitchFamily="2" charset="-122"/>
                    <a:ea typeface="华文新魏" panose="02010800040101010101" pitchFamily="2" charset="-122"/>
                  </a:rPr>
                  <a:t>空闲块数</a:t>
                </a:r>
                <a:r>
                  <a:rPr kumimoji="0" lang="en-US" altLang="zh-CN" sz="1600">
                    <a:solidFill>
                      <a:schemeClr val="accent2"/>
                    </a:solidFill>
                    <a:latin typeface="华文新魏" panose="02010800040101010101" pitchFamily="2" charset="-122"/>
                    <a:ea typeface="华文新魏" panose="02010800040101010101" pitchFamily="2" charset="-122"/>
                  </a:rPr>
                  <a:t>)</a:t>
                </a:r>
                <a:r>
                  <a:rPr kumimoji="0" lang="zh-CN" altLang="en-US" sz="1600">
                    <a:solidFill>
                      <a:schemeClr val="accent2"/>
                    </a:solidFill>
                    <a:latin typeface="华文新魏" panose="02010800040101010101" pitchFamily="2" charset="-122"/>
                    <a:ea typeface="华文新魏" panose="02010800040101010101" pitchFamily="2" charset="-122"/>
                  </a:rPr>
                  <a:t>个单元对应块，空闲块数减</a:t>
                </a:r>
                <a:r>
                  <a:rPr kumimoji="0" lang="en-US" altLang="zh-CN" sz="1600">
                    <a:solidFill>
                      <a:schemeClr val="accent2"/>
                    </a:solidFill>
                    <a:latin typeface="华文新魏" panose="02010800040101010101" pitchFamily="2" charset="-122"/>
                    <a:ea typeface="华文新魏" panose="02010800040101010101" pitchFamily="2" charset="-122"/>
                  </a:rPr>
                  <a:t>1</a:t>
                </a:r>
              </a:p>
            </p:txBody>
          </p:sp>
          <p:sp>
            <p:nvSpPr>
              <p:cNvPr id="53" name="Text Box 52">
                <a:extLst>
                  <a:ext uri="{FF2B5EF4-FFF2-40B4-BE49-F238E27FC236}">
                    <a16:creationId xmlns:a16="http://schemas.microsoft.com/office/drawing/2014/main" id="{3E8A49F9-47DE-45F6-B8A5-B8D7091FC037}"/>
                  </a:ext>
                </a:extLst>
              </p:cNvPr>
              <p:cNvSpPr txBox="1">
                <a:spLocks noChangeArrowheads="1"/>
              </p:cNvSpPr>
              <p:nvPr/>
            </p:nvSpPr>
            <p:spPr bwMode="auto">
              <a:xfrm>
                <a:off x="6216" y="12210"/>
                <a:ext cx="5145" cy="3276"/>
              </a:xfrm>
              <a:prstGeom prst="rect">
                <a:avLst/>
              </a:prstGeom>
              <a:solidFill>
                <a:schemeClr val="accent1"/>
              </a:solidFill>
              <a:ln w="9525">
                <a:solidFill>
                  <a:srgbClr val="000000"/>
                </a:solidFill>
                <a:miter lim="800000"/>
                <a:headEnd/>
                <a:tailEnd/>
              </a:ln>
            </p:spPr>
            <p:txBody>
              <a:bodyPr tIns="0" bIns="0"/>
              <a:lstStyle/>
              <a:p>
                <a:pPr algn="just" eaLnBrk="0" hangingPunct="0"/>
                <a:r>
                  <a:rPr kumimoji="0" lang="zh-CN" altLang="en-US" sz="1800" dirty="0">
                    <a:solidFill>
                      <a:schemeClr val="accent2"/>
                    </a:solidFill>
                    <a:latin typeface="华文新魏" panose="02010800040101010101" pitchFamily="2" charset="-122"/>
                    <a:ea typeface="华文新魏" panose="02010800040101010101" pitchFamily="2" charset="-122"/>
                  </a:rPr>
                  <a:t>归还算法</a:t>
                </a:r>
              </a:p>
              <a:p>
                <a:pPr algn="just" eaLnBrk="0" hangingPunct="0"/>
                <a:r>
                  <a:rPr kumimoji="0" lang="en-US" altLang="zh-CN" sz="1800" dirty="0">
                    <a:solidFill>
                      <a:schemeClr val="accent2"/>
                    </a:solidFill>
                    <a:latin typeface="华文新魏" panose="02010800040101010101" pitchFamily="2" charset="-122"/>
                    <a:ea typeface="华文新魏" panose="02010800040101010101" pitchFamily="2" charset="-122"/>
                  </a:rPr>
                  <a:t>IF </a:t>
                </a:r>
                <a:r>
                  <a:rPr kumimoji="0" lang="zh-CN" altLang="en-US" sz="1800" dirty="0">
                    <a:solidFill>
                      <a:schemeClr val="accent2"/>
                    </a:solidFill>
                    <a:latin typeface="华文新魏" panose="02010800040101010101" pitchFamily="2" charset="-122"/>
                    <a:ea typeface="华文新魏" panose="02010800040101010101" pitchFamily="2" charset="-122"/>
                  </a:rPr>
                  <a:t>空闲块数</a:t>
                </a:r>
                <a:r>
                  <a:rPr kumimoji="0" lang="en-US" altLang="zh-CN" sz="1800" dirty="0">
                    <a:solidFill>
                      <a:schemeClr val="accent2"/>
                    </a:solidFill>
                    <a:latin typeface="华文新魏" panose="02010800040101010101" pitchFamily="2" charset="-122"/>
                    <a:ea typeface="华文新魏" panose="02010800040101010101" pitchFamily="2" charset="-122"/>
                  </a:rPr>
                  <a:t>&lt;100 </a:t>
                </a:r>
              </a:p>
              <a:p>
                <a:pPr algn="just" eaLnBrk="0" hangingPunct="0"/>
                <a:r>
                  <a:rPr kumimoji="0" lang="en-US" altLang="zh-CN" sz="1800" dirty="0">
                    <a:solidFill>
                      <a:schemeClr val="accent2"/>
                    </a:solidFill>
                    <a:latin typeface="华文新魏" panose="02010800040101010101" pitchFamily="2" charset="-122"/>
                    <a:ea typeface="华文新魏" panose="02010800040101010101" pitchFamily="2" charset="-122"/>
                  </a:rPr>
                  <a:t>THEN </a:t>
                </a:r>
                <a:r>
                  <a:rPr kumimoji="0" lang="zh-CN" altLang="en-US" sz="1800" dirty="0">
                    <a:solidFill>
                      <a:schemeClr val="accent2"/>
                    </a:solidFill>
                    <a:latin typeface="华文新魏" panose="02010800040101010101" pitchFamily="2" charset="-122"/>
                    <a:ea typeface="华文新魏" panose="02010800040101010101" pitchFamily="2" charset="-122"/>
                  </a:rPr>
                  <a:t>专用块的空闲块数加一，第</a:t>
                </a:r>
                <a:r>
                  <a:rPr kumimoji="0" lang="en-US" altLang="zh-CN" sz="1800" dirty="0">
                    <a:solidFill>
                      <a:schemeClr val="accent2"/>
                    </a:solidFill>
                    <a:latin typeface="华文新魏" panose="02010800040101010101" pitchFamily="2" charset="-122"/>
                    <a:ea typeface="华文新魏" panose="02010800040101010101" pitchFamily="2" charset="-122"/>
                  </a:rPr>
                  <a:t>(</a:t>
                </a:r>
                <a:r>
                  <a:rPr kumimoji="0" lang="zh-CN" altLang="en-US" sz="1800" dirty="0">
                    <a:solidFill>
                      <a:schemeClr val="accent2"/>
                    </a:solidFill>
                    <a:latin typeface="华文新魏" panose="02010800040101010101" pitchFamily="2" charset="-122"/>
                    <a:ea typeface="华文新魏" panose="02010800040101010101" pitchFamily="2" charset="-122"/>
                  </a:rPr>
                  <a:t>空闲块数</a:t>
                </a:r>
                <a:r>
                  <a:rPr kumimoji="0" lang="en-US" altLang="zh-CN" sz="1800" dirty="0">
                    <a:solidFill>
                      <a:schemeClr val="accent2"/>
                    </a:solidFill>
                    <a:latin typeface="华文新魏" panose="02010800040101010101" pitchFamily="2" charset="-122"/>
                    <a:ea typeface="华文新魏" panose="02010800040101010101" pitchFamily="2" charset="-122"/>
                  </a:rPr>
                  <a:t>)</a:t>
                </a:r>
                <a:r>
                  <a:rPr kumimoji="0" lang="zh-CN" altLang="en-US" sz="1800" dirty="0">
                    <a:solidFill>
                      <a:schemeClr val="accent2"/>
                    </a:solidFill>
                    <a:latin typeface="华文新魏" panose="02010800040101010101" pitchFamily="2" charset="-122"/>
                    <a:ea typeface="华文新魏" panose="02010800040101010101" pitchFamily="2" charset="-122"/>
                  </a:rPr>
                  <a:t>个单元置归还块号</a:t>
                </a:r>
              </a:p>
              <a:p>
                <a:pPr algn="just" eaLnBrk="0" hangingPunct="0"/>
                <a:r>
                  <a:rPr kumimoji="0" lang="en-US" altLang="zh-CN" sz="1800" dirty="0">
                    <a:solidFill>
                      <a:schemeClr val="accent2"/>
                    </a:solidFill>
                    <a:latin typeface="华文新魏" panose="02010800040101010101" pitchFamily="2" charset="-122"/>
                    <a:ea typeface="华文新魏" panose="02010800040101010101" pitchFamily="2" charset="-122"/>
                  </a:rPr>
                  <a:t>ELSE </a:t>
                </a:r>
                <a:r>
                  <a:rPr kumimoji="0" lang="zh-CN" altLang="en-US" sz="1800" dirty="0">
                    <a:solidFill>
                      <a:schemeClr val="accent2"/>
                    </a:solidFill>
                    <a:latin typeface="华文新魏" panose="02010800040101010101" pitchFamily="2" charset="-122"/>
                    <a:ea typeface="华文新魏" panose="02010800040101010101" pitchFamily="2" charset="-122"/>
                  </a:rPr>
                  <a:t>复制专用块到归还块，</a:t>
                </a:r>
              </a:p>
              <a:p>
                <a:pPr algn="just" eaLnBrk="0" hangingPunct="0"/>
                <a:r>
                  <a:rPr kumimoji="0" lang="zh-CN" altLang="en-US" sz="1800" dirty="0">
                    <a:solidFill>
                      <a:schemeClr val="accent2"/>
                    </a:solidFill>
                    <a:latin typeface="华文新魏" panose="02010800040101010101" pitchFamily="2" charset="-122"/>
                    <a:ea typeface="华文新魏" panose="02010800040101010101" pitchFamily="2" charset="-122"/>
                  </a:rPr>
                  <a:t>  专用块的空闲块数置一，</a:t>
                </a:r>
              </a:p>
              <a:p>
                <a:pPr algn="just" eaLnBrk="0" hangingPunct="0"/>
                <a:r>
                  <a:rPr kumimoji="0" lang="zh-CN" altLang="en-US" sz="1800" dirty="0">
                    <a:solidFill>
                      <a:schemeClr val="accent2"/>
                    </a:solidFill>
                    <a:latin typeface="华文新魏" panose="02010800040101010101" pitchFamily="2" charset="-122"/>
                    <a:ea typeface="华文新魏" panose="02010800040101010101" pitchFamily="2" charset="-122"/>
                  </a:rPr>
                  <a:t>  第一单元置归还块号</a:t>
                </a:r>
              </a:p>
              <a:p>
                <a:pPr algn="just" eaLnBrk="0" hangingPunct="0"/>
                <a:endParaRPr kumimoji="0" lang="zh-CN" altLang="en-US" sz="1800" dirty="0">
                  <a:solidFill>
                    <a:schemeClr val="accent2"/>
                  </a:solidFill>
                  <a:latin typeface="华文新魏" panose="02010800040101010101" pitchFamily="2" charset="-122"/>
                  <a:ea typeface="华文新魏" panose="02010800040101010101" pitchFamily="2" charset="-122"/>
                </a:endParaRPr>
              </a:p>
              <a:p>
                <a:pPr algn="just" eaLnBrk="0" hangingPunct="0"/>
                <a:endParaRPr kumimoji="0" lang="zh-CN" altLang="en-US" sz="1800" dirty="0">
                  <a:solidFill>
                    <a:schemeClr val="accent2"/>
                  </a:solidFill>
                  <a:latin typeface="华文新魏" panose="02010800040101010101" pitchFamily="2" charset="-122"/>
                  <a:ea typeface="华文新魏" panose="02010800040101010101" pitchFamily="2" charset="-122"/>
                </a:endParaRPr>
              </a:p>
              <a:p>
                <a:pPr algn="just" eaLnBrk="0" hangingPunct="0"/>
                <a:endParaRPr kumimoji="0" lang="en-US" altLang="zh-CN" sz="1000" dirty="0">
                  <a:solidFill>
                    <a:schemeClr val="accent2"/>
                  </a:solidFill>
                  <a:latin typeface="华文新魏" panose="02010800040101010101" pitchFamily="2" charset="-122"/>
                  <a:ea typeface="华文新魏" panose="02010800040101010101" pitchFamily="2" charset="-122"/>
                </a:endParaRPr>
              </a:p>
            </p:txBody>
          </p:sp>
          <p:sp>
            <p:nvSpPr>
              <p:cNvPr id="54" name="Text Box 53">
                <a:extLst>
                  <a:ext uri="{FF2B5EF4-FFF2-40B4-BE49-F238E27FC236}">
                    <a16:creationId xmlns:a16="http://schemas.microsoft.com/office/drawing/2014/main" id="{7F5F8F90-9CBE-4D96-9FFF-969CF21223AC}"/>
                  </a:ext>
                </a:extLst>
              </p:cNvPr>
              <p:cNvSpPr txBox="1">
                <a:spLocks noChangeArrowheads="1"/>
              </p:cNvSpPr>
              <p:nvPr/>
            </p:nvSpPr>
            <p:spPr bwMode="auto">
              <a:xfrm>
                <a:off x="1701" y="11586"/>
                <a:ext cx="9660" cy="624"/>
              </a:xfrm>
              <a:prstGeom prst="rect">
                <a:avLst/>
              </a:prstGeom>
              <a:solidFill>
                <a:schemeClr val="accent1"/>
              </a:solidFill>
              <a:ln w="9525">
                <a:solidFill>
                  <a:srgbClr val="000000"/>
                </a:solidFill>
                <a:miter lim="800000"/>
                <a:headEnd/>
                <a:tailEnd/>
              </a:ln>
            </p:spPr>
            <p:txBody>
              <a:bodyPr tIns="0" bIns="0"/>
              <a:lstStyle/>
              <a:p>
                <a:pPr algn="just" eaLnBrk="0" hangingPunct="0"/>
                <a:r>
                  <a:rPr kumimoji="0" lang="en-US" altLang="zh-CN" sz="2000" b="1">
                    <a:solidFill>
                      <a:schemeClr val="accent2"/>
                    </a:solidFill>
                    <a:latin typeface="华文新魏" panose="02010800040101010101" pitchFamily="2" charset="-122"/>
                    <a:ea typeface="华文新魏" panose="02010800040101010101" pitchFamily="2" charset="-122"/>
                  </a:rPr>
                  <a:t>(</a:t>
                </a:r>
                <a:r>
                  <a:rPr kumimoji="0" lang="zh-CN" altLang="en-US" sz="2000">
                    <a:solidFill>
                      <a:schemeClr val="accent2"/>
                    </a:solidFill>
                    <a:latin typeface="华文新魏" panose="02010800040101010101" pitchFamily="2" charset="-122"/>
                    <a:ea typeface="华文新魏" panose="02010800040101010101" pitchFamily="2" charset="-122"/>
                  </a:rPr>
                  <a:t>磁盘</a:t>
                </a:r>
                <a:r>
                  <a:rPr kumimoji="0" lang="en-US" altLang="zh-CN" sz="2000">
                    <a:solidFill>
                      <a:schemeClr val="accent2"/>
                    </a:solidFill>
                    <a:latin typeface="华文新魏" panose="02010800040101010101" pitchFamily="2" charset="-122"/>
                    <a:ea typeface="华文新魏" panose="02010800040101010101" pitchFamily="2" charset="-122"/>
                  </a:rPr>
                  <a:t>)</a:t>
                </a:r>
                <a:r>
                  <a:rPr kumimoji="0" lang="zh-CN" altLang="en-US" sz="2000">
                    <a:solidFill>
                      <a:schemeClr val="accent2"/>
                    </a:solidFill>
                    <a:latin typeface="华文新魏" panose="02010800040101010101" pitchFamily="2" charset="-122"/>
                    <a:ea typeface="华文新魏" panose="02010800040101010101" pitchFamily="2" charset="-122"/>
                  </a:rPr>
                  <a:t>专用块</a:t>
                </a:r>
                <a:r>
                  <a:rPr kumimoji="0" lang="zh-CN" altLang="zh-CN" sz="2000">
                    <a:solidFill>
                      <a:schemeClr val="accent2"/>
                    </a:solidFill>
                    <a:latin typeface="华文新魏" panose="02010800040101010101" pitchFamily="2" charset="-122"/>
                    <a:ea typeface="华文新魏" panose="02010800040101010101" pitchFamily="2" charset="-122"/>
                    <a:sym typeface="Wingdings" panose="05000000000000000000" pitchFamily="2" charset="2"/>
                  </a:rPr>
                  <a:t></a:t>
                </a:r>
                <a:r>
                  <a:rPr kumimoji="0" lang="zh-CN" altLang="zh-CN" sz="2000">
                    <a:solidFill>
                      <a:schemeClr val="accent2"/>
                    </a:solidFill>
                    <a:latin typeface="华文新魏" panose="02010800040101010101" pitchFamily="2" charset="-122"/>
                    <a:ea typeface="华文新魏" panose="02010800040101010101" pitchFamily="2" charset="-122"/>
                  </a:rPr>
                  <a:t>(主存</a:t>
                </a:r>
                <a:r>
                  <a:rPr kumimoji="0" lang="en-US" altLang="zh-CN" sz="2000">
                    <a:solidFill>
                      <a:schemeClr val="accent2"/>
                    </a:solidFill>
                    <a:latin typeface="华文新魏" panose="02010800040101010101" pitchFamily="2" charset="-122"/>
                    <a:ea typeface="华文新魏" panose="02010800040101010101" pitchFamily="2" charset="-122"/>
                  </a:rPr>
                  <a:t>)</a:t>
                </a:r>
                <a:r>
                  <a:rPr kumimoji="0" lang="zh-CN" altLang="zh-CN" sz="2000">
                    <a:solidFill>
                      <a:schemeClr val="accent2"/>
                    </a:solidFill>
                    <a:latin typeface="华文新魏" panose="02010800040101010101" pitchFamily="2" charset="-122"/>
                    <a:ea typeface="华文新魏" panose="02010800040101010101" pitchFamily="2" charset="-122"/>
                  </a:rPr>
                  <a:t>专用块</a:t>
                </a:r>
                <a:endParaRPr kumimoji="0" lang="zh-CN" altLang="en-US" sz="2000">
                  <a:solidFill>
                    <a:schemeClr val="accent2"/>
                  </a:solidFill>
                  <a:latin typeface="华文新魏" panose="02010800040101010101" pitchFamily="2" charset="-122"/>
                  <a:ea typeface="华文新魏" panose="02010800040101010101" pitchFamily="2" charset="-122"/>
                </a:endParaRPr>
              </a:p>
            </p:txBody>
          </p:sp>
        </p:grpSp>
      </p:grpSp>
    </p:spTree>
    <p:extLst>
      <p:ext uri="{BB962C8B-B14F-4D97-AF65-F5344CB8AC3E}">
        <p14:creationId xmlns:p14="http://schemas.microsoft.com/office/powerpoint/2010/main" val="176476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49CBF-6B72-4D9B-AB60-4D180D71F640}"/>
              </a:ext>
            </a:extLst>
          </p:cNvPr>
          <p:cNvSpPr>
            <a:spLocks noGrp="1"/>
          </p:cNvSpPr>
          <p:nvPr>
            <p:ph type="title"/>
          </p:nvPr>
        </p:nvSpPr>
        <p:spPr/>
        <p:txBody>
          <a:bodyPr/>
          <a:lstStyle/>
          <a:p>
            <a:r>
              <a:rPr lang="zh-CN" altLang="en-US" dirty="0"/>
              <a:t>主存映射文件</a:t>
            </a:r>
          </a:p>
        </p:txBody>
      </p:sp>
      <p:sp>
        <p:nvSpPr>
          <p:cNvPr id="3" name="内容占位符 2">
            <a:extLst>
              <a:ext uri="{FF2B5EF4-FFF2-40B4-BE49-F238E27FC236}">
                <a16:creationId xmlns:a16="http://schemas.microsoft.com/office/drawing/2014/main" id="{522A8B16-F141-4763-BA7B-02B4C377713F}"/>
              </a:ext>
            </a:extLst>
          </p:cNvPr>
          <p:cNvSpPr>
            <a:spLocks noGrp="1"/>
          </p:cNvSpPr>
          <p:nvPr>
            <p:ph idx="1"/>
          </p:nvPr>
        </p:nvSpPr>
        <p:spPr/>
        <p:txBody>
          <a:bodyPr/>
          <a:lstStyle/>
          <a:p>
            <a:r>
              <a:rPr lang="zh-CN" altLang="en-US" dirty="0"/>
              <a:t>作用</a:t>
            </a:r>
            <a:r>
              <a:rPr lang="en-US" altLang="zh-CN" dirty="0"/>
              <a:t>:</a:t>
            </a:r>
            <a:r>
              <a:rPr lang="zh-CN" altLang="en-US" dirty="0"/>
              <a:t>为解决文件读写效率低下的问题，结合虚存管理技术和文件管理技术实现的一种文件访问方法，将磁盘访问转为内存访问</a:t>
            </a:r>
          </a:p>
          <a:p>
            <a:r>
              <a:rPr lang="zh-CN" altLang="en-US" dirty="0"/>
              <a:t>新增系统调用：</a:t>
            </a:r>
          </a:p>
          <a:p>
            <a:pPr lvl="1"/>
            <a:r>
              <a:rPr lang="zh-CN" altLang="en-US" dirty="0"/>
              <a:t>映射文件 </a:t>
            </a:r>
            <a:r>
              <a:rPr lang="en-US" altLang="zh-CN" dirty="0" err="1"/>
              <a:t>mmap</a:t>
            </a:r>
            <a:r>
              <a:rPr lang="en-US" altLang="zh-CN" dirty="0"/>
              <a:t>()</a:t>
            </a:r>
            <a:r>
              <a:rPr lang="zh-CN" altLang="en-US" dirty="0"/>
              <a:t>，参数分别为文件名、虚拟地址，将文件映射到进程地址空间</a:t>
            </a:r>
          </a:p>
          <a:p>
            <a:pPr lvl="1"/>
            <a:r>
              <a:rPr lang="zh-CN" altLang="en-US" dirty="0"/>
              <a:t>移去映射文件 </a:t>
            </a:r>
            <a:r>
              <a:rPr lang="en-US" altLang="zh-CN" dirty="0" err="1"/>
              <a:t>unmmap</a:t>
            </a:r>
            <a:r>
              <a:rPr lang="en-US" altLang="zh-CN" dirty="0"/>
              <a:t>()</a:t>
            </a:r>
            <a:r>
              <a:rPr lang="zh-CN" altLang="en-US" dirty="0"/>
              <a:t>，将文件与进程地址空间断开，并把内存数据写回磁盘文件。 </a:t>
            </a:r>
          </a:p>
          <a:p>
            <a:endParaRPr lang="zh-CN" altLang="en-US" dirty="0"/>
          </a:p>
        </p:txBody>
      </p:sp>
      <p:sp>
        <p:nvSpPr>
          <p:cNvPr id="4" name="日期占位符 3">
            <a:extLst>
              <a:ext uri="{FF2B5EF4-FFF2-40B4-BE49-F238E27FC236}">
                <a16:creationId xmlns:a16="http://schemas.microsoft.com/office/drawing/2014/main" id="{4BF8130E-B72D-459E-8D50-29DFBB88BF7A}"/>
              </a:ext>
            </a:extLst>
          </p:cNvPr>
          <p:cNvSpPr>
            <a:spLocks noGrp="1"/>
          </p:cNvSpPr>
          <p:nvPr>
            <p:ph type="dt" sz="half" idx="10"/>
          </p:nvPr>
        </p:nvSpPr>
        <p:spPr/>
        <p:txBody>
          <a:bodyPr/>
          <a:lstStyle/>
          <a:p>
            <a:fld id="{5AC8EB17-5290-4DBE-B95A-78F7652B1597}" type="datetime1">
              <a:rPr lang="zh-CN" altLang="en-US" smtClean="0"/>
              <a:t>2021/6/4</a:t>
            </a:fld>
            <a:endParaRPr lang="zh-CN" altLang="en-US" dirty="0"/>
          </a:p>
        </p:txBody>
      </p:sp>
      <p:sp>
        <p:nvSpPr>
          <p:cNvPr id="5" name="灯片编号占位符 4">
            <a:extLst>
              <a:ext uri="{FF2B5EF4-FFF2-40B4-BE49-F238E27FC236}">
                <a16:creationId xmlns:a16="http://schemas.microsoft.com/office/drawing/2014/main" id="{7A468456-CE0A-4A9D-A3A8-9D7ACBCE8268}"/>
              </a:ext>
            </a:extLst>
          </p:cNvPr>
          <p:cNvSpPr>
            <a:spLocks noGrp="1"/>
          </p:cNvSpPr>
          <p:nvPr>
            <p:ph type="sldNum" sz="quarter" idx="12"/>
          </p:nvPr>
        </p:nvSpPr>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109450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584E5-6B00-4454-B844-8D842425D88D}"/>
              </a:ext>
            </a:extLst>
          </p:cNvPr>
          <p:cNvSpPr>
            <a:spLocks noGrp="1"/>
          </p:cNvSpPr>
          <p:nvPr>
            <p:ph type="title"/>
          </p:nvPr>
        </p:nvSpPr>
        <p:spPr/>
        <p:txBody>
          <a:bodyPr/>
          <a:lstStyle/>
          <a:p>
            <a:r>
              <a:rPr lang="zh-CN" altLang="en-US" dirty="0"/>
              <a:t>主存映射文件</a:t>
            </a:r>
          </a:p>
        </p:txBody>
      </p:sp>
      <p:sp>
        <p:nvSpPr>
          <p:cNvPr id="4" name="日期占位符 3">
            <a:extLst>
              <a:ext uri="{FF2B5EF4-FFF2-40B4-BE49-F238E27FC236}">
                <a16:creationId xmlns:a16="http://schemas.microsoft.com/office/drawing/2014/main" id="{C8AB7DD1-3F41-4881-938D-F4B93899A5A6}"/>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524FEE7D-C4A3-4A8D-A343-8A0838EB08AB}"/>
              </a:ext>
            </a:extLst>
          </p:cNvPr>
          <p:cNvSpPr>
            <a:spLocks noGrp="1"/>
          </p:cNvSpPr>
          <p:nvPr>
            <p:ph type="sldNum" sz="quarter" idx="12"/>
          </p:nvPr>
        </p:nvSpPr>
        <p:spPr/>
        <p:txBody>
          <a:bodyPr/>
          <a:lstStyle/>
          <a:p>
            <a:fld id="{0C913308-F349-4B6D-A68A-DD1791B4A57B}" type="slidenum">
              <a:rPr lang="zh-CN" altLang="en-US" smtClean="0"/>
              <a:t>62</a:t>
            </a:fld>
            <a:endParaRPr lang="zh-CN" altLang="en-US"/>
          </a:p>
        </p:txBody>
      </p:sp>
      <p:pic>
        <p:nvPicPr>
          <p:cNvPr id="6" name="图片 2" descr="主存映射文件实例.png">
            <a:extLst>
              <a:ext uri="{FF2B5EF4-FFF2-40B4-BE49-F238E27FC236}">
                <a16:creationId xmlns:a16="http://schemas.microsoft.com/office/drawing/2014/main" id="{BA22B00F-C8E4-4C7C-B30D-661D39838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484313"/>
            <a:ext cx="79279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0920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B9CFA-16BE-4B84-AAE3-C4BAA99310B8}"/>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0217BC4A-1A22-4C7B-A14B-079C777519A6}"/>
              </a:ext>
            </a:extLst>
          </p:cNvPr>
          <p:cNvSpPr>
            <a:spLocks noGrp="1"/>
          </p:cNvSpPr>
          <p:nvPr>
            <p:ph idx="1"/>
          </p:nvPr>
        </p:nvSpPr>
        <p:spPr/>
        <p:txBody>
          <a:bodyPr>
            <a:normAutofit fontScale="47500" lnSpcReduction="20000"/>
          </a:bodyPr>
          <a:lstStyle/>
          <a:p>
            <a:pPr marL="0" indent="0" algn="just">
              <a:buNone/>
            </a:pPr>
            <a:r>
              <a:rPr lang="en-US" altLang="zh-CN" dirty="0"/>
              <a:t>1</a:t>
            </a:r>
            <a:r>
              <a:rPr lang="zh-CN" altLang="en-US" dirty="0"/>
              <a:t>、观察可以发现很多程序的绝大部分数据都集中于它们虚拟地址空间的起始位置。为此</a:t>
            </a:r>
            <a:r>
              <a:rPr lang="en-US" altLang="zh-CN" dirty="0"/>
              <a:t>,</a:t>
            </a:r>
            <a:r>
              <a:rPr lang="zh-CN" altLang="en-US" dirty="0"/>
              <a:t>有人建议将 </a:t>
            </a:r>
            <a:r>
              <a:rPr lang="en-US" altLang="zh-CN" dirty="0"/>
              <a:t>Unix/Linux </a:t>
            </a:r>
            <a:r>
              <a:rPr lang="zh-CN" altLang="en-US" dirty="0"/>
              <a:t>系统中传统的二级页表结构进行优化</a:t>
            </a:r>
            <a:r>
              <a:rPr lang="en-US" altLang="zh-CN" dirty="0"/>
              <a:t>,</a:t>
            </a:r>
            <a:r>
              <a:rPr lang="zh-CN" altLang="en-US" dirty="0"/>
              <a:t>按照 </a:t>
            </a:r>
            <a:r>
              <a:rPr lang="en-US" altLang="zh-CN" dirty="0"/>
              <a:t>Unix </a:t>
            </a:r>
            <a:r>
              <a:rPr lang="zh-CN" altLang="en-US" dirty="0"/>
              <a:t>文件系统中 </a:t>
            </a:r>
            <a:r>
              <a:rPr lang="en-US" altLang="zh-CN" dirty="0" err="1"/>
              <a:t>inode</a:t>
            </a:r>
            <a:r>
              <a:rPr lang="en-US" altLang="zh-CN" dirty="0"/>
              <a:t> </a:t>
            </a:r>
            <a:r>
              <a:rPr lang="zh-CN" altLang="en-US" dirty="0"/>
              <a:t>的方式来实现。具体而言</a:t>
            </a:r>
            <a:r>
              <a:rPr lang="en-US" altLang="zh-CN" dirty="0"/>
              <a:t>,</a:t>
            </a:r>
            <a:r>
              <a:rPr lang="zh-CN" altLang="en-US" dirty="0"/>
              <a:t>这种方案仍然单独分配一页作为一级页表</a:t>
            </a:r>
            <a:r>
              <a:rPr lang="en-US" altLang="zh-CN" dirty="0"/>
              <a:t>,</a:t>
            </a:r>
            <a:r>
              <a:rPr lang="zh-CN" altLang="en-US" dirty="0"/>
              <a:t>但其前 </a:t>
            </a:r>
            <a:r>
              <a:rPr lang="en-US" altLang="zh-CN" dirty="0"/>
              <a:t>1/4 </a:t>
            </a:r>
            <a:r>
              <a:rPr lang="zh-CN" altLang="en-US" dirty="0"/>
              <a:t>表项被改为直接索引</a:t>
            </a:r>
            <a:r>
              <a:rPr lang="en-US" altLang="zh-CN" dirty="0"/>
              <a:t>,</a:t>
            </a:r>
            <a:r>
              <a:rPr lang="zh-CN" altLang="en-US" dirty="0"/>
              <a:t>直接指向物理页</a:t>
            </a:r>
            <a:r>
              <a:rPr lang="en-US" altLang="zh-CN" dirty="0"/>
              <a:t>;</a:t>
            </a:r>
            <a:r>
              <a:rPr lang="zh-CN" altLang="en-US" dirty="0"/>
              <a:t>其后 </a:t>
            </a:r>
            <a:r>
              <a:rPr lang="en-US" altLang="zh-CN" dirty="0"/>
              <a:t>3/4 </a:t>
            </a:r>
            <a:r>
              <a:rPr lang="zh-CN" altLang="en-US" dirty="0"/>
              <a:t>表项才是正常的间接索引</a:t>
            </a:r>
            <a:r>
              <a:rPr lang="en-US" altLang="zh-CN" dirty="0"/>
              <a:t>,</a:t>
            </a:r>
            <a:r>
              <a:rPr lang="zh-CN" altLang="en-US" dirty="0"/>
              <a:t>指向第二级页表</a:t>
            </a:r>
            <a:r>
              <a:rPr lang="en-US" altLang="zh-CN" dirty="0"/>
              <a:t>,</a:t>
            </a:r>
            <a:r>
              <a:rPr lang="zh-CN" altLang="en-US" dirty="0"/>
              <a:t>它们的表项再真正指向物理页。由直接表项索引的页被称为快页</a:t>
            </a:r>
            <a:r>
              <a:rPr lang="en-US" altLang="zh-CN" dirty="0"/>
              <a:t>,</a:t>
            </a:r>
            <a:r>
              <a:rPr lang="zh-CN" altLang="en-US" dirty="0"/>
              <a:t>由正常表项间接索引的页面被称为正常页。采用这种方案被认为的好处是如果要访问的数据存在于快页上</a:t>
            </a:r>
            <a:r>
              <a:rPr lang="en-US" altLang="zh-CN" dirty="0"/>
              <a:t>,</a:t>
            </a:r>
            <a:r>
              <a:rPr lang="zh-CN" altLang="en-US" dirty="0"/>
              <a:t>只需要经过 </a:t>
            </a:r>
            <a:r>
              <a:rPr lang="en-US" altLang="zh-CN" dirty="0"/>
              <a:t>1 </a:t>
            </a:r>
            <a:r>
              <a:rPr lang="zh-CN" altLang="en-US" dirty="0"/>
              <a:t>次内存访问即可完成地址翻译</a:t>
            </a:r>
            <a:r>
              <a:rPr lang="en-US" altLang="zh-CN" dirty="0"/>
              <a:t>,</a:t>
            </a:r>
            <a:r>
              <a:rPr lang="zh-CN" altLang="en-US" dirty="0"/>
              <a:t>而传统的 </a:t>
            </a:r>
            <a:r>
              <a:rPr lang="en-US" altLang="zh-CN" dirty="0"/>
              <a:t>Unix/Linux </a:t>
            </a:r>
            <a:r>
              <a:rPr lang="zh-CN" altLang="en-US" dirty="0"/>
              <a:t>页表结构</a:t>
            </a:r>
            <a:r>
              <a:rPr lang="en-US" altLang="zh-CN" dirty="0"/>
              <a:t>,</a:t>
            </a:r>
            <a:r>
              <a:rPr lang="zh-CN" altLang="en-US" dirty="0"/>
              <a:t>每次地址翻译都需要 </a:t>
            </a:r>
            <a:r>
              <a:rPr lang="en-US" altLang="zh-CN" dirty="0"/>
              <a:t>2 </a:t>
            </a:r>
            <a:r>
              <a:rPr lang="zh-CN" altLang="en-US" dirty="0"/>
              <a:t>次内存访问</a:t>
            </a:r>
            <a:r>
              <a:rPr lang="en-US" altLang="zh-CN" dirty="0"/>
              <a:t>(</a:t>
            </a:r>
            <a:r>
              <a:rPr lang="zh-CN" altLang="en-US" dirty="0"/>
              <a:t>如果不在 </a:t>
            </a:r>
            <a:r>
              <a:rPr lang="en-US" altLang="zh-CN" dirty="0"/>
              <a:t>TLB </a:t>
            </a:r>
            <a:r>
              <a:rPr lang="zh-CN" altLang="en-US" dirty="0"/>
              <a:t>中</a:t>
            </a:r>
            <a:r>
              <a:rPr lang="en-US" altLang="zh-CN" dirty="0"/>
              <a:t>)</a:t>
            </a:r>
            <a:r>
              <a:rPr lang="zh-CN" altLang="en-US" dirty="0"/>
              <a:t>。假设系统地址采用 </a:t>
            </a:r>
            <a:r>
              <a:rPr lang="en-US" altLang="zh-CN" dirty="0"/>
              <a:t>32bits,</a:t>
            </a:r>
            <a:r>
              <a:rPr lang="zh-CN" altLang="en-US" dirty="0"/>
              <a:t>页面大小为 </a:t>
            </a:r>
            <a:r>
              <a:rPr lang="en-US" altLang="zh-CN" dirty="0"/>
              <a:t>4KB,</a:t>
            </a:r>
            <a:r>
              <a:rPr lang="zh-CN" altLang="en-US" dirty="0"/>
              <a:t>每个页表都占用单独的一页</a:t>
            </a:r>
            <a:r>
              <a:rPr lang="en-US" altLang="zh-CN" dirty="0"/>
              <a:t>,</a:t>
            </a:r>
            <a:r>
              <a:rPr lang="zh-CN" altLang="en-US" dirty="0"/>
              <a:t>每个页表项的大小为 </a:t>
            </a:r>
            <a:r>
              <a:rPr lang="en-US" altLang="zh-CN" dirty="0"/>
              <a:t>4B</a:t>
            </a:r>
            <a:r>
              <a:rPr lang="zh-CN" altLang="en-US" dirty="0"/>
              <a:t>。请回答下列问题</a:t>
            </a:r>
            <a:r>
              <a:rPr lang="en-US" altLang="zh-CN" dirty="0"/>
              <a:t>:</a:t>
            </a:r>
          </a:p>
          <a:p>
            <a:pPr marL="0" indent="0" algn="just">
              <a:buNone/>
            </a:pPr>
            <a:r>
              <a:rPr lang="en-US" altLang="zh-CN" dirty="0"/>
              <a:t>(1) </a:t>
            </a:r>
            <a:r>
              <a:rPr lang="zh-CN" altLang="en-US" dirty="0"/>
              <a:t>在该结构下</a:t>
            </a:r>
            <a:r>
              <a:rPr lang="en-US" altLang="zh-CN" dirty="0"/>
              <a:t>,</a:t>
            </a:r>
            <a:r>
              <a:rPr lang="zh-CN" altLang="en-US" dirty="0"/>
              <a:t>一个进程的虚拟地址空间可以分别包含多少个快页及正常页</a:t>
            </a:r>
            <a:r>
              <a:rPr lang="en-US" altLang="zh-CN" dirty="0"/>
              <a:t>?</a:t>
            </a:r>
          </a:p>
          <a:p>
            <a:pPr marL="0" indent="0" algn="just">
              <a:buNone/>
            </a:pPr>
            <a:r>
              <a:rPr lang="en-US" altLang="zh-CN" dirty="0"/>
              <a:t>(2) </a:t>
            </a:r>
            <a:r>
              <a:rPr lang="zh-CN" altLang="en-US" dirty="0"/>
              <a:t>计算该结构所能支持的最大地址空间大小</a:t>
            </a:r>
            <a:r>
              <a:rPr lang="en-US" altLang="zh-CN" dirty="0"/>
              <a:t>(</a:t>
            </a:r>
            <a:r>
              <a:rPr lang="zh-CN" altLang="en-US" dirty="0"/>
              <a:t>字节</a:t>
            </a:r>
            <a:r>
              <a:rPr lang="en-US" altLang="zh-CN" dirty="0"/>
              <a:t>)?</a:t>
            </a:r>
          </a:p>
          <a:p>
            <a:pPr marL="0" indent="0" algn="just">
              <a:buNone/>
            </a:pPr>
            <a:r>
              <a:rPr lang="en-US" altLang="zh-CN" dirty="0"/>
              <a:t>(3) </a:t>
            </a:r>
            <a:r>
              <a:rPr lang="zh-CN" altLang="en-US" dirty="0"/>
              <a:t>如果一个进程在其虚拟地址空间的第 </a:t>
            </a:r>
            <a:r>
              <a:rPr lang="en-US" altLang="zh-CN" dirty="0"/>
              <a:t>1 </a:t>
            </a:r>
            <a:r>
              <a:rPr lang="zh-CN" altLang="en-US" dirty="0"/>
              <a:t>页</a:t>
            </a:r>
            <a:r>
              <a:rPr lang="en-US" altLang="zh-CN" dirty="0"/>
              <a:t>,</a:t>
            </a:r>
            <a:r>
              <a:rPr lang="zh-CN" altLang="en-US" dirty="0"/>
              <a:t>第 </a:t>
            </a:r>
            <a:r>
              <a:rPr lang="en-US" altLang="zh-CN" dirty="0"/>
              <a:t>2102 </a:t>
            </a:r>
            <a:r>
              <a:rPr lang="zh-CN" altLang="en-US" dirty="0"/>
              <a:t>页处各分配了一个物理页</a:t>
            </a:r>
            <a:r>
              <a:rPr lang="en-US" altLang="zh-CN" dirty="0"/>
              <a:t>,</a:t>
            </a:r>
            <a:r>
              <a:rPr lang="zh-CN" altLang="en-US" dirty="0"/>
              <a:t>其余部分暂时没有分配。那么</a:t>
            </a:r>
            <a:r>
              <a:rPr lang="en-US" altLang="zh-CN" dirty="0"/>
              <a:t>,</a:t>
            </a:r>
            <a:r>
              <a:rPr lang="zh-CN" altLang="en-US" dirty="0"/>
              <a:t>总共需要为该进程分配多少个页表页</a:t>
            </a:r>
            <a:r>
              <a:rPr lang="en-US" altLang="zh-CN" dirty="0"/>
              <a:t>?</a:t>
            </a:r>
            <a:r>
              <a:rPr lang="zh-CN" altLang="en-US" dirty="0"/>
              <a:t>请解释原因。</a:t>
            </a:r>
          </a:p>
          <a:p>
            <a:pPr marL="0" indent="0" algn="just">
              <a:buNone/>
            </a:pPr>
            <a:r>
              <a:rPr lang="en-US" altLang="zh-CN" dirty="0"/>
              <a:t>(4) </a:t>
            </a:r>
            <a:r>
              <a:rPr lang="zh-CN" altLang="en-US" dirty="0"/>
              <a:t>如果完全采用直接索引</a:t>
            </a:r>
            <a:r>
              <a:rPr lang="en-US" altLang="zh-CN" dirty="0"/>
              <a:t>,</a:t>
            </a:r>
            <a:r>
              <a:rPr lang="zh-CN" altLang="en-US" dirty="0"/>
              <a:t>取消间接索引</a:t>
            </a:r>
            <a:r>
              <a:rPr lang="en-US" altLang="zh-CN" dirty="0"/>
              <a:t>,</a:t>
            </a:r>
            <a:r>
              <a:rPr lang="zh-CN" altLang="en-US" dirty="0"/>
              <a:t>总共需要为</a:t>
            </a:r>
            <a:r>
              <a:rPr lang="en-US" altLang="zh-CN" dirty="0"/>
              <a:t>(3)</a:t>
            </a:r>
            <a:r>
              <a:rPr lang="zh-CN" altLang="en-US" dirty="0"/>
              <a:t>中进程分配多少个页表页</a:t>
            </a:r>
            <a:r>
              <a:rPr lang="en-US" altLang="zh-CN" dirty="0"/>
              <a:t>(</a:t>
            </a:r>
            <a:r>
              <a:rPr lang="zh-CN" altLang="en-US" dirty="0"/>
              <a:t>注</a:t>
            </a:r>
            <a:r>
              <a:rPr lang="en-US" altLang="zh-CN" dirty="0"/>
              <a:t>:</a:t>
            </a:r>
            <a:r>
              <a:rPr lang="zh-CN" altLang="en-US" dirty="0"/>
              <a:t>这种情况下</a:t>
            </a:r>
            <a:r>
              <a:rPr lang="en-US" altLang="zh-CN" dirty="0"/>
              <a:t>,</a:t>
            </a:r>
            <a:r>
              <a:rPr lang="zh-CN" altLang="en-US" dirty="0"/>
              <a:t>只有一级页表</a:t>
            </a:r>
            <a:r>
              <a:rPr lang="en-US" altLang="zh-CN" dirty="0"/>
              <a:t>,</a:t>
            </a:r>
            <a:r>
              <a:rPr lang="zh-CN" altLang="en-US" dirty="0"/>
              <a:t>没有二级页表</a:t>
            </a:r>
            <a:r>
              <a:rPr lang="en-US" altLang="zh-CN" dirty="0"/>
              <a:t>,</a:t>
            </a:r>
            <a:r>
              <a:rPr lang="zh-CN" altLang="en-US" dirty="0"/>
              <a:t>为了支持大进程</a:t>
            </a:r>
            <a:r>
              <a:rPr lang="en-US" altLang="zh-CN" dirty="0"/>
              <a:t>,</a:t>
            </a:r>
            <a:r>
              <a:rPr lang="zh-CN" altLang="en-US" dirty="0"/>
              <a:t>一级页表需要横跨多个连续的物理页</a:t>
            </a:r>
            <a:r>
              <a:rPr lang="en-US" altLang="zh-CN" dirty="0"/>
              <a:t>)?</a:t>
            </a:r>
            <a:r>
              <a:rPr lang="zh-CN" altLang="en-US" dirty="0"/>
              <a:t>请解释原因。</a:t>
            </a:r>
          </a:p>
          <a:p>
            <a:pPr marL="0" indent="0" algn="just">
              <a:buNone/>
            </a:pPr>
            <a:r>
              <a:rPr lang="en-US" altLang="zh-CN" dirty="0"/>
              <a:t>(5) </a:t>
            </a:r>
            <a:r>
              <a:rPr lang="zh-CN" altLang="en-US" dirty="0"/>
              <a:t>请对比</a:t>
            </a:r>
            <a:r>
              <a:rPr lang="en-US" altLang="zh-CN" dirty="0"/>
              <a:t>(3)</a:t>
            </a:r>
            <a:r>
              <a:rPr lang="zh-CN" altLang="en-US" dirty="0"/>
              <a:t>和</a:t>
            </a:r>
            <a:r>
              <a:rPr lang="en-US" altLang="zh-CN" dirty="0"/>
              <a:t>(4)</a:t>
            </a:r>
            <a:r>
              <a:rPr lang="zh-CN" altLang="en-US" dirty="0"/>
              <a:t>中的结果分析为什么不能完全采用直接索引而一定要引入间接索引。</a:t>
            </a:r>
          </a:p>
          <a:p>
            <a:pPr marL="0" indent="0" algn="just">
              <a:buNone/>
            </a:pPr>
            <a:r>
              <a:rPr lang="en-US" altLang="zh-CN" dirty="0"/>
              <a:t>(6) </a:t>
            </a:r>
            <a:r>
              <a:rPr lang="zh-CN" altLang="en-US" dirty="0"/>
              <a:t>与传统的 </a:t>
            </a:r>
            <a:r>
              <a:rPr lang="en-US" altLang="zh-CN" dirty="0"/>
              <a:t>Unix/Linux </a:t>
            </a:r>
            <a:r>
              <a:rPr lang="zh-CN" altLang="en-US" dirty="0"/>
              <a:t>页表结构对比</a:t>
            </a:r>
            <a:r>
              <a:rPr lang="en-US" altLang="zh-CN" dirty="0"/>
              <a:t>,</a:t>
            </a:r>
            <a:r>
              <a:rPr lang="zh-CN" altLang="en-US" dirty="0"/>
              <a:t>你认为这种优化真的有意义吗</a:t>
            </a:r>
            <a:r>
              <a:rPr lang="en-US" altLang="zh-CN" dirty="0"/>
              <a:t>?</a:t>
            </a:r>
            <a:r>
              <a:rPr lang="zh-CN" altLang="en-US" dirty="0"/>
              <a:t>请解释原因。</a:t>
            </a:r>
            <a:endParaRPr lang="en-US" altLang="zh-CN" dirty="0"/>
          </a:p>
          <a:p>
            <a:pPr marL="0" indent="0" algn="just">
              <a:buNone/>
            </a:pPr>
            <a:endParaRPr lang="en-US" altLang="zh-CN" dirty="0"/>
          </a:p>
          <a:p>
            <a:pPr marL="0" indent="0" algn="just">
              <a:buNone/>
            </a:pPr>
            <a:r>
              <a:rPr lang="en-US" altLang="zh-CN" dirty="0"/>
              <a:t>2.</a:t>
            </a:r>
            <a:r>
              <a:rPr lang="zh-CN" altLang="en-US" dirty="0"/>
              <a:t>在 </a:t>
            </a:r>
            <a:r>
              <a:rPr lang="en-US" altLang="zh-CN" dirty="0"/>
              <a:t>Unix/Linux </a:t>
            </a:r>
            <a:r>
              <a:rPr lang="zh-CN" altLang="en-US" dirty="0"/>
              <a:t>系统中</a:t>
            </a:r>
            <a:r>
              <a:rPr lang="en-US" altLang="zh-CN" dirty="0"/>
              <a:t>,</a:t>
            </a:r>
            <a:r>
              <a:rPr lang="zh-CN" altLang="en-US" dirty="0"/>
              <a:t>如果已知一个打开文件的句柄</a:t>
            </a:r>
            <a:r>
              <a:rPr lang="en-US" altLang="zh-CN" dirty="0"/>
              <a:t>(handle),</a:t>
            </a:r>
            <a:r>
              <a:rPr lang="zh-CN" altLang="en-US" dirty="0"/>
              <a:t>用户程序可以通过系统</a:t>
            </a:r>
          </a:p>
          <a:p>
            <a:pPr marL="0" indent="0" algn="just">
              <a:buNone/>
            </a:pPr>
            <a:r>
              <a:rPr lang="zh-CN" altLang="en-US" dirty="0"/>
              <a:t>调用获得该文件的 </a:t>
            </a:r>
            <a:r>
              <a:rPr lang="en-US" altLang="zh-CN" dirty="0" err="1"/>
              <a:t>inode</a:t>
            </a:r>
            <a:r>
              <a:rPr lang="en-US" altLang="zh-CN" dirty="0"/>
              <a:t> </a:t>
            </a:r>
            <a:r>
              <a:rPr lang="zh-CN" altLang="en-US" dirty="0"/>
              <a:t>号</a:t>
            </a:r>
            <a:r>
              <a:rPr lang="en-US" altLang="zh-CN" dirty="0"/>
              <a:t>,</a:t>
            </a:r>
            <a:r>
              <a:rPr lang="zh-CN" altLang="en-US" dirty="0"/>
              <a:t>但没有系统调用可以直接获得该文件的文件名。请问如果知道</a:t>
            </a:r>
          </a:p>
          <a:p>
            <a:pPr marL="0" indent="0" algn="just">
              <a:buNone/>
            </a:pPr>
            <a:r>
              <a:rPr lang="zh-CN" altLang="en-US" dirty="0"/>
              <a:t>该文件所在的目录是否有方法可以间接地获得该文件的文件名</a:t>
            </a:r>
            <a:r>
              <a:rPr lang="en-US" altLang="zh-CN" dirty="0"/>
              <a:t>?</a:t>
            </a:r>
            <a:endParaRPr lang="zh-CN" altLang="en-US" dirty="0"/>
          </a:p>
        </p:txBody>
      </p:sp>
      <p:sp>
        <p:nvSpPr>
          <p:cNvPr id="4" name="日期占位符 3">
            <a:extLst>
              <a:ext uri="{FF2B5EF4-FFF2-40B4-BE49-F238E27FC236}">
                <a16:creationId xmlns:a16="http://schemas.microsoft.com/office/drawing/2014/main" id="{C992DCE3-FB1C-49E1-99D6-CBD57F5E9778}"/>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F6614CCA-5AB6-41A8-9CB4-76130DD20513}"/>
              </a:ext>
            </a:extLst>
          </p:cNvPr>
          <p:cNvSpPr>
            <a:spLocks noGrp="1"/>
          </p:cNvSpPr>
          <p:nvPr>
            <p:ph type="sldNum" sz="quarter" idx="12"/>
          </p:nvPr>
        </p:nvSpPr>
        <p:spPr/>
        <p:txBody>
          <a:bodyPr/>
          <a:lstStyle/>
          <a:p>
            <a:fld id="{0C913308-F349-4B6D-A68A-DD1791B4A57B}" type="slidenum">
              <a:rPr lang="zh-CN" altLang="en-US" smtClean="0"/>
              <a:t>63</a:t>
            </a:fld>
            <a:endParaRPr lang="zh-CN" altLang="en-US"/>
          </a:p>
        </p:txBody>
      </p:sp>
    </p:spTree>
    <p:extLst>
      <p:ext uri="{BB962C8B-B14F-4D97-AF65-F5344CB8AC3E}">
        <p14:creationId xmlns:p14="http://schemas.microsoft.com/office/powerpoint/2010/main" val="33680914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B379E-62D7-482A-B7CA-D52BD03D9F0A}"/>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DEFE5355-5B3B-42B9-B57B-698281C96A18}"/>
              </a:ext>
            </a:extLst>
          </p:cNvPr>
          <p:cNvSpPr>
            <a:spLocks noGrp="1"/>
          </p:cNvSpPr>
          <p:nvPr>
            <p:ph idx="1"/>
          </p:nvPr>
        </p:nvSpPr>
        <p:spPr/>
        <p:txBody>
          <a:bodyPr>
            <a:normAutofit fontScale="70000" lnSpcReduction="20000"/>
          </a:bodyPr>
          <a:lstStyle/>
          <a:p>
            <a:pPr marL="0" indent="0">
              <a:buNone/>
            </a:pPr>
            <a:r>
              <a:rPr lang="en-US" altLang="zh-CN" dirty="0"/>
              <a:t>3. </a:t>
            </a:r>
            <a:r>
              <a:rPr lang="zh-CN" altLang="zh-CN" dirty="0"/>
              <a:t>某个文件系统的物理结构如下描述：物理磁盘块的大小为</a:t>
            </a:r>
            <a:r>
              <a:rPr lang="en-US" altLang="zh-CN" dirty="0"/>
              <a:t>1024</a:t>
            </a:r>
            <a:r>
              <a:rPr lang="zh-CN" altLang="zh-CN" dirty="0"/>
              <a:t>个字节，每个磁盘块号占 </a:t>
            </a:r>
            <a:r>
              <a:rPr lang="en-US" altLang="zh-CN" dirty="0"/>
              <a:t>4 </a:t>
            </a:r>
            <a:r>
              <a:rPr lang="zh-CN" altLang="zh-CN" dirty="0"/>
              <a:t>个字节，为应对系统中存在大量小文件和少量大文件的需要，现采用一种顺序结构和多重索引结构混合的物理结构实现方案，即每</a:t>
            </a:r>
            <a:r>
              <a:rPr lang="en-US" altLang="zh-CN" dirty="0"/>
              <a:t>8</a:t>
            </a:r>
            <a:r>
              <a:rPr lang="zh-CN" altLang="zh-CN" dirty="0"/>
              <a:t>个磁盘块为一组，作为基本的分配单位（磁盘块组编号同样占</a:t>
            </a:r>
            <a:r>
              <a:rPr lang="en-US" altLang="zh-CN" dirty="0"/>
              <a:t>4</a:t>
            </a:r>
            <a:r>
              <a:rPr lang="zh-CN" altLang="zh-CN" dirty="0"/>
              <a:t>个字节）。每个盘块组对应一个索引项，索引表的固定为</a:t>
            </a:r>
            <a:r>
              <a:rPr lang="en-US" altLang="zh-CN" dirty="0"/>
              <a:t>10</a:t>
            </a:r>
            <a:r>
              <a:rPr lang="zh-CN" altLang="zh-CN" dirty="0"/>
              <a:t>项，编号为</a:t>
            </a:r>
            <a:r>
              <a:rPr lang="en-US" altLang="zh-CN" dirty="0"/>
              <a:t>0-9</a:t>
            </a:r>
            <a:r>
              <a:rPr lang="zh-CN" altLang="zh-CN" dirty="0"/>
              <a:t>，其中</a:t>
            </a:r>
            <a:r>
              <a:rPr lang="en-US" altLang="zh-CN" dirty="0"/>
              <a:t>0-7</a:t>
            </a:r>
            <a:r>
              <a:rPr lang="zh-CN" altLang="zh-CN" dirty="0"/>
              <a:t>项为直接索引项，直接指向对应的盘块组号；第</a:t>
            </a:r>
            <a:r>
              <a:rPr lang="en-US" altLang="zh-CN" dirty="0"/>
              <a:t>8</a:t>
            </a:r>
            <a:r>
              <a:rPr lang="zh-CN" altLang="zh-CN" dirty="0"/>
              <a:t>项为二级索引，第一级索引项指向存放中间索引表的物理磁盘块，该磁盘块中存放了直接指向文件存放内容的磁盘块组；第</a:t>
            </a:r>
            <a:r>
              <a:rPr lang="en-US" altLang="zh-CN" dirty="0"/>
              <a:t>9</a:t>
            </a:r>
            <a:r>
              <a:rPr lang="zh-CN" altLang="zh-CN" dirty="0"/>
              <a:t>项为三级索引，前两次索引项指向存放的中间索引表的磁盘块，最后一次索引表指向文件存放的磁盘块组。另外，考虑到文件的检索效率，限定目录文件只能是利用直接索引项，又知每个文件目录项占</a:t>
            </a:r>
            <a:r>
              <a:rPr lang="en-US" altLang="zh-CN" dirty="0"/>
              <a:t>16</a:t>
            </a:r>
            <a:r>
              <a:rPr lang="zh-CN" altLang="zh-CN" dirty="0"/>
              <a:t>个字节。请回答下列问题。</a:t>
            </a:r>
            <a:endParaRPr lang="en-US" altLang="zh-CN" dirty="0"/>
          </a:p>
          <a:p>
            <a:pPr marL="0" indent="0">
              <a:buNone/>
            </a:pPr>
            <a:r>
              <a:rPr lang="en-US" altLang="zh-CN" dirty="0"/>
              <a:t>(1)</a:t>
            </a:r>
            <a:r>
              <a:rPr lang="zh-CN" altLang="zh-CN" dirty="0"/>
              <a:t>该文件系统中单个文件的理论最大尺寸是多少</a:t>
            </a:r>
            <a:r>
              <a:rPr lang="en-US" altLang="zh-CN" dirty="0"/>
              <a:t>? </a:t>
            </a:r>
          </a:p>
          <a:p>
            <a:pPr marL="0" indent="0">
              <a:buNone/>
            </a:pPr>
            <a:r>
              <a:rPr lang="en-US" altLang="zh-CN" dirty="0"/>
              <a:t>(2)</a:t>
            </a:r>
            <a:r>
              <a:rPr lang="zh-CN" altLang="zh-CN" dirty="0"/>
              <a:t>每个目录下包含的文件或子目录数的理论最大值是多少</a:t>
            </a:r>
            <a:r>
              <a:rPr lang="en-US" altLang="zh-CN" dirty="0"/>
              <a:t>? </a:t>
            </a:r>
            <a:endParaRPr lang="zh-CN" altLang="zh-CN" dirty="0"/>
          </a:p>
          <a:p>
            <a:endParaRPr lang="zh-CN" altLang="en-US" dirty="0"/>
          </a:p>
        </p:txBody>
      </p:sp>
      <p:sp>
        <p:nvSpPr>
          <p:cNvPr id="4" name="日期占位符 3">
            <a:extLst>
              <a:ext uri="{FF2B5EF4-FFF2-40B4-BE49-F238E27FC236}">
                <a16:creationId xmlns:a16="http://schemas.microsoft.com/office/drawing/2014/main" id="{80B7F875-A690-4D3C-A2DA-A42A0AE5213B}"/>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CBF39704-C831-4FC0-9106-30F3A2FBFBB7}"/>
              </a:ext>
            </a:extLst>
          </p:cNvPr>
          <p:cNvSpPr>
            <a:spLocks noGrp="1"/>
          </p:cNvSpPr>
          <p:nvPr>
            <p:ph type="sldNum" sz="quarter" idx="12"/>
          </p:nvPr>
        </p:nvSpPr>
        <p:spPr/>
        <p:txBody>
          <a:bodyPr/>
          <a:lstStyle/>
          <a:p>
            <a:fld id="{0C913308-F349-4B6D-A68A-DD1791B4A57B}" type="slidenum">
              <a:rPr lang="zh-CN" altLang="en-US" smtClean="0"/>
              <a:t>64</a:t>
            </a:fld>
            <a:endParaRPr lang="zh-CN" altLang="en-US"/>
          </a:p>
        </p:txBody>
      </p:sp>
    </p:spTree>
    <p:extLst>
      <p:ext uri="{BB962C8B-B14F-4D97-AF65-F5344CB8AC3E}">
        <p14:creationId xmlns:p14="http://schemas.microsoft.com/office/powerpoint/2010/main" val="155628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04D68-B7F1-486A-BBB5-6EBCFD84F80C}"/>
              </a:ext>
            </a:extLst>
          </p:cNvPr>
          <p:cNvSpPr>
            <a:spLocks noGrp="1"/>
          </p:cNvSpPr>
          <p:nvPr>
            <p:ph type="title"/>
          </p:nvPr>
        </p:nvSpPr>
        <p:spPr/>
        <p:txBody>
          <a:bodyPr/>
          <a:lstStyle/>
          <a:p>
            <a:r>
              <a:rPr lang="zh-CN" altLang="en-US" dirty="0"/>
              <a:t>文件的命名</a:t>
            </a:r>
          </a:p>
        </p:txBody>
      </p:sp>
      <p:sp>
        <p:nvSpPr>
          <p:cNvPr id="3" name="内容占位符 2">
            <a:extLst>
              <a:ext uri="{FF2B5EF4-FFF2-40B4-BE49-F238E27FC236}">
                <a16:creationId xmlns:a16="http://schemas.microsoft.com/office/drawing/2014/main" id="{DCDB0EE8-0C89-4B11-9C49-D7F5E18C388D}"/>
              </a:ext>
            </a:extLst>
          </p:cNvPr>
          <p:cNvSpPr>
            <a:spLocks noGrp="1"/>
          </p:cNvSpPr>
          <p:nvPr>
            <p:ph idx="1"/>
          </p:nvPr>
        </p:nvSpPr>
        <p:spPr/>
        <p:txBody>
          <a:bodyPr/>
          <a:lstStyle/>
          <a:p>
            <a:r>
              <a:rPr lang="zh-CN" altLang="en-US" dirty="0"/>
              <a:t>各操作系统的文件命名规则略有不同，在文件名字的格式（如合法字符集不同、是否区分大小写等）和长度上存在差异</a:t>
            </a:r>
          </a:p>
          <a:p>
            <a:r>
              <a:rPr lang="zh-CN" altLang="en-US" dirty="0"/>
              <a:t>通常，文件名字由文件名和扩展名组成，中间用“</a:t>
            </a:r>
            <a:r>
              <a:rPr lang="en-US" altLang="zh-CN" dirty="0"/>
              <a:t>.”</a:t>
            </a:r>
            <a:r>
              <a:rPr lang="zh-CN" altLang="en-US" dirty="0"/>
              <a:t>分隔。前者标识文件内容、后者标识文件特性。</a:t>
            </a:r>
          </a:p>
          <a:p>
            <a:r>
              <a:rPr lang="zh-CN" altLang="en-US" dirty="0"/>
              <a:t>通配符：“</a:t>
            </a:r>
            <a:r>
              <a:rPr lang="en-US" altLang="zh-CN" dirty="0"/>
              <a:t>?”</a:t>
            </a:r>
            <a:r>
              <a:rPr lang="zh-CN" altLang="en-US" dirty="0"/>
              <a:t>代表任何一个符合文件命名要求的合法字符，“*”代表任何一个合法的字符串。</a:t>
            </a:r>
          </a:p>
          <a:p>
            <a:endParaRPr lang="zh-CN" altLang="en-US" dirty="0"/>
          </a:p>
        </p:txBody>
      </p:sp>
      <p:sp>
        <p:nvSpPr>
          <p:cNvPr id="4" name="日期占位符 3">
            <a:extLst>
              <a:ext uri="{FF2B5EF4-FFF2-40B4-BE49-F238E27FC236}">
                <a16:creationId xmlns:a16="http://schemas.microsoft.com/office/drawing/2014/main" id="{937907BD-92E7-4723-AE9D-FE2A2B7EA9D1}"/>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4EA2F85E-DE2A-484D-BBBB-EF0630BD6434}"/>
              </a:ext>
            </a:extLst>
          </p:cNvPr>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81463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D7144-42F9-46D3-AF63-978514C1FD3F}"/>
              </a:ext>
            </a:extLst>
          </p:cNvPr>
          <p:cNvSpPr>
            <a:spLocks noGrp="1"/>
          </p:cNvSpPr>
          <p:nvPr>
            <p:ph type="title"/>
          </p:nvPr>
        </p:nvSpPr>
        <p:spPr/>
        <p:txBody>
          <a:bodyPr/>
          <a:lstStyle/>
          <a:p>
            <a:r>
              <a:rPr lang="en-US" altLang="zh-CN" dirty="0"/>
              <a:t>Unix</a:t>
            </a:r>
            <a:r>
              <a:rPr lang="zh-CN" altLang="en-US" dirty="0"/>
              <a:t>文件类型</a:t>
            </a:r>
          </a:p>
        </p:txBody>
      </p:sp>
      <p:sp>
        <p:nvSpPr>
          <p:cNvPr id="3" name="内容占位符 2">
            <a:extLst>
              <a:ext uri="{FF2B5EF4-FFF2-40B4-BE49-F238E27FC236}">
                <a16:creationId xmlns:a16="http://schemas.microsoft.com/office/drawing/2014/main" id="{00327161-DF35-413A-AD9A-A60922160DAB}"/>
              </a:ext>
            </a:extLst>
          </p:cNvPr>
          <p:cNvSpPr>
            <a:spLocks noGrp="1"/>
          </p:cNvSpPr>
          <p:nvPr>
            <p:ph idx="1"/>
          </p:nvPr>
        </p:nvSpPr>
        <p:spPr/>
        <p:txBody>
          <a:bodyPr/>
          <a:lstStyle/>
          <a:p>
            <a:r>
              <a:rPr lang="zh-CN" altLang="en-US" dirty="0"/>
              <a:t>普通文件</a:t>
            </a:r>
            <a:endParaRPr lang="en-US" altLang="zh-CN" dirty="0"/>
          </a:p>
          <a:p>
            <a:pPr lvl="1"/>
            <a:r>
              <a:rPr lang="en-US" altLang="zh-CN" dirty="0"/>
              <a:t>ASCII/</a:t>
            </a:r>
            <a:r>
              <a:rPr lang="zh-CN" altLang="en-US" dirty="0"/>
              <a:t>二进制</a:t>
            </a:r>
          </a:p>
          <a:p>
            <a:r>
              <a:rPr lang="zh-CN" altLang="en-US" dirty="0"/>
              <a:t>目录文件</a:t>
            </a:r>
            <a:endParaRPr lang="en-US" altLang="zh-CN" dirty="0"/>
          </a:p>
          <a:p>
            <a:pPr lvl="1"/>
            <a:r>
              <a:rPr lang="zh-CN" altLang="en-US" dirty="0"/>
              <a:t>实现按名存取的辅助文件</a:t>
            </a:r>
          </a:p>
          <a:p>
            <a:r>
              <a:rPr lang="zh-CN" altLang="en-US" dirty="0"/>
              <a:t>设备文件</a:t>
            </a:r>
          </a:p>
          <a:p>
            <a:pPr lvl="1"/>
            <a:r>
              <a:rPr lang="zh-CN" altLang="en-US" dirty="0"/>
              <a:t>块设备文件</a:t>
            </a:r>
          </a:p>
          <a:p>
            <a:pPr lvl="1"/>
            <a:r>
              <a:rPr lang="zh-CN" altLang="en-US" dirty="0"/>
              <a:t>字符设备文件</a:t>
            </a:r>
          </a:p>
          <a:p>
            <a:pPr lvl="1"/>
            <a:r>
              <a:rPr lang="zh-CN" altLang="en-US" dirty="0"/>
              <a:t>有名管道文件</a:t>
            </a:r>
          </a:p>
          <a:p>
            <a:pPr lvl="1"/>
            <a:r>
              <a:rPr lang="en-US" altLang="zh-CN" dirty="0"/>
              <a:t>Socket</a:t>
            </a:r>
            <a:r>
              <a:rPr lang="zh-CN" altLang="en-US" dirty="0"/>
              <a:t>套接字文件</a:t>
            </a:r>
          </a:p>
        </p:txBody>
      </p:sp>
      <p:sp>
        <p:nvSpPr>
          <p:cNvPr id="4" name="日期占位符 3">
            <a:extLst>
              <a:ext uri="{FF2B5EF4-FFF2-40B4-BE49-F238E27FC236}">
                <a16:creationId xmlns:a16="http://schemas.microsoft.com/office/drawing/2014/main" id="{D9F77024-7E7A-4617-AB14-F2CEADA5761F}"/>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7F2749E2-DF8A-4711-B1E5-F558BBA924EC}"/>
              </a:ext>
            </a:extLst>
          </p:cNvPr>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22876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C7471-46A6-4903-8388-0AC7AAFB6CDD}"/>
              </a:ext>
            </a:extLst>
          </p:cNvPr>
          <p:cNvSpPr>
            <a:spLocks noGrp="1"/>
          </p:cNvSpPr>
          <p:nvPr>
            <p:ph type="title"/>
          </p:nvPr>
        </p:nvSpPr>
        <p:spPr/>
        <p:txBody>
          <a:bodyPr/>
          <a:lstStyle/>
          <a:p>
            <a:r>
              <a:rPr lang="zh-CN" altLang="en-US" dirty="0"/>
              <a:t>文件的属性</a:t>
            </a:r>
          </a:p>
        </p:txBody>
      </p:sp>
      <p:sp>
        <p:nvSpPr>
          <p:cNvPr id="3" name="内容占位符 2">
            <a:extLst>
              <a:ext uri="{FF2B5EF4-FFF2-40B4-BE49-F238E27FC236}">
                <a16:creationId xmlns:a16="http://schemas.microsoft.com/office/drawing/2014/main" id="{FC497849-96C1-4869-BE87-A41F50E9BD63}"/>
              </a:ext>
            </a:extLst>
          </p:cNvPr>
          <p:cNvSpPr>
            <a:spLocks noGrp="1"/>
          </p:cNvSpPr>
          <p:nvPr>
            <p:ph idx="1"/>
          </p:nvPr>
        </p:nvSpPr>
        <p:spPr/>
        <p:txBody>
          <a:bodyPr>
            <a:normAutofit/>
          </a:bodyPr>
          <a:lstStyle/>
          <a:p>
            <a:r>
              <a:rPr lang="zh-CN" altLang="en-US" dirty="0"/>
              <a:t>用于文件的管理控制和安全保护</a:t>
            </a:r>
          </a:p>
          <a:p>
            <a:r>
              <a:rPr lang="zh-CN" altLang="en-US" dirty="0"/>
              <a:t>分为：</a:t>
            </a:r>
          </a:p>
          <a:p>
            <a:pPr lvl="1"/>
            <a:r>
              <a:rPr lang="zh-CN" altLang="en-US" dirty="0"/>
              <a:t>基本属性：文件名、所有者、授权者、长度等</a:t>
            </a:r>
          </a:p>
          <a:p>
            <a:pPr lvl="1"/>
            <a:r>
              <a:rPr lang="zh-CN" altLang="en-US" dirty="0"/>
              <a:t>类型属性：普通文件、目录文件、系统文件、隐式文件、设备文件等</a:t>
            </a:r>
          </a:p>
          <a:p>
            <a:pPr lvl="1"/>
            <a:r>
              <a:rPr lang="zh-CN" altLang="en-US" dirty="0"/>
              <a:t>保护属性：读、写、可执行、可更新、可删除、可改变保护、归档等</a:t>
            </a:r>
          </a:p>
          <a:p>
            <a:pPr lvl="1"/>
            <a:r>
              <a:rPr lang="zh-CN" altLang="en-US" dirty="0"/>
              <a:t>管理属性：创建时间、最后存取时间、最后修改时间等</a:t>
            </a:r>
          </a:p>
          <a:p>
            <a:endParaRPr lang="zh-CN" altLang="en-US" dirty="0"/>
          </a:p>
        </p:txBody>
      </p:sp>
      <p:sp>
        <p:nvSpPr>
          <p:cNvPr id="4" name="日期占位符 3">
            <a:extLst>
              <a:ext uri="{FF2B5EF4-FFF2-40B4-BE49-F238E27FC236}">
                <a16:creationId xmlns:a16="http://schemas.microsoft.com/office/drawing/2014/main" id="{8FC96B02-9DEE-4CE3-979F-FC072400D93B}"/>
              </a:ext>
            </a:extLst>
          </p:cNvPr>
          <p:cNvSpPr>
            <a:spLocks noGrp="1"/>
          </p:cNvSpPr>
          <p:nvPr>
            <p:ph type="dt" sz="half" idx="10"/>
          </p:nvPr>
        </p:nvSpPr>
        <p:spPr/>
        <p:txBody>
          <a:bodyPr/>
          <a:lstStyle/>
          <a:p>
            <a:fld id="{5AC8EB17-5290-4DBE-B95A-78F7652B1597}" type="datetime1">
              <a:rPr lang="zh-CN" altLang="en-US" smtClean="0"/>
              <a:t>2021/6/4</a:t>
            </a:fld>
            <a:endParaRPr lang="zh-CN" altLang="en-US"/>
          </a:p>
        </p:txBody>
      </p:sp>
      <p:sp>
        <p:nvSpPr>
          <p:cNvPr id="5" name="灯片编号占位符 4">
            <a:extLst>
              <a:ext uri="{FF2B5EF4-FFF2-40B4-BE49-F238E27FC236}">
                <a16:creationId xmlns:a16="http://schemas.microsoft.com/office/drawing/2014/main" id="{0234E142-C3C2-4AE1-93AE-D990DFAF73B5}"/>
              </a:ext>
            </a:extLst>
          </p:cNvPr>
          <p:cNvSpPr>
            <a:spLocks noGrp="1"/>
          </p:cNvSpPr>
          <p:nvPr>
            <p:ph type="sldNum" sz="quarter" idx="12"/>
          </p:nvPr>
        </p:nvSpPr>
        <p:spPr/>
        <p:txBody>
          <a:bodyPr/>
          <a:lstStyle/>
          <a:p>
            <a:fld id="{0C913308-F349-4B6D-A68A-DD1791B4A57B}" type="slidenum">
              <a:rPr lang="zh-CN" altLang="en-US" smtClean="0"/>
              <a:t>9</a:t>
            </a:fld>
            <a:endParaRPr lang="zh-CN" altLang="en-US" dirty="0"/>
          </a:p>
        </p:txBody>
      </p:sp>
    </p:spTree>
    <p:extLst>
      <p:ext uri="{BB962C8B-B14F-4D97-AF65-F5344CB8AC3E}">
        <p14:creationId xmlns:p14="http://schemas.microsoft.com/office/powerpoint/2010/main" val="33528607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12015</TotalTime>
  <Words>5236</Words>
  <Application>Microsoft Office PowerPoint</Application>
  <PresentationFormat>全屏显示(4:3)</PresentationFormat>
  <Paragraphs>847</Paragraphs>
  <Slides>64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64</vt:i4>
      </vt:variant>
    </vt:vector>
  </HeadingPairs>
  <TitlesOfParts>
    <vt:vector size="71" baseType="lpstr">
      <vt:lpstr>华文新魏</vt:lpstr>
      <vt:lpstr>宋体</vt:lpstr>
      <vt:lpstr>Arial</vt:lpstr>
      <vt:lpstr>Calibri</vt:lpstr>
      <vt:lpstr>Times New Roman</vt:lpstr>
      <vt:lpstr>Wingdings</vt:lpstr>
      <vt:lpstr>Office 主题</vt:lpstr>
      <vt:lpstr>操作系统 </vt:lpstr>
      <vt:lpstr>主要内容</vt:lpstr>
      <vt:lpstr>文件系统概览 (1)</vt:lpstr>
      <vt:lpstr>文件系统概览 (2)</vt:lpstr>
      <vt:lpstr>6.1 文件</vt:lpstr>
      <vt:lpstr>文件的分类</vt:lpstr>
      <vt:lpstr>文件的命名</vt:lpstr>
      <vt:lpstr>Unix文件类型</vt:lpstr>
      <vt:lpstr>文件的属性</vt:lpstr>
      <vt:lpstr>文件的保护属性</vt:lpstr>
      <vt:lpstr>文件的使用接口</vt:lpstr>
      <vt:lpstr>6.2 文件目录</vt:lpstr>
      <vt:lpstr>文件控制块信息</vt:lpstr>
      <vt:lpstr>文件控制块举例</vt:lpstr>
      <vt:lpstr>文件控制块举例</vt:lpstr>
      <vt:lpstr>文件目录</vt:lpstr>
      <vt:lpstr>层次目录结构（树状）</vt:lpstr>
      <vt:lpstr>层次目录结构（树状）</vt:lpstr>
      <vt:lpstr>Unix目录结构</vt:lpstr>
      <vt:lpstr>6.3文件的数据组织与存储</vt:lpstr>
      <vt:lpstr>文件的结构</vt:lpstr>
      <vt:lpstr>文件的逻辑结构</vt:lpstr>
      <vt:lpstr>文件的逻辑结构</vt:lpstr>
      <vt:lpstr>文件的物理结构</vt:lpstr>
      <vt:lpstr>文件的物理结构</vt:lpstr>
      <vt:lpstr>顺序文件</vt:lpstr>
      <vt:lpstr>连接文件</vt:lpstr>
      <vt:lpstr>直接文件</vt:lpstr>
      <vt:lpstr>直接文件</vt:lpstr>
      <vt:lpstr>直接文件</vt:lpstr>
      <vt:lpstr>直接文件</vt:lpstr>
      <vt:lpstr>索引文件</vt:lpstr>
      <vt:lpstr>索引文件</vt:lpstr>
      <vt:lpstr>UNIX/Linux多重索引结构</vt:lpstr>
      <vt:lpstr>文件系统其它功能的实现</vt:lpstr>
      <vt:lpstr>文件系统调用的实现</vt:lpstr>
      <vt:lpstr>文件系统的基本结构</vt:lpstr>
      <vt:lpstr>文件系统内部结构</vt:lpstr>
      <vt:lpstr>文件系统内部结构</vt:lpstr>
      <vt:lpstr>文件系统调用-文件创建</vt:lpstr>
      <vt:lpstr>文件系统调用-文件删除 </vt:lpstr>
      <vt:lpstr>文件系统调用-文件打开 </vt:lpstr>
      <vt:lpstr>文件系统调用-文件关闭 </vt:lpstr>
      <vt:lpstr>文件系统调用-读文件</vt:lpstr>
      <vt:lpstr>文件系统调用-读文件</vt:lpstr>
      <vt:lpstr>文件系统调用-写文件</vt:lpstr>
      <vt:lpstr>文件系统调用-随机存取</vt:lpstr>
      <vt:lpstr>文件系统调用-重定向</vt:lpstr>
      <vt:lpstr>文件共享</vt:lpstr>
      <vt:lpstr>文件静态共享</vt:lpstr>
      <vt:lpstr>文件静态共享</vt:lpstr>
      <vt:lpstr>文件符号链接共享</vt:lpstr>
      <vt:lpstr>文件动态共享</vt:lpstr>
      <vt:lpstr>父子进程文件动态共享</vt:lpstr>
      <vt:lpstr>非父子进程文件动态共享</vt:lpstr>
      <vt:lpstr>虚拟文件系统</vt:lpstr>
      <vt:lpstr>虚拟文件系统</vt:lpstr>
      <vt:lpstr>虚拟文件系统</vt:lpstr>
      <vt:lpstr>文件空间管理</vt:lpstr>
      <vt:lpstr>文件空间管理</vt:lpstr>
      <vt:lpstr>主存映射文件</vt:lpstr>
      <vt:lpstr>主存映射文件</vt:lpstr>
      <vt:lpstr>作业</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dc:title>
  <dc:creator>huajingyu</dc:creator>
  <cp:lastModifiedBy>hua</cp:lastModifiedBy>
  <cp:revision>375</cp:revision>
  <dcterms:created xsi:type="dcterms:W3CDTF">2013-07-21T01:03:37Z</dcterms:created>
  <dcterms:modified xsi:type="dcterms:W3CDTF">2021-06-04T01:32:56Z</dcterms:modified>
</cp:coreProperties>
</file>