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362" r:id="rId2"/>
    <p:sldId id="256" r:id="rId3"/>
    <p:sldId id="361" r:id="rId4"/>
    <p:sldId id="293" r:id="rId5"/>
    <p:sldId id="296" r:id="rId6"/>
    <p:sldId id="295" r:id="rId7"/>
    <p:sldId id="297" r:id="rId8"/>
    <p:sldId id="298" r:id="rId9"/>
    <p:sldId id="299" r:id="rId10"/>
    <p:sldId id="294" r:id="rId11"/>
    <p:sldId id="300" r:id="rId12"/>
    <p:sldId id="260" r:id="rId13"/>
    <p:sldId id="302" r:id="rId14"/>
    <p:sldId id="303" r:id="rId15"/>
    <p:sldId id="304" r:id="rId16"/>
    <p:sldId id="305" r:id="rId17"/>
    <p:sldId id="306" r:id="rId18"/>
    <p:sldId id="345" r:id="rId19"/>
    <p:sldId id="307" r:id="rId20"/>
    <p:sldId id="363" r:id="rId21"/>
    <p:sldId id="308" r:id="rId22"/>
    <p:sldId id="301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309" r:id="rId31"/>
    <p:sldId id="311" r:id="rId32"/>
    <p:sldId id="310" r:id="rId33"/>
    <p:sldId id="312" r:id="rId34"/>
    <p:sldId id="313" r:id="rId35"/>
    <p:sldId id="314" r:id="rId36"/>
    <p:sldId id="315" r:id="rId37"/>
    <p:sldId id="268" r:id="rId38"/>
    <p:sldId id="269" r:id="rId39"/>
    <p:sldId id="270" r:id="rId40"/>
    <p:sldId id="364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316" r:id="rId53"/>
    <p:sldId id="318" r:id="rId54"/>
    <p:sldId id="319" r:id="rId55"/>
    <p:sldId id="320" r:id="rId56"/>
    <p:sldId id="322" r:id="rId57"/>
    <p:sldId id="323" r:id="rId58"/>
    <p:sldId id="332" r:id="rId59"/>
    <p:sldId id="333" r:id="rId60"/>
    <p:sldId id="334" r:id="rId61"/>
    <p:sldId id="336" r:id="rId62"/>
    <p:sldId id="337" r:id="rId63"/>
    <p:sldId id="338" r:id="rId64"/>
    <p:sldId id="339" r:id="rId65"/>
    <p:sldId id="340" r:id="rId66"/>
    <p:sldId id="335" r:id="rId67"/>
    <p:sldId id="342" r:id="rId68"/>
    <p:sldId id="341" r:id="rId69"/>
    <p:sldId id="282" r:id="rId70"/>
    <p:sldId id="365" r:id="rId71"/>
    <p:sldId id="284" r:id="rId72"/>
    <p:sldId id="283" r:id="rId73"/>
    <p:sldId id="285" r:id="rId74"/>
    <p:sldId id="286" r:id="rId75"/>
    <p:sldId id="287" r:id="rId76"/>
    <p:sldId id="288" r:id="rId77"/>
    <p:sldId id="289" r:id="rId78"/>
    <p:sldId id="290" r:id="rId79"/>
    <p:sldId id="291" r:id="rId80"/>
    <p:sldId id="292" r:id="rId81"/>
    <p:sldId id="366" r:id="rId82"/>
    <p:sldId id="360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43" r:id="rId97"/>
    <p:sldId id="344" r:id="rId9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E99FA-B428-4A09-BF3A-E22DB6F96E75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1842B-1B10-4893-87DA-9DE11CCB9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0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9E4F3-5AED-45AA-9342-D2080E596411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0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0629-EDF3-458F-9583-CD5F59E092A2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0C98-E9F8-4841-99D9-786ED2EDC4C2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AAEA-0C3B-4E46-90F7-14B33B2A3B64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1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6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06D6-37D0-4CAD-9DA9-1213C16C09B0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2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D640-6636-468B-B6F8-FAF9463C3311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0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2B30-4BB9-4D3C-8829-E26C84C4F467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1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514-38B0-43EF-BF31-F693F5719EA4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4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B937-C5BF-4C6F-9254-DF38EF513210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3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C77F-0C89-40EB-A67D-7F8A3568E50E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7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6E4-CB32-448E-8927-0AFEF89079F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1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EF149F3F-4632-48FB-87DE-8A14B173F105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349D9038-FCC5-4893-8B22-D49FA85E0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6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第三章作业布置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章习题，第二版课本 </a:t>
            </a:r>
            <a:r>
              <a:rPr lang="en-US" altLang="zh-CN" dirty="0"/>
              <a:t>pg. 168</a:t>
            </a:r>
            <a:r>
              <a:rPr lang="zh-CN" altLang="en-US" dirty="0"/>
              <a:t>开始</a:t>
            </a:r>
          </a:p>
          <a:p>
            <a:r>
              <a:rPr lang="zh-CN" altLang="en-US" dirty="0"/>
              <a:t>习题 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15</a:t>
            </a:r>
            <a:r>
              <a:rPr lang="zh-CN" altLang="en-US" dirty="0"/>
              <a:t>、</a:t>
            </a:r>
            <a:r>
              <a:rPr lang="en-US" altLang="zh-CN" dirty="0"/>
              <a:t>17</a:t>
            </a:r>
            <a:r>
              <a:rPr lang="zh-CN" altLang="en-US" dirty="0"/>
              <a:t>、</a:t>
            </a:r>
            <a:r>
              <a:rPr lang="en-US" altLang="zh-CN" dirty="0"/>
              <a:t>22</a:t>
            </a:r>
            <a:r>
              <a:rPr lang="zh-CN" altLang="en-US" dirty="0"/>
              <a:t>、</a:t>
            </a:r>
            <a:r>
              <a:rPr lang="en-US" altLang="zh-CN" dirty="0"/>
              <a:t>25</a:t>
            </a:r>
            <a:r>
              <a:rPr lang="zh-CN" altLang="en-US" dirty="0"/>
              <a:t>、</a:t>
            </a:r>
            <a:r>
              <a:rPr lang="en-US" altLang="zh-CN" dirty="0"/>
              <a:t>28</a:t>
            </a:r>
            <a:r>
              <a:rPr lang="zh-CN" altLang="en-US" dirty="0"/>
              <a:t>、</a:t>
            </a:r>
            <a:r>
              <a:rPr lang="en-US" altLang="zh-CN" dirty="0"/>
              <a:t>31</a:t>
            </a:r>
            <a:r>
              <a:rPr lang="zh-CN" altLang="en-US" dirty="0"/>
              <a:t>、</a:t>
            </a:r>
            <a:r>
              <a:rPr lang="en-US" altLang="zh-CN" dirty="0"/>
              <a:t>33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习题截止时间</a:t>
            </a:r>
          </a:p>
          <a:p>
            <a:pPr lvl="1"/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</a:t>
            </a:r>
            <a:r>
              <a:rPr lang="en-US" altLang="zh-CN" dirty="0"/>
              <a:t>24</a:t>
            </a:r>
            <a:r>
              <a:rPr lang="zh-CN" altLang="en-US" dirty="0"/>
              <a:t>时，即，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r>
              <a:rPr lang="en-US" altLang="zh-CN" dirty="0"/>
              <a:t>0</a:t>
            </a:r>
            <a:r>
              <a:rPr lang="zh-CN" altLang="en-US" dirty="0"/>
              <a:t>时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2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内建调试器</a:t>
            </a:r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1192672"/>
          </a:xfrm>
        </p:spPr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是</a:t>
            </a:r>
            <a:r>
              <a:rPr lang="en-US" altLang="zh-CN" dirty="0"/>
              <a:t>NEMU</a:t>
            </a:r>
            <a:r>
              <a:rPr lang="zh-CN" altLang="en-US" dirty="0"/>
              <a:t>内建的基于字符串界面（</a:t>
            </a:r>
            <a:r>
              <a:rPr lang="en-US" altLang="zh-CN" dirty="0"/>
              <a:t>CLI</a:t>
            </a:r>
            <a:r>
              <a:rPr lang="zh-CN" altLang="en-US" dirty="0"/>
              <a:t>）的调试器</a:t>
            </a:r>
            <a:endParaRPr lang="en-US" altLang="zh-CN" dirty="0"/>
          </a:p>
          <a:p>
            <a:r>
              <a:rPr lang="zh-CN" altLang="en-US" dirty="0"/>
              <a:t>进入</a:t>
            </a:r>
            <a:r>
              <a:rPr lang="en-US" altLang="zh-CN" dirty="0"/>
              <a:t>CLI</a:t>
            </a:r>
            <a:r>
              <a:rPr lang="zh-CN" altLang="en-US" dirty="0"/>
              <a:t>调试界面的标志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BC34-713C-45D5-89F5-652EACAA10DA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99920" y="2870175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46400" y="4928298"/>
            <a:ext cx="510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在控制台中看到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nemu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这个提示符，光标在后面一闪一闪的，那就进入</a:t>
            </a:r>
            <a:r>
              <a:rPr lang="en-US" altLang="zh-CN" sz="2000" dirty="0">
                <a:solidFill>
                  <a:srgbClr val="FF0000"/>
                </a:solidFill>
              </a:rPr>
              <a:t>CLI</a:t>
            </a:r>
            <a:r>
              <a:rPr lang="zh-CN" altLang="en-US" sz="2000" dirty="0">
                <a:solidFill>
                  <a:srgbClr val="FF0000"/>
                </a:solidFill>
              </a:rPr>
              <a:t>调试状态了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2733040" y="4070503"/>
            <a:ext cx="426720" cy="751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内建调试器</a:t>
            </a:r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BC34-713C-45D5-89F5-652EACAA10DA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47975" y="1310691"/>
            <a:ext cx="88521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进入</a:t>
            </a:r>
            <a:r>
              <a:rPr lang="en-US" altLang="zh-CN" sz="2800" dirty="0"/>
              <a:t>CLI</a:t>
            </a:r>
            <a:r>
              <a:rPr lang="zh-CN" altLang="en-US" sz="2800" dirty="0"/>
              <a:t>调试界面的两种方法：</a:t>
            </a:r>
            <a:endParaRPr lang="en-US" altLang="zh-CN" sz="2800" dirty="0"/>
          </a:p>
          <a:p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执行参数中不带 </a:t>
            </a:r>
            <a:r>
              <a:rPr lang="en-US" altLang="zh-CN" sz="2800" dirty="0"/>
              <a:t>--</a:t>
            </a:r>
            <a:r>
              <a:rPr lang="en-US" altLang="zh-CN" sz="2800" dirty="0" err="1"/>
              <a:t>autorun</a:t>
            </a:r>
            <a:r>
              <a:rPr lang="en-US" altLang="zh-CN" sz="2800" dirty="0"/>
              <a:t> </a:t>
            </a:r>
            <a:r>
              <a:rPr lang="zh-CN" altLang="en-US" sz="2800" dirty="0"/>
              <a:t>初始化后就等待用户命令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在</a:t>
            </a:r>
            <a:r>
              <a:rPr lang="en-US" altLang="zh-CN" sz="2800" dirty="0"/>
              <a:t>kernel</a:t>
            </a:r>
            <a:r>
              <a:rPr lang="zh-CN" altLang="en-US" sz="2800" dirty="0"/>
              <a:t>或者</a:t>
            </a:r>
            <a:r>
              <a:rPr lang="en-US" altLang="zh-CN" sz="2800" dirty="0" err="1"/>
              <a:t>testcase</a:t>
            </a:r>
            <a:r>
              <a:rPr lang="zh-CN" altLang="en-US" sz="2800" dirty="0"/>
              <a:t>的代码中加入</a:t>
            </a:r>
            <a:r>
              <a:rPr lang="en-US" altLang="zh-CN" sz="2800" dirty="0"/>
              <a:t>BREAK_POINT</a:t>
            </a:r>
            <a:r>
              <a:rPr lang="zh-CN" altLang="en-US" sz="2800" dirty="0"/>
              <a:t>，执行到相应位置再进入</a:t>
            </a:r>
            <a:r>
              <a:rPr lang="en-US" altLang="zh-CN" sz="2800" dirty="0"/>
              <a:t>CLI</a:t>
            </a:r>
            <a:r>
              <a:rPr lang="zh-CN" altLang="en-US" sz="2800" dirty="0"/>
              <a:t>调试界面</a:t>
            </a:r>
          </a:p>
        </p:txBody>
      </p:sp>
      <p:sp>
        <p:nvSpPr>
          <p:cNvPr id="12" name="矩形 11"/>
          <p:cNvSpPr/>
          <p:nvPr/>
        </p:nvSpPr>
        <p:spPr>
          <a:xfrm>
            <a:off x="999195" y="2950043"/>
            <a:ext cx="9451626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$ ./</a:t>
            </a:r>
            <a:r>
              <a:rPr lang="en-US" altLang="zh-CN" sz="2800" dirty="0" err="1"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latin typeface="Consolas" panose="020B0609020204030204" pitchFamily="49" charset="0"/>
              </a:rPr>
              <a:t> --</a:t>
            </a:r>
            <a:r>
              <a:rPr lang="en-US" altLang="zh-CN" sz="2800" dirty="0" err="1">
                <a:latin typeface="Consolas" panose="020B0609020204030204" pitchFamily="49" charset="0"/>
              </a:rPr>
              <a:t>autorun</a:t>
            </a:r>
            <a:r>
              <a:rPr lang="en-US" altLang="zh-CN" sz="2800" dirty="0">
                <a:latin typeface="Consolas" panose="020B0609020204030204" pitchFamily="49" charset="0"/>
              </a:rPr>
              <a:t> --kernel --</a:t>
            </a:r>
            <a:r>
              <a:rPr lang="en-US" altLang="zh-CN" sz="2800" dirty="0" err="1">
                <a:latin typeface="Consolas" panose="020B0609020204030204" pitchFamily="49" charset="0"/>
              </a:rPr>
              <a:t>testcase</a:t>
            </a:r>
            <a:r>
              <a:rPr lang="en-US" altLang="zh-CN" sz="2800" dirty="0">
                <a:latin typeface="Consolas" panose="020B0609020204030204" pitchFamily="49" charset="0"/>
              </a:rPr>
              <a:t> xxx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846786" y="2950043"/>
            <a:ext cx="1765738" cy="5232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137636" y="4522888"/>
            <a:ext cx="2446282" cy="2031325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BREAK_POINT;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 ...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00904" y="5899746"/>
            <a:ext cx="355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xxx.c</a:t>
            </a:r>
            <a:endParaRPr lang="zh-CN" alt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内建调试器</a:t>
            </a:r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58C7-D1C5-4B2B-9CC6-5A47CCDB07A0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57715"/>
              </p:ext>
            </p:extLst>
          </p:nvPr>
        </p:nvGraphicFramePr>
        <p:xfrm>
          <a:off x="5357071" y="2017760"/>
          <a:ext cx="6696244" cy="44368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8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31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命令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格式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使用举例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说明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帮助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help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help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打印帮助信息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继续运行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继续运行被暂停的程序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退出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退出当前正在运行的程序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单步执行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si</a:t>
                      </a:r>
                      <a:r>
                        <a:rPr lang="en-US" sz="1200" kern="100" dirty="0">
                          <a:effectLst/>
                        </a:rPr>
                        <a:t> [N]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 10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单步执行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条指令，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缺省为</a:t>
                      </a: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打印程序状态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info &lt;r/w&gt;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info r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info w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打印寄存器状态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打印监视点信息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9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表达式求值</a:t>
                      </a:r>
                      <a:r>
                        <a:rPr lang="en-US" sz="1200" kern="100" dirty="0">
                          <a:effectLst/>
                        </a:rPr>
                        <a:t> *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 EXPR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 $eax + 1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求出表达式</a:t>
                      </a:r>
                      <a:r>
                        <a:rPr lang="en-US" sz="1200" kern="100" dirty="0">
                          <a:effectLst/>
                        </a:rPr>
                        <a:t>EXPR</a:t>
                      </a:r>
                      <a:r>
                        <a:rPr lang="zh-CN" sz="1200" kern="100" dirty="0">
                          <a:effectLst/>
                        </a:rPr>
                        <a:t>的值（</a:t>
                      </a:r>
                      <a:r>
                        <a:rPr lang="en-US" sz="1200" kern="100" dirty="0">
                          <a:effectLst/>
                        </a:rPr>
                        <a:t>EXPR</a:t>
                      </a:r>
                      <a:r>
                        <a:rPr lang="zh-CN" sz="1200" kern="100" dirty="0">
                          <a:effectLst/>
                        </a:rPr>
                        <a:t>中可以出现数字，</a:t>
                      </a:r>
                      <a:r>
                        <a:rPr lang="en-US" sz="1200" kern="100" dirty="0">
                          <a:effectLst/>
                        </a:rPr>
                        <a:t>0x</a:t>
                      </a:r>
                      <a:r>
                        <a:rPr lang="zh-CN" sz="1200" kern="100" dirty="0">
                          <a:effectLst/>
                        </a:rPr>
                        <a:t>开头的十六进制数字，</a:t>
                      </a:r>
                      <a:r>
                        <a:rPr lang="en-US" sz="1200" kern="100" dirty="0">
                          <a:effectLst/>
                        </a:rPr>
                        <a:t>$</a:t>
                      </a:r>
                      <a:r>
                        <a:rPr lang="zh-CN" sz="1200" kern="100" dirty="0">
                          <a:effectLst/>
                        </a:rPr>
                        <a:t>开头的寄存器，</a:t>
                      </a:r>
                      <a:r>
                        <a:rPr lang="en-US" sz="1200" kern="100" dirty="0">
                          <a:effectLst/>
                        </a:rPr>
                        <a:t>*</a:t>
                      </a:r>
                      <a:r>
                        <a:rPr lang="zh-CN" sz="1200" kern="100" dirty="0">
                          <a:effectLst/>
                        </a:rPr>
                        <a:t>开头的指针解引用，括号对，和算术运算符）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62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扫描内存</a:t>
                      </a:r>
                      <a:r>
                        <a:rPr lang="en-US" sz="1200" kern="100" dirty="0">
                          <a:effectLst/>
                        </a:rPr>
                        <a:t> *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 N EXPR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 10 0x10000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以表达式</a:t>
                      </a:r>
                      <a:r>
                        <a:rPr lang="en-US" sz="1200" kern="100" dirty="0">
                          <a:effectLst/>
                        </a:rPr>
                        <a:t>EXPR</a:t>
                      </a:r>
                      <a:r>
                        <a:rPr lang="zh-CN" sz="1200" kern="100" dirty="0">
                          <a:effectLst/>
                        </a:rPr>
                        <a:t>的值为起始地址，以十六进制形式连续输出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个</a:t>
                      </a:r>
                      <a:r>
                        <a:rPr lang="en-US" sz="1200" kern="100" dirty="0">
                          <a:effectLst/>
                        </a:rPr>
                        <a:t>4</a:t>
                      </a:r>
                      <a:r>
                        <a:rPr lang="zh-CN" sz="1200" kern="100" dirty="0">
                          <a:effectLst/>
                        </a:rPr>
                        <a:t>字节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62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设置监视点</a:t>
                      </a:r>
                      <a:r>
                        <a:rPr lang="en-US" sz="1200" kern="100">
                          <a:effectLst/>
                        </a:rPr>
                        <a:t> *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 EXPR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 *0x2000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当表达式</a:t>
                      </a:r>
                      <a:r>
                        <a:rPr lang="en-US" sz="1200" kern="100">
                          <a:effectLst/>
                        </a:rPr>
                        <a:t>EXPR</a:t>
                      </a:r>
                      <a:r>
                        <a:rPr lang="zh-CN" sz="1200" kern="100">
                          <a:effectLst/>
                        </a:rPr>
                        <a:t>的值发生变化时，暂停程序运行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194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设置断点</a:t>
                      </a:r>
                      <a:r>
                        <a:rPr lang="en-US" sz="1200" kern="100">
                          <a:effectLst/>
                        </a:rPr>
                        <a:t> *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 EXPR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 main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在</a:t>
                      </a:r>
                      <a:r>
                        <a:rPr lang="en-US" sz="1200" kern="100">
                          <a:effectLst/>
                        </a:rPr>
                        <a:t>EXPR</a:t>
                      </a:r>
                      <a:r>
                        <a:rPr lang="zh-CN" sz="1200" kern="100">
                          <a:effectLst/>
                        </a:rPr>
                        <a:t>处设置断点。除此以外，框架代码还提供了宏</a:t>
                      </a:r>
                      <a:r>
                        <a:rPr lang="en-US" sz="1200" kern="100">
                          <a:effectLst/>
                        </a:rPr>
                        <a:t>BREAK_POINT</a:t>
                      </a:r>
                      <a:r>
                        <a:rPr lang="zh-CN" sz="1200" kern="100">
                          <a:effectLst/>
                        </a:rPr>
                        <a:t>，可以插入到用户程序中，起到断点的作用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62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删除监视点或断点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 N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 2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删除第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号监视点或断点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966887" y="5531260"/>
            <a:ext cx="139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monitor</a:t>
            </a:r>
            <a:r>
              <a:rPr lang="zh-CN" altLang="en-US" b="1" dirty="0"/>
              <a:t>提供了好多调试的功能</a:t>
            </a:r>
          </a:p>
        </p:txBody>
      </p:sp>
      <p:sp>
        <p:nvSpPr>
          <p:cNvPr id="12" name="矩形 11"/>
          <p:cNvSpPr/>
          <p:nvPr/>
        </p:nvSpPr>
        <p:spPr>
          <a:xfrm>
            <a:off x="743782" y="1131734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</a:p>
        </p:txBody>
      </p:sp>
      <p:sp>
        <p:nvSpPr>
          <p:cNvPr id="13" name="矩形 12"/>
          <p:cNvSpPr/>
          <p:nvPr/>
        </p:nvSpPr>
        <p:spPr>
          <a:xfrm>
            <a:off x="6674069" y="1954923"/>
            <a:ext cx="1124607" cy="45545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102069" y="2165131"/>
            <a:ext cx="4561490" cy="1954924"/>
          </a:xfrm>
          <a:custGeom>
            <a:avLst/>
            <a:gdLst>
              <a:gd name="connsiteX0" fmla="*/ 4561490 w 4561490"/>
              <a:gd name="connsiteY0" fmla="*/ 1954924 h 1954924"/>
              <a:gd name="connsiteX1" fmla="*/ 1849821 w 4561490"/>
              <a:gd name="connsiteY1" fmla="*/ 1439917 h 1954924"/>
              <a:gd name="connsiteX2" fmla="*/ 0 w 4561490"/>
              <a:gd name="connsiteY2" fmla="*/ 0 h 195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490" h="1954924">
                <a:moveTo>
                  <a:pt x="4561490" y="1954924"/>
                </a:moveTo>
                <a:cubicBezTo>
                  <a:pt x="3585779" y="1860331"/>
                  <a:pt x="2610069" y="1765738"/>
                  <a:pt x="1849821" y="1439917"/>
                </a:cubicBezTo>
                <a:cubicBezTo>
                  <a:pt x="1089573" y="1114096"/>
                  <a:pt x="544786" y="557048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3782" y="1131734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  <a:r>
              <a:rPr lang="en-US" altLang="zh-CN" sz="2400" dirty="0" err="1">
                <a:latin typeface="Consolas" panose="020B0609020204030204" pitchFamily="49" charset="0"/>
              </a:rPr>
              <a:t>si</a:t>
            </a:r>
            <a:r>
              <a:rPr lang="en-US" altLang="zh-CN" sz="2400" dirty="0">
                <a:latin typeface="Consolas" panose="020B0609020204030204" pitchFamily="49" charset="0"/>
              </a:rPr>
              <a:t> 10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解析并执行用户命令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7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3782" y="1131734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  <a:r>
              <a:rPr lang="en-US" altLang="zh-CN" sz="2400" dirty="0" err="1">
                <a:latin typeface="Consolas" panose="020B0609020204030204" pitchFamily="49" charset="0"/>
              </a:rPr>
              <a:t>si</a:t>
            </a:r>
            <a:r>
              <a:rPr lang="en-US" altLang="zh-CN" sz="2400" dirty="0">
                <a:latin typeface="Consolas" panose="020B0609020204030204" pitchFamily="49" charset="0"/>
              </a:rPr>
              <a:t> 10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解析并执行用户命令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8264" y="2933773"/>
            <a:ext cx="4967591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读入用户命令字符串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分解为命令、参数两个部分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查找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cmd_table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并执行相应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handler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55800" y="2332063"/>
            <a:ext cx="905933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429933" y="2446867"/>
            <a:ext cx="431800" cy="24722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5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3782" y="1131734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  <a:r>
              <a:rPr lang="en-US" altLang="zh-CN" sz="2400" dirty="0" err="1">
                <a:latin typeface="Consolas" panose="020B0609020204030204" pitchFamily="49" charset="0"/>
              </a:rPr>
              <a:t>si</a:t>
            </a:r>
            <a:r>
              <a:rPr lang="en-US" altLang="zh-CN" sz="2400" dirty="0">
                <a:latin typeface="Consolas" panose="020B0609020204030204" pitchFamily="49" charset="0"/>
              </a:rPr>
              <a:t> 10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解析并执行用户命令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8264" y="2933773"/>
            <a:ext cx="4967591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读入用户命令字符串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分解为命令、参数两个部分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查找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cmd_table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并执行相应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handler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209800" y="2332063"/>
            <a:ext cx="218090" cy="28510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677510" y="2332063"/>
            <a:ext cx="344549" cy="28510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8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3782" y="1131734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  <a:r>
              <a:rPr lang="en-US" altLang="zh-CN" sz="2400" dirty="0" err="1">
                <a:latin typeface="Consolas" panose="020B0609020204030204" pitchFamily="49" charset="0"/>
              </a:rPr>
              <a:t>si</a:t>
            </a:r>
            <a:r>
              <a:rPr lang="en-US" altLang="zh-CN" sz="2400" dirty="0">
                <a:latin typeface="Consolas" panose="020B0609020204030204" pitchFamily="49" charset="0"/>
              </a:rPr>
              <a:t> 10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解析并执行用户命令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8264" y="2933773"/>
            <a:ext cx="4967591" cy="3416320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读入用户命令字符串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分解为命令、参数两个部分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查找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cmd_table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并执行相应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handler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8796" y="1349753"/>
            <a:ext cx="7449207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*name;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*description;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(*handler)(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cmd_table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 =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"Continue the execution of the program"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"Exit NEMU"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cmd_q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"Evaluate an expression"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si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"Single Step Execution"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165131" y="2343807"/>
            <a:ext cx="2785241" cy="1965434"/>
          </a:xfrm>
          <a:custGeom>
            <a:avLst/>
            <a:gdLst>
              <a:gd name="connsiteX0" fmla="*/ 0 w 2785241"/>
              <a:gd name="connsiteY0" fmla="*/ 0 h 1965434"/>
              <a:gd name="connsiteX1" fmla="*/ 1240221 w 2785241"/>
              <a:gd name="connsiteY1" fmla="*/ 1534510 h 1965434"/>
              <a:gd name="connsiteX2" fmla="*/ 2785241 w 2785241"/>
              <a:gd name="connsiteY2" fmla="*/ 1965434 h 196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5241" h="1965434">
                <a:moveTo>
                  <a:pt x="0" y="0"/>
                </a:moveTo>
                <a:cubicBezTo>
                  <a:pt x="388007" y="603469"/>
                  <a:pt x="776014" y="1206938"/>
                  <a:pt x="1240221" y="1534510"/>
                </a:cubicBezTo>
                <a:cubicBezTo>
                  <a:pt x="1704428" y="1862082"/>
                  <a:pt x="2244834" y="1913758"/>
                  <a:pt x="2785241" y="1965434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8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3782" y="1131734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  <a:r>
              <a:rPr lang="en-US" altLang="zh-CN" sz="2400" dirty="0" err="1">
                <a:latin typeface="Consolas" panose="020B0609020204030204" pitchFamily="49" charset="0"/>
              </a:rPr>
              <a:t>si</a:t>
            </a:r>
            <a:r>
              <a:rPr lang="en-US" altLang="zh-CN" sz="2400" dirty="0">
                <a:latin typeface="Consolas" panose="020B0609020204030204" pitchFamily="49" charset="0"/>
              </a:rPr>
              <a:t> 10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解析并执行用户命令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8264" y="2933773"/>
            <a:ext cx="4967591" cy="3416320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读入用户命令字符串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分解为命令、参数两个部分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查找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cmd_table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并执行相应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handler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8796" y="1349753"/>
            <a:ext cx="7449207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*name;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*description;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(*handler)(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cmd_table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 =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"Continue the execution of the program"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"Exit NEMU"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cmd_q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"Evaluate an expression"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si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"Single Step Execution"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165131" y="2343807"/>
            <a:ext cx="2785241" cy="1965434"/>
          </a:xfrm>
          <a:custGeom>
            <a:avLst/>
            <a:gdLst>
              <a:gd name="connsiteX0" fmla="*/ 0 w 2785241"/>
              <a:gd name="connsiteY0" fmla="*/ 0 h 1965434"/>
              <a:gd name="connsiteX1" fmla="*/ 1240221 w 2785241"/>
              <a:gd name="connsiteY1" fmla="*/ 1534510 h 1965434"/>
              <a:gd name="connsiteX2" fmla="*/ 2785241 w 2785241"/>
              <a:gd name="connsiteY2" fmla="*/ 1965434 h 196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5241" h="1965434">
                <a:moveTo>
                  <a:pt x="0" y="0"/>
                </a:moveTo>
                <a:cubicBezTo>
                  <a:pt x="388007" y="603469"/>
                  <a:pt x="776014" y="1206938"/>
                  <a:pt x="1240221" y="1534510"/>
                </a:cubicBezTo>
                <a:cubicBezTo>
                  <a:pt x="1704428" y="1862082"/>
                  <a:pt x="2244834" y="1913758"/>
                  <a:pt x="2785241" y="1965434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18260" y="4767619"/>
            <a:ext cx="6505903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cmd_handler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cmd_handler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816772" y="2332063"/>
            <a:ext cx="8345214" cy="24355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798676" y="5150069"/>
            <a:ext cx="3363310" cy="3880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5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566" y="673005"/>
            <a:ext cx="4700752" cy="195766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print_asm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zh-CN" altLang="en-US" dirty="0"/>
              <a:t>展示单步执行效果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26772" y="673005"/>
            <a:ext cx="4929352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make_instr_func(mov_srm82r_v) {</a:t>
            </a:r>
          </a:p>
          <a:p>
            <a:r>
              <a:rPr lang="zh-CN" altLang="en-US"/>
              <a:t>        int len = 1;</a:t>
            </a:r>
          </a:p>
          <a:p>
            <a:r>
              <a:rPr lang="zh-CN" altLang="en-US"/>
              <a:t>        OPERAND r, rm;</a:t>
            </a:r>
          </a:p>
          <a:p>
            <a:r>
              <a:rPr lang="zh-CN" altLang="en-US"/>
              <a:t>        r.data_size = data_size;</a:t>
            </a:r>
          </a:p>
          <a:p>
            <a:r>
              <a:rPr lang="zh-CN" altLang="en-US"/>
              <a:t>        rm.data_size = 8;</a:t>
            </a:r>
          </a:p>
          <a:p>
            <a:r>
              <a:rPr lang="zh-CN" altLang="en-US"/>
              <a:t>        len += modrm_r_rm(eip + 1, &amp;r, &amp;rm);</a:t>
            </a:r>
          </a:p>
          <a:p>
            <a:r>
              <a:rPr lang="zh-CN" altLang="en-US"/>
              <a:t>        </a:t>
            </a:r>
          </a:p>
          <a:p>
            <a:r>
              <a:rPr lang="zh-CN" altLang="en-US"/>
              <a:t>        operand_read(&amp;rm);</a:t>
            </a:r>
          </a:p>
          <a:p>
            <a:r>
              <a:rPr lang="zh-CN" altLang="en-US"/>
              <a:t>        r.val = sign_ext(rm.val, 8);</a:t>
            </a:r>
          </a:p>
          <a:p>
            <a:r>
              <a:rPr lang="zh-CN" altLang="en-US"/>
              <a:t>        operand_write(&amp;r);</a:t>
            </a:r>
          </a:p>
          <a:p>
            <a:r>
              <a:rPr lang="zh-CN" altLang="en-US" b="1">
                <a:solidFill>
                  <a:srgbClr val="C00000"/>
                </a:solidFill>
              </a:rPr>
              <a:t>        print_asm_2("mov", "", len, &amp;rm, &amp;r);</a:t>
            </a:r>
          </a:p>
          <a:p>
            <a:r>
              <a:rPr lang="zh-CN" altLang="en-US"/>
              <a:t>        return len;</a:t>
            </a:r>
          </a:p>
          <a:p>
            <a:r>
              <a:rPr lang="zh-CN" altLang="en-US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0566" y="5151154"/>
            <a:ext cx="112355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void print_asm_0(char *instr, char *suffix, uint8_t len);</a:t>
            </a:r>
          </a:p>
          <a:p>
            <a:r>
              <a:rPr lang="zh-CN" altLang="en-US" dirty="0"/>
              <a:t>void print_asm_1(char *instr, char *suffix, uint8_t len, OPERAND *opr_1);</a:t>
            </a:r>
          </a:p>
          <a:p>
            <a:r>
              <a:rPr lang="zh-CN" altLang="en-US" dirty="0"/>
              <a:t>void print_asm_2(char *instr, char *suffix, uint8_t len, OPERAND *opr_1, OPERAND *opr_2);</a:t>
            </a:r>
          </a:p>
          <a:p>
            <a:r>
              <a:rPr lang="zh-CN" altLang="en-US" dirty="0"/>
              <a:t>void print_asm_3(char *instr, char *suffix, uint8_t len, OPERAND *opr_1, OPERAND *opr_2, OPERAND *opr_3);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0489" y="4627934"/>
            <a:ext cx="752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/include/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instr_helper.h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93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3782" y="1131734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Execute ./kernel/kernel.img ./testcase/bin/mov-c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hit breakpoint at eip = 0x00030000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(nemu) </a:t>
            </a:r>
            <a:r>
              <a:rPr lang="en-US" altLang="zh-CN" sz="2400" dirty="0">
                <a:latin typeface="Consolas" panose="020B0609020204030204" pitchFamily="49" charset="0"/>
              </a:rPr>
              <a:t>c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解析并执行用户命令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8264" y="2933773"/>
            <a:ext cx="4967591" cy="3416320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读入用户命令字符串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分解为命令、参数两个部分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查找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cmd_table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并执行相应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handler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8796" y="1349753"/>
            <a:ext cx="7449207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*name;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*description;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(*handler)(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cmd_table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 =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"Continue the execution of the program"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"Exit NEMU"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cmd_q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"Evaluate an expression"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si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"Single Step Execution"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97239" y="4165909"/>
            <a:ext cx="6505903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cmd_handler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cmd_handler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 execute the program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exec(-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385848" y="2123090"/>
            <a:ext cx="2554014" cy="1282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7630510" y="3710152"/>
            <a:ext cx="3447394" cy="12086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6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1391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PA 2-3 </a:t>
            </a:r>
            <a:r>
              <a:rPr lang="zh-CN" altLang="en-US" sz="4800" dirty="0"/>
              <a:t>内建调试器和表达式求值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524000" y="4298315"/>
            <a:ext cx="9144000" cy="1655762"/>
          </a:xfrm>
        </p:spPr>
        <p:txBody>
          <a:bodyPr/>
          <a:lstStyle/>
          <a:p>
            <a:pPr algn="r"/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/>
              <a:t>12</a:t>
            </a:r>
            <a:r>
              <a:rPr lang="zh-CN" altLang="en-US"/>
              <a:t>日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  <a:r>
              <a:rPr lang="en-US" altLang="zh-CN" dirty="0"/>
              <a:t>《</a:t>
            </a:r>
            <a:r>
              <a:rPr lang="zh-CN" altLang="en-US" dirty="0"/>
              <a:t>计算机系统基础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24000" y="135943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D2B6-A081-4764-9AE9-3835B73E442A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3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nemu</a:t>
            </a:r>
            <a:r>
              <a:rPr lang="zh-CN" altLang="en-US" dirty="0"/>
              <a:t>启动到进入</a:t>
            </a:r>
            <a:r>
              <a:rPr lang="en-US" altLang="zh-CN" dirty="0"/>
              <a:t>monitor</a:t>
            </a:r>
            <a:r>
              <a:rPr lang="zh-CN" altLang="en-US" dirty="0"/>
              <a:t>的流程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monitor</a:t>
            </a:r>
            <a:r>
              <a:rPr lang="zh-CN" altLang="en-US" dirty="0">
                <a:solidFill>
                  <a:srgbClr val="FF0000"/>
                </a:solidFill>
              </a:rPr>
              <a:t>的表达式求值功能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第一步：识别表达式中的各个单元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第二步：表达式求值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符号表解析（对符号进行求值）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0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62" y="1254622"/>
            <a:ext cx="7449207" cy="5078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*name;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*description;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(*handler)(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cmd_table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 =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"Continue the execution of the program"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"Exit NEMU"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cmd_q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"Evaluate an expression"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si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"Single Step Execution"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矩形 2"/>
          <p:cNvSpPr/>
          <p:nvPr/>
        </p:nvSpPr>
        <p:spPr>
          <a:xfrm>
            <a:off x="1114097" y="4067503"/>
            <a:ext cx="5475889" cy="7777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40921" y="4198938"/>
            <a:ext cx="57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典型</a:t>
            </a:r>
          </a:p>
        </p:txBody>
      </p:sp>
      <p:sp>
        <p:nvSpPr>
          <p:cNvPr id="15" name="矩形 14"/>
          <p:cNvSpPr/>
          <p:nvPr/>
        </p:nvSpPr>
        <p:spPr>
          <a:xfrm>
            <a:off x="8610599" y="3721884"/>
            <a:ext cx="337387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</a:rPr>
              <a:t>(nemu) p </a:t>
            </a:r>
            <a:r>
              <a:rPr lang="en-US" altLang="zh-CN" sz="3600" dirty="0">
                <a:latin typeface="Consolas" panose="020B0609020204030204" pitchFamily="49" charset="0"/>
              </a:rPr>
              <a:t>1+1</a:t>
            </a:r>
          </a:p>
          <a:p>
            <a:r>
              <a:rPr lang="en-US" altLang="zh-CN" sz="3600" dirty="0">
                <a:latin typeface="Consolas" panose="020B0609020204030204" pitchFamily="49" charset="0"/>
              </a:rPr>
              <a:t>2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1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1016935"/>
          </a:xfrm>
        </p:spPr>
        <p:txBody>
          <a:bodyPr/>
          <a:lstStyle/>
          <a:p>
            <a:r>
              <a:rPr lang="zh-CN" altLang="en-US" dirty="0"/>
              <a:t>表达式求值用于完善</a:t>
            </a:r>
            <a:r>
              <a:rPr lang="en-US" altLang="zh-CN" dirty="0"/>
              <a:t>monitor</a:t>
            </a:r>
            <a:r>
              <a:rPr lang="zh-CN" altLang="en-US" dirty="0"/>
              <a:t>功能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58C7-D1C5-4B2B-9CC6-5A47CCDB07A0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15922"/>
              </p:ext>
            </p:extLst>
          </p:nvPr>
        </p:nvGraphicFramePr>
        <p:xfrm>
          <a:off x="2577296" y="1894521"/>
          <a:ext cx="6696244" cy="44368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8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31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命令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格式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使用举例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说明</a:t>
                      </a:r>
                      <a:endParaRPr lang="zh-CN" sz="12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帮助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help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help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打印帮助信息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继续运行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继续运行被暂停的程序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退出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q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退出当前正在运行的程序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3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单步执行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 [N]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 10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单步执行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条指令，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缺省为</a:t>
                      </a: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打印程序状态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info &lt;r/w&gt;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info r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info w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打印寄存器状态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打印监视点信息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9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表达式求值</a:t>
                      </a:r>
                      <a:r>
                        <a:rPr lang="en-US" sz="1200" kern="100" dirty="0">
                          <a:effectLst/>
                        </a:rPr>
                        <a:t> *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 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</a:rPr>
                        <a:t>EXPR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 $eax + 1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求出表达式</a:t>
                      </a:r>
                      <a:r>
                        <a:rPr lang="en-US" sz="1200" kern="100" dirty="0">
                          <a:effectLst/>
                        </a:rPr>
                        <a:t>EXPR</a:t>
                      </a:r>
                      <a:r>
                        <a:rPr lang="zh-CN" sz="1200" kern="100" dirty="0">
                          <a:effectLst/>
                        </a:rPr>
                        <a:t>的值（</a:t>
                      </a:r>
                      <a:r>
                        <a:rPr lang="en-US" sz="1200" kern="100" dirty="0">
                          <a:effectLst/>
                        </a:rPr>
                        <a:t>EXPR</a:t>
                      </a:r>
                      <a:r>
                        <a:rPr lang="zh-CN" sz="1200" kern="100" dirty="0">
                          <a:effectLst/>
                        </a:rPr>
                        <a:t>中可以出现数字，</a:t>
                      </a:r>
                      <a:r>
                        <a:rPr lang="en-US" sz="1200" kern="100" dirty="0">
                          <a:effectLst/>
                        </a:rPr>
                        <a:t>0x</a:t>
                      </a:r>
                      <a:r>
                        <a:rPr lang="zh-CN" sz="1200" kern="100" dirty="0">
                          <a:effectLst/>
                        </a:rPr>
                        <a:t>开头的十六进制数字，</a:t>
                      </a:r>
                      <a:r>
                        <a:rPr lang="en-US" sz="1200" kern="100" dirty="0">
                          <a:effectLst/>
                        </a:rPr>
                        <a:t>$</a:t>
                      </a:r>
                      <a:r>
                        <a:rPr lang="zh-CN" sz="1200" kern="100" dirty="0">
                          <a:effectLst/>
                        </a:rPr>
                        <a:t>开头的寄存器，</a:t>
                      </a:r>
                      <a:r>
                        <a:rPr lang="en-US" sz="1200" kern="100" dirty="0">
                          <a:effectLst/>
                        </a:rPr>
                        <a:t>*</a:t>
                      </a:r>
                      <a:r>
                        <a:rPr lang="zh-CN" sz="1200" kern="100" dirty="0">
                          <a:effectLst/>
                        </a:rPr>
                        <a:t>开头的指针解引用，括号对，和算术运算符）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62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扫描内存</a:t>
                      </a:r>
                      <a:r>
                        <a:rPr lang="en-US" sz="1200" kern="100" dirty="0">
                          <a:effectLst/>
                        </a:rPr>
                        <a:t> *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 N 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</a:rPr>
                        <a:t>EXPR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 10 0x10000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以表达式</a:t>
                      </a:r>
                      <a:r>
                        <a:rPr lang="en-US" sz="1200" kern="100" dirty="0">
                          <a:effectLst/>
                        </a:rPr>
                        <a:t>EXPR</a:t>
                      </a:r>
                      <a:r>
                        <a:rPr lang="zh-CN" sz="1200" kern="100" dirty="0">
                          <a:effectLst/>
                        </a:rPr>
                        <a:t>的值为起始地址，以十六进制形式连续输出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个</a:t>
                      </a:r>
                      <a:r>
                        <a:rPr lang="en-US" sz="1200" kern="100" dirty="0">
                          <a:effectLst/>
                        </a:rPr>
                        <a:t>4</a:t>
                      </a:r>
                      <a:r>
                        <a:rPr lang="zh-CN" sz="1200" kern="100" dirty="0">
                          <a:effectLst/>
                        </a:rPr>
                        <a:t>字节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62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设置监视点</a:t>
                      </a:r>
                      <a:r>
                        <a:rPr lang="en-US" sz="1200" kern="100">
                          <a:effectLst/>
                        </a:rPr>
                        <a:t> *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w 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</a:rPr>
                        <a:t>EXPR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 *0x2000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当表达式</a:t>
                      </a:r>
                      <a:r>
                        <a:rPr lang="en-US" sz="1200" kern="100">
                          <a:effectLst/>
                        </a:rPr>
                        <a:t>EXPR</a:t>
                      </a:r>
                      <a:r>
                        <a:rPr lang="zh-CN" sz="1200" kern="100">
                          <a:effectLst/>
                        </a:rPr>
                        <a:t>的值发生变化时，暂停程序运行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194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设置断点</a:t>
                      </a:r>
                      <a:r>
                        <a:rPr lang="en-US" sz="1200" kern="100">
                          <a:effectLst/>
                        </a:rPr>
                        <a:t> *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 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</a:rPr>
                        <a:t>EXPR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 main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在</a:t>
                      </a:r>
                      <a:r>
                        <a:rPr lang="en-US" sz="1200" kern="100">
                          <a:effectLst/>
                        </a:rPr>
                        <a:t>EXPR</a:t>
                      </a:r>
                      <a:r>
                        <a:rPr lang="zh-CN" sz="1200" kern="100">
                          <a:effectLst/>
                        </a:rPr>
                        <a:t>处设置断点。除此以外，框架代码还提供了宏</a:t>
                      </a:r>
                      <a:r>
                        <a:rPr lang="en-US" sz="1200" kern="100">
                          <a:effectLst/>
                        </a:rPr>
                        <a:t>BREAK_POINT</a:t>
                      </a:r>
                      <a:r>
                        <a:rPr lang="zh-CN" sz="1200" kern="100">
                          <a:effectLst/>
                        </a:rPr>
                        <a:t>，可以插入到用户程序中，起到断点的作用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62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删除监视点或断点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 N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 2</a:t>
                      </a:r>
                      <a:endParaRPr lang="zh-CN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删除第</a:t>
                      </a:r>
                      <a:r>
                        <a:rPr lang="en-US" sz="1200" kern="100" dirty="0">
                          <a:effectLst/>
                        </a:rPr>
                        <a:t>N</a:t>
                      </a:r>
                      <a:r>
                        <a:rPr lang="zh-CN" sz="1200" kern="100" dirty="0">
                          <a:effectLst/>
                        </a:rPr>
                        <a:t>号监视点或断点</a:t>
                      </a:r>
                      <a:endParaRPr lang="zh-CN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左大括号 7"/>
          <p:cNvSpPr/>
          <p:nvPr/>
        </p:nvSpPr>
        <p:spPr>
          <a:xfrm>
            <a:off x="2241630" y="3495554"/>
            <a:ext cx="250110" cy="2395960"/>
          </a:xfrm>
          <a:prstGeom prst="leftBrace">
            <a:avLst>
              <a:gd name="adj1" fmla="val 90999"/>
              <a:gd name="adj2" fmla="val 5074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flipH="1">
            <a:off x="1646763" y="3281680"/>
            <a:ext cx="375077" cy="286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影响到这四个调试命令</a:t>
            </a:r>
          </a:p>
        </p:txBody>
      </p:sp>
    </p:spTree>
    <p:extLst>
      <p:ext uri="{BB962C8B-B14F-4D97-AF65-F5344CB8AC3E}">
        <p14:creationId xmlns:p14="http://schemas.microsoft.com/office/powerpoint/2010/main" val="2921126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9C46-257C-4AF5-AE28-1179A7F75314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79293" y="2436433"/>
            <a:ext cx="10164588" cy="3740529"/>
          </a:xfrm>
        </p:spPr>
        <p:txBody>
          <a:bodyPr/>
          <a:lstStyle/>
          <a:p>
            <a:r>
              <a:rPr lang="zh-CN" altLang="en-US" dirty="0"/>
              <a:t>表达式求值的功用（举两个例子）</a:t>
            </a:r>
            <a:endParaRPr lang="en-US" altLang="zh-CN" dirty="0"/>
          </a:p>
          <a:p>
            <a:pPr lvl="1"/>
            <a:r>
              <a:rPr lang="zh-CN" altLang="en-US" dirty="0"/>
              <a:t>例一：查看</a:t>
            </a:r>
            <a:r>
              <a:rPr lang="en-US" altLang="zh-CN" dirty="0"/>
              <a:t>add</a:t>
            </a:r>
            <a:r>
              <a:rPr lang="zh-CN" altLang="en-US" dirty="0"/>
              <a:t>测试用例中，</a:t>
            </a:r>
            <a:r>
              <a:rPr lang="en-US" altLang="zh-CN" dirty="0" err="1"/>
              <a:t>test_data</a:t>
            </a:r>
            <a:r>
              <a:rPr lang="zh-CN" altLang="en-US" dirty="0"/>
              <a:t>数组的取值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例二：遇到指令</a:t>
            </a:r>
            <a:r>
              <a:rPr lang="en-US" altLang="zh-CN" dirty="0" err="1"/>
              <a:t>mov</a:t>
            </a:r>
            <a:r>
              <a:rPr lang="en-US" altLang="zh-CN" dirty="0"/>
              <a:t>    0x40(%edx,%eax,4),%</a:t>
            </a:r>
            <a:r>
              <a:rPr lang="en-US" altLang="zh-CN" dirty="0" err="1"/>
              <a:t>eax</a:t>
            </a:r>
            <a:r>
              <a:rPr lang="zh-CN" altLang="en-US" dirty="0"/>
              <a:t>，到底</a:t>
            </a:r>
            <a:r>
              <a:rPr lang="en-US" altLang="zh-CN" dirty="0"/>
              <a:t>0x40(%edx,%eax,4)</a:t>
            </a:r>
            <a:r>
              <a:rPr lang="zh-CN" altLang="en-US" dirty="0"/>
              <a:t>取值是多少？</a:t>
            </a:r>
          </a:p>
        </p:txBody>
      </p:sp>
    </p:spTree>
    <p:extLst>
      <p:ext uri="{BB962C8B-B14F-4D97-AF65-F5344CB8AC3E}">
        <p14:creationId xmlns:p14="http://schemas.microsoft.com/office/powerpoint/2010/main" val="100285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0A37-E36A-40F5-9351-B5EF2BE9C448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9293116" cy="4903585"/>
          </a:xfrm>
        </p:spPr>
        <p:txBody>
          <a:bodyPr>
            <a:normAutofit/>
          </a:bodyPr>
          <a:lstStyle/>
          <a:p>
            <a:r>
              <a:rPr lang="zh-CN" altLang="en-US" dirty="0"/>
              <a:t>例一：查看</a:t>
            </a:r>
            <a:r>
              <a:rPr lang="en-US" altLang="zh-CN" dirty="0"/>
              <a:t>add</a:t>
            </a:r>
            <a:r>
              <a:rPr lang="zh-CN" altLang="en-US" dirty="0"/>
              <a:t>测试用例中，</a:t>
            </a:r>
            <a:r>
              <a:rPr lang="en-US" altLang="zh-CN" dirty="0" err="1"/>
              <a:t>test_data</a:t>
            </a:r>
            <a:r>
              <a:rPr lang="zh-CN" altLang="en-US" dirty="0"/>
              <a:t>数组的取值</a:t>
            </a:r>
            <a:endParaRPr lang="en-US" altLang="zh-CN" dirty="0"/>
          </a:p>
          <a:p>
            <a:pPr lvl="1"/>
            <a:r>
              <a:rPr lang="zh-CN" altLang="en-US" b="1" u="sng" dirty="0"/>
              <a:t>没有实现表达式求值怎么办？</a:t>
            </a:r>
            <a:endParaRPr lang="en-US" altLang="zh-CN" b="1" u="sng" dirty="0"/>
          </a:p>
          <a:p>
            <a:pPr lvl="1"/>
            <a:endParaRPr lang="en-US" altLang="zh-CN" b="1" u="sng" dirty="0"/>
          </a:p>
          <a:p>
            <a:pPr lvl="1"/>
            <a:endParaRPr lang="en-US" altLang="zh-CN" b="1" u="sng" dirty="0"/>
          </a:p>
          <a:p>
            <a:pPr lvl="2"/>
            <a:r>
              <a:rPr lang="zh-CN" altLang="en-US" dirty="0"/>
              <a:t>第一步：</a:t>
            </a:r>
            <a:r>
              <a:rPr lang="en-US" altLang="zh-CN" dirty="0" err="1"/>
              <a:t>readelf</a:t>
            </a:r>
            <a:r>
              <a:rPr lang="en-US" altLang="zh-CN" dirty="0"/>
              <a:t> –s </a:t>
            </a:r>
            <a:r>
              <a:rPr lang="en-US" altLang="zh-CN" dirty="0" err="1"/>
              <a:t>testcase</a:t>
            </a:r>
            <a:r>
              <a:rPr lang="en-US" altLang="zh-CN" dirty="0"/>
              <a:t>/bin/add</a:t>
            </a:r>
            <a:r>
              <a:rPr lang="zh-CN" altLang="en-US" dirty="0"/>
              <a:t>，找到对应的</a:t>
            </a:r>
            <a:r>
              <a:rPr lang="en-US" altLang="zh-CN" dirty="0"/>
              <a:t>Value</a:t>
            </a:r>
            <a:r>
              <a:rPr lang="zh-CN" altLang="en-US" dirty="0"/>
              <a:t>值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第二步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nemu</a:t>
            </a:r>
            <a:r>
              <a:rPr lang="en-US" altLang="zh-CN" dirty="0">
                <a:sym typeface="Wingdings" panose="05000000000000000000" pitchFamily="2" charset="2"/>
              </a:rPr>
              <a:t>) x 4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0x32020</a:t>
            </a:r>
          </a:p>
          <a:p>
            <a:pPr marL="914400" lvl="2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        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164080" y="3353923"/>
            <a:ext cx="786384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Symbol table '.symtab' contains 23 entries: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22: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00032020</a:t>
            </a:r>
            <a:r>
              <a:rPr lang="zh-CN" altLang="en-US" dirty="0">
                <a:latin typeface="Consolas" panose="020B0609020204030204" pitchFamily="49" charset="0"/>
              </a:rPr>
              <a:t>    32 OBJECT  GLOBAL DEFAULT    4 test_data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399280" y="4450080"/>
            <a:ext cx="1198880" cy="337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4080" y="5505993"/>
            <a:ext cx="786384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(nemu) x 4 0x32020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n = 4, expr = 0x32020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0x00032020:	0x00000000 0x00000001 0x00000002 0x7fffffff </a:t>
            </a:r>
          </a:p>
        </p:txBody>
      </p:sp>
      <p:sp>
        <p:nvSpPr>
          <p:cNvPr id="12" name="文本框 11"/>
          <p:cNvSpPr txBox="1"/>
          <p:nvPr/>
        </p:nvSpPr>
        <p:spPr>
          <a:xfrm flipH="1">
            <a:off x="6797040" y="4787619"/>
            <a:ext cx="305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如果没有实现简单的数字解析，这一步也做不到</a:t>
            </a:r>
          </a:p>
        </p:txBody>
      </p:sp>
    </p:spTree>
    <p:extLst>
      <p:ext uri="{BB962C8B-B14F-4D97-AF65-F5344CB8AC3E}">
        <p14:creationId xmlns:p14="http://schemas.microsoft.com/office/powerpoint/2010/main" val="3716920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6D6C-E66E-49EE-8D2A-F9298B04D9C9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8241030" cy="4446385"/>
          </a:xfrm>
        </p:spPr>
        <p:txBody>
          <a:bodyPr/>
          <a:lstStyle/>
          <a:p>
            <a:r>
              <a:rPr lang="zh-CN" altLang="en-US" dirty="0"/>
              <a:t>例一：查看</a:t>
            </a:r>
            <a:r>
              <a:rPr lang="en-US" altLang="zh-CN" dirty="0"/>
              <a:t>add</a:t>
            </a:r>
            <a:r>
              <a:rPr lang="zh-CN" altLang="en-US" dirty="0"/>
              <a:t>测试用例中，</a:t>
            </a:r>
            <a:r>
              <a:rPr lang="en-US" altLang="zh-CN" dirty="0" err="1"/>
              <a:t>test_data</a:t>
            </a:r>
            <a:r>
              <a:rPr lang="zh-CN" altLang="en-US" dirty="0"/>
              <a:t>数组的取值</a:t>
            </a:r>
            <a:endParaRPr lang="en-US" altLang="zh-CN" dirty="0"/>
          </a:p>
          <a:p>
            <a:pPr lvl="1"/>
            <a:r>
              <a:rPr lang="zh-CN" altLang="en-US" b="1" u="sng" dirty="0"/>
              <a:t>实现了表达式求值怎么办？</a:t>
            </a:r>
            <a:endParaRPr lang="en-US" altLang="zh-CN" b="1" u="sng" dirty="0"/>
          </a:p>
          <a:p>
            <a:pPr lvl="1"/>
            <a:endParaRPr lang="en-US" altLang="zh-CN" b="1" u="sng" dirty="0"/>
          </a:p>
          <a:p>
            <a:pPr lvl="2"/>
            <a:r>
              <a:rPr lang="zh-CN" altLang="en-US" dirty="0"/>
              <a:t>第一步：</a:t>
            </a:r>
            <a:r>
              <a:rPr lang="en-US" altLang="zh-CN" dirty="0">
                <a:sym typeface="Wingdings" panose="05000000000000000000" pitchFamily="2" charset="2"/>
              </a:rPr>
              <a:t> (</a:t>
            </a:r>
            <a:r>
              <a:rPr lang="en-US" altLang="zh-CN" dirty="0" err="1">
                <a:sym typeface="Wingdings" panose="05000000000000000000" pitchFamily="2" charset="2"/>
              </a:rPr>
              <a:t>nemu</a:t>
            </a:r>
            <a:r>
              <a:rPr lang="en-US" altLang="zh-CN" dirty="0">
                <a:sym typeface="Wingdings" panose="05000000000000000000" pitchFamily="2" charset="2"/>
              </a:rPr>
              <a:t>) x 4 </a:t>
            </a:r>
            <a:r>
              <a:rPr lang="en-US" altLang="zh-CN" dirty="0" err="1">
                <a:solidFill>
                  <a:srgbClr val="FF0000"/>
                </a:solidFill>
                <a:sym typeface="Wingdings" panose="05000000000000000000" pitchFamily="2" charset="2"/>
              </a:rPr>
              <a:t>test_data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+ 4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        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305685" y="3226818"/>
            <a:ext cx="793496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(nemu) x 4 test_data </a:t>
            </a:r>
            <a:r>
              <a:rPr lang="en-US" altLang="zh-CN" dirty="0">
                <a:latin typeface="Consolas" panose="020B0609020204030204" pitchFamily="49" charset="0"/>
              </a:rPr>
              <a:t>+ 4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n = 4, expr = test_data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0x0003202</a:t>
            </a:r>
            <a:r>
              <a:rPr lang="en-US" altLang="zh-CN" dirty="0">
                <a:latin typeface="Consolas" panose="020B0609020204030204" pitchFamily="49" charset="0"/>
              </a:rPr>
              <a:t>4</a:t>
            </a:r>
            <a:r>
              <a:rPr lang="zh-CN" altLang="en-US" dirty="0">
                <a:latin typeface="Consolas" panose="020B0609020204030204" pitchFamily="49" charset="0"/>
              </a:rPr>
              <a:t>:	0x00000001 0x00000002 0x7fffffff </a:t>
            </a:r>
            <a:r>
              <a:rPr lang="en-US" altLang="zh-CN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95506" y="443647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完成！很方便！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05685" y="4698086"/>
            <a:ext cx="5077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注意，要完成对</a:t>
            </a:r>
            <a:r>
              <a:rPr lang="en-US" altLang="zh-CN" sz="2800" dirty="0" err="1"/>
              <a:t>test_data</a:t>
            </a:r>
            <a:r>
              <a:rPr lang="zh-CN" altLang="en-US" sz="2800" dirty="0"/>
              <a:t>的翻译，不仅仅要实现表达式求值功能，还要有符号表解析功能。</a:t>
            </a:r>
          </a:p>
        </p:txBody>
      </p:sp>
    </p:spTree>
    <p:extLst>
      <p:ext uri="{BB962C8B-B14F-4D97-AF65-F5344CB8AC3E}">
        <p14:creationId xmlns:p14="http://schemas.microsoft.com/office/powerpoint/2010/main" val="921488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253630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例二：遇到指令</a:t>
            </a:r>
            <a:r>
              <a:rPr lang="en-US" altLang="zh-CN" dirty="0" err="1"/>
              <a:t>mov</a:t>
            </a:r>
            <a:r>
              <a:rPr lang="en-US" altLang="zh-CN" dirty="0"/>
              <a:t>    0x40(%edx,%eax,4),%</a:t>
            </a:r>
            <a:r>
              <a:rPr lang="en-US" altLang="zh-CN" dirty="0" err="1"/>
              <a:t>eax</a:t>
            </a:r>
            <a:r>
              <a:rPr lang="zh-CN" altLang="en-US" dirty="0"/>
              <a:t>，到底</a:t>
            </a:r>
            <a:r>
              <a:rPr lang="en-US" altLang="zh-CN" dirty="0"/>
              <a:t>0x40(%edx,%eax,4)</a:t>
            </a:r>
            <a:r>
              <a:rPr lang="zh-CN" altLang="en-US" dirty="0"/>
              <a:t>取值是多少？</a:t>
            </a:r>
            <a:endParaRPr lang="en-US" altLang="zh-CN" dirty="0"/>
          </a:p>
          <a:p>
            <a:pPr lvl="1"/>
            <a:r>
              <a:rPr lang="zh-CN" altLang="en-US" b="1" u="sng" dirty="0"/>
              <a:t>没有实现表达式求值怎么办？</a:t>
            </a:r>
            <a:endParaRPr lang="en-US" altLang="zh-CN" b="1" u="sng" dirty="0"/>
          </a:p>
          <a:p>
            <a:pPr lvl="2"/>
            <a:r>
              <a:rPr lang="zh-CN" altLang="en-US" dirty="0"/>
              <a:t>第一步：</a:t>
            </a:r>
            <a:r>
              <a:rPr lang="en-US" altLang="zh-CN" dirty="0" err="1"/>
              <a:t>si</a:t>
            </a:r>
            <a:r>
              <a:rPr lang="zh-CN" altLang="en-US" dirty="0"/>
              <a:t>单步执行到这一条指令之前</a:t>
            </a:r>
            <a:endParaRPr lang="en-US" altLang="zh-CN" dirty="0"/>
          </a:p>
          <a:p>
            <a:pPr lvl="2"/>
            <a:r>
              <a:rPr lang="zh-CN" altLang="en-US" dirty="0"/>
              <a:t>第二步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 err="1">
                <a:sym typeface="Wingdings" panose="05000000000000000000" pitchFamily="2" charset="2"/>
              </a:rPr>
              <a:t>nemu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/>
              <a:t>info r</a:t>
            </a:r>
          </a:p>
          <a:p>
            <a:pPr lvl="2"/>
            <a:r>
              <a:rPr lang="zh-CN" altLang="en-US" dirty="0"/>
              <a:t>第三步：掏出纸笔开始算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7E65-B864-49B5-ADDB-5810F81AED40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81520" y="3010100"/>
            <a:ext cx="290576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eax	0x00000000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ecx	0x00000001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edx	0x00032000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ebx	0x00000000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esp	0x07ffffd8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ebp	0x07ffffec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esi	0x00000000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edi	0x00000000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eip	0x00030050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77668" y="4004889"/>
            <a:ext cx="3788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    %</a:t>
            </a:r>
            <a:r>
              <a:rPr lang="en-US" altLang="zh-CN" sz="2400" dirty="0" err="1"/>
              <a:t>edx</a:t>
            </a:r>
            <a:r>
              <a:rPr lang="en-US" altLang="zh-CN" sz="2400" dirty="0"/>
              <a:t> + %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 * 4 + 0x40</a:t>
            </a:r>
          </a:p>
          <a:p>
            <a:r>
              <a:rPr lang="en-US" altLang="zh-CN" sz="2400" dirty="0"/>
              <a:t>=  0x32000 + 0x0*4 + 0x40</a:t>
            </a:r>
          </a:p>
          <a:p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FF0000"/>
                </a:solidFill>
              </a:rPr>
              <a:t>0x32040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238240" y="2926080"/>
            <a:ext cx="66040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388812" y="4004889"/>
            <a:ext cx="550468" cy="43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8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2536305"/>
          </a:xfrm>
        </p:spPr>
        <p:txBody>
          <a:bodyPr/>
          <a:lstStyle/>
          <a:p>
            <a:r>
              <a:rPr lang="zh-CN" altLang="en-US" dirty="0"/>
              <a:t>例二：遇到指令</a:t>
            </a:r>
            <a:r>
              <a:rPr lang="en-US" altLang="zh-CN" dirty="0" err="1"/>
              <a:t>mov</a:t>
            </a:r>
            <a:r>
              <a:rPr lang="en-US" altLang="zh-CN" dirty="0"/>
              <a:t>    0x40(%edx,%eax,4),%</a:t>
            </a:r>
            <a:r>
              <a:rPr lang="en-US" altLang="zh-CN" dirty="0" err="1"/>
              <a:t>eax</a:t>
            </a:r>
            <a:r>
              <a:rPr lang="zh-CN" altLang="en-US" dirty="0"/>
              <a:t>，到底</a:t>
            </a:r>
            <a:r>
              <a:rPr lang="en-US" altLang="zh-CN" dirty="0"/>
              <a:t>0x40(%edx,%eax,4)</a:t>
            </a:r>
            <a:r>
              <a:rPr lang="zh-CN" altLang="en-US" dirty="0"/>
              <a:t>取值是多少？</a:t>
            </a:r>
            <a:endParaRPr lang="en-US" altLang="zh-CN" dirty="0"/>
          </a:p>
          <a:p>
            <a:pPr lvl="1"/>
            <a:r>
              <a:rPr lang="zh-CN" altLang="en-US" b="1" u="sng" dirty="0"/>
              <a:t>实现了表达式求值怎么办？</a:t>
            </a:r>
            <a:endParaRPr lang="en-US" altLang="zh-CN" b="1" u="sng" dirty="0"/>
          </a:p>
          <a:p>
            <a:pPr lvl="2"/>
            <a:r>
              <a:rPr lang="zh-CN" altLang="en-US" dirty="0"/>
              <a:t>第一步：</a:t>
            </a:r>
            <a:r>
              <a:rPr lang="en-US" altLang="zh-CN" dirty="0" err="1"/>
              <a:t>si</a:t>
            </a:r>
            <a:r>
              <a:rPr lang="zh-CN" altLang="en-US" dirty="0"/>
              <a:t>单步执行到这一条指令之前</a:t>
            </a:r>
            <a:endParaRPr lang="en-US" altLang="zh-CN" dirty="0"/>
          </a:p>
          <a:p>
            <a:pPr lvl="2"/>
            <a:r>
              <a:rPr lang="zh-CN" altLang="en-US" dirty="0"/>
              <a:t>第二步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 err="1">
                <a:sym typeface="Wingdings" panose="05000000000000000000" pitchFamily="2" charset="2"/>
              </a:rPr>
              <a:t>nemu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/>
              <a:t>p $</a:t>
            </a:r>
            <a:r>
              <a:rPr lang="en-US" altLang="zh-CN" dirty="0" err="1"/>
              <a:t>edx</a:t>
            </a:r>
            <a:r>
              <a:rPr lang="en-US" altLang="zh-CN" dirty="0"/>
              <a:t> + $</a:t>
            </a:r>
            <a:r>
              <a:rPr lang="en-US" altLang="zh-CN" dirty="0" err="1"/>
              <a:t>eax</a:t>
            </a:r>
            <a:r>
              <a:rPr lang="en-US" altLang="zh-CN" dirty="0"/>
              <a:t> * 4 + 0x40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7255-E754-4A97-B007-A172D581A69B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81400" y="3571504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(nemu) p $edx + $eax * 4 + 0x40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204864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552950" y="4042443"/>
            <a:ext cx="558800" cy="538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947274" y="4663441"/>
            <a:ext cx="3223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等于十六进制 </a:t>
            </a:r>
            <a:r>
              <a:rPr lang="en-US" altLang="zh-CN" sz="2400" dirty="0">
                <a:solidFill>
                  <a:srgbClr val="FF0000"/>
                </a:solidFill>
              </a:rPr>
              <a:t>0x</a:t>
            </a:r>
            <a:r>
              <a:rPr lang="zh-CN" altLang="en-US" sz="2400" dirty="0">
                <a:solidFill>
                  <a:srgbClr val="FF0000"/>
                </a:solidFill>
              </a:rPr>
              <a:t>32040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04886" y="535706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完成！很方便！很强大！</a:t>
            </a:r>
          </a:p>
        </p:txBody>
      </p:sp>
    </p:spTree>
    <p:extLst>
      <p:ext uri="{BB962C8B-B14F-4D97-AF65-F5344CB8AC3E}">
        <p14:creationId xmlns:p14="http://schemas.microsoft.com/office/powerpoint/2010/main" val="2367760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monitor</a:t>
            </a:r>
            <a:r>
              <a:rPr lang="zh-CN" altLang="en-US" dirty="0"/>
              <a:t>与表达式求值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框架代码是如何使用表达式求值功能的？</a:t>
            </a:r>
            <a:endParaRPr lang="en-US" altLang="zh-CN" dirty="0"/>
          </a:p>
          <a:p>
            <a:pPr lvl="1"/>
            <a:r>
              <a:rPr lang="zh-CN" altLang="en-US" b="1" u="sng" dirty="0"/>
              <a:t>以</a:t>
            </a:r>
            <a:r>
              <a:rPr lang="en-US" altLang="zh-CN" b="1" u="sng" dirty="0"/>
              <a:t>p</a:t>
            </a:r>
            <a:r>
              <a:rPr lang="zh-CN" altLang="en-US" b="1" u="sng" dirty="0"/>
              <a:t>命令为例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7840-8346-46DF-AC49-40E9E18E75C9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95999" y="1846397"/>
            <a:ext cx="439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nemu</a:t>
            </a:r>
            <a:r>
              <a:rPr lang="en-US" altLang="zh-CN" sz="2000" dirty="0"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</a:rPr>
              <a:t>src</a:t>
            </a:r>
            <a:r>
              <a:rPr lang="en-US" altLang="zh-CN" sz="2000" dirty="0">
                <a:latin typeface="Consolas" panose="020B0609020204030204" pitchFamily="49" charset="0"/>
              </a:rPr>
              <a:t>/monitor/</a:t>
            </a:r>
            <a:r>
              <a:rPr lang="en-US" altLang="zh-CN" sz="2000" dirty="0" err="1">
                <a:latin typeface="Consolas" panose="020B0609020204030204" pitchFamily="49" charset="0"/>
              </a:rPr>
              <a:t>ui.c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43873" y="2332780"/>
            <a:ext cx="6104255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cmd_handler(cmd_p) 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latin typeface="Consolas" panose="020B0609020204030204" pitchFamily="49" charset="0"/>
              </a:rPr>
              <a:t>…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bool success;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uint32_t val = expr(args, &amp;success);</a:t>
            </a:r>
          </a:p>
          <a:p>
            <a:r>
              <a:rPr lang="zh-CN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  if(!success) {</a:t>
            </a:r>
          </a:p>
          <a:p>
            <a:r>
              <a:rPr lang="zh-CN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printf("invalid expression: '%s'\n", args);</a:t>
            </a:r>
          </a:p>
          <a:p>
            <a:r>
              <a:rPr lang="zh-CN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  }</a:t>
            </a:r>
            <a:endParaRPr lang="en-US" altLang="zh-CN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("%d\n", 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latin typeface="Consolas" panose="020B0609020204030204" pitchFamily="49" charset="0"/>
              </a:rPr>
              <a:t>…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01972" y="2612671"/>
            <a:ext cx="389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调用</a:t>
            </a:r>
            <a:r>
              <a:rPr lang="en-US" altLang="zh-CN" dirty="0">
                <a:solidFill>
                  <a:srgbClr val="FF0000"/>
                </a:solidFill>
              </a:rPr>
              <a:t>expr()</a:t>
            </a:r>
            <a:r>
              <a:rPr lang="zh-CN" altLang="en-US" dirty="0">
                <a:solidFill>
                  <a:srgbClr val="FF0000"/>
                </a:solidFill>
              </a:rPr>
              <a:t>函数进行表达式求值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95572" y="4364105"/>
            <a:ext cx="376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表达式求值成功的话输出求值结果</a:t>
            </a:r>
          </a:p>
        </p:txBody>
      </p:sp>
      <p:sp>
        <p:nvSpPr>
          <p:cNvPr id="14" name="矩形 13"/>
          <p:cNvSpPr/>
          <p:nvPr/>
        </p:nvSpPr>
        <p:spPr>
          <a:xfrm>
            <a:off x="1696721" y="5730075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(nemu) p $edx + $eax * 4 + 0x40</a:t>
            </a: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204864</a:t>
            </a:r>
          </a:p>
        </p:txBody>
      </p:sp>
      <p:sp>
        <p:nvSpPr>
          <p:cNvPr id="15" name="文本框 14"/>
          <p:cNvSpPr txBox="1"/>
          <p:nvPr/>
        </p:nvSpPr>
        <p:spPr>
          <a:xfrm flipH="1">
            <a:off x="1742440" y="5354320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成功案例</a:t>
            </a:r>
          </a:p>
        </p:txBody>
      </p:sp>
      <p:sp>
        <p:nvSpPr>
          <p:cNvPr id="16" name="矩形 15"/>
          <p:cNvSpPr/>
          <p:nvPr/>
        </p:nvSpPr>
        <p:spPr>
          <a:xfrm>
            <a:off x="6571298" y="5730075"/>
            <a:ext cx="392398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(nemu) p hahaha</a:t>
            </a:r>
          </a:p>
          <a:p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invalid expression: 'hahaha'</a:t>
            </a:r>
          </a:p>
        </p:txBody>
      </p:sp>
      <p:sp>
        <p:nvSpPr>
          <p:cNvPr id="17" name="文本框 16"/>
          <p:cNvSpPr txBox="1"/>
          <p:nvPr/>
        </p:nvSpPr>
        <p:spPr>
          <a:xfrm flipH="1">
            <a:off x="6520974" y="5330517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失败案例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195572" y="3628610"/>
            <a:ext cx="376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表达式求值失败的话输出表达式</a:t>
            </a:r>
          </a:p>
        </p:txBody>
      </p:sp>
    </p:spTree>
    <p:extLst>
      <p:ext uri="{BB962C8B-B14F-4D97-AF65-F5344CB8AC3E}">
        <p14:creationId xmlns:p14="http://schemas.microsoft.com/office/powerpoint/2010/main" val="2238392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7888" y="1110300"/>
            <a:ext cx="7886700" cy="170402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uint32_t expr(char *e, bool *success)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7888" y="3037841"/>
            <a:ext cx="7886700" cy="245237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表达式求值函数原型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位于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/monitor/</a:t>
            </a:r>
            <a:r>
              <a:rPr lang="en-US" altLang="zh-CN" dirty="0" err="1"/>
              <a:t>expr.c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两个参数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char *e</a:t>
            </a:r>
            <a:r>
              <a:rPr lang="zh-CN" altLang="en-US" dirty="0">
                <a:solidFill>
                  <a:schemeClr val="tx1"/>
                </a:solidFill>
              </a:rPr>
              <a:t>是输入的表达式字符串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bool *success</a:t>
            </a:r>
            <a:r>
              <a:rPr lang="zh-CN" altLang="en-US" dirty="0">
                <a:solidFill>
                  <a:schemeClr val="tx1"/>
                </a:solidFill>
              </a:rPr>
              <a:t>用于返回求值是否成功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uint32_t</a:t>
            </a:r>
            <a:r>
              <a:rPr lang="zh-CN" altLang="en-US" dirty="0"/>
              <a:t>返回值是求值的结果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41B3-ECA5-4AB9-8BA7-71F212379EAA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47888" y="1700700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实现表达式求值就是要实现这个函数！</a:t>
            </a:r>
          </a:p>
        </p:txBody>
      </p:sp>
    </p:spTree>
    <p:extLst>
      <p:ext uri="{BB962C8B-B14F-4D97-AF65-F5344CB8AC3E}">
        <p14:creationId xmlns:p14="http://schemas.microsoft.com/office/powerpoint/2010/main" val="353361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nemu</a:t>
            </a:r>
            <a:r>
              <a:rPr lang="zh-CN" altLang="en-US" dirty="0"/>
              <a:t>启动到进入</a:t>
            </a:r>
            <a:r>
              <a:rPr lang="en-US" altLang="zh-CN" dirty="0"/>
              <a:t>monitor</a:t>
            </a:r>
            <a:r>
              <a:rPr lang="zh-CN" altLang="en-US" dirty="0"/>
              <a:t>的流程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monitor</a:t>
            </a:r>
            <a:r>
              <a:rPr lang="zh-CN" altLang="en-US" dirty="0"/>
              <a:t>的表达式求值功能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第一步：识别表达式中的各个单元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第二步：表达式求值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符号表解析（对符号进行求值）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4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3695" y="1649593"/>
            <a:ext cx="6955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“4+3*(2- 1)” = ?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76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3695" y="1649593"/>
            <a:ext cx="6955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“4+3*(2- 1)” = ?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16896" y="3215721"/>
            <a:ext cx="578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第一步：分割字符串，识别其中每一个部分的类型</a:t>
            </a:r>
          </a:p>
        </p:txBody>
      </p:sp>
    </p:spTree>
    <p:extLst>
      <p:ext uri="{BB962C8B-B14F-4D97-AF65-F5344CB8AC3E}">
        <p14:creationId xmlns:p14="http://schemas.microsoft.com/office/powerpoint/2010/main" val="1754469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3695" y="1649593"/>
            <a:ext cx="6955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“4+3*(2- 1)” = ?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1400" y="3995803"/>
            <a:ext cx="2680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数字</a:t>
            </a:r>
          </a:p>
        </p:txBody>
      </p:sp>
      <p:cxnSp>
        <p:nvCxnSpPr>
          <p:cNvPr id="9" name="直接箭头连接符 8"/>
          <p:cNvCxnSpPr>
            <a:stCxn id="3" idx="0"/>
          </p:cNvCxnSpPr>
          <p:nvPr/>
        </p:nvCxnSpPr>
        <p:spPr>
          <a:xfrm flipH="1" flipV="1">
            <a:off x="3269293" y="2505205"/>
            <a:ext cx="1652392" cy="14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0"/>
          </p:cNvCxnSpPr>
          <p:nvPr/>
        </p:nvCxnSpPr>
        <p:spPr>
          <a:xfrm flipH="1" flipV="1">
            <a:off x="4038600" y="2585231"/>
            <a:ext cx="883085" cy="141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0"/>
          </p:cNvCxnSpPr>
          <p:nvPr/>
        </p:nvCxnSpPr>
        <p:spPr>
          <a:xfrm flipV="1">
            <a:off x="4921685" y="2625244"/>
            <a:ext cx="312107" cy="13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0"/>
          </p:cNvCxnSpPr>
          <p:nvPr/>
        </p:nvCxnSpPr>
        <p:spPr>
          <a:xfrm flipV="1">
            <a:off x="4921685" y="2585231"/>
            <a:ext cx="1466589" cy="141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20918" y="3449723"/>
            <a:ext cx="4097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第一步：分割字符串，识别其中每一个部分的类型</a:t>
            </a:r>
          </a:p>
        </p:txBody>
      </p:sp>
    </p:spTree>
    <p:extLst>
      <p:ext uri="{BB962C8B-B14F-4D97-AF65-F5344CB8AC3E}">
        <p14:creationId xmlns:p14="http://schemas.microsoft.com/office/powerpoint/2010/main" val="2086346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3695" y="1649593"/>
            <a:ext cx="6955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“4+3*(2- 1)” = ?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1400" y="3995803"/>
            <a:ext cx="2680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运算符</a:t>
            </a:r>
          </a:p>
        </p:txBody>
      </p:sp>
      <p:cxnSp>
        <p:nvCxnSpPr>
          <p:cNvPr id="9" name="直接箭头连接符 8"/>
          <p:cNvCxnSpPr>
            <a:stCxn id="3" idx="0"/>
          </p:cNvCxnSpPr>
          <p:nvPr/>
        </p:nvCxnSpPr>
        <p:spPr>
          <a:xfrm flipH="1" flipV="1">
            <a:off x="3581400" y="2505205"/>
            <a:ext cx="1340285" cy="14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0"/>
          </p:cNvCxnSpPr>
          <p:nvPr/>
        </p:nvCxnSpPr>
        <p:spPr>
          <a:xfrm flipH="1" flipV="1">
            <a:off x="4471792" y="2505205"/>
            <a:ext cx="449893" cy="14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0"/>
          </p:cNvCxnSpPr>
          <p:nvPr/>
        </p:nvCxnSpPr>
        <p:spPr>
          <a:xfrm flipV="1">
            <a:off x="4921685" y="2505205"/>
            <a:ext cx="652397" cy="14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20918" y="3449723"/>
            <a:ext cx="4097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第一步：分割字符串，识别其中每一个部分的类型</a:t>
            </a:r>
          </a:p>
        </p:txBody>
      </p:sp>
    </p:spTree>
    <p:extLst>
      <p:ext uri="{BB962C8B-B14F-4D97-AF65-F5344CB8AC3E}">
        <p14:creationId xmlns:p14="http://schemas.microsoft.com/office/powerpoint/2010/main" val="964083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3695" y="1649593"/>
            <a:ext cx="6955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“4+3*(2- 1)” = ?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1400" y="3995803"/>
            <a:ext cx="2680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括号</a:t>
            </a:r>
          </a:p>
        </p:txBody>
      </p:sp>
      <p:cxnSp>
        <p:nvCxnSpPr>
          <p:cNvPr id="11" name="直接箭头连接符 10"/>
          <p:cNvCxnSpPr>
            <a:stCxn id="3" idx="0"/>
          </p:cNvCxnSpPr>
          <p:nvPr/>
        </p:nvCxnSpPr>
        <p:spPr>
          <a:xfrm flipH="1" flipV="1">
            <a:off x="4864100" y="2665256"/>
            <a:ext cx="57585" cy="133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0"/>
          </p:cNvCxnSpPr>
          <p:nvPr/>
        </p:nvCxnSpPr>
        <p:spPr>
          <a:xfrm flipV="1">
            <a:off x="4921685" y="2665256"/>
            <a:ext cx="1828365" cy="133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20918" y="3449723"/>
            <a:ext cx="4097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第一步：分割字符串，识别其中每一个部分的类型</a:t>
            </a:r>
          </a:p>
        </p:txBody>
      </p:sp>
    </p:spTree>
    <p:extLst>
      <p:ext uri="{BB962C8B-B14F-4D97-AF65-F5344CB8AC3E}">
        <p14:creationId xmlns:p14="http://schemas.microsoft.com/office/powerpoint/2010/main" val="3445900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3695" y="1649593"/>
            <a:ext cx="6955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“4+3*(2- 1)” = ?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1400" y="3995803"/>
            <a:ext cx="2680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空格</a:t>
            </a:r>
          </a:p>
        </p:txBody>
      </p:sp>
      <p:cxnSp>
        <p:nvCxnSpPr>
          <p:cNvPr id="11" name="直接箭头连接符 10"/>
          <p:cNvCxnSpPr>
            <a:stCxn id="3" idx="0"/>
          </p:cNvCxnSpPr>
          <p:nvPr/>
        </p:nvCxnSpPr>
        <p:spPr>
          <a:xfrm flipV="1">
            <a:off x="4921685" y="2429933"/>
            <a:ext cx="1131982" cy="156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20918" y="3449723"/>
            <a:ext cx="4097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第一步：分割字符串，识别其中每一个部分的类型</a:t>
            </a:r>
          </a:p>
        </p:txBody>
      </p:sp>
    </p:spTree>
    <p:extLst>
      <p:ext uri="{BB962C8B-B14F-4D97-AF65-F5344CB8AC3E}">
        <p14:creationId xmlns:p14="http://schemas.microsoft.com/office/powerpoint/2010/main" val="2197967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13695" y="1649593"/>
            <a:ext cx="6955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“4+3*(2- 1)” = 7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16896" y="3215721"/>
            <a:ext cx="578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第一步：分割字符串，识别其中每一个部分的类型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16896" y="4561921"/>
            <a:ext cx="6336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第二步：在识别出类型的基础上，运用运算规则，计算结果</a:t>
            </a:r>
          </a:p>
        </p:txBody>
      </p:sp>
    </p:spTree>
    <p:extLst>
      <p:ext uri="{BB962C8B-B14F-4D97-AF65-F5344CB8AC3E}">
        <p14:creationId xmlns:p14="http://schemas.microsoft.com/office/powerpoint/2010/main" val="3723217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expr()</a:t>
            </a:r>
            <a:r>
              <a:rPr lang="zh-CN" altLang="en-US" dirty="0"/>
              <a:t>执行的基本流程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expr()</a:t>
            </a:r>
            <a:r>
              <a:rPr lang="zh-CN" altLang="en-US" dirty="0"/>
              <a:t>能够被执行之前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main.c</a:t>
            </a:r>
            <a:r>
              <a:rPr lang="zh-CN" altLang="en-US" dirty="0"/>
              <a:t>的</a:t>
            </a:r>
            <a:r>
              <a:rPr lang="en-US" altLang="zh-CN" dirty="0"/>
              <a:t>restart()</a:t>
            </a:r>
            <a:r>
              <a:rPr lang="zh-CN" altLang="en-US" dirty="0"/>
              <a:t>函数中</a:t>
            </a:r>
            <a:endParaRPr lang="en-US" altLang="zh-CN" dirty="0"/>
          </a:p>
          <a:p>
            <a:pPr lvl="1"/>
            <a:r>
              <a:rPr lang="zh-CN" altLang="en-US" dirty="0"/>
              <a:t>调用了</a:t>
            </a:r>
            <a:r>
              <a:rPr lang="en-US" altLang="zh-CN" dirty="0" err="1"/>
              <a:t>init_regex</a:t>
            </a:r>
            <a:r>
              <a:rPr lang="en-US" altLang="zh-CN" dirty="0"/>
              <a:t>();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src</a:t>
            </a:r>
            <a:r>
              <a:rPr lang="en-US" altLang="zh-CN" dirty="0">
                <a:solidFill>
                  <a:srgbClr val="00B050"/>
                </a:solidFill>
              </a:rPr>
              <a:t>/monitor/</a:t>
            </a:r>
            <a:r>
              <a:rPr lang="en-US" altLang="zh-CN" dirty="0" err="1">
                <a:solidFill>
                  <a:srgbClr val="00B050"/>
                </a:solidFill>
              </a:rPr>
              <a:t>expr.c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用于初始化正则表达式</a:t>
            </a:r>
            <a:endParaRPr lang="en-US" altLang="zh-CN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p, x, b, w</a:t>
            </a:r>
            <a:r>
              <a:rPr lang="zh-CN" altLang="en-US" sz="2400" dirty="0"/>
              <a:t>调试命令中使用表达式时，调用</a:t>
            </a:r>
            <a:r>
              <a:rPr lang="en-US" altLang="zh-CN" sz="2400" dirty="0"/>
              <a:t>expr()</a:t>
            </a:r>
            <a:r>
              <a:rPr lang="zh-CN" altLang="en-US" sz="2400" dirty="0"/>
              <a:t>执行</a:t>
            </a:r>
            <a:endParaRPr lang="en-US" altLang="zh-CN" dirty="0"/>
          </a:p>
          <a:p>
            <a:pPr lvl="1"/>
            <a:r>
              <a:rPr lang="zh-CN" altLang="en-US" dirty="0"/>
              <a:t>第一步：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8764-FAB2-4994-91FA-0706C60F53C9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67943" y="3595330"/>
            <a:ext cx="5374640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uint32_t expr(char *e, bool *success) {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if(!</a:t>
            </a:r>
            <a:r>
              <a:rPr lang="en-US" altLang="zh-CN" sz="1600" dirty="0" err="1">
                <a:solidFill>
                  <a:srgbClr val="FF0000"/>
                </a:solidFill>
              </a:rPr>
              <a:t>make_token</a:t>
            </a:r>
            <a:r>
              <a:rPr lang="en-US" altLang="zh-CN" sz="1600" dirty="0">
                <a:solidFill>
                  <a:srgbClr val="FF0000"/>
                </a:solidFill>
              </a:rPr>
              <a:t>(e)) {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        *success = false;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        return 0;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   }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</a:t>
            </a:r>
            <a:r>
              <a:rPr lang="en-US" altLang="zh-CN" sz="1600" dirty="0" err="1"/>
              <a:t>nPlease</a:t>
            </a:r>
            <a:r>
              <a:rPr lang="en-US" altLang="zh-CN" sz="1600" dirty="0"/>
              <a:t> implement expr at </a:t>
            </a:r>
            <a:r>
              <a:rPr lang="en-US" altLang="zh-CN" sz="1600" dirty="0" err="1"/>
              <a:t>expr.c</a:t>
            </a:r>
            <a:r>
              <a:rPr lang="en-US" altLang="zh-CN" sz="1600" dirty="0"/>
              <a:t>\n");</a:t>
            </a:r>
          </a:p>
          <a:p>
            <a:r>
              <a:rPr lang="en-US" altLang="zh-CN" sz="1600" dirty="0"/>
              <a:t>        assert(0);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    return 0;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33550" y="4018529"/>
            <a:ext cx="2449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利用初始化好的正则表达式去匹配字符串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，进行词法分析，将字符串转换成拥有特定类型的单元序列</a:t>
            </a:r>
          </a:p>
        </p:txBody>
      </p:sp>
    </p:spTree>
    <p:extLst>
      <p:ext uri="{BB962C8B-B14F-4D97-AF65-F5344CB8AC3E}">
        <p14:creationId xmlns:p14="http://schemas.microsoft.com/office/powerpoint/2010/main" val="661280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expr()</a:t>
            </a:r>
            <a:r>
              <a:rPr lang="zh-CN" altLang="en-US" dirty="0"/>
              <a:t>执行的基本流程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p, x, b, w</a:t>
            </a:r>
            <a:r>
              <a:rPr lang="zh-CN" altLang="en-US" sz="2400" dirty="0"/>
              <a:t>调试命令中使用表达式时，调用</a:t>
            </a:r>
            <a:r>
              <a:rPr lang="en-US" altLang="zh-CN" sz="2400" dirty="0"/>
              <a:t>expr()</a:t>
            </a:r>
            <a:r>
              <a:rPr lang="zh-CN" altLang="en-US" sz="2400" dirty="0"/>
              <a:t>执行</a:t>
            </a:r>
            <a:endParaRPr lang="en-US" altLang="zh-CN" dirty="0"/>
          </a:p>
          <a:p>
            <a:pPr lvl="1"/>
            <a:r>
              <a:rPr lang="zh-CN" altLang="en-US" dirty="0"/>
              <a:t>第二步：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A875-D485-4911-BB2E-24CB973C511A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25951" y="2457800"/>
            <a:ext cx="537464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uint32_t expr(char *e, bool *success) {</a:t>
            </a:r>
          </a:p>
          <a:p>
            <a:r>
              <a:rPr lang="en-US" altLang="zh-CN" dirty="0"/>
              <a:t>        if(!</a:t>
            </a:r>
            <a:r>
              <a:rPr lang="en-US" altLang="zh-CN" dirty="0" err="1"/>
              <a:t>make_token</a:t>
            </a:r>
            <a:r>
              <a:rPr lang="en-US" altLang="zh-CN" dirty="0"/>
              <a:t>(e)) {</a:t>
            </a:r>
          </a:p>
          <a:p>
            <a:r>
              <a:rPr lang="en-US" altLang="zh-CN" dirty="0"/>
              <a:t>                *success = false;</a:t>
            </a:r>
          </a:p>
          <a:p>
            <a:r>
              <a:rPr lang="en-US" altLang="zh-CN" dirty="0"/>
              <a:t>                return 0;</a:t>
            </a:r>
          </a:p>
          <a:p>
            <a:r>
              <a:rPr lang="en-US" altLang="zh-CN" dirty="0"/>
              <a:t>        }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("\</a:t>
            </a:r>
            <a:r>
              <a:rPr lang="en-US" altLang="zh-CN" dirty="0" err="1">
                <a:solidFill>
                  <a:srgbClr val="FF0000"/>
                </a:solidFill>
              </a:rPr>
              <a:t>nPlease</a:t>
            </a:r>
            <a:r>
              <a:rPr lang="en-US" altLang="zh-CN" dirty="0">
                <a:solidFill>
                  <a:srgbClr val="FF0000"/>
                </a:solidFill>
              </a:rPr>
              <a:t> implement expr at </a:t>
            </a:r>
            <a:r>
              <a:rPr lang="en-US" altLang="zh-CN" dirty="0" err="1">
                <a:solidFill>
                  <a:srgbClr val="FF0000"/>
                </a:solidFill>
              </a:rPr>
              <a:t>expr.c</a:t>
            </a:r>
            <a:r>
              <a:rPr lang="en-US" altLang="zh-CN" dirty="0">
                <a:solidFill>
                  <a:srgbClr val="FF0000"/>
                </a:solidFill>
              </a:rPr>
              <a:t>\n");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assert(0);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06883" y="4173271"/>
            <a:ext cx="2719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将这一段替换成对</a:t>
            </a:r>
            <a:r>
              <a:rPr lang="en-US" altLang="zh-CN" dirty="0" err="1">
                <a:solidFill>
                  <a:srgbClr val="FF0000"/>
                </a:solidFill>
              </a:rPr>
              <a:t>expr.c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en-US" altLang="zh-CN" dirty="0" err="1">
                <a:solidFill>
                  <a:srgbClr val="FF0000"/>
                </a:solidFill>
              </a:rPr>
              <a:t>eval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函数的调用，在第一步词法分析结果的基础上进行语法分析和求值，并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运算结果</a:t>
            </a:r>
          </a:p>
        </p:txBody>
      </p:sp>
    </p:spTree>
    <p:extLst>
      <p:ext uri="{BB962C8B-B14F-4D97-AF65-F5344CB8AC3E}">
        <p14:creationId xmlns:p14="http://schemas.microsoft.com/office/powerpoint/2010/main" val="2012764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expr()</a:t>
            </a:r>
            <a:r>
              <a:rPr lang="zh-CN" altLang="en-US" dirty="0"/>
              <a:t>执行的基本流程（总结一下）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049" y="1710266"/>
            <a:ext cx="9093419" cy="3542145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p, x, b, w</a:t>
            </a:r>
            <a:r>
              <a:rPr lang="zh-CN" altLang="en-US" dirty="0"/>
              <a:t>调试命令中使用表达式时，调用</a:t>
            </a:r>
            <a:r>
              <a:rPr lang="en-US" altLang="zh-CN" dirty="0"/>
              <a:t>expr()</a:t>
            </a:r>
            <a:r>
              <a:rPr lang="zh-CN" altLang="en-US" dirty="0"/>
              <a:t>执行表达式求值的功能，</a:t>
            </a:r>
            <a:r>
              <a:rPr lang="en-US" altLang="zh-CN" dirty="0"/>
              <a:t>expr()</a:t>
            </a:r>
            <a:r>
              <a:rPr lang="zh-CN" altLang="en-US" dirty="0"/>
              <a:t>的实现分两步</a:t>
            </a:r>
            <a:endParaRPr lang="en-US" altLang="zh-CN" dirty="0"/>
          </a:p>
          <a:p>
            <a:pPr lvl="1"/>
            <a:r>
              <a:rPr lang="zh-CN" altLang="en-US" b="1" u="sng" dirty="0"/>
              <a:t>第一步</a:t>
            </a:r>
            <a:r>
              <a:rPr lang="zh-CN" altLang="en-US" dirty="0"/>
              <a:t>：利用初始化好的正则表达式去匹配字符串</a:t>
            </a:r>
            <a:r>
              <a:rPr lang="en-US" altLang="zh-CN" dirty="0"/>
              <a:t>e</a:t>
            </a:r>
            <a:r>
              <a:rPr lang="zh-CN" altLang="en-US" dirty="0"/>
              <a:t>，进行</a:t>
            </a:r>
            <a:r>
              <a:rPr lang="zh-CN" altLang="en-US" dirty="0">
                <a:solidFill>
                  <a:srgbClr val="FF0000"/>
                </a:solidFill>
              </a:rPr>
              <a:t>词法分析</a:t>
            </a:r>
            <a:r>
              <a:rPr lang="zh-CN" altLang="en-US" dirty="0"/>
              <a:t>，将字符串转换成拥有特定类型的单元序列</a:t>
            </a:r>
          </a:p>
          <a:p>
            <a:pPr lvl="1"/>
            <a:r>
              <a:rPr lang="zh-CN" altLang="en-US" b="1" u="sng" dirty="0"/>
              <a:t>第二步</a:t>
            </a:r>
            <a:r>
              <a:rPr lang="zh-CN" altLang="en-US" dirty="0"/>
              <a:t>：在第一步词法分析结果的基础上进行</a:t>
            </a:r>
            <a:r>
              <a:rPr lang="zh-CN" altLang="en-US" dirty="0">
                <a:solidFill>
                  <a:srgbClr val="FF0000"/>
                </a:solidFill>
              </a:rPr>
              <a:t>语法分析和求值</a:t>
            </a:r>
            <a:r>
              <a:rPr lang="zh-CN" altLang="en-US" dirty="0"/>
              <a:t>，并</a:t>
            </a:r>
            <a:r>
              <a:rPr lang="en-US" altLang="zh-CN" dirty="0"/>
              <a:t>return</a:t>
            </a:r>
            <a:r>
              <a:rPr lang="zh-CN" altLang="en-US" dirty="0"/>
              <a:t>运算结果</a:t>
            </a:r>
            <a:endParaRPr lang="en-US" altLang="zh-CN" dirty="0"/>
          </a:p>
          <a:p>
            <a:r>
              <a:rPr lang="zh-CN" altLang="en-US" dirty="0"/>
              <a:t>举个例子</a:t>
            </a:r>
            <a:endParaRPr lang="en-US" altLang="zh-CN" dirty="0"/>
          </a:p>
          <a:p>
            <a:pPr lvl="1"/>
            <a:r>
              <a:rPr lang="zh-CN" altLang="en-US" dirty="0"/>
              <a:t>输入字符串</a:t>
            </a:r>
            <a:r>
              <a:rPr lang="en-US" altLang="zh-CN" dirty="0"/>
              <a:t>e</a:t>
            </a:r>
            <a:r>
              <a:rPr lang="zh-CN" altLang="en-US" dirty="0"/>
              <a:t>，要求它的值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DBEE-8F1E-4574-AEBB-9EC0B274C421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67755" y="5169406"/>
            <a:ext cx="30059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4+3*(2- 1)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5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的启动过程（编译完成后）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379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$ ./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 --</a:t>
            </a:r>
            <a:r>
              <a:rPr lang="en-US" altLang="zh-CN" dirty="0" err="1"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latin typeface="Consolas" panose="020B0609020204030204" pitchFamily="49" charset="0"/>
              </a:rPr>
              <a:t> --kernel --</a:t>
            </a:r>
            <a:r>
              <a:rPr lang="en-US" altLang="zh-CN" dirty="0" err="1">
                <a:latin typeface="Consolas" panose="020B0609020204030204" pitchFamily="49" charset="0"/>
              </a:rPr>
              <a:t>testcase</a:t>
            </a:r>
            <a:r>
              <a:rPr lang="en-US" altLang="zh-CN" dirty="0">
                <a:latin typeface="Consolas" panose="020B0609020204030204" pitchFamily="49" charset="0"/>
              </a:rPr>
              <a:t> xxx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815A-8B58-4E72-B9BE-1BC694BFD98F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402317" y="2186152"/>
            <a:ext cx="59514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xxx</a:t>
            </a:r>
            <a:r>
              <a:rPr lang="zh-CN" altLang="en-US" sz="2800" dirty="0"/>
              <a:t>是测试用例的名字，对应</a:t>
            </a:r>
            <a:r>
              <a:rPr lang="en-US" altLang="zh-CN" sz="2800" dirty="0" err="1"/>
              <a:t>testcase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</a:t>
            </a:r>
            <a:r>
              <a:rPr lang="zh-CN" altLang="en-US" sz="2800" dirty="0"/>
              <a:t>文件夹下的一个测试用例，编译后得到</a:t>
            </a:r>
            <a:r>
              <a:rPr lang="en-US" altLang="zh-CN" sz="2800" dirty="0" err="1"/>
              <a:t>testcase</a:t>
            </a:r>
            <a:r>
              <a:rPr lang="en-US" altLang="zh-CN" sz="2800" dirty="0"/>
              <a:t>/bin/xxx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testcase</a:t>
            </a:r>
            <a:r>
              <a:rPr lang="en-US" altLang="zh-CN" sz="2800" dirty="0"/>
              <a:t>/bin/</a:t>
            </a:r>
            <a:r>
              <a:rPr lang="en-US" altLang="zh-CN" sz="2800" dirty="0" err="1"/>
              <a:t>xxx.img</a:t>
            </a:r>
            <a:r>
              <a:rPr lang="zh-CN" altLang="en-US" sz="2800" dirty="0"/>
              <a:t>两个文件</a:t>
            </a:r>
          </a:p>
        </p:txBody>
      </p:sp>
    </p:spTree>
    <p:extLst>
      <p:ext uri="{BB962C8B-B14F-4D97-AF65-F5344CB8AC3E}">
        <p14:creationId xmlns:p14="http://schemas.microsoft.com/office/powerpoint/2010/main" val="1507801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nemu</a:t>
            </a:r>
            <a:r>
              <a:rPr lang="zh-CN" altLang="en-US" dirty="0"/>
              <a:t>启动到进入</a:t>
            </a:r>
            <a:r>
              <a:rPr lang="en-US" altLang="zh-CN" dirty="0"/>
              <a:t>monitor</a:t>
            </a:r>
            <a:r>
              <a:rPr lang="zh-CN" altLang="en-US" dirty="0"/>
              <a:t>的流程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monitor</a:t>
            </a:r>
            <a:r>
              <a:rPr lang="zh-CN" altLang="en-US" dirty="0"/>
              <a:t>的表达式求值功能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第一步：识别表达式中的各个单元（使用正则表达式）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第二步：表达式求值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符号表解析（对符号进行求值）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88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第一步</a:t>
            </a:r>
            <a:r>
              <a:rPr lang="zh-CN" altLang="en-US" dirty="0"/>
              <a:t>：词法分析</a:t>
            </a:r>
            <a:endParaRPr lang="en-US" altLang="zh-CN" dirty="0"/>
          </a:p>
          <a:p>
            <a:pPr lvl="2"/>
            <a:r>
              <a:rPr lang="zh-CN" altLang="en-US" dirty="0"/>
              <a:t>要解决的问题（以英文类比）：看懂每一个字母，认出其中的单词</a:t>
            </a:r>
            <a:endParaRPr lang="en-US" altLang="zh-CN" dirty="0"/>
          </a:p>
          <a:p>
            <a:pPr lvl="2"/>
            <a:r>
              <a:rPr lang="zh-CN" altLang="en-US" dirty="0"/>
              <a:t>解决方案：利用</a:t>
            </a:r>
            <a:r>
              <a:rPr lang="zh-CN" altLang="en-US" dirty="0">
                <a:solidFill>
                  <a:srgbClr val="FF0000"/>
                </a:solidFill>
              </a:rPr>
              <a:t>正则表达式</a:t>
            </a:r>
            <a:r>
              <a:rPr lang="zh-CN" altLang="en-US" dirty="0"/>
              <a:t>所刻画的字符组合规律，将整个输入字符串切分成一个又一个具有确定类型的</a:t>
            </a:r>
            <a:r>
              <a:rPr lang="zh-CN" altLang="en-US" b="1" u="sng" dirty="0"/>
              <a:t>单元（</a:t>
            </a:r>
            <a:r>
              <a:rPr lang="en-US" altLang="zh-CN" b="1" u="sng" dirty="0"/>
              <a:t>token</a:t>
            </a:r>
            <a:r>
              <a:rPr lang="zh-CN" altLang="en-US" b="1" u="sng" dirty="0"/>
              <a:t>）</a:t>
            </a:r>
            <a:endParaRPr lang="en-US" altLang="zh-CN" b="1" u="sng" dirty="0"/>
          </a:p>
          <a:p>
            <a:pPr lvl="1"/>
            <a:r>
              <a:rPr lang="zh-CN" altLang="en-US" dirty="0"/>
              <a:t>表达式中有那些类型？</a:t>
            </a:r>
            <a:endParaRPr lang="en-US" altLang="zh-CN" dirty="0"/>
          </a:p>
          <a:p>
            <a:pPr lvl="2"/>
            <a:r>
              <a:rPr lang="zh-CN" altLang="en-US" dirty="0"/>
              <a:t>数字：十进制</a:t>
            </a:r>
            <a:r>
              <a:rPr lang="en-US" altLang="zh-CN" dirty="0"/>
              <a:t>, </a:t>
            </a:r>
            <a:r>
              <a:rPr lang="zh-CN" altLang="en-US" dirty="0"/>
              <a:t>十六进制</a:t>
            </a:r>
            <a:r>
              <a:rPr lang="en-US" altLang="zh-CN" dirty="0"/>
              <a:t>, ……</a:t>
            </a:r>
          </a:p>
          <a:p>
            <a:pPr lvl="2"/>
            <a:r>
              <a:rPr lang="zh-CN" altLang="en-US" dirty="0"/>
              <a:t>运算符：</a:t>
            </a:r>
            <a:r>
              <a:rPr lang="en-US" altLang="zh-CN" dirty="0"/>
              <a:t>+, -, *, /, (, ), ……</a:t>
            </a:r>
          </a:p>
          <a:p>
            <a:pPr lvl="2"/>
            <a:r>
              <a:rPr lang="zh-CN" altLang="en-US" dirty="0"/>
              <a:t>符号：</a:t>
            </a:r>
            <a:r>
              <a:rPr lang="en-US" altLang="zh-CN" dirty="0" err="1"/>
              <a:t>test_case</a:t>
            </a:r>
            <a:r>
              <a:rPr lang="en-US" altLang="zh-CN" dirty="0"/>
              <a:t>, ……</a:t>
            </a:r>
          </a:p>
          <a:p>
            <a:pPr lvl="2"/>
            <a:r>
              <a:rPr lang="zh-CN" altLang="en-US" dirty="0"/>
              <a:t>寄存器：</a:t>
            </a:r>
            <a:r>
              <a:rPr lang="en-US" altLang="zh-CN" dirty="0"/>
              <a:t>$</a:t>
            </a:r>
            <a:r>
              <a:rPr lang="en-US" altLang="zh-CN" dirty="0" err="1"/>
              <a:t>eax</a:t>
            </a:r>
            <a:r>
              <a:rPr lang="en-US" altLang="zh-CN" dirty="0"/>
              <a:t>, $</a:t>
            </a:r>
            <a:r>
              <a:rPr lang="en-US" altLang="zh-CN" dirty="0" err="1"/>
              <a:t>edx</a:t>
            </a:r>
            <a:r>
              <a:rPr lang="en-US" altLang="zh-CN" dirty="0"/>
              <a:t>, ……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44E6-B9EC-4D31-B513-3ECA9CB82CAA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46800" y="5253633"/>
            <a:ext cx="389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核心：书写各种类型对应的正则表达式，并在</a:t>
            </a:r>
            <a:r>
              <a:rPr lang="en-US" altLang="zh-CN" b="1" dirty="0"/>
              <a:t>expr()</a:t>
            </a:r>
            <a:r>
              <a:rPr lang="zh-CN" altLang="en-US" b="1" dirty="0"/>
              <a:t>函数中第一步的</a:t>
            </a:r>
            <a:r>
              <a:rPr lang="en-US" altLang="zh-CN" b="1" dirty="0" err="1"/>
              <a:t>make_tokens</a:t>
            </a:r>
            <a:r>
              <a:rPr lang="en-US" altLang="zh-CN" b="1" dirty="0"/>
              <a:t>()</a:t>
            </a:r>
            <a:r>
              <a:rPr lang="zh-CN" altLang="en-US" b="1" dirty="0"/>
              <a:t>中用于匹配发现单元</a:t>
            </a:r>
          </a:p>
        </p:txBody>
      </p:sp>
    </p:spTree>
    <p:extLst>
      <p:ext uri="{BB962C8B-B14F-4D97-AF65-F5344CB8AC3E}">
        <p14:creationId xmlns:p14="http://schemas.microsoft.com/office/powerpoint/2010/main" val="2175998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正则表达式：</a:t>
            </a:r>
            <a:r>
              <a:rPr lang="en-US" altLang="zh-CN" dirty="0"/>
              <a:t>Regular Expression</a:t>
            </a:r>
          </a:p>
          <a:p>
            <a:pPr lvl="1"/>
            <a:r>
              <a:rPr lang="zh-CN" altLang="en-US" dirty="0"/>
              <a:t>一个正则表达式是一个用来匹配和搜索文本的字符串</a:t>
            </a:r>
            <a:endParaRPr lang="en-US" altLang="zh-CN" dirty="0"/>
          </a:p>
          <a:p>
            <a:pPr lvl="1"/>
            <a:r>
              <a:rPr lang="zh-CN" altLang="en-US" dirty="0"/>
              <a:t>正则表达式在操作系统中得到广泛运用（比如</a:t>
            </a:r>
            <a:r>
              <a:rPr lang="en-US" altLang="zh-CN" dirty="0" err="1"/>
              <a:t>grep</a:t>
            </a:r>
            <a:r>
              <a:rPr lang="zh-CN" altLang="en-US" dirty="0"/>
              <a:t>就是</a:t>
            </a:r>
            <a:r>
              <a:rPr lang="en-US" altLang="zh-CN" dirty="0"/>
              <a:t>global regular expression print</a:t>
            </a:r>
            <a:r>
              <a:rPr lang="zh-CN" altLang="en-US" dirty="0"/>
              <a:t>的缩写）</a:t>
            </a:r>
            <a:endParaRPr lang="en-US" altLang="zh-CN" dirty="0"/>
          </a:p>
          <a:p>
            <a:pPr lvl="1"/>
            <a:r>
              <a:rPr lang="zh-CN" altLang="en-US" dirty="0"/>
              <a:t>许多编程语言中都提供对正则表达式的支持</a:t>
            </a:r>
            <a:endParaRPr lang="en-US" altLang="zh-CN" dirty="0"/>
          </a:p>
          <a:p>
            <a:r>
              <a:rPr lang="zh-CN" altLang="en-US" dirty="0"/>
              <a:t>正则表达式简介</a:t>
            </a:r>
            <a:endParaRPr lang="en-US" altLang="zh-CN" dirty="0"/>
          </a:p>
          <a:p>
            <a:pPr lvl="1"/>
            <a:r>
              <a:rPr lang="zh-CN" altLang="en-US" dirty="0"/>
              <a:t>正则表达式最早在</a:t>
            </a:r>
            <a:r>
              <a:rPr lang="en-US" altLang="zh-CN" dirty="0"/>
              <a:t>1956</a:t>
            </a:r>
            <a:r>
              <a:rPr lang="zh-CN" altLang="en-US" dirty="0"/>
              <a:t>年提出，并在</a:t>
            </a:r>
            <a:r>
              <a:rPr lang="en-US" altLang="zh-CN" dirty="0"/>
              <a:t>1968</a:t>
            </a:r>
            <a:r>
              <a:rPr lang="zh-CN" altLang="en-US" dirty="0"/>
              <a:t>年在计算机中得到广泛应用</a:t>
            </a:r>
            <a:r>
              <a:rPr lang="en-US" altLang="zh-CN" dirty="0"/>
              <a:t>[1]</a:t>
            </a:r>
          </a:p>
          <a:p>
            <a:pPr lvl="1"/>
            <a:r>
              <a:rPr lang="zh-CN" altLang="en-US" dirty="0"/>
              <a:t>一个正则表达式（或叫一个模式，</a:t>
            </a:r>
            <a:r>
              <a:rPr lang="en-US" altLang="zh-CN" dirty="0"/>
              <a:t>pattern</a:t>
            </a:r>
            <a:r>
              <a:rPr lang="zh-CN" altLang="en-US" dirty="0"/>
              <a:t>）用于刻画拥有某一个固定模式的字符串的集合</a:t>
            </a:r>
            <a:endParaRPr lang="en-US" altLang="zh-CN" dirty="0"/>
          </a:p>
          <a:p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CFF2-0039-479A-AAB1-0CC97AB6491F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12072" y="6093959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https://en.wikipedia.org/wiki/Regular_expression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325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2211185"/>
          </a:xfrm>
        </p:spPr>
        <p:txBody>
          <a:bodyPr/>
          <a:lstStyle/>
          <a:p>
            <a:r>
              <a:rPr lang="zh-CN" altLang="en-US" dirty="0"/>
              <a:t>一个正则表达式由一系列</a:t>
            </a:r>
            <a:r>
              <a:rPr lang="zh-CN" altLang="en-US" dirty="0">
                <a:solidFill>
                  <a:srgbClr val="0070C0"/>
                </a:solidFill>
              </a:rPr>
              <a:t>普通字符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元字符（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metacharacter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普通字符</a:t>
            </a:r>
            <a:r>
              <a:rPr lang="zh-CN" altLang="en-US" dirty="0"/>
              <a:t>：字母、数字，采用其字面意思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元字符</a:t>
            </a:r>
            <a:r>
              <a:rPr lang="zh-CN" altLang="en-US" dirty="0"/>
              <a:t>：拥有特殊含义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E281-B489-4B62-97EA-FEA4A8273FB9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88540" y="4036017"/>
            <a:ext cx="76581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举例：</a:t>
            </a:r>
            <a:r>
              <a:rPr lang="en-US" altLang="zh-CN" sz="2800" dirty="0">
                <a:solidFill>
                  <a:srgbClr val="FF0000"/>
                </a:solidFill>
              </a:rPr>
              <a:t>[</a:t>
            </a:r>
            <a:r>
              <a:rPr lang="en-US" altLang="zh-CN" sz="2800" dirty="0">
                <a:solidFill>
                  <a:srgbClr val="0070C0"/>
                </a:solidFill>
              </a:rPr>
              <a:t>Bb</a:t>
            </a:r>
            <a:r>
              <a:rPr lang="en-US" altLang="zh-CN" sz="2800" dirty="0">
                <a:solidFill>
                  <a:srgbClr val="FF0000"/>
                </a:solidFill>
              </a:rPr>
              <a:t>][</a:t>
            </a:r>
            <a:r>
              <a:rPr lang="en-US" altLang="zh-CN" sz="2800" dirty="0">
                <a:solidFill>
                  <a:srgbClr val="0070C0"/>
                </a:solidFill>
              </a:rPr>
              <a:t>Aa</a:t>
            </a:r>
            <a:r>
              <a:rPr lang="en-US" altLang="zh-CN" sz="2800" dirty="0">
                <a:solidFill>
                  <a:srgbClr val="FF0000"/>
                </a:solidFill>
              </a:rPr>
              <a:t>][</a:t>
            </a:r>
            <a:r>
              <a:rPr lang="en-US" altLang="zh-CN" sz="2800" dirty="0">
                <a:solidFill>
                  <a:srgbClr val="0070C0"/>
                </a:solidFill>
              </a:rPr>
              <a:t>Bb</a:t>
            </a:r>
            <a:r>
              <a:rPr lang="en-US" altLang="zh-CN" sz="2800" dirty="0">
                <a:solidFill>
                  <a:srgbClr val="FF0000"/>
                </a:solidFill>
              </a:rPr>
              <a:t>][</a:t>
            </a:r>
            <a:r>
              <a:rPr lang="en-US" altLang="zh-CN" sz="2800" dirty="0" err="1">
                <a:solidFill>
                  <a:srgbClr val="0070C0"/>
                </a:solidFill>
              </a:rPr>
              <a:t>Yy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r>
              <a:rPr lang="zh-CN" altLang="en-US" sz="2800" dirty="0"/>
              <a:t>可以匹配 </a:t>
            </a:r>
            <a:r>
              <a:rPr lang="en-US" altLang="zh-CN" sz="2800" dirty="0"/>
              <a:t>Baby, baby, </a:t>
            </a:r>
            <a:r>
              <a:rPr lang="en-US" altLang="zh-CN" sz="2800" dirty="0" err="1"/>
              <a:t>bAby</a:t>
            </a:r>
            <a:r>
              <a:rPr lang="en-US" altLang="zh-CN" sz="2800" dirty="0"/>
              <a:t>, … </a:t>
            </a:r>
            <a:r>
              <a:rPr lang="zh-CN" altLang="en-US" sz="2800" dirty="0"/>
              <a:t>可以不区分大小写的匹配</a:t>
            </a:r>
            <a:r>
              <a:rPr lang="en-US" altLang="zh-CN" sz="2800" dirty="0"/>
              <a:t>baby</a:t>
            </a:r>
            <a:r>
              <a:rPr lang="zh-CN" altLang="en-US" sz="2800" dirty="0"/>
              <a:t>这个单词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14321" y="359664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看颜色识别例子中的普通字符和元字符</a:t>
            </a:r>
          </a:p>
        </p:txBody>
      </p:sp>
    </p:spTree>
    <p:extLst>
      <p:ext uri="{BB962C8B-B14F-4D97-AF65-F5344CB8AC3E}">
        <p14:creationId xmlns:p14="http://schemas.microsoft.com/office/powerpoint/2010/main" val="2827220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0"/>
            <a:ext cx="8435280" cy="1317918"/>
          </a:xfrm>
        </p:spPr>
        <p:txBody>
          <a:bodyPr>
            <a:normAutofit/>
          </a:bodyPr>
          <a:lstStyle/>
          <a:p>
            <a:r>
              <a:rPr lang="zh-CN" altLang="en-US" dirty="0"/>
              <a:t>正则表达式简介</a:t>
            </a:r>
            <a:endParaRPr lang="en-US" altLang="zh-CN" dirty="0"/>
          </a:p>
          <a:p>
            <a:pPr lvl="1"/>
            <a:r>
              <a:rPr lang="zh-CN" altLang="en-US" dirty="0"/>
              <a:t>普通字符就不用介绍了</a:t>
            </a:r>
            <a:endParaRPr lang="en-US" altLang="zh-CN" dirty="0"/>
          </a:p>
          <a:p>
            <a:pPr lvl="1"/>
            <a:r>
              <a:rPr lang="zh-CN" altLang="en-US" dirty="0"/>
              <a:t>元字符的简要说明</a:t>
            </a:r>
            <a:r>
              <a:rPr lang="en-US" altLang="zh-CN" dirty="0"/>
              <a:t>POSIX basic and extended</a:t>
            </a:r>
            <a:r>
              <a:rPr lang="zh-CN" altLang="en-US" dirty="0"/>
              <a:t> </a:t>
            </a:r>
            <a:r>
              <a:rPr lang="en-US" altLang="zh-CN" dirty="0"/>
              <a:t>[1]</a:t>
            </a:r>
          </a:p>
          <a:p>
            <a:pPr lvl="1"/>
            <a:endParaRPr lang="en-US" altLang="zh-CN" dirty="0"/>
          </a:p>
          <a:p>
            <a:pPr lvl="2"/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03512" y="6282585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https://en.wikipedia.org/wiki/Regular_expression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6920" y="2420888"/>
          <a:ext cx="7859216" cy="3510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元字符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举例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匹配任意单个字符，但在括号中时，表示</a:t>
                      </a:r>
                      <a:r>
                        <a:rPr lang="en-US" altLang="zh-CN" sz="1600" dirty="0"/>
                        <a:t>.</a:t>
                      </a:r>
                      <a:r>
                        <a:rPr lang="zh-CN" altLang="en-US" sz="1600" dirty="0"/>
                        <a:t>这一个特殊的字符。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a.c</a:t>
                      </a:r>
                      <a:r>
                        <a:rPr lang="en-US" altLang="zh-CN" sz="1600" baseline="0" dirty="0"/>
                        <a:t>    </a:t>
                      </a:r>
                      <a:r>
                        <a:rPr lang="zh-CN" altLang="en-US" sz="1600" baseline="0" dirty="0"/>
                        <a:t>可以匹配</a:t>
                      </a:r>
                      <a:r>
                        <a:rPr lang="en-US" altLang="zh-CN" sz="1600" baseline="0" dirty="0"/>
                        <a:t>”</a:t>
                      </a:r>
                      <a:r>
                        <a:rPr lang="en-US" altLang="zh-CN" sz="1600" baseline="0" dirty="0" err="1"/>
                        <a:t>abc</a:t>
                      </a:r>
                      <a:r>
                        <a:rPr lang="en-US" altLang="zh-CN" sz="1600" baseline="0" dirty="0"/>
                        <a:t>”, “a0c”</a:t>
                      </a:r>
                      <a:r>
                        <a:rPr lang="zh-CN" altLang="en-US" sz="1600" baseline="0" dirty="0"/>
                        <a:t>等</a:t>
                      </a:r>
                      <a:endParaRPr lang="en-US" altLang="zh-CN" sz="1600" baseline="0" dirty="0"/>
                    </a:p>
                    <a:p>
                      <a:r>
                        <a:rPr lang="en-US" altLang="zh-CN" sz="1600" baseline="0" dirty="0"/>
                        <a:t>[</a:t>
                      </a:r>
                      <a:r>
                        <a:rPr lang="en-US" altLang="zh-CN" sz="1600" baseline="0" dirty="0" err="1"/>
                        <a:t>a.c</a:t>
                      </a:r>
                      <a:r>
                        <a:rPr lang="en-US" altLang="zh-CN" sz="1600" baseline="0" dirty="0"/>
                        <a:t>] </a:t>
                      </a:r>
                      <a:r>
                        <a:rPr lang="zh-CN" altLang="en-US" sz="1600" baseline="0" dirty="0"/>
                        <a:t>只能匹配</a:t>
                      </a:r>
                      <a:r>
                        <a:rPr lang="en-US" altLang="zh-CN" sz="1600" baseline="0" dirty="0"/>
                        <a:t>”a”</a:t>
                      </a:r>
                      <a:r>
                        <a:rPr lang="zh-CN" altLang="en-US" sz="1600" baseline="0" dirty="0"/>
                        <a:t>或</a:t>
                      </a:r>
                      <a:r>
                        <a:rPr lang="en-US" altLang="zh-CN" sz="1600" baseline="0" dirty="0"/>
                        <a:t>”.”</a:t>
                      </a:r>
                      <a:r>
                        <a:rPr lang="zh-CN" altLang="en-US" sz="1600" baseline="0" dirty="0"/>
                        <a:t>或</a:t>
                      </a:r>
                      <a:r>
                        <a:rPr lang="en-US" altLang="zh-CN" sz="1600" baseline="0" dirty="0"/>
                        <a:t>”c”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  ]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匹配位于括号对中的任意单个字符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</a:t>
                      </a:r>
                      <a:r>
                        <a:rPr lang="en-US" altLang="zh-CN" sz="1600" dirty="0" err="1"/>
                        <a:t>abc</a:t>
                      </a:r>
                      <a:r>
                        <a:rPr lang="en-US" altLang="zh-CN" sz="1600" dirty="0"/>
                        <a:t>]</a:t>
                      </a:r>
                      <a:r>
                        <a:rPr lang="en-US" altLang="zh-CN" sz="1600" baseline="0" dirty="0"/>
                        <a:t> </a:t>
                      </a:r>
                      <a:r>
                        <a:rPr lang="zh-CN" altLang="en-US" sz="1600" baseline="0" dirty="0"/>
                        <a:t>可以匹配</a:t>
                      </a:r>
                      <a:r>
                        <a:rPr lang="en-US" altLang="zh-CN" sz="1600" baseline="0" dirty="0"/>
                        <a:t>”a”, “b”</a:t>
                      </a:r>
                      <a:r>
                        <a:rPr lang="zh-CN" altLang="en-US" sz="1600" baseline="0" dirty="0"/>
                        <a:t>或</a:t>
                      </a:r>
                      <a:r>
                        <a:rPr lang="en-US" altLang="zh-CN" sz="1600" baseline="0" dirty="0"/>
                        <a:t>”c”</a:t>
                      </a:r>
                    </a:p>
                    <a:p>
                      <a:r>
                        <a:rPr lang="en-US" altLang="zh-CN" sz="1600" baseline="0" dirty="0"/>
                        <a:t>[a-z]  </a:t>
                      </a:r>
                      <a:r>
                        <a:rPr lang="zh-CN" altLang="en-US" sz="1600" baseline="0" dirty="0"/>
                        <a:t>可以匹配任意一个从</a:t>
                      </a:r>
                      <a:r>
                        <a:rPr lang="en-US" altLang="zh-CN" sz="1600" baseline="0" dirty="0"/>
                        <a:t>”a”</a:t>
                      </a:r>
                      <a:r>
                        <a:rPr lang="zh-CN" altLang="en-US" sz="1600" baseline="0" dirty="0"/>
                        <a:t>到</a:t>
                      </a:r>
                      <a:r>
                        <a:rPr lang="en-US" altLang="zh-CN" sz="1600" baseline="0" dirty="0"/>
                        <a:t>”z”</a:t>
                      </a:r>
                      <a:r>
                        <a:rPr lang="zh-CN" altLang="en-US" sz="1600" baseline="0" dirty="0"/>
                        <a:t>的小写字母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[^ ]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匹配不在括号对中出现的单个字符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[^</a:t>
                      </a:r>
                      <a:r>
                        <a:rPr lang="en-US" altLang="zh-CN" sz="1600" dirty="0" err="1"/>
                        <a:t>abc</a:t>
                      </a:r>
                      <a:r>
                        <a:rPr lang="en-US" altLang="zh-CN" sz="1600" dirty="0"/>
                        <a:t>] </a:t>
                      </a:r>
                      <a:r>
                        <a:rPr lang="zh-CN" altLang="en-US" sz="1600" dirty="0"/>
                        <a:t>可以匹配除</a:t>
                      </a:r>
                      <a:r>
                        <a:rPr lang="en-US" altLang="zh-CN" sz="1600" baseline="0" dirty="0"/>
                        <a:t>”a”, “b”</a:t>
                      </a:r>
                      <a:r>
                        <a:rPr lang="zh-CN" altLang="en-US" sz="1600" baseline="0" dirty="0"/>
                        <a:t>和</a:t>
                      </a:r>
                      <a:r>
                        <a:rPr lang="en-US" altLang="zh-CN" sz="1600" baseline="0" dirty="0"/>
                        <a:t>”c”</a:t>
                      </a:r>
                      <a:r>
                        <a:rPr lang="zh-CN" altLang="en-US" sz="1600" baseline="0" dirty="0"/>
                        <a:t>以外的任意单个字符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^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匹配目标字符串或行的开头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^</a:t>
                      </a:r>
                      <a:r>
                        <a:rPr lang="en-US" altLang="zh-CN" sz="1600" dirty="0" err="1"/>
                        <a:t>abc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可以匹配在字符串或行开头出现的</a:t>
                      </a:r>
                      <a:r>
                        <a:rPr lang="en-US" altLang="zh-CN" sz="1600" dirty="0"/>
                        <a:t>”</a:t>
                      </a:r>
                      <a:r>
                        <a:rPr lang="en-US" altLang="zh-CN" sz="1600" dirty="0" err="1"/>
                        <a:t>abc</a:t>
                      </a:r>
                      <a:r>
                        <a:rPr lang="en-US" altLang="zh-CN" sz="1600" dirty="0"/>
                        <a:t>”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匹配目标字符串或行的结尾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[</a:t>
                      </a:r>
                      <a:r>
                        <a:rPr lang="en-US" altLang="zh-CN" sz="1600" dirty="0" err="1"/>
                        <a:t>hc</a:t>
                      </a:r>
                      <a:r>
                        <a:rPr lang="en-US" altLang="zh-CN" sz="1600" dirty="0"/>
                        <a:t>]at$ </a:t>
                      </a:r>
                      <a:r>
                        <a:rPr lang="zh-CN" altLang="en-US" sz="1600" dirty="0"/>
                        <a:t>可以匹配在字符串或行末尾出现的</a:t>
                      </a:r>
                      <a:r>
                        <a:rPr lang="en-US" altLang="zh-CN" sz="1600" dirty="0"/>
                        <a:t>”hat”</a:t>
                      </a:r>
                      <a:r>
                        <a:rPr lang="zh-CN" altLang="en-US" sz="1600" dirty="0"/>
                        <a:t>或</a:t>
                      </a:r>
                      <a:r>
                        <a:rPr lang="en-US" altLang="zh-CN" sz="1600" dirty="0"/>
                        <a:t>”cat”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B776-A869-4CD0-8890-ED41E832F648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83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0"/>
            <a:ext cx="8435280" cy="1402823"/>
          </a:xfrm>
        </p:spPr>
        <p:txBody>
          <a:bodyPr>
            <a:normAutofit/>
          </a:bodyPr>
          <a:lstStyle/>
          <a:p>
            <a:r>
              <a:rPr lang="zh-CN" altLang="en-US" dirty="0"/>
              <a:t>正则表达式简介</a:t>
            </a:r>
            <a:endParaRPr lang="en-US" altLang="zh-CN" dirty="0"/>
          </a:p>
          <a:p>
            <a:pPr lvl="1"/>
            <a:r>
              <a:rPr lang="zh-CN" altLang="en-US" dirty="0"/>
              <a:t>普通字符就不用介绍了</a:t>
            </a:r>
            <a:endParaRPr lang="en-US" altLang="zh-CN" dirty="0"/>
          </a:p>
          <a:p>
            <a:pPr lvl="1"/>
            <a:r>
              <a:rPr lang="zh-CN" altLang="en-US" dirty="0"/>
              <a:t>元字符的简要说明</a:t>
            </a:r>
            <a:r>
              <a:rPr lang="en-US" altLang="zh-CN" dirty="0"/>
              <a:t>POSIX basic and extended</a:t>
            </a:r>
            <a:r>
              <a:rPr lang="zh-CN" altLang="en-US" dirty="0"/>
              <a:t> </a:t>
            </a:r>
            <a:r>
              <a:rPr lang="en-US" altLang="zh-CN" dirty="0"/>
              <a:t>[1]</a:t>
            </a:r>
          </a:p>
          <a:p>
            <a:pPr lvl="2"/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03512" y="620307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https://en.wikipedia.org/wiki/Regular_expression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6920" y="2420888"/>
          <a:ext cx="7859216" cy="3672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4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元字符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说明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举例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(   )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子表达式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(</a:t>
                      </a:r>
                      <a:r>
                        <a:rPr lang="en-US" altLang="zh-CN" sz="1600" kern="1200" dirty="0" err="1"/>
                        <a:t>abc</a:t>
                      </a:r>
                      <a:r>
                        <a:rPr lang="en-US" altLang="zh-CN" sz="1600" kern="1200" dirty="0"/>
                        <a:t>) </a:t>
                      </a:r>
                      <a:r>
                        <a:rPr lang="zh-CN" altLang="en-US" sz="1600" kern="1200" dirty="0"/>
                        <a:t>就是一个表达式</a:t>
                      </a:r>
                      <a:r>
                        <a:rPr lang="en-US" altLang="zh-CN" sz="1600" kern="1200" dirty="0" err="1"/>
                        <a:t>abc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*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匹配前面的符号零或多次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ab*c </a:t>
                      </a:r>
                      <a:r>
                        <a:rPr lang="zh-CN" altLang="en-US" sz="1600" kern="1200" dirty="0"/>
                        <a:t>可以匹配</a:t>
                      </a:r>
                      <a:r>
                        <a:rPr lang="en-US" altLang="zh-CN" sz="1600" kern="1200" dirty="0"/>
                        <a:t>”ac”, “</a:t>
                      </a:r>
                      <a:r>
                        <a:rPr lang="en-US" altLang="zh-CN" sz="1600" kern="1200" dirty="0" err="1"/>
                        <a:t>abc</a:t>
                      </a:r>
                      <a:r>
                        <a:rPr lang="en-US" altLang="zh-CN" sz="1600" kern="1200" dirty="0"/>
                        <a:t>”, “</a:t>
                      </a:r>
                      <a:r>
                        <a:rPr lang="en-US" altLang="zh-CN" sz="1600" kern="1200" dirty="0" err="1"/>
                        <a:t>abbc</a:t>
                      </a:r>
                      <a:r>
                        <a:rPr lang="en-US" altLang="zh-CN" sz="1600" kern="1200" dirty="0"/>
                        <a:t>”, “</a:t>
                      </a:r>
                      <a:r>
                        <a:rPr lang="en-US" altLang="zh-CN" sz="1600" kern="1200" dirty="0" err="1"/>
                        <a:t>abbbc</a:t>
                      </a:r>
                      <a:r>
                        <a:rPr lang="en-US" altLang="zh-CN" sz="1600" kern="1200" dirty="0"/>
                        <a:t>”</a:t>
                      </a:r>
                      <a:r>
                        <a:rPr lang="zh-CN" altLang="en-US" sz="1600" kern="1200" dirty="0"/>
                        <a:t>等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{</a:t>
                      </a:r>
                      <a:r>
                        <a:rPr lang="en-US" altLang="zh-CN" sz="1600" kern="1200" dirty="0" err="1"/>
                        <a:t>m,n</a:t>
                      </a:r>
                      <a:r>
                        <a:rPr lang="en-US" altLang="zh-CN" sz="1600" kern="1200" dirty="0"/>
                        <a:t>}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匹配前面的符号最少</a:t>
                      </a:r>
                      <a:r>
                        <a:rPr lang="en-US" altLang="zh-CN" sz="1600" kern="1200" dirty="0"/>
                        <a:t>m</a:t>
                      </a:r>
                      <a:r>
                        <a:rPr lang="zh-CN" altLang="en-US" sz="1600" kern="1200" dirty="0"/>
                        <a:t>次最多</a:t>
                      </a:r>
                      <a:r>
                        <a:rPr lang="en-US" altLang="zh-CN" sz="1600" kern="1200" dirty="0"/>
                        <a:t>n</a:t>
                      </a:r>
                      <a:r>
                        <a:rPr lang="zh-CN" altLang="en-US" sz="1600" kern="1200" dirty="0"/>
                        <a:t>次，特殊形式</a:t>
                      </a:r>
                      <a:r>
                        <a:rPr lang="en-US" altLang="zh-CN" sz="1600" kern="1200" dirty="0"/>
                        <a:t>{n}, {n,}, {,n}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ab{1,2}c </a:t>
                      </a:r>
                      <a:r>
                        <a:rPr lang="zh-CN" altLang="en-US" sz="1600" kern="1200" dirty="0"/>
                        <a:t>仅可以匹配</a:t>
                      </a:r>
                      <a:r>
                        <a:rPr lang="en-US" altLang="zh-CN" sz="1600" kern="1200" dirty="0"/>
                        <a:t>”</a:t>
                      </a:r>
                      <a:r>
                        <a:rPr lang="en-US" altLang="zh-CN" sz="1600" kern="1200" dirty="0" err="1"/>
                        <a:t>abc</a:t>
                      </a:r>
                      <a:r>
                        <a:rPr lang="en-US" altLang="zh-CN" sz="1600" kern="1200" dirty="0"/>
                        <a:t>”</a:t>
                      </a:r>
                      <a:r>
                        <a:rPr lang="zh-CN" altLang="en-US" sz="1600" kern="1200" dirty="0"/>
                        <a:t>或</a:t>
                      </a:r>
                      <a:r>
                        <a:rPr lang="en-US" altLang="zh-CN" sz="1600" kern="1200" dirty="0"/>
                        <a:t>”</a:t>
                      </a:r>
                      <a:r>
                        <a:rPr lang="en-US" altLang="zh-CN" sz="1600" kern="1200" dirty="0" err="1"/>
                        <a:t>abbc</a:t>
                      </a:r>
                      <a:r>
                        <a:rPr lang="en-US" altLang="zh-CN" sz="1600" kern="1200" dirty="0"/>
                        <a:t>”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?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匹配前面的表达式零或一次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 err="1"/>
                        <a:t>ab?c</a:t>
                      </a:r>
                      <a:r>
                        <a:rPr lang="en-US" altLang="zh-CN" sz="1600" kern="1200" dirty="0"/>
                        <a:t> </a:t>
                      </a:r>
                      <a:r>
                        <a:rPr lang="zh-CN" altLang="en-US" sz="1600" kern="1200" dirty="0"/>
                        <a:t>仅可以匹配</a:t>
                      </a:r>
                      <a:r>
                        <a:rPr lang="en-US" altLang="zh-CN" sz="1600" kern="1200" dirty="0"/>
                        <a:t>”ac”</a:t>
                      </a:r>
                      <a:r>
                        <a:rPr lang="zh-CN" altLang="en-US" sz="1600" kern="1200" dirty="0"/>
                        <a:t>或</a:t>
                      </a:r>
                      <a:r>
                        <a:rPr lang="en-US" altLang="zh-CN" sz="1600" kern="1200" dirty="0"/>
                        <a:t>”</a:t>
                      </a:r>
                      <a:r>
                        <a:rPr lang="en-US" altLang="zh-CN" sz="1600" kern="1200" dirty="0" err="1"/>
                        <a:t>abc</a:t>
                      </a:r>
                      <a:r>
                        <a:rPr lang="en-US" altLang="zh-CN" sz="1600" kern="1200" dirty="0"/>
                        <a:t>”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/>
                        <a:t>+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600" kern="1200" dirty="0"/>
                        <a:t>匹配前面的表达式一或多次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 err="1"/>
                        <a:t>ab+c</a:t>
                      </a:r>
                      <a:r>
                        <a:rPr lang="en-US" altLang="zh-CN" sz="1600" kern="1200" dirty="0"/>
                        <a:t> </a:t>
                      </a:r>
                      <a:r>
                        <a:rPr lang="zh-CN" altLang="en-US" sz="1600" kern="1200" dirty="0"/>
                        <a:t>可以匹配</a:t>
                      </a:r>
                      <a:r>
                        <a:rPr lang="en-US" altLang="zh-CN" sz="1600" kern="1200" dirty="0"/>
                        <a:t>”</a:t>
                      </a:r>
                      <a:r>
                        <a:rPr lang="en-US" altLang="zh-CN" sz="1600" kern="1200" dirty="0" err="1"/>
                        <a:t>abc</a:t>
                      </a:r>
                      <a:r>
                        <a:rPr lang="en-US" altLang="zh-CN" sz="1600" kern="1200" dirty="0"/>
                        <a:t>”, “</a:t>
                      </a:r>
                      <a:r>
                        <a:rPr lang="en-US" altLang="zh-CN" sz="1600" kern="1200" dirty="0" err="1"/>
                        <a:t>abbc</a:t>
                      </a:r>
                      <a:r>
                        <a:rPr lang="en-US" altLang="zh-CN" sz="1600" kern="1200" dirty="0"/>
                        <a:t>”, “</a:t>
                      </a:r>
                      <a:r>
                        <a:rPr lang="en-US" altLang="zh-CN" sz="1600" kern="1200" dirty="0" err="1"/>
                        <a:t>abbbc</a:t>
                      </a:r>
                      <a:r>
                        <a:rPr lang="en-US" altLang="zh-CN" sz="1600" kern="1200" dirty="0"/>
                        <a:t>”</a:t>
                      </a:r>
                      <a:r>
                        <a:rPr lang="zh-CN" altLang="en-US" sz="1600" kern="1200" dirty="0"/>
                        <a:t>等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|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选择符号，选择前一个表达式或后一个表达式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more|less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可以匹配</a:t>
                      </a:r>
                      <a:r>
                        <a:rPr lang="en-US" altLang="zh-CN" sz="1600" dirty="0"/>
                        <a:t>”more”</a:t>
                      </a:r>
                      <a:r>
                        <a:rPr lang="zh-CN" altLang="en-US" sz="1600" dirty="0"/>
                        <a:t>或者</a:t>
                      </a:r>
                      <a:r>
                        <a:rPr lang="en-US" altLang="zh-CN" sz="1600" dirty="0"/>
                        <a:t>”less”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8501-4F87-4A9B-A6D1-B276B69CCE03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09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0"/>
            <a:ext cx="8435280" cy="525658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正则表达式简介</a:t>
            </a:r>
            <a:endParaRPr lang="en-US" altLang="zh-CN" sz="3200" dirty="0"/>
          </a:p>
          <a:p>
            <a:pPr lvl="1"/>
            <a:r>
              <a:rPr lang="zh-CN" altLang="en-US" sz="2800" dirty="0"/>
              <a:t>我们来做一些练习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27648" y="2780928"/>
          <a:ext cx="4042792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4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任意十进制数字（不含进制符号）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任意英文字母构成的变量名？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任意十六进制数字（不含进制符号）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包含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位的十进制数字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以</a:t>
                      </a:r>
                      <a:r>
                        <a:rPr lang="en-US" altLang="zh-CN" dirty="0"/>
                        <a:t>”0x”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”0X”</a:t>
                      </a:r>
                      <a:r>
                        <a:rPr lang="zh-CN" altLang="en-US" dirty="0"/>
                        <a:t>开头的任意十六进制数字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B489-4447-4E43-BCE9-841CDA3FF67B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90301" y="2755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489888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0"/>
            <a:ext cx="8435280" cy="525658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正则表达式简介</a:t>
            </a:r>
            <a:endParaRPr lang="en-US" altLang="zh-CN" sz="3200" dirty="0"/>
          </a:p>
          <a:p>
            <a:pPr lvl="1"/>
            <a:r>
              <a:rPr lang="zh-CN" altLang="en-US" sz="2800" dirty="0"/>
              <a:t>我们来做一些练习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2575"/>
              </p:ext>
            </p:extLst>
          </p:nvPr>
        </p:nvGraphicFramePr>
        <p:xfrm>
          <a:off x="2927648" y="2780928"/>
          <a:ext cx="4042792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4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任意十进制数字（不含进制符号）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任意英文字母构成的变量名？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任意十六进制数字（不含进制符号）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包含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位的十进制数字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以</a:t>
                      </a:r>
                      <a:r>
                        <a:rPr lang="en-US" altLang="zh-CN" dirty="0"/>
                        <a:t>”0x”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”0X”</a:t>
                      </a:r>
                      <a:r>
                        <a:rPr lang="zh-CN" altLang="en-US" dirty="0"/>
                        <a:t>开头的任意十六进制数字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194289" y="3162053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[0-9]+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94289" y="3531385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[a-</a:t>
            </a:r>
            <a:r>
              <a:rPr lang="en-US" altLang="zh-CN" dirty="0" err="1">
                <a:latin typeface="Consolas" panose="020B0609020204030204" pitchFamily="49" charset="0"/>
              </a:rPr>
              <a:t>zA</a:t>
            </a:r>
            <a:r>
              <a:rPr lang="en-US" altLang="zh-CN" dirty="0">
                <a:latin typeface="Consolas" panose="020B0609020204030204" pitchFamily="49" charset="0"/>
              </a:rPr>
              <a:t>-Z]+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94289" y="3900717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[0-9a-fA-F]+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94289" y="4282823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[0-9]{11}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94289" y="466367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0[</a:t>
            </a:r>
            <a:r>
              <a:rPr lang="en-US" altLang="zh-CN" dirty="0" err="1">
                <a:latin typeface="Consolas" panose="020B0609020204030204" pitchFamily="49" charset="0"/>
              </a:rPr>
              <a:t>xX</a:t>
            </a:r>
            <a:r>
              <a:rPr lang="en-US" altLang="zh-CN" dirty="0">
                <a:latin typeface="Consolas" panose="020B0609020204030204" pitchFamily="49" charset="0"/>
              </a:rPr>
              <a:t>][0-9a-fA-F]+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DB95-3114-408E-A7A2-4369D472BBF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190301" y="2755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</p:spTree>
    <p:extLst>
      <p:ext uri="{BB962C8B-B14F-4D97-AF65-F5344CB8AC3E}">
        <p14:creationId xmlns:p14="http://schemas.microsoft.com/office/powerpoint/2010/main" val="177698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1717040"/>
          </a:xfrm>
        </p:spPr>
        <p:txBody>
          <a:bodyPr>
            <a:normAutofit/>
          </a:bodyPr>
          <a:lstStyle/>
          <a:p>
            <a:r>
              <a:rPr lang="zh-CN" altLang="en-US" dirty="0"/>
              <a:t>回到这个例子：</a:t>
            </a:r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第一步</a:t>
            </a:r>
            <a:r>
              <a:rPr lang="zh-CN" altLang="en-US" dirty="0"/>
              <a:t>：词法分析</a:t>
            </a:r>
            <a:endParaRPr lang="en-US" altLang="zh-CN" dirty="0"/>
          </a:p>
          <a:p>
            <a:pPr lvl="1"/>
            <a:r>
              <a:rPr lang="zh-CN" altLang="en-US" dirty="0"/>
              <a:t>要达成的效果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1B2D-788C-4404-A228-22FAC85FBCCA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37248" y="3158491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4+3*(2- 1)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24962" y="4594087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018820" y="3983429"/>
            <a:ext cx="432048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80573" y="5839643"/>
            <a:ext cx="27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存储在</a:t>
            </a:r>
            <a:r>
              <a:rPr lang="en-US" altLang="zh-CN" dirty="0"/>
              <a:t>tokens[] </a:t>
            </a:r>
            <a:r>
              <a:rPr lang="zh-CN" altLang="en-US" dirty="0"/>
              <a:t>数组中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11620" y="4046145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make_tokens</a:t>
            </a:r>
            <a:r>
              <a:rPr lang="en-US" altLang="zh-CN" dirty="0"/>
              <a:t>()</a:t>
            </a:r>
            <a:r>
              <a:rPr lang="zh-CN" altLang="en-US" dirty="0"/>
              <a:t>词法分析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0204" y="2934772"/>
            <a:ext cx="331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上面一行表示类型，或定义在</a:t>
            </a:r>
            <a:r>
              <a:rPr lang="en-US" altLang="zh-CN" dirty="0" err="1">
                <a:solidFill>
                  <a:srgbClr val="0070C0"/>
                </a:solidFill>
              </a:rPr>
              <a:t>expr.c</a:t>
            </a:r>
            <a:r>
              <a:rPr lang="zh-CN" altLang="en-US" dirty="0">
                <a:solidFill>
                  <a:srgbClr val="0070C0"/>
                </a:solidFill>
              </a:rPr>
              <a:t>的枚举类型</a:t>
            </a:r>
            <a:r>
              <a:rPr lang="en-US" altLang="zh-CN" dirty="0" err="1">
                <a:solidFill>
                  <a:srgbClr val="0070C0"/>
                </a:solidFill>
              </a:rPr>
              <a:t>enum</a:t>
            </a:r>
            <a:r>
              <a:rPr lang="zh-CN" altLang="en-US" dirty="0">
                <a:solidFill>
                  <a:srgbClr val="0070C0"/>
                </a:solidFill>
              </a:rPr>
              <a:t>中（如</a:t>
            </a:r>
            <a:r>
              <a:rPr lang="en-US" altLang="zh-CN" dirty="0">
                <a:solidFill>
                  <a:srgbClr val="0070C0"/>
                </a:solidFill>
              </a:rPr>
              <a:t>NUM</a:t>
            </a:r>
            <a:r>
              <a:rPr lang="zh-CN" altLang="en-US" dirty="0">
                <a:solidFill>
                  <a:srgbClr val="0070C0"/>
                </a:solidFill>
              </a:rPr>
              <a:t>），或直接用其</a:t>
            </a:r>
            <a:r>
              <a:rPr lang="en-US" altLang="zh-CN" dirty="0">
                <a:solidFill>
                  <a:srgbClr val="0070C0"/>
                </a:solidFill>
              </a:rPr>
              <a:t>ASCII</a:t>
            </a:r>
            <a:r>
              <a:rPr lang="zh-CN" altLang="en-US" dirty="0">
                <a:solidFill>
                  <a:srgbClr val="0070C0"/>
                </a:solidFill>
              </a:rPr>
              <a:t>编码值（如</a:t>
            </a:r>
            <a:r>
              <a:rPr lang="en-US" altLang="zh-CN" dirty="0">
                <a:solidFill>
                  <a:srgbClr val="0070C0"/>
                </a:solidFill>
              </a:rPr>
              <a:t>’+’</a:t>
            </a:r>
            <a:r>
              <a:rPr lang="zh-CN" altLang="en-US" dirty="0">
                <a:solidFill>
                  <a:srgbClr val="0070C0"/>
                </a:solidFill>
              </a:rPr>
              <a:t>）。总之，一个类型对应唯一的一个数值。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524000" y="5727740"/>
            <a:ext cx="625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下面一行是单元对应的字符串内容，有时需要存储下来以便在</a:t>
            </a:r>
            <a:r>
              <a:rPr lang="zh-CN" altLang="en-US" b="1" u="sng" dirty="0">
                <a:solidFill>
                  <a:srgbClr val="FF0000"/>
                </a:solidFill>
              </a:rPr>
              <a:t>第二步</a:t>
            </a:r>
            <a:r>
              <a:rPr lang="zh-CN" altLang="en-US" dirty="0">
                <a:solidFill>
                  <a:srgbClr val="FF0000"/>
                </a:solidFill>
              </a:rPr>
              <a:t>分析其取值（数字取其数值，符号取其地址等等）</a:t>
            </a:r>
          </a:p>
        </p:txBody>
      </p:sp>
    </p:spTree>
    <p:extLst>
      <p:ext uri="{BB962C8B-B14F-4D97-AF65-F5344CB8AC3E}">
        <p14:creationId xmlns:p14="http://schemas.microsoft.com/office/powerpoint/2010/main" val="914068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1717040"/>
          </a:xfrm>
        </p:spPr>
        <p:txBody>
          <a:bodyPr>
            <a:normAutofit/>
          </a:bodyPr>
          <a:lstStyle/>
          <a:p>
            <a:r>
              <a:rPr lang="zh-CN" altLang="en-US" dirty="0"/>
              <a:t>回到这个例子：</a:t>
            </a:r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第一步</a:t>
            </a:r>
            <a:r>
              <a:rPr lang="zh-CN" altLang="en-US" dirty="0"/>
              <a:t>：词法分析</a:t>
            </a:r>
            <a:endParaRPr lang="en-US" altLang="zh-CN" dirty="0"/>
          </a:p>
          <a:p>
            <a:pPr lvl="1"/>
            <a:r>
              <a:rPr lang="zh-CN" altLang="en-US" dirty="0"/>
              <a:t>要达成的效果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F495-CE41-4875-A808-4346686C5223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37248" y="3158491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4+3*(2- 1)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24962" y="4594087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018820" y="3983429"/>
            <a:ext cx="432048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06641" y="5819715"/>
            <a:ext cx="27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存储在</a:t>
            </a:r>
            <a:r>
              <a:rPr lang="en-US" altLang="zh-CN" dirty="0"/>
              <a:t>tokens[] </a:t>
            </a:r>
            <a:r>
              <a:rPr lang="zh-CN" altLang="en-US" dirty="0"/>
              <a:t>数组中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11620" y="4046145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make_tokens</a:t>
            </a:r>
            <a:r>
              <a:rPr lang="en-US" altLang="zh-CN" dirty="0"/>
              <a:t>()</a:t>
            </a:r>
            <a:r>
              <a:rPr lang="zh-CN" altLang="en-US" dirty="0"/>
              <a:t>词法分析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2225040" y="4521201"/>
            <a:ext cx="1127760" cy="1273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78868" y="30823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typedef struct token {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int type;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char str[32];</a:t>
            </a:r>
          </a:p>
          <a:p>
            <a:r>
              <a:rPr lang="zh-CN" altLang="en-US" dirty="0"/>
              <a:t>} Token; </a:t>
            </a:r>
            <a:r>
              <a:rPr lang="en-US" altLang="zh-CN" dirty="0"/>
              <a:t>// </a:t>
            </a:r>
            <a:r>
              <a:rPr lang="zh-CN" altLang="en-US" dirty="0"/>
              <a:t>对应数据结构</a:t>
            </a:r>
          </a:p>
        </p:txBody>
      </p:sp>
    </p:spTree>
    <p:extLst>
      <p:ext uri="{BB962C8B-B14F-4D97-AF65-F5344CB8AC3E}">
        <p14:creationId xmlns:p14="http://schemas.microsoft.com/office/powerpoint/2010/main" val="294281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的启动过程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379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$ ./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 --</a:t>
            </a:r>
            <a:r>
              <a:rPr lang="en-US" altLang="zh-CN" dirty="0" err="1"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latin typeface="Consolas" panose="020B0609020204030204" pitchFamily="49" charset="0"/>
              </a:rPr>
              <a:t> --kernel --</a:t>
            </a:r>
            <a:r>
              <a:rPr lang="en-US" altLang="zh-CN" dirty="0" err="1">
                <a:latin typeface="Consolas" panose="020B0609020204030204" pitchFamily="49" charset="0"/>
              </a:rPr>
              <a:t>testcase</a:t>
            </a:r>
            <a:r>
              <a:rPr lang="en-US" altLang="zh-CN" dirty="0">
                <a:latin typeface="Consolas" panose="020B0609020204030204" pitchFamily="49" charset="0"/>
              </a:rPr>
              <a:t> xxx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9563" y="2235836"/>
            <a:ext cx="484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argc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argv</a:t>
            </a:r>
            <a:r>
              <a:rPr lang="en-US" altLang="zh-CN" sz="2000" dirty="0">
                <a:latin typeface="Consolas" panose="020B0609020204030204" pitchFamily="49" charset="0"/>
              </a:rPr>
              <a:t>[])</a:t>
            </a:r>
          </a:p>
        </p:txBody>
      </p:sp>
      <p:sp>
        <p:nvSpPr>
          <p:cNvPr id="10" name="矩形 9"/>
          <p:cNvSpPr/>
          <p:nvPr/>
        </p:nvSpPr>
        <p:spPr>
          <a:xfrm>
            <a:off x="838201" y="2235836"/>
            <a:ext cx="10199213" cy="16036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815A-8B58-4E72-B9BE-1BC694BFD98F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19304" y="380348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main.c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24303" y="1881352"/>
            <a:ext cx="87656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625975" y="1943100"/>
            <a:ext cx="68576" cy="4286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238554"/>
          </a:xfrm>
        </p:spPr>
        <p:txBody>
          <a:bodyPr>
            <a:normAutofit/>
          </a:bodyPr>
          <a:lstStyle/>
          <a:p>
            <a:r>
              <a:rPr lang="zh-CN" altLang="en-US" dirty="0"/>
              <a:t>回到这个例子：</a:t>
            </a:r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第一步</a:t>
            </a:r>
            <a:r>
              <a:rPr lang="zh-CN" altLang="en-US" dirty="0"/>
              <a:t>：词法分析</a:t>
            </a:r>
            <a:endParaRPr lang="en-US" altLang="zh-CN" dirty="0"/>
          </a:p>
          <a:p>
            <a:pPr lvl="1"/>
            <a:r>
              <a:rPr lang="zh-CN" altLang="en-US" dirty="0"/>
              <a:t>要达成的效果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怎么办？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B88D-87FF-4B8F-9CFC-2769180C8D44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37248" y="3158491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4 +3*(2- 1)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24962" y="4594087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018820" y="3983429"/>
            <a:ext cx="432048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06641" y="5819715"/>
            <a:ext cx="27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存储在</a:t>
            </a:r>
            <a:r>
              <a:rPr lang="en-US" altLang="zh-CN" dirty="0"/>
              <a:t>tokens[] </a:t>
            </a:r>
            <a:r>
              <a:rPr lang="zh-CN" altLang="en-US" dirty="0"/>
              <a:t>数组中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11620" y="4046145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make_tokens</a:t>
            </a:r>
            <a:r>
              <a:rPr lang="en-US" altLang="zh-CN" dirty="0"/>
              <a:t>()</a:t>
            </a:r>
            <a:r>
              <a:rPr lang="zh-CN" altLang="en-US" dirty="0"/>
              <a:t>词法分析</a:t>
            </a:r>
          </a:p>
        </p:txBody>
      </p:sp>
    </p:spTree>
    <p:extLst>
      <p:ext uri="{BB962C8B-B14F-4D97-AF65-F5344CB8AC3E}">
        <p14:creationId xmlns:p14="http://schemas.microsoft.com/office/powerpoint/2010/main" val="649426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238554"/>
          </a:xfrm>
        </p:spPr>
        <p:txBody>
          <a:bodyPr>
            <a:normAutofit/>
          </a:bodyPr>
          <a:lstStyle/>
          <a:p>
            <a:r>
              <a:rPr lang="zh-CN" altLang="en-US" dirty="0"/>
              <a:t>回到这个例子：</a:t>
            </a:r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第一步</a:t>
            </a:r>
            <a:r>
              <a:rPr lang="zh-CN" altLang="en-US" dirty="0"/>
              <a:t>：词法分析</a:t>
            </a:r>
            <a:endParaRPr lang="en-US" altLang="zh-CN" dirty="0"/>
          </a:p>
          <a:p>
            <a:pPr lvl="1"/>
            <a:r>
              <a:rPr lang="zh-CN" altLang="en-US" dirty="0"/>
              <a:t>要达成的效果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怎么办？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5FD1-1243-4C83-A361-DF3B30996F2A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94250" y="2965164"/>
            <a:ext cx="56896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{"[0-9]{1,10}", NUM}, 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08080" y="5181154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扩充这个正则表达式集合，把运算符、函数和全局变量名、寄存器等更多的类型都加进来，具体看教程</a:t>
            </a:r>
          </a:p>
        </p:txBody>
      </p:sp>
    </p:spTree>
    <p:extLst>
      <p:ext uri="{BB962C8B-B14F-4D97-AF65-F5344CB8AC3E}">
        <p14:creationId xmlns:p14="http://schemas.microsoft.com/office/powerpoint/2010/main" val="3947666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4+3*(2- 1)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|     |     |    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|     |    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// white space</a:t>
            </a:r>
          </a:p>
          <a:p>
            <a:r>
              <a:rPr lang="zh-CN" altLang="en-US" dirty="0"/>
              <a:t>        {"[0-9]{1,10}", NUM}, 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3829250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4+3*(2- 1)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|     |     |    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|     |    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// white space</a:t>
            </a:r>
          </a:p>
          <a:p>
            <a:r>
              <a:rPr lang="zh-CN" altLang="en-US" dirty="0"/>
              <a:t>        {"[0-9]{1,10}", NUM}, 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533900" y="2616200"/>
            <a:ext cx="1816100" cy="558800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510867" y="2675467"/>
            <a:ext cx="4233" cy="1452033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06869" y="1692870"/>
            <a:ext cx="2323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逐个比对，看哪个正则表达式正好匹配输入字符串的开头</a:t>
            </a:r>
          </a:p>
        </p:txBody>
      </p:sp>
    </p:spTree>
    <p:extLst>
      <p:ext uri="{BB962C8B-B14F-4D97-AF65-F5344CB8AC3E}">
        <p14:creationId xmlns:p14="http://schemas.microsoft.com/office/powerpoint/2010/main" val="3549760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4</a:t>
            </a:r>
            <a:r>
              <a:rPr lang="en-US" altLang="zh-CN" sz="3600" dirty="0"/>
              <a:t>+3*(2- 1)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|     |     |    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|     |    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</a:t>
            </a:r>
            <a:r>
              <a:rPr lang="zh-CN" altLang="en-US" b="1" dirty="0">
                <a:solidFill>
                  <a:srgbClr val="C00000"/>
                </a:solidFill>
              </a:rPr>
              <a:t>{"[0-9]{1,10}", NUM},                     </a:t>
            </a:r>
            <a:r>
              <a:rPr lang="zh-CN" altLang="en-US" dirty="0"/>
              <a:t>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533900" y="2616200"/>
            <a:ext cx="1816100" cy="558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510867" y="2675467"/>
            <a:ext cx="4233" cy="145203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06869" y="1692870"/>
            <a:ext cx="2323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逐个比对，看哪个正则表达式正好匹配输入字符串的开头</a:t>
            </a:r>
          </a:p>
        </p:txBody>
      </p:sp>
    </p:spTree>
    <p:extLst>
      <p:ext uri="{BB962C8B-B14F-4D97-AF65-F5344CB8AC3E}">
        <p14:creationId xmlns:p14="http://schemas.microsoft.com/office/powerpoint/2010/main" val="2627608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4</a:t>
            </a:r>
            <a:r>
              <a:rPr lang="en-US" altLang="zh-CN" sz="3600" dirty="0"/>
              <a:t>+3*(2- 1)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    |     |    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   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</a:t>
            </a:r>
            <a:r>
              <a:rPr lang="zh-CN" altLang="en-US" b="1" dirty="0">
                <a:solidFill>
                  <a:srgbClr val="C00000"/>
                </a:solidFill>
              </a:rPr>
              <a:t>{"[0-9]{1,10}", NUM},                     </a:t>
            </a:r>
            <a:r>
              <a:rPr lang="zh-CN" altLang="en-US" dirty="0"/>
              <a:t>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964581" y="3118585"/>
            <a:ext cx="5447899" cy="2030931"/>
          </a:xfrm>
          <a:custGeom>
            <a:avLst/>
            <a:gdLst>
              <a:gd name="connsiteX0" fmla="*/ 5447899 w 5447899"/>
              <a:gd name="connsiteY0" fmla="*/ 0 h 2030931"/>
              <a:gd name="connsiteX1" fmla="*/ 2088682 w 5447899"/>
              <a:gd name="connsiteY1" fmla="*/ 1578543 h 2030931"/>
              <a:gd name="connsiteX2" fmla="*/ 0 w 5447899"/>
              <a:gd name="connsiteY2" fmla="*/ 2030931 h 203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7899" h="2030931">
                <a:moveTo>
                  <a:pt x="5447899" y="0"/>
                </a:moveTo>
                <a:cubicBezTo>
                  <a:pt x="4222282" y="620027"/>
                  <a:pt x="2996665" y="1240055"/>
                  <a:pt x="2088682" y="1578543"/>
                </a:cubicBezTo>
                <a:cubicBezTo>
                  <a:pt x="1180699" y="1917031"/>
                  <a:pt x="590349" y="1973981"/>
                  <a:pt x="0" y="2030931"/>
                </a:cubicBezTo>
              </a:path>
            </a:pathLst>
          </a:cu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424128" y="3407343"/>
            <a:ext cx="991813" cy="1944303"/>
          </a:xfrm>
          <a:custGeom>
            <a:avLst/>
            <a:gdLst>
              <a:gd name="connsiteX0" fmla="*/ 991813 w 991813"/>
              <a:gd name="connsiteY0" fmla="*/ 0 h 1944303"/>
              <a:gd name="connsiteX1" fmla="*/ 411 w 991813"/>
              <a:gd name="connsiteY1" fmla="*/ 856649 h 1944303"/>
              <a:gd name="connsiteX2" fmla="*/ 895560 w 991813"/>
              <a:gd name="connsiteY2" fmla="*/ 1944303 h 1944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1813" h="1944303">
                <a:moveTo>
                  <a:pt x="991813" y="0"/>
                </a:moveTo>
                <a:cubicBezTo>
                  <a:pt x="504133" y="266299"/>
                  <a:pt x="16453" y="532599"/>
                  <a:pt x="411" y="856649"/>
                </a:cubicBezTo>
                <a:cubicBezTo>
                  <a:pt x="-15631" y="1180699"/>
                  <a:pt x="439964" y="1562501"/>
                  <a:pt x="895560" y="1944303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20034" y="4054302"/>
            <a:ext cx="317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记录一个</a:t>
            </a:r>
            <a:r>
              <a:rPr lang="en-US" altLang="zh-CN" sz="3200" dirty="0"/>
              <a:t>token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07382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4</a:t>
            </a:r>
            <a:r>
              <a:rPr lang="en-US" altLang="zh-CN" sz="3600" dirty="0"/>
              <a:t>+3*(2- 1)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    |     |    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   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</a:t>
            </a:r>
            <a:r>
              <a:rPr lang="zh-CN" altLang="en-US" b="1" dirty="0">
                <a:solidFill>
                  <a:srgbClr val="C00000"/>
                </a:solidFill>
              </a:rPr>
              <a:t>{"[0-9]{1,10}", NUM},                       </a:t>
            </a:r>
            <a:r>
              <a:rPr lang="zh-CN" altLang="en-US" dirty="0"/>
              <a:t>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920034" y="4054302"/>
            <a:ext cx="3950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删去已经匹配的部分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209800" y="2829618"/>
            <a:ext cx="417897" cy="74135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77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+</a:t>
            </a:r>
            <a:r>
              <a:rPr lang="en-US" altLang="zh-CN" sz="3600" dirty="0"/>
              <a:t>3*(2- 1)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    |    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   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{"[0-9]{1,10}", NUM}, 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712211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3</a:t>
            </a:r>
            <a:r>
              <a:rPr lang="en-US" altLang="zh-CN" sz="3600" dirty="0"/>
              <a:t>*(2- 1)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   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    {"[0-9]{1,10}", NUM}, </a:t>
            </a:r>
            <a:r>
              <a:rPr lang="zh-CN" altLang="en-US" dirty="0"/>
              <a:t>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100862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*</a:t>
            </a:r>
            <a:r>
              <a:rPr lang="en-US" altLang="zh-CN" sz="3600" dirty="0"/>
              <a:t>(2- 1)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   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{"[0-9]{1,10}", NUM}, 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29240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的启动过程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379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$ ./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 --</a:t>
            </a:r>
            <a:r>
              <a:rPr lang="en-US" altLang="zh-CN" dirty="0" err="1"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latin typeface="Consolas" panose="020B0609020204030204" pitchFamily="49" charset="0"/>
              </a:rPr>
              <a:t> --kernel --</a:t>
            </a:r>
            <a:r>
              <a:rPr lang="en-US" altLang="zh-CN" dirty="0" err="1">
                <a:latin typeface="Consolas" panose="020B0609020204030204" pitchFamily="49" charset="0"/>
              </a:rPr>
              <a:t>testcase</a:t>
            </a:r>
            <a:r>
              <a:rPr lang="en-US" altLang="zh-CN" dirty="0">
                <a:latin typeface="Consolas" panose="020B0609020204030204" pitchFamily="49" charset="0"/>
              </a:rPr>
              <a:t> xxx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9563" y="2235836"/>
            <a:ext cx="484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argc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argv</a:t>
            </a:r>
            <a:r>
              <a:rPr lang="en-US" altLang="zh-CN" sz="2000" dirty="0">
                <a:latin typeface="Consolas" panose="020B0609020204030204" pitchFamily="49" charset="0"/>
              </a:rPr>
              <a:t>[])</a:t>
            </a:r>
          </a:p>
        </p:txBody>
      </p:sp>
      <p:sp>
        <p:nvSpPr>
          <p:cNvPr id="5" name="矩形 4"/>
          <p:cNvSpPr/>
          <p:nvPr/>
        </p:nvSpPr>
        <p:spPr>
          <a:xfrm>
            <a:off x="909563" y="3123163"/>
            <a:ext cx="986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img_file_path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elf_file_path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76513" y="2656968"/>
            <a:ext cx="0" cy="48721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8201" y="2235836"/>
            <a:ext cx="10199213" cy="16036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815A-8B58-4E72-B9BE-1BC694BFD98F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19304" y="380348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main.c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63" y="3763036"/>
            <a:ext cx="7007303" cy="2725394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6316717" y="1818290"/>
            <a:ext cx="115614" cy="13258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832845" y="1789702"/>
            <a:ext cx="115614" cy="132589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(</a:t>
            </a:r>
            <a:r>
              <a:rPr lang="en-US" altLang="zh-CN" sz="3600" dirty="0"/>
              <a:t>2- 1)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   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   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{"[0-9]{1,10}", NUM}, 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2090974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2</a:t>
            </a:r>
            <a:r>
              <a:rPr lang="en-US" altLang="zh-CN" sz="3600" dirty="0"/>
              <a:t>- 1)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   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    {"[0-9]{1,10}", NUM}, </a:t>
            </a:r>
            <a:r>
              <a:rPr lang="zh-CN" altLang="en-US" dirty="0"/>
              <a:t>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719858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-</a:t>
            </a:r>
            <a:r>
              <a:rPr lang="en-US" altLang="zh-CN" sz="3600" dirty="0"/>
              <a:t>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{"[0-9]{1,10}", NUM},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                      // dec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        </a:t>
            </a:r>
            <a:r>
              <a:rPr lang="en-US" altLang="zh-CN" b="1" dirty="0">
                <a:solidFill>
                  <a:srgbClr val="C00000"/>
                </a:solidFill>
              </a:rPr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21213705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1)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   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   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    {" +",  NOTYPE},</a:t>
            </a:r>
            <a:r>
              <a:rPr lang="zh-CN" altLang="en-US" dirty="0"/>
              <a:t>                               // white space</a:t>
            </a:r>
          </a:p>
          <a:p>
            <a:r>
              <a:rPr lang="zh-CN" altLang="en-US" dirty="0"/>
              <a:t>        {"[0-9]{1,10}", NUM},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68552" y="2415754"/>
            <a:ext cx="183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空格扔掉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2373086" y="2558143"/>
            <a:ext cx="2144485" cy="391886"/>
          </a:xfrm>
          <a:custGeom>
            <a:avLst/>
            <a:gdLst>
              <a:gd name="connsiteX0" fmla="*/ 2144485 w 2144485"/>
              <a:gd name="connsiteY0" fmla="*/ 0 h 391886"/>
              <a:gd name="connsiteX1" fmla="*/ 555171 w 2144485"/>
              <a:gd name="connsiteY1" fmla="*/ 65314 h 391886"/>
              <a:gd name="connsiteX2" fmla="*/ 0 w 2144485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4485" h="391886">
                <a:moveTo>
                  <a:pt x="2144485" y="0"/>
                </a:moveTo>
                <a:cubicBezTo>
                  <a:pt x="1528535" y="0"/>
                  <a:pt x="912585" y="0"/>
                  <a:pt x="555171" y="65314"/>
                </a:cubicBezTo>
                <a:cubicBezTo>
                  <a:pt x="197757" y="130628"/>
                  <a:pt x="98878" y="261257"/>
                  <a:pt x="0" y="391886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36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1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   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    {"[0-9]{1,10}", NUM}, </a:t>
            </a:r>
            <a:r>
              <a:rPr lang="zh-CN" altLang="en-US" dirty="0"/>
              <a:t>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20524851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make_token</a:t>
            </a:r>
            <a:r>
              <a:rPr lang="en-US" altLang="zh-CN" dirty="0"/>
              <a:t>()</a:t>
            </a:r>
            <a:r>
              <a:rPr lang="zh-CN" altLang="en-US" dirty="0"/>
              <a:t>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09800" y="2831388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)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0124" y="4700384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145" y="2829618"/>
            <a:ext cx="10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输入：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748" y="5008160"/>
            <a:ext cx="17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tokens[]</a:t>
            </a:r>
            <a:r>
              <a:rPr lang="zh-CN" altLang="en-US" sz="3200" dirty="0"/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96000" y="1330095"/>
            <a:ext cx="5689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static struct rule {</a:t>
            </a:r>
          </a:p>
          <a:p>
            <a:r>
              <a:rPr lang="zh-CN" altLang="en-US" dirty="0"/>
              <a:t>        char *regex;</a:t>
            </a:r>
          </a:p>
          <a:p>
            <a:r>
              <a:rPr lang="zh-CN" altLang="en-US" dirty="0"/>
              <a:t>        int token_type;</a:t>
            </a:r>
          </a:p>
          <a:p>
            <a:r>
              <a:rPr lang="zh-CN" altLang="en-US" dirty="0"/>
              <a:t>} rules[] = {</a:t>
            </a:r>
          </a:p>
          <a:p>
            <a:r>
              <a:rPr lang="zh-CN" altLang="en-US" dirty="0"/>
              <a:t>        {" +",  NOTYPE},                                // white space</a:t>
            </a:r>
          </a:p>
          <a:p>
            <a:r>
              <a:rPr lang="zh-CN" altLang="en-US" dirty="0"/>
              <a:t>        {"[0-9]{1,10}", NUM},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                      // dec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{"-", '-'},</a:t>
            </a:r>
          </a:p>
          <a:p>
            <a:r>
              <a:rPr lang="en-US" altLang="zh-CN" dirty="0"/>
              <a:t>        {"\\*", '*'},</a:t>
            </a:r>
          </a:p>
          <a:p>
            <a:r>
              <a:rPr lang="en-US" altLang="zh-CN" dirty="0"/>
              <a:t>        {"\\(", '('},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    </a:t>
            </a:r>
            <a:r>
              <a:rPr lang="en-US" altLang="zh-CN" b="1" dirty="0">
                <a:solidFill>
                  <a:srgbClr val="C00000"/>
                </a:solidFill>
              </a:rPr>
              <a:t>{"\\)", ')'}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42400" y="62983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/>
              <a:t>正则表达式：</a:t>
            </a:r>
          </a:p>
        </p:txBody>
      </p:sp>
    </p:spTree>
    <p:extLst>
      <p:ext uri="{BB962C8B-B14F-4D97-AF65-F5344CB8AC3E}">
        <p14:creationId xmlns:p14="http://schemas.microsoft.com/office/powerpoint/2010/main" val="25517590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数学表达式求值（第一步）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238554"/>
          </a:xfrm>
        </p:spPr>
        <p:txBody>
          <a:bodyPr>
            <a:normAutofit/>
          </a:bodyPr>
          <a:lstStyle/>
          <a:p>
            <a:r>
              <a:rPr lang="zh-CN" altLang="en-US" dirty="0"/>
              <a:t>回到这个例子：</a:t>
            </a:r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第一步</a:t>
            </a:r>
            <a:r>
              <a:rPr lang="zh-CN" altLang="en-US" dirty="0"/>
              <a:t>：词法分析</a:t>
            </a:r>
            <a:endParaRPr lang="en-US" altLang="zh-CN" dirty="0"/>
          </a:p>
          <a:p>
            <a:pPr lvl="1"/>
            <a:r>
              <a:rPr lang="zh-CN" altLang="en-US" dirty="0"/>
              <a:t>要达成的效果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B88D-87FF-4B8F-9CFC-2769180C8D44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37248" y="3158491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4 +3*(2- 1)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24962" y="4594087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018820" y="3983429"/>
            <a:ext cx="432048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06641" y="5819715"/>
            <a:ext cx="276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存储在</a:t>
            </a:r>
            <a:r>
              <a:rPr lang="en-US" altLang="zh-CN" dirty="0"/>
              <a:t>tokens[] </a:t>
            </a:r>
            <a:r>
              <a:rPr lang="zh-CN" altLang="en-US" dirty="0"/>
              <a:t>数组中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11620" y="4046145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make_tokens</a:t>
            </a:r>
            <a:r>
              <a:rPr lang="en-US" altLang="zh-CN" dirty="0"/>
              <a:t>()</a:t>
            </a:r>
            <a:r>
              <a:rPr lang="zh-CN" altLang="en-US" dirty="0"/>
              <a:t>词法分析</a:t>
            </a:r>
          </a:p>
        </p:txBody>
      </p:sp>
    </p:spTree>
    <p:extLst>
      <p:ext uri="{BB962C8B-B14F-4D97-AF65-F5344CB8AC3E}">
        <p14:creationId xmlns:p14="http://schemas.microsoft.com/office/powerpoint/2010/main" val="11630510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expr()</a:t>
            </a:r>
            <a:r>
              <a:rPr lang="zh-CN" altLang="en-US" dirty="0"/>
              <a:t>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7143" y="1483502"/>
            <a:ext cx="8673012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uint32_t expr(char *e, bool *success) {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if(!</a:t>
            </a:r>
            <a:r>
              <a:rPr lang="en-US" altLang="zh-CN" sz="2800" dirty="0" err="1">
                <a:solidFill>
                  <a:schemeClr val="accent6"/>
                </a:solidFill>
              </a:rPr>
              <a:t>make_token</a:t>
            </a:r>
            <a:r>
              <a:rPr lang="en-US" altLang="zh-CN" sz="2800" dirty="0">
                <a:solidFill>
                  <a:schemeClr val="accent6"/>
                </a:solidFill>
              </a:rPr>
              <a:t>(e)) {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        *success = false;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        return 0;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}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("\</a:t>
            </a:r>
            <a:r>
              <a:rPr lang="en-US" altLang="zh-CN" sz="2800" dirty="0" err="1"/>
              <a:t>nPlease</a:t>
            </a:r>
            <a:r>
              <a:rPr lang="en-US" altLang="zh-CN" sz="2800" dirty="0"/>
              <a:t> implement expr at </a:t>
            </a:r>
            <a:r>
              <a:rPr lang="en-US" altLang="zh-CN" sz="2800" dirty="0" err="1"/>
              <a:t>expr.c</a:t>
            </a:r>
            <a:r>
              <a:rPr lang="en-US" altLang="zh-CN" sz="2800" dirty="0"/>
              <a:t>\n");</a:t>
            </a:r>
          </a:p>
          <a:p>
            <a:r>
              <a:rPr lang="en-US" altLang="zh-CN" sz="2800" dirty="0"/>
              <a:t>        assert(0);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return 0;</a:t>
            </a:r>
          </a:p>
          <a:p>
            <a:r>
              <a:rPr lang="en-US" altLang="zh-CN" sz="2800" dirty="0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44343" y="1992086"/>
            <a:ext cx="17090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accent6"/>
                </a:solidFill>
              </a:rPr>
              <a:t>√</a:t>
            </a:r>
          </a:p>
        </p:txBody>
      </p:sp>
      <p:sp>
        <p:nvSpPr>
          <p:cNvPr id="9" name="矩形 8"/>
          <p:cNvSpPr/>
          <p:nvPr/>
        </p:nvSpPr>
        <p:spPr>
          <a:xfrm>
            <a:off x="3799334" y="131962"/>
            <a:ext cx="814207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215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expr()</a:t>
            </a:r>
            <a:r>
              <a:rPr lang="zh-CN" altLang="en-US" dirty="0"/>
              <a:t>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77143" y="1483502"/>
            <a:ext cx="867301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uint32_t expr(char *e, bool *success) {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if(!</a:t>
            </a:r>
            <a:r>
              <a:rPr lang="en-US" altLang="zh-CN" sz="2800" dirty="0" err="1">
                <a:solidFill>
                  <a:schemeClr val="accent6"/>
                </a:solidFill>
              </a:rPr>
              <a:t>make_token</a:t>
            </a:r>
            <a:r>
              <a:rPr lang="en-US" altLang="zh-CN" sz="2800" dirty="0">
                <a:solidFill>
                  <a:schemeClr val="accent6"/>
                </a:solidFill>
              </a:rPr>
              <a:t>(e)) {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        *success = false;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        return 0;</a:t>
            </a:r>
          </a:p>
          <a:p>
            <a:r>
              <a:rPr lang="en-US" altLang="zh-CN" sz="2800" dirty="0">
                <a:solidFill>
                  <a:schemeClr val="accent6"/>
                </a:solidFill>
              </a:rPr>
              <a:t>        }</a:t>
            </a:r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rgbClr val="C00000"/>
                </a:solidFill>
              </a:rPr>
              <a:t>        </a:t>
            </a:r>
            <a:r>
              <a:rPr lang="zh-CN" altLang="en-US" sz="2800" dirty="0">
                <a:solidFill>
                  <a:srgbClr val="C00000"/>
                </a:solidFill>
              </a:rPr>
              <a:t>调用</a:t>
            </a:r>
            <a:r>
              <a:rPr lang="en-US" altLang="zh-CN" sz="2800" dirty="0" err="1">
                <a:solidFill>
                  <a:srgbClr val="C00000"/>
                </a:solidFill>
              </a:rPr>
              <a:t>eval</a:t>
            </a:r>
            <a:r>
              <a:rPr lang="en-US" altLang="zh-CN" sz="2800" dirty="0">
                <a:solidFill>
                  <a:srgbClr val="C00000"/>
                </a:solidFill>
              </a:rPr>
              <a:t>()</a:t>
            </a:r>
            <a:r>
              <a:rPr lang="zh-CN" altLang="en-US" sz="2800" dirty="0">
                <a:solidFill>
                  <a:srgbClr val="C00000"/>
                </a:solidFill>
              </a:rPr>
              <a:t>函数求解</a:t>
            </a:r>
            <a:r>
              <a:rPr lang="en-US" altLang="zh-CN" sz="2800" dirty="0">
                <a:solidFill>
                  <a:srgbClr val="C00000"/>
                </a:solidFill>
              </a:rPr>
              <a:t>tokens</a:t>
            </a:r>
            <a:r>
              <a:rPr lang="zh-CN" altLang="en-US" sz="2800" dirty="0">
                <a:solidFill>
                  <a:srgbClr val="C00000"/>
                </a:solidFill>
              </a:rPr>
              <a:t>数组中对应的表达式值</a:t>
            </a:r>
            <a:endParaRPr lang="en-US" altLang="zh-CN" sz="2800" dirty="0">
              <a:solidFill>
                <a:srgbClr val="C00000"/>
              </a:solidFill>
            </a:endParaRPr>
          </a:p>
          <a:p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dirty="0"/>
              <a:t>        return </a:t>
            </a:r>
            <a:r>
              <a:rPr lang="zh-CN" altLang="en-US" sz="2800" dirty="0"/>
              <a:t>结果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44343" y="1992086"/>
            <a:ext cx="17090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accent6"/>
                </a:solidFill>
              </a:rPr>
              <a:t>√</a:t>
            </a:r>
          </a:p>
        </p:txBody>
      </p:sp>
      <p:sp>
        <p:nvSpPr>
          <p:cNvPr id="9" name="矩形 8"/>
          <p:cNvSpPr/>
          <p:nvPr/>
        </p:nvSpPr>
        <p:spPr>
          <a:xfrm>
            <a:off x="3799334" y="131962"/>
            <a:ext cx="814207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8610600" y="1230086"/>
            <a:ext cx="925286" cy="265611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107352" y="2408784"/>
            <a:ext cx="1314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</a:rPr>
              <a:t>=?</a:t>
            </a:r>
            <a:endParaRPr lang="zh-CN" alt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413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数学表达式求值（第一步</a:t>
            </a:r>
            <a:r>
              <a:rPr lang="en-US" altLang="zh-CN" dirty="0"/>
              <a:t>plus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3725025"/>
          </a:xfrm>
        </p:spPr>
        <p:txBody>
          <a:bodyPr/>
          <a:lstStyle/>
          <a:p>
            <a:r>
              <a:rPr lang="zh-CN" altLang="en-US" dirty="0"/>
              <a:t>有些操作符单凭正则表达式无法准确判断其类型</a:t>
            </a:r>
            <a:endParaRPr lang="en-US" altLang="zh-CN" dirty="0"/>
          </a:p>
          <a:p>
            <a:pPr lvl="1"/>
            <a:r>
              <a:rPr lang="en-US" altLang="zh-CN" dirty="0"/>
              <a:t>‘</a:t>
            </a:r>
            <a:r>
              <a:rPr lang="zh-CN" altLang="en-US" dirty="0"/>
              <a:t>*</a:t>
            </a:r>
            <a:r>
              <a:rPr lang="en-US" altLang="zh-CN" dirty="0"/>
              <a:t>’ </a:t>
            </a:r>
            <a:r>
              <a:rPr lang="zh-CN" altLang="en-US" dirty="0"/>
              <a:t>可以是乘法，也可以是指针解引用</a:t>
            </a:r>
            <a:endParaRPr lang="en-US" altLang="zh-CN" dirty="0"/>
          </a:p>
          <a:p>
            <a:pPr lvl="1"/>
            <a:r>
              <a:rPr lang="en-US" altLang="zh-CN" dirty="0"/>
              <a:t>‘-’  </a:t>
            </a:r>
            <a:r>
              <a:rPr lang="zh-CN" altLang="en-US" dirty="0"/>
              <a:t>可以是减法，也可以是取负</a:t>
            </a:r>
            <a:endParaRPr lang="en-US" altLang="zh-CN" dirty="0"/>
          </a:p>
          <a:p>
            <a:r>
              <a:rPr lang="zh-CN" altLang="en-US" dirty="0"/>
              <a:t>解决方法：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expr()</a:t>
            </a:r>
            <a:r>
              <a:rPr lang="zh-CN" altLang="en-US" dirty="0"/>
              <a:t>中调用完</a:t>
            </a:r>
            <a:r>
              <a:rPr lang="en-US" altLang="zh-CN" dirty="0" err="1"/>
              <a:t>make_tokens</a:t>
            </a:r>
            <a:r>
              <a:rPr lang="en-US" altLang="zh-CN" dirty="0"/>
              <a:t>()</a:t>
            </a:r>
            <a:r>
              <a:rPr lang="zh-CN" altLang="en-US" dirty="0"/>
              <a:t>之后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expr()</a:t>
            </a:r>
            <a:r>
              <a:rPr lang="zh-CN" altLang="en-US" dirty="0"/>
              <a:t>中调用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进行求值之前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tokens[]</a:t>
            </a:r>
            <a:r>
              <a:rPr lang="zh-CN" altLang="en-US" dirty="0"/>
              <a:t>数组再进行一遍扫描</a:t>
            </a:r>
            <a:endParaRPr lang="en-US" altLang="zh-CN" dirty="0"/>
          </a:p>
          <a:p>
            <a:pPr lvl="2"/>
            <a:r>
              <a:rPr lang="zh-CN" altLang="en-US" dirty="0"/>
              <a:t>遇到那几个可能有多重含义的操作符</a:t>
            </a:r>
            <a:endParaRPr lang="en-US" altLang="zh-CN" dirty="0"/>
          </a:p>
          <a:p>
            <a:pPr lvl="2"/>
            <a:r>
              <a:rPr lang="zh-CN" altLang="en-US" dirty="0"/>
              <a:t>看看前后的</a:t>
            </a:r>
            <a:r>
              <a:rPr lang="en-US" altLang="zh-CN" dirty="0"/>
              <a:t>token</a:t>
            </a:r>
            <a:r>
              <a:rPr lang="zh-CN" altLang="en-US" dirty="0"/>
              <a:t>类型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EB18-1DB3-4289-B0CF-9898009DDE6A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09240" y="5577841"/>
            <a:ext cx="72301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NUM </a:t>
            </a:r>
            <a:r>
              <a:rPr lang="en-US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/>
              <a:t> NUM</a:t>
            </a:r>
            <a:r>
              <a:rPr lang="zh-CN" altLang="en-US" dirty="0"/>
              <a:t>：左右都是数字，这是减法</a:t>
            </a:r>
            <a:endParaRPr lang="en-US" altLang="zh-CN" dirty="0"/>
          </a:p>
          <a:p>
            <a:r>
              <a:rPr lang="zh-CN" altLang="en-US" dirty="0"/>
              <a:t>啥啥啥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/>
              <a:t>NUM</a:t>
            </a:r>
            <a:r>
              <a:rPr lang="zh-CN" altLang="en-US" dirty="0"/>
              <a:t>：前面是一个加法符号，后面是个数字，这是负号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09240" y="5185296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31941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的启动过程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379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$ ./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 --</a:t>
            </a:r>
            <a:r>
              <a:rPr lang="en-US" altLang="zh-CN" dirty="0" err="1"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latin typeface="Consolas" panose="020B0609020204030204" pitchFamily="49" charset="0"/>
              </a:rPr>
              <a:t> --kernel --</a:t>
            </a:r>
            <a:r>
              <a:rPr lang="en-US" altLang="zh-CN" dirty="0" err="1">
                <a:latin typeface="Consolas" panose="020B0609020204030204" pitchFamily="49" charset="0"/>
              </a:rPr>
              <a:t>testcase</a:t>
            </a:r>
            <a:r>
              <a:rPr lang="en-US" altLang="zh-CN" dirty="0">
                <a:latin typeface="Consolas" panose="020B0609020204030204" pitchFamily="49" charset="0"/>
              </a:rPr>
              <a:t> xxx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9563" y="2235836"/>
            <a:ext cx="484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argc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argv</a:t>
            </a:r>
            <a:r>
              <a:rPr lang="en-US" altLang="zh-CN" sz="2000" dirty="0">
                <a:latin typeface="Consolas" panose="020B0609020204030204" pitchFamily="49" charset="0"/>
              </a:rPr>
              <a:t>[])</a:t>
            </a:r>
          </a:p>
        </p:txBody>
      </p:sp>
      <p:sp>
        <p:nvSpPr>
          <p:cNvPr id="5" name="矩形 4"/>
          <p:cNvSpPr/>
          <p:nvPr/>
        </p:nvSpPr>
        <p:spPr>
          <a:xfrm>
            <a:off x="909563" y="3123163"/>
            <a:ext cx="986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img_file_path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elf_file_path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76513" y="2656968"/>
            <a:ext cx="0" cy="48721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876513" y="3555386"/>
            <a:ext cx="0" cy="61021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09563" y="414203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1" y="2235836"/>
            <a:ext cx="10199213" cy="16036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201" y="3970817"/>
            <a:ext cx="6574055" cy="13140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815A-8B58-4E72-B9BE-1BC694BFD98F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919304" y="380348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main.c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73121" y="4761672"/>
            <a:ext cx="439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/monitor/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ui.c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466897" y="1828800"/>
            <a:ext cx="1301004" cy="2291255"/>
          </a:xfrm>
          <a:custGeom>
            <a:avLst/>
            <a:gdLst>
              <a:gd name="connsiteX0" fmla="*/ 861848 w 1301004"/>
              <a:gd name="connsiteY0" fmla="*/ 0 h 2291255"/>
              <a:gd name="connsiteX1" fmla="*/ 1261241 w 1301004"/>
              <a:gd name="connsiteY1" fmla="*/ 1040524 h 2291255"/>
              <a:gd name="connsiteX2" fmla="*/ 0 w 1301004"/>
              <a:gd name="connsiteY2" fmla="*/ 2291255 h 229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004" h="2291255">
                <a:moveTo>
                  <a:pt x="861848" y="0"/>
                </a:moveTo>
                <a:cubicBezTo>
                  <a:pt x="1133365" y="329324"/>
                  <a:pt x="1404882" y="658648"/>
                  <a:pt x="1261241" y="1040524"/>
                </a:cubicBezTo>
                <a:cubicBezTo>
                  <a:pt x="1117600" y="1422400"/>
                  <a:pt x="558800" y="1856827"/>
                  <a:pt x="0" y="2291255"/>
                </a:cubicBezTo>
              </a:path>
            </a:pathLst>
          </a:custGeom>
          <a:noFill/>
          <a:ln w="635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80386" y="2469931"/>
            <a:ext cx="486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有</a:t>
            </a:r>
            <a:r>
              <a:rPr lang="en-US" altLang="zh-CN" sz="2400" dirty="0">
                <a:solidFill>
                  <a:srgbClr val="C00000"/>
                </a:solidFill>
              </a:rPr>
              <a:t>--</a:t>
            </a:r>
            <a:r>
              <a:rPr lang="en-US" altLang="zh-CN" sz="2400" dirty="0" err="1">
                <a:solidFill>
                  <a:srgbClr val="C00000"/>
                </a:solidFill>
              </a:rPr>
              <a:t>autorun</a:t>
            </a:r>
            <a:r>
              <a:rPr lang="zh-CN" altLang="en-US" sz="2400" dirty="0">
                <a:solidFill>
                  <a:srgbClr val="C00000"/>
                </a:solidFill>
              </a:rPr>
              <a:t>为</a:t>
            </a:r>
            <a:r>
              <a:rPr lang="en-US" altLang="zh-CN" sz="2400" dirty="0">
                <a:solidFill>
                  <a:srgbClr val="C00000"/>
                </a:solidFill>
              </a:rPr>
              <a:t>true</a:t>
            </a:r>
            <a:r>
              <a:rPr lang="zh-CN" altLang="en-US" sz="2400" dirty="0">
                <a:solidFill>
                  <a:srgbClr val="C00000"/>
                </a:solidFill>
              </a:rPr>
              <a:t>，否则为</a:t>
            </a:r>
            <a:r>
              <a:rPr lang="en-US" altLang="zh-CN" sz="2400" dirty="0">
                <a:solidFill>
                  <a:srgbClr val="C00000"/>
                </a:solidFill>
              </a:rPr>
              <a:t>false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84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nemu</a:t>
            </a:r>
            <a:r>
              <a:rPr lang="zh-CN" altLang="en-US" dirty="0"/>
              <a:t>启动到进入</a:t>
            </a:r>
            <a:r>
              <a:rPr lang="en-US" altLang="zh-CN" dirty="0"/>
              <a:t>monitor</a:t>
            </a:r>
            <a:r>
              <a:rPr lang="zh-CN" altLang="en-US" dirty="0"/>
              <a:t>的流程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monitor</a:t>
            </a:r>
            <a:r>
              <a:rPr lang="zh-CN" altLang="en-US" dirty="0"/>
              <a:t>的表达式求值功能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第一步：识别表达式中的各个单元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第二步：表达式求值（在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  <a:r>
              <a:rPr lang="zh-CN" altLang="en-US" dirty="0">
                <a:solidFill>
                  <a:srgbClr val="FF0000"/>
                </a:solidFill>
              </a:rPr>
              <a:t>数组的基础上使用</a:t>
            </a:r>
            <a:r>
              <a:rPr lang="en-US" altLang="zh-CN" dirty="0">
                <a:solidFill>
                  <a:srgbClr val="FF0000"/>
                </a:solidFill>
              </a:rPr>
              <a:t>BNF</a:t>
            </a:r>
            <a:r>
              <a:rPr lang="zh-CN" altLang="en-US" dirty="0">
                <a:solidFill>
                  <a:srgbClr val="FF0000"/>
                </a:solidFill>
              </a:rPr>
              <a:t>求解）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符号表解析（对符号进行求值）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323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28A1-F38A-4641-8859-34448C592BC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81200" y="3027959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</a:rPr>
              <a:t>eval</a:t>
            </a:r>
            <a:r>
              <a:rPr lang="en-US" altLang="zh-CN" sz="2800" dirty="0"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7030A0"/>
                </a:solidFill>
                <a:latin typeface="Consolas" panose="020B0609020204030204" pitchFamily="49" charset="0"/>
              </a:rPr>
              <a:t> s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 e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bool *success</a:t>
            </a:r>
            <a:r>
              <a:rPr lang="en-US" altLang="zh-CN" sz="2800" dirty="0">
                <a:latin typeface="Consolas" panose="020B0609020204030204" pitchFamily="49" charset="0"/>
              </a:rPr>
              <a:t>)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1649760" y="2715179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当前表达式求值结果</a:t>
            </a:r>
          </a:p>
        </p:txBody>
      </p:sp>
      <p:sp>
        <p:nvSpPr>
          <p:cNvPr id="10" name="矩形 9"/>
          <p:cNvSpPr/>
          <p:nvPr/>
        </p:nvSpPr>
        <p:spPr>
          <a:xfrm>
            <a:off x="3068226" y="3557373"/>
            <a:ext cx="5057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当前待求值表达式在</a:t>
            </a:r>
            <a:r>
              <a:rPr lang="en-US" altLang="zh-CN" dirty="0">
                <a:solidFill>
                  <a:srgbClr val="7030A0"/>
                </a:solidFill>
              </a:rPr>
              <a:t>tokens[]</a:t>
            </a:r>
            <a:r>
              <a:rPr lang="zh-CN" altLang="en-US" dirty="0">
                <a:solidFill>
                  <a:srgbClr val="7030A0"/>
                </a:solidFill>
              </a:rPr>
              <a:t>数组中的起始位置</a:t>
            </a:r>
          </a:p>
        </p:txBody>
      </p:sp>
      <p:sp>
        <p:nvSpPr>
          <p:cNvPr id="11" name="矩形 10"/>
          <p:cNvSpPr/>
          <p:nvPr/>
        </p:nvSpPr>
        <p:spPr>
          <a:xfrm>
            <a:off x="4552839" y="2691852"/>
            <a:ext cx="501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当前待求值表达式在</a:t>
            </a:r>
            <a:r>
              <a:rPr lang="en-US" altLang="zh-CN" dirty="0">
                <a:solidFill>
                  <a:srgbClr val="0070C0"/>
                </a:solidFill>
              </a:rPr>
              <a:t>tokens[]</a:t>
            </a:r>
            <a:r>
              <a:rPr lang="zh-CN" altLang="en-US" dirty="0">
                <a:solidFill>
                  <a:srgbClr val="0070C0"/>
                </a:solidFill>
              </a:rPr>
              <a:t>数组中的结束位置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581400" y="1483510"/>
            <a:ext cx="6697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词法分析完了，接下来要实现这个</a:t>
            </a:r>
            <a:r>
              <a:rPr lang="en-US" altLang="zh-CN" sz="2800" dirty="0" err="1"/>
              <a:t>eval</a:t>
            </a:r>
            <a:r>
              <a:rPr lang="en-US" altLang="zh-CN" sz="2800" dirty="0"/>
              <a:t>()</a:t>
            </a:r>
            <a:r>
              <a:rPr lang="zh-CN" altLang="en-US" sz="2800" dirty="0"/>
              <a:t>函数来完成求值！</a:t>
            </a:r>
          </a:p>
        </p:txBody>
      </p:sp>
    </p:spTree>
    <p:extLst>
      <p:ext uri="{BB962C8B-B14F-4D97-AF65-F5344CB8AC3E}">
        <p14:creationId xmlns:p14="http://schemas.microsoft.com/office/powerpoint/2010/main" val="11644405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32410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4+3*(2- 1)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u="sng" dirty="0"/>
              <a:t>第二步</a:t>
            </a:r>
            <a:r>
              <a:rPr lang="zh-CN" altLang="en-US" dirty="0"/>
              <a:t>：语法分析求值，实现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要解决的问题（以英文类比）：看懂每一个单词，下面要理解整个句子的含义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解决方案：利用</a:t>
            </a:r>
            <a:r>
              <a:rPr lang="en-US" altLang="zh-CN" dirty="0"/>
              <a:t>BNF</a:t>
            </a:r>
            <a:r>
              <a:rPr lang="zh-CN" altLang="en-US" dirty="0"/>
              <a:t>所刻画的语法（表达式分解规则） ，将复杂的表达式先分解到最基本的容易求值的单元，再按照分解的过程，一步步组合回去。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3EEA-BC76-4D08-B421-8DC5A141751C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56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1717040"/>
          </a:xfrm>
        </p:spPr>
        <p:txBody>
          <a:bodyPr>
            <a:normAutofit/>
          </a:bodyPr>
          <a:lstStyle/>
          <a:p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第二步</a:t>
            </a:r>
            <a:r>
              <a:rPr lang="zh-CN" altLang="en-US" dirty="0"/>
              <a:t>：语法分析求值，实现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要达成的效果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D4B-1245-43DD-B21D-2D68F1332DD9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81010" y="2374895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4 +3*(2- 1)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2068724" y="3507185"/>
            <a:ext cx="8142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NUM | '+' | NUM | '*' | '(' | NUM | '-' | NUM | ')' |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"4" |     | "3" |     |     | "2" |     | "1" |     |</a:t>
            </a: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+-----+-----+-----+-----+-----+-----+-----+-----+-----+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062582" y="3048927"/>
            <a:ext cx="432048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655382" y="2999883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</a:t>
            </a:r>
          </a:p>
        </p:txBody>
      </p:sp>
      <p:sp>
        <p:nvSpPr>
          <p:cNvPr id="19" name="下箭头 18"/>
          <p:cNvSpPr/>
          <p:nvPr/>
        </p:nvSpPr>
        <p:spPr>
          <a:xfrm>
            <a:off x="6062582" y="4754620"/>
            <a:ext cx="432048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655382" y="4779867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第二步：</a:t>
            </a:r>
            <a:r>
              <a:rPr lang="en-US" altLang="zh-CN" dirty="0" err="1">
                <a:solidFill>
                  <a:srgbClr val="FF0000"/>
                </a:solidFill>
              </a:rPr>
              <a:t>eval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给你算出来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19854" y="5355557"/>
            <a:ext cx="471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4 +3*(2- 1) = 7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82069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174240"/>
          </a:xfrm>
        </p:spPr>
        <p:txBody>
          <a:bodyPr>
            <a:normAutofit/>
          </a:bodyPr>
          <a:lstStyle/>
          <a:p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第二步</a:t>
            </a:r>
            <a:r>
              <a:rPr lang="zh-CN" altLang="en-US" dirty="0"/>
              <a:t>：语法分析求值，实现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要达成的效果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怎么算？ </a:t>
            </a:r>
            <a:r>
              <a:rPr lang="en-US" altLang="zh-CN" dirty="0">
                <a:solidFill>
                  <a:srgbClr val="FF0000"/>
                </a:solidFill>
              </a:rPr>
              <a:t>- </a:t>
            </a:r>
            <a:r>
              <a:rPr lang="zh-CN" altLang="en-US" dirty="0">
                <a:solidFill>
                  <a:srgbClr val="FF0000"/>
                </a:solidFill>
              </a:rPr>
              <a:t>人的话就是按照优先级从高到低一步步算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667B-C5D3-45F4-BD19-D1EBC49DB319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30832" y="3396734"/>
            <a:ext cx="210666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  4+3*</a:t>
            </a:r>
            <a:r>
              <a:rPr lang="en-US" altLang="zh-CN" sz="2800" dirty="0">
                <a:solidFill>
                  <a:srgbClr val="FF0000"/>
                </a:solidFill>
              </a:rPr>
              <a:t>(2- 1)</a:t>
            </a:r>
          </a:p>
          <a:p>
            <a:r>
              <a:rPr lang="en-US" altLang="zh-CN" sz="2800" dirty="0"/>
              <a:t>= 4+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2800" dirty="0"/>
              <a:t>= </a:t>
            </a:r>
            <a:r>
              <a:rPr lang="en-US" altLang="zh-CN" sz="2800" dirty="0">
                <a:solidFill>
                  <a:srgbClr val="FF0000"/>
                </a:solidFill>
              </a:rPr>
              <a:t>4+3</a:t>
            </a:r>
          </a:p>
          <a:p>
            <a:r>
              <a:rPr lang="en-US" altLang="zh-CN" sz="2800" dirty="0"/>
              <a:t>= 7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3037868" y="5385162"/>
            <a:ext cx="665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当然，在实现这一步时，如果严格用代码来重现纸笔运算的过程，或者采用数据结构课上的中缀转后缀法来计算也没有毛病。这里我们介绍一种更为强大的方法。</a:t>
            </a:r>
          </a:p>
        </p:txBody>
      </p:sp>
    </p:spTree>
    <p:extLst>
      <p:ext uri="{BB962C8B-B14F-4D97-AF65-F5344CB8AC3E}">
        <p14:creationId xmlns:p14="http://schemas.microsoft.com/office/powerpoint/2010/main" val="11132242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174240"/>
          </a:xfrm>
        </p:spPr>
        <p:txBody>
          <a:bodyPr>
            <a:normAutofit/>
          </a:bodyPr>
          <a:lstStyle/>
          <a:p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第二步</a:t>
            </a:r>
            <a:r>
              <a:rPr lang="zh-CN" altLang="en-US" dirty="0"/>
              <a:t>：语法分析求值，实现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算法怎么写？利用</a:t>
            </a:r>
            <a:r>
              <a:rPr lang="en-US" altLang="zh-CN" dirty="0">
                <a:solidFill>
                  <a:srgbClr val="FF0000"/>
                </a:solidFill>
              </a:rPr>
              <a:t>BNF</a:t>
            </a:r>
            <a:r>
              <a:rPr lang="zh-CN" altLang="en-US" dirty="0">
                <a:solidFill>
                  <a:srgbClr val="FF0000"/>
                </a:solidFill>
              </a:rPr>
              <a:t>递归求解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FA9D-9C7D-4B6A-A621-298D6CC8994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15580" y="3358768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 ::= &lt;number&gt;    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一个数是表达式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"(" &lt;expr&gt; ")"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在表达式两边加个括号也是表达式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&lt;expr&gt; "+" &lt;expr&gt;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两个表达式相加也是表达式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&lt;expr&gt; "-" &lt;expr&gt;    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接下来你全懂了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| &lt;expr&gt; "*" &lt;expr&gt;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| &lt;expr&gt; "/" &lt;expr&gt;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1624" y="5458937"/>
            <a:ext cx="561662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采用分治法，递归地对表达式进行求值</a:t>
            </a:r>
          </a:p>
        </p:txBody>
      </p:sp>
    </p:spTree>
    <p:extLst>
      <p:ext uri="{BB962C8B-B14F-4D97-AF65-F5344CB8AC3E}">
        <p14:creationId xmlns:p14="http://schemas.microsoft.com/office/powerpoint/2010/main" val="39298060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174240"/>
          </a:xfrm>
        </p:spPr>
        <p:txBody>
          <a:bodyPr>
            <a:normAutofit/>
          </a:bodyPr>
          <a:lstStyle/>
          <a:p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第二步</a:t>
            </a:r>
            <a:r>
              <a:rPr lang="zh-CN" altLang="en-US" dirty="0"/>
              <a:t>：语法分析求值，实现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算法怎么写？利用</a:t>
            </a:r>
            <a:r>
              <a:rPr lang="en-US" altLang="zh-CN" dirty="0">
                <a:solidFill>
                  <a:srgbClr val="FF0000"/>
                </a:solidFill>
              </a:rPr>
              <a:t>BNF</a:t>
            </a:r>
            <a:r>
              <a:rPr lang="zh-CN" altLang="en-US" dirty="0">
                <a:solidFill>
                  <a:srgbClr val="FF0000"/>
                </a:solidFill>
              </a:rPr>
              <a:t>递归求解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8F4F-D958-49C4-923C-12A8C8178862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3858" y="3791811"/>
            <a:ext cx="2611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"4 +3*(2- 1)"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24987" y="2677194"/>
            <a:ext cx="59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假设已经成功对其中的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  <a:r>
              <a:rPr lang="zh-CN" altLang="en-US" dirty="0">
                <a:solidFill>
                  <a:srgbClr val="FF0000"/>
                </a:solidFill>
              </a:rPr>
              <a:t>进行了识别得到</a:t>
            </a:r>
            <a:r>
              <a:rPr lang="en-US" altLang="zh-CN" dirty="0">
                <a:solidFill>
                  <a:srgbClr val="FF0000"/>
                </a:solidFill>
              </a:rPr>
              <a:t>tokens[]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</a:p>
        </p:txBody>
      </p:sp>
      <p:sp>
        <p:nvSpPr>
          <p:cNvPr id="13" name="矩形 12"/>
          <p:cNvSpPr/>
          <p:nvPr/>
        </p:nvSpPr>
        <p:spPr>
          <a:xfrm>
            <a:off x="5128528" y="4196911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“4”        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/>
              <a:t>       “3*(2- 1)”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16560" y="4591871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“4”         +       “3”     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      “(2- 1)”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56520" y="5028359"/>
            <a:ext cx="5194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“4”         +       “3”      *       “2”      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/>
              <a:t>       “1”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1378" y="4196911"/>
            <a:ext cx="306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&lt;expr&gt;::= &lt;expr&gt; + &lt;expr&gt;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403276" y="3795431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1378" y="4591871"/>
            <a:ext cx="300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&lt;expr&gt;::= &lt;expr&gt; * &lt;expr&gt;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45295" y="5028359"/>
            <a:ext cx="30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&lt;expr&gt;::= &lt;expr&gt; - &lt;expr&gt;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50356" y="3155532"/>
            <a:ext cx="57274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每一步套用哪条规则进行</a:t>
            </a:r>
            <a:r>
              <a:rPr lang="en-US" altLang="zh-CN" sz="1400" dirty="0"/>
              <a:t>&lt;expr&gt;</a:t>
            </a:r>
            <a:r>
              <a:rPr lang="zh-CN" altLang="en-US" sz="1400" dirty="0"/>
              <a:t>的分解？寻找</a:t>
            </a:r>
            <a:r>
              <a:rPr lang="en-US" altLang="zh-CN" sz="1400" dirty="0">
                <a:solidFill>
                  <a:srgbClr val="FF0000"/>
                </a:solidFill>
              </a:rPr>
              <a:t>dominant operator</a:t>
            </a:r>
            <a:r>
              <a:rPr lang="zh-CN" altLang="en-US" sz="1400" dirty="0"/>
              <a:t>，也就是优先级最低的操作。为什么？</a:t>
            </a:r>
          </a:p>
        </p:txBody>
      </p:sp>
      <p:sp>
        <p:nvSpPr>
          <p:cNvPr id="5" name="下箭头 4"/>
          <p:cNvSpPr/>
          <p:nvPr/>
        </p:nvSpPr>
        <p:spPr>
          <a:xfrm>
            <a:off x="2392088" y="4210010"/>
            <a:ext cx="259672" cy="1315940"/>
          </a:xfrm>
          <a:prstGeom prst="downArrow">
            <a:avLst>
              <a:gd name="adj1" fmla="val 437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96390" y="3178269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先自顶向下利用</a:t>
            </a:r>
            <a:r>
              <a:rPr lang="en-US" altLang="zh-CN" sz="1600" dirty="0">
                <a:solidFill>
                  <a:srgbClr val="FF0000"/>
                </a:solidFill>
              </a:rPr>
              <a:t>dominant operator</a:t>
            </a:r>
            <a:r>
              <a:rPr lang="zh-CN" altLang="en-US" sz="1600" dirty="0">
                <a:solidFill>
                  <a:srgbClr val="0070C0"/>
                </a:solidFill>
              </a:rPr>
              <a:t>对</a:t>
            </a:r>
            <a:r>
              <a:rPr lang="en-US" altLang="zh-CN" sz="1600" dirty="0">
                <a:solidFill>
                  <a:srgbClr val="0070C0"/>
                </a:solidFill>
              </a:rPr>
              <a:t>tokens[]</a:t>
            </a:r>
            <a:r>
              <a:rPr lang="zh-CN" altLang="en-US" sz="1600" dirty="0">
                <a:solidFill>
                  <a:srgbClr val="0070C0"/>
                </a:solidFill>
              </a:rPr>
              <a:t>数组进行分解，直至每个</a:t>
            </a:r>
            <a:r>
              <a:rPr lang="en-US" altLang="zh-CN" sz="1600" dirty="0">
                <a:solidFill>
                  <a:srgbClr val="0070C0"/>
                </a:solidFill>
              </a:rPr>
              <a:t>&lt;expr&gt;</a:t>
            </a:r>
            <a:r>
              <a:rPr lang="zh-CN" altLang="en-US" sz="1600" dirty="0">
                <a:solidFill>
                  <a:srgbClr val="0070C0"/>
                </a:solidFill>
              </a:rPr>
              <a:t>都是单独的</a:t>
            </a:r>
            <a:r>
              <a:rPr lang="en-US" altLang="zh-CN" sz="1600" dirty="0">
                <a:solidFill>
                  <a:srgbClr val="0070C0"/>
                </a:solidFill>
              </a:rPr>
              <a:t>token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49419" y="2648040"/>
            <a:ext cx="419330" cy="445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7544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174240"/>
          </a:xfrm>
        </p:spPr>
        <p:txBody>
          <a:bodyPr>
            <a:normAutofit/>
          </a:bodyPr>
          <a:lstStyle/>
          <a:p>
            <a:r>
              <a:rPr lang="en-US" altLang="zh-CN" dirty="0"/>
              <a:t>4+3*(2- 1)</a:t>
            </a:r>
            <a:endParaRPr lang="zh-CN" altLang="en-US" dirty="0"/>
          </a:p>
          <a:p>
            <a:pPr lvl="1"/>
            <a:r>
              <a:rPr lang="zh-CN" altLang="en-US" b="1" u="sng" dirty="0"/>
              <a:t>第二步</a:t>
            </a:r>
            <a:r>
              <a:rPr lang="zh-CN" altLang="en-US" dirty="0"/>
              <a:t>：语法分析求值，实现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算法怎么写？利用</a:t>
            </a:r>
            <a:r>
              <a:rPr lang="en-US" altLang="zh-CN" dirty="0">
                <a:solidFill>
                  <a:srgbClr val="FF0000"/>
                </a:solidFill>
              </a:rPr>
              <a:t>BNF</a:t>
            </a:r>
            <a:r>
              <a:rPr lang="zh-CN" altLang="en-US" dirty="0">
                <a:solidFill>
                  <a:srgbClr val="FF0000"/>
                </a:solidFill>
              </a:rPr>
              <a:t>递归求解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3B-16B4-4D11-99CB-C62E8AD2752C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3858" y="3791811"/>
            <a:ext cx="2611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"4 +3*(2- 1)"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24987" y="2677194"/>
            <a:ext cx="59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假设已经成功对其中的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  <a:r>
              <a:rPr lang="zh-CN" altLang="en-US" dirty="0">
                <a:solidFill>
                  <a:srgbClr val="FF0000"/>
                </a:solidFill>
              </a:rPr>
              <a:t>进行了识别得到</a:t>
            </a:r>
            <a:r>
              <a:rPr lang="en-US" altLang="zh-CN" dirty="0">
                <a:solidFill>
                  <a:srgbClr val="FF0000"/>
                </a:solidFill>
              </a:rPr>
              <a:t>tokens[]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</a:p>
        </p:txBody>
      </p:sp>
      <p:sp>
        <p:nvSpPr>
          <p:cNvPr id="13" name="矩形 12"/>
          <p:cNvSpPr/>
          <p:nvPr/>
        </p:nvSpPr>
        <p:spPr>
          <a:xfrm>
            <a:off x="5128528" y="4196911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“4”        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/>
              <a:t>       “3*(2- 1)”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16560" y="4591871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“4”         +       “3”     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      “(2- 1)”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56520" y="5028359"/>
            <a:ext cx="5194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“4”         +       “3”      *       “2”      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/>
              <a:t>       “1”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50356" y="3155532"/>
            <a:ext cx="57274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每一步套用哪条规则进行</a:t>
            </a:r>
            <a:r>
              <a:rPr lang="en-US" altLang="zh-CN" sz="1400" dirty="0"/>
              <a:t>&lt;expr&gt;</a:t>
            </a:r>
            <a:r>
              <a:rPr lang="zh-CN" altLang="en-US" sz="1400" dirty="0"/>
              <a:t>的分解？寻找</a:t>
            </a:r>
            <a:r>
              <a:rPr lang="en-US" altLang="zh-CN" sz="1400" dirty="0">
                <a:solidFill>
                  <a:srgbClr val="FF0000"/>
                </a:solidFill>
              </a:rPr>
              <a:t>dominant operator</a:t>
            </a:r>
            <a:r>
              <a:rPr lang="zh-CN" altLang="en-US" sz="1400" dirty="0"/>
              <a:t>，也就是优先级最低的操作。为什么？</a:t>
            </a:r>
          </a:p>
        </p:txBody>
      </p:sp>
      <p:sp>
        <p:nvSpPr>
          <p:cNvPr id="5" name="下箭头 4"/>
          <p:cNvSpPr/>
          <p:nvPr/>
        </p:nvSpPr>
        <p:spPr>
          <a:xfrm>
            <a:off x="2392088" y="4210010"/>
            <a:ext cx="259672" cy="1315940"/>
          </a:xfrm>
          <a:prstGeom prst="downArrow">
            <a:avLst>
              <a:gd name="adj1" fmla="val 437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9890168" y="4191132"/>
            <a:ext cx="259672" cy="1315940"/>
          </a:xfrm>
          <a:prstGeom prst="downArrow">
            <a:avLst>
              <a:gd name="adj1" fmla="val 43750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96375" y="5622964"/>
            <a:ext cx="8470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再自底向上按照分解次序对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&lt;expr&gt;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求值，利用单独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token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在第一步词法分析中提取的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域（比如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”2”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和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”1”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，或者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test_data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，或者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”$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eax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）来求值很简单吧，结合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token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类型和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进行合法性检查也简单吧，此基础上往上一层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”(2-1)”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也就简单了吧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……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回溯直至完成对原始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&lt;expr&gt;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的求解</a:t>
            </a:r>
          </a:p>
        </p:txBody>
      </p:sp>
      <p:sp>
        <p:nvSpPr>
          <p:cNvPr id="8" name="椭圆 7"/>
          <p:cNvSpPr/>
          <p:nvPr/>
        </p:nvSpPr>
        <p:spPr>
          <a:xfrm>
            <a:off x="1649419" y="2648040"/>
            <a:ext cx="419330" cy="445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596347" y="5250159"/>
            <a:ext cx="419330" cy="4453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596390" y="3178269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先自顶向下利用</a:t>
            </a:r>
            <a:r>
              <a:rPr lang="en-US" altLang="zh-CN" sz="1600" dirty="0">
                <a:solidFill>
                  <a:srgbClr val="FF0000"/>
                </a:solidFill>
              </a:rPr>
              <a:t>dominant operator</a:t>
            </a:r>
            <a:r>
              <a:rPr lang="zh-CN" altLang="en-US" sz="1600" dirty="0">
                <a:solidFill>
                  <a:srgbClr val="0070C0"/>
                </a:solidFill>
              </a:rPr>
              <a:t>对</a:t>
            </a:r>
            <a:r>
              <a:rPr lang="en-US" altLang="zh-CN" sz="1600" dirty="0">
                <a:solidFill>
                  <a:srgbClr val="0070C0"/>
                </a:solidFill>
              </a:rPr>
              <a:t>tokens[]</a:t>
            </a:r>
            <a:r>
              <a:rPr lang="zh-CN" altLang="en-US" sz="1600" dirty="0">
                <a:solidFill>
                  <a:srgbClr val="0070C0"/>
                </a:solidFill>
              </a:rPr>
              <a:t>数组进行分解，直至每个</a:t>
            </a:r>
            <a:r>
              <a:rPr lang="en-US" altLang="zh-CN" sz="1600" dirty="0">
                <a:solidFill>
                  <a:srgbClr val="0070C0"/>
                </a:solidFill>
              </a:rPr>
              <a:t>&lt;expr&gt;</a:t>
            </a:r>
            <a:r>
              <a:rPr lang="zh-CN" altLang="en-US" sz="1600" dirty="0">
                <a:solidFill>
                  <a:srgbClr val="0070C0"/>
                </a:solidFill>
              </a:rPr>
              <a:t>都是单独的</a:t>
            </a:r>
            <a:r>
              <a:rPr lang="en-US" altLang="zh-CN" sz="1600" dirty="0">
                <a:solidFill>
                  <a:srgbClr val="0070C0"/>
                </a:solidFill>
              </a:rPr>
              <a:t>token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31378" y="4196911"/>
            <a:ext cx="306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&lt;expr&gt;::= &lt;expr&gt; + &lt;expr&gt; 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403276" y="3795431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 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31378" y="4591871"/>
            <a:ext cx="300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&lt;expr&gt;::= &lt;expr&gt; * &lt;expr&gt;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645295" y="5028359"/>
            <a:ext cx="30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&lt;expr&gt;::= &lt;expr&gt; - &lt;expr&gt;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642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zh-CN" altLang="en-US" dirty="0"/>
              <a:t>数学表达式求值（第二步）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52880"/>
            <a:ext cx="8435280" cy="21742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4+3*(2- 1)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u="sng" dirty="0"/>
              <a:t>第二步</a:t>
            </a:r>
            <a:r>
              <a:rPr lang="zh-CN" altLang="en-US" dirty="0"/>
              <a:t>：语法分析求值，实现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eval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函数的具体写法？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看教程对应章节的样例代码并进行补完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87E4-71B2-4783-BCEB-09B9F3B656F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504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数学表达式求值（大总结）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9427029" cy="48284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monitor</a:t>
            </a:r>
            <a:r>
              <a:rPr lang="zh-CN" altLang="en-US" dirty="0"/>
              <a:t>提供的几个命令中被使用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代码实现在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/monitor/</a:t>
            </a:r>
            <a:r>
              <a:rPr lang="en-US" altLang="zh-CN" dirty="0" err="1"/>
              <a:t>expr.c</a:t>
            </a:r>
            <a:r>
              <a:rPr lang="zh-CN" altLang="en-US" dirty="0"/>
              <a:t>，对外提供的接口是</a:t>
            </a:r>
            <a:r>
              <a:rPr lang="en-US" altLang="zh-CN" dirty="0"/>
              <a:t>expr()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实现方案基本分两步走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u="sng" dirty="0"/>
              <a:t>第一步</a:t>
            </a:r>
            <a:r>
              <a:rPr lang="zh-CN" altLang="en-US" dirty="0"/>
              <a:t>：利用初始化好的正则表达式去匹配字符串</a:t>
            </a:r>
            <a:r>
              <a:rPr lang="en-US" altLang="zh-CN" dirty="0"/>
              <a:t>e</a:t>
            </a:r>
            <a:r>
              <a:rPr lang="zh-CN" altLang="en-US" dirty="0"/>
              <a:t>，进行</a:t>
            </a:r>
            <a:r>
              <a:rPr lang="zh-CN" altLang="en-US" dirty="0">
                <a:solidFill>
                  <a:srgbClr val="FF0000"/>
                </a:solidFill>
              </a:rPr>
              <a:t>词法分析</a:t>
            </a:r>
            <a:r>
              <a:rPr lang="zh-CN" altLang="en-US" dirty="0"/>
              <a:t>，将字符串转换成拥有特定类型的单元序列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b="1" u="sng" dirty="0"/>
              <a:t>第一步</a:t>
            </a:r>
            <a:r>
              <a:rPr lang="en-US" altLang="zh-CN" b="1" u="sng" dirty="0"/>
              <a:t>plus</a:t>
            </a:r>
            <a:r>
              <a:rPr lang="zh-CN" altLang="en-US" dirty="0"/>
              <a:t>：对于可能存在歧义的运算符进行特殊处理</a:t>
            </a:r>
          </a:p>
          <a:p>
            <a:pPr lvl="1">
              <a:lnSpc>
                <a:spcPct val="150000"/>
              </a:lnSpc>
            </a:pPr>
            <a:r>
              <a:rPr lang="zh-CN" altLang="en-US" b="1" u="sng" dirty="0"/>
              <a:t>第二步</a:t>
            </a:r>
            <a:r>
              <a:rPr lang="zh-CN" altLang="en-US" dirty="0"/>
              <a:t>：在第一步词法分析结果的基础上进行</a:t>
            </a:r>
            <a:r>
              <a:rPr lang="zh-CN" altLang="en-US" dirty="0">
                <a:solidFill>
                  <a:srgbClr val="FF0000"/>
                </a:solidFill>
              </a:rPr>
              <a:t>语法分析和求值</a:t>
            </a:r>
            <a:r>
              <a:rPr lang="zh-CN" altLang="en-US" dirty="0"/>
              <a:t>，并</a:t>
            </a:r>
            <a:r>
              <a:rPr lang="en-US" altLang="zh-CN" dirty="0"/>
              <a:t>return</a:t>
            </a:r>
            <a:r>
              <a:rPr lang="zh-CN" altLang="en-US" dirty="0"/>
              <a:t>运算结果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975-0B36-4134-8765-F7BD86E98CF7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4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5880580" y="5298054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的启动过程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379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$ ./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 --</a:t>
            </a:r>
            <a:r>
              <a:rPr lang="en-US" altLang="zh-CN" dirty="0" err="1"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latin typeface="Consolas" panose="020B0609020204030204" pitchFamily="49" charset="0"/>
              </a:rPr>
              <a:t> --kernel --</a:t>
            </a:r>
            <a:r>
              <a:rPr lang="en-US" altLang="zh-CN" dirty="0" err="1">
                <a:latin typeface="Consolas" panose="020B0609020204030204" pitchFamily="49" charset="0"/>
              </a:rPr>
              <a:t>testcase</a:t>
            </a:r>
            <a:r>
              <a:rPr lang="en-US" altLang="zh-CN" dirty="0">
                <a:latin typeface="Consolas" panose="020B0609020204030204" pitchFamily="49" charset="0"/>
              </a:rPr>
              <a:t> xxx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9563" y="2235836"/>
            <a:ext cx="484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argc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argv</a:t>
            </a:r>
            <a:r>
              <a:rPr lang="en-US" altLang="zh-CN" sz="2000" dirty="0">
                <a:latin typeface="Consolas" panose="020B0609020204030204" pitchFamily="49" charset="0"/>
              </a:rPr>
              <a:t>[])</a:t>
            </a:r>
          </a:p>
        </p:txBody>
      </p:sp>
      <p:sp>
        <p:nvSpPr>
          <p:cNvPr id="5" name="矩形 4"/>
          <p:cNvSpPr/>
          <p:nvPr/>
        </p:nvSpPr>
        <p:spPr>
          <a:xfrm>
            <a:off x="909563" y="3123163"/>
            <a:ext cx="986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img_file_path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elf_file_path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76513" y="2656968"/>
            <a:ext cx="0" cy="48721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876513" y="3555386"/>
            <a:ext cx="0" cy="61021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09563" y="414203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1" y="2235836"/>
            <a:ext cx="10199213" cy="16036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201" y="3970817"/>
            <a:ext cx="6574055" cy="13140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8200" y="5498815"/>
            <a:ext cx="6574055" cy="8199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815A-8B58-4E72-B9BE-1BC694BFD98F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11959" y="4829620"/>
            <a:ext cx="321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cmd_handler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875029" y="4511367"/>
            <a:ext cx="0" cy="39047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09563" y="574817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exec(uint32_t n)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875029" y="5193708"/>
            <a:ext cx="0" cy="61021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919304" y="380348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main.c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73121" y="4761672"/>
            <a:ext cx="439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/monitor/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ui.c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73121" y="5803922"/>
            <a:ext cx="439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07" y="5614045"/>
            <a:ext cx="855832" cy="63759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36" y="5648011"/>
            <a:ext cx="979404" cy="5002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24855" y="2992158"/>
            <a:ext cx="5906813" cy="2414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PA 2-2 </a:t>
            </a:r>
            <a:r>
              <a:rPr lang="zh-CN" altLang="en-US" sz="2400" b="1" dirty="0">
                <a:solidFill>
                  <a:schemeClr val="tx1"/>
                </a:solidFill>
              </a:rPr>
              <a:t>以后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先执行内存</a:t>
            </a:r>
            <a:r>
              <a:rPr lang="en-US" altLang="zh-CN" sz="2400" dirty="0">
                <a:solidFill>
                  <a:schemeClr val="tx1"/>
                </a:solidFill>
              </a:rPr>
              <a:t>0x30000</a:t>
            </a:r>
            <a:r>
              <a:rPr lang="zh-CN" altLang="en-US" sz="2400" dirty="0">
                <a:solidFill>
                  <a:schemeClr val="tx1"/>
                </a:solidFill>
              </a:rPr>
              <a:t>处</a:t>
            </a:r>
            <a:r>
              <a:rPr lang="en-US" altLang="zh-CN" sz="2400" dirty="0">
                <a:solidFill>
                  <a:schemeClr val="tx1"/>
                </a:solidFill>
              </a:rPr>
              <a:t>kernel</a:t>
            </a:r>
            <a:r>
              <a:rPr lang="zh-CN" altLang="en-US" sz="2400" dirty="0">
                <a:solidFill>
                  <a:schemeClr val="tx1"/>
                </a:solidFill>
              </a:rPr>
              <a:t>的代码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由</a:t>
            </a:r>
            <a:r>
              <a:rPr lang="en-US" altLang="zh-CN" sz="2400" dirty="0">
                <a:solidFill>
                  <a:schemeClr val="tx1"/>
                </a:solidFill>
              </a:rPr>
              <a:t>kernel</a:t>
            </a:r>
            <a:r>
              <a:rPr lang="zh-CN" altLang="en-US" sz="2400" dirty="0">
                <a:solidFill>
                  <a:schemeClr val="tx1"/>
                </a:solidFill>
              </a:rPr>
              <a:t>完成对</a:t>
            </a:r>
            <a:r>
              <a:rPr lang="en-US" altLang="zh-CN" sz="2400" dirty="0" err="1">
                <a:solidFill>
                  <a:schemeClr val="tx1"/>
                </a:solidFill>
              </a:rPr>
              <a:t>testcase</a:t>
            </a:r>
            <a:r>
              <a:rPr lang="en-US" altLang="zh-CN" sz="2400" dirty="0">
                <a:solidFill>
                  <a:schemeClr val="tx1"/>
                </a:solidFill>
              </a:rPr>
              <a:t> ELF</a:t>
            </a:r>
            <a:r>
              <a:rPr lang="zh-CN" altLang="en-US" sz="2400" dirty="0">
                <a:solidFill>
                  <a:schemeClr val="tx1"/>
                </a:solidFill>
              </a:rPr>
              <a:t>文件的装载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跳转到</a:t>
            </a:r>
            <a:r>
              <a:rPr lang="en-US" altLang="zh-CN" sz="2400" dirty="0" err="1">
                <a:solidFill>
                  <a:schemeClr val="tx1"/>
                </a:solidFill>
              </a:rPr>
              <a:t>testcase</a:t>
            </a:r>
            <a:r>
              <a:rPr lang="zh-CN" altLang="en-US" sz="2400" dirty="0">
                <a:solidFill>
                  <a:schemeClr val="tx1"/>
                </a:solidFill>
              </a:rPr>
              <a:t>继续执行</a:t>
            </a:r>
          </a:p>
        </p:txBody>
      </p:sp>
    </p:spTree>
    <p:extLst>
      <p:ext uri="{BB962C8B-B14F-4D97-AF65-F5344CB8AC3E}">
        <p14:creationId xmlns:p14="http://schemas.microsoft.com/office/powerpoint/2010/main" val="138806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数学表达式求值（大总结）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7E9-4718-4D3A-903E-922260E216C6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5021" y="1463901"/>
            <a:ext cx="771581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uint32_t expr(char *e, bool *success) {</a:t>
            </a:r>
          </a:p>
          <a:p>
            <a:r>
              <a:rPr lang="zh-CN" altLang="en-US" dirty="0"/>
              <a:t>        if(!make_token(e)) { </a:t>
            </a:r>
          </a:p>
          <a:p>
            <a:r>
              <a:rPr lang="zh-CN" altLang="en-US" dirty="0"/>
              <a:t>                *success = false;</a:t>
            </a:r>
          </a:p>
          <a:p>
            <a:r>
              <a:rPr lang="zh-CN" altLang="en-US" dirty="0"/>
              <a:t>                return 0;</a:t>
            </a:r>
          </a:p>
          <a:p>
            <a:r>
              <a:rPr lang="zh-CN" altLang="en-US" dirty="0"/>
              <a:t>        }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rgbClr val="0070C0"/>
                </a:solidFill>
              </a:rPr>
              <a:t>        //  </a:t>
            </a:r>
            <a:r>
              <a:rPr lang="zh-CN" altLang="en-US" dirty="0">
                <a:solidFill>
                  <a:srgbClr val="0070C0"/>
                </a:solidFill>
              </a:rPr>
              <a:t>第一步</a:t>
            </a:r>
            <a:r>
              <a:rPr lang="en-US" altLang="zh-CN" dirty="0">
                <a:solidFill>
                  <a:srgbClr val="0070C0"/>
                </a:solidFill>
              </a:rPr>
              <a:t>plus</a:t>
            </a:r>
            <a:r>
              <a:rPr lang="zh-CN" altLang="en-US" dirty="0">
                <a:solidFill>
                  <a:srgbClr val="0070C0"/>
                </a:solidFill>
              </a:rPr>
              <a:t>：对可能产生多义的运算符进行进一步确认类型。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       // </a:t>
            </a:r>
            <a:r>
              <a:rPr lang="zh-CN" altLang="en-US" dirty="0">
                <a:solidFill>
                  <a:srgbClr val="0070C0"/>
                </a:solidFill>
              </a:rPr>
              <a:t>实现要点：扫描</a:t>
            </a:r>
            <a:r>
              <a:rPr lang="en-US" altLang="zh-CN" dirty="0">
                <a:solidFill>
                  <a:srgbClr val="0070C0"/>
                </a:solidFill>
              </a:rPr>
              <a:t>tokens[]</a:t>
            </a:r>
            <a:r>
              <a:rPr lang="zh-CN" altLang="en-US" dirty="0">
                <a:solidFill>
                  <a:srgbClr val="0070C0"/>
                </a:solidFill>
              </a:rPr>
              <a:t>数组，根据嫌疑运算符前后的符号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       //                       </a:t>
            </a:r>
            <a:r>
              <a:rPr lang="zh-CN" altLang="en-US" dirty="0">
                <a:solidFill>
                  <a:srgbClr val="0070C0"/>
                </a:solidFill>
              </a:rPr>
              <a:t>类型进一步明确其含义。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7030A0"/>
                </a:solidFill>
              </a:rPr>
              <a:t>        return eval(</a:t>
            </a:r>
            <a:r>
              <a:rPr lang="en-US" altLang="zh-CN" dirty="0">
                <a:solidFill>
                  <a:srgbClr val="7030A0"/>
                </a:solidFill>
              </a:rPr>
              <a:t>?</a:t>
            </a:r>
            <a:r>
              <a:rPr lang="zh-CN" altLang="en-US" dirty="0">
                <a:solidFill>
                  <a:srgbClr val="7030A0"/>
                </a:solidFill>
              </a:rPr>
              <a:t>, </a:t>
            </a:r>
            <a:r>
              <a:rPr lang="en-US" altLang="zh-CN" dirty="0">
                <a:solidFill>
                  <a:srgbClr val="7030A0"/>
                </a:solidFill>
              </a:rPr>
              <a:t>?</a:t>
            </a:r>
            <a:r>
              <a:rPr lang="zh-CN" altLang="en-US" dirty="0">
                <a:solidFill>
                  <a:srgbClr val="7030A0"/>
                </a:solidFill>
              </a:rPr>
              <a:t>, success);</a:t>
            </a:r>
          </a:p>
          <a:p>
            <a:r>
              <a:rPr lang="zh-CN" altLang="en-US" sz="2800" dirty="0"/>
              <a:t>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93008" y="2018392"/>
            <a:ext cx="4954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第一步：词法分析，得到</a:t>
            </a:r>
            <a:r>
              <a:rPr lang="en-US" altLang="zh-CN" dirty="0">
                <a:solidFill>
                  <a:srgbClr val="FF0000"/>
                </a:solidFill>
              </a:rPr>
              <a:t>tokens[]</a:t>
            </a:r>
            <a:r>
              <a:rPr lang="zh-CN" altLang="en-US" dirty="0">
                <a:solidFill>
                  <a:srgbClr val="FF0000"/>
                </a:solidFill>
              </a:rPr>
              <a:t>数组。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实现要点：写一堆正则表达式。</a:t>
            </a:r>
          </a:p>
        </p:txBody>
      </p:sp>
      <p:sp>
        <p:nvSpPr>
          <p:cNvPr id="10" name="矩形 9"/>
          <p:cNvSpPr/>
          <p:nvPr/>
        </p:nvSpPr>
        <p:spPr>
          <a:xfrm>
            <a:off x="2979421" y="4788381"/>
            <a:ext cx="7559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// </a:t>
            </a:r>
            <a:r>
              <a:rPr lang="zh-CN" altLang="en-US" dirty="0">
                <a:solidFill>
                  <a:srgbClr val="7030A0"/>
                </a:solidFill>
              </a:rPr>
              <a:t>第二步：语法分析并求值，得到运算结果。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// </a:t>
            </a:r>
            <a:r>
              <a:rPr lang="zh-CN" altLang="en-US" dirty="0">
                <a:solidFill>
                  <a:srgbClr val="7030A0"/>
                </a:solidFill>
              </a:rPr>
              <a:t>实现要点：自己想好一堆</a:t>
            </a:r>
            <a:r>
              <a:rPr lang="en-US" altLang="zh-CN" dirty="0">
                <a:solidFill>
                  <a:srgbClr val="7030A0"/>
                </a:solidFill>
              </a:rPr>
              <a:t>BNF</a:t>
            </a:r>
            <a:r>
              <a:rPr lang="zh-CN" altLang="en-US" dirty="0">
                <a:solidFill>
                  <a:srgbClr val="7030A0"/>
                </a:solidFill>
              </a:rPr>
              <a:t>（教程基本都给了），先自顶向下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//                       </a:t>
            </a:r>
            <a:r>
              <a:rPr lang="zh-CN" altLang="en-US" dirty="0">
                <a:solidFill>
                  <a:srgbClr val="7030A0"/>
                </a:solidFill>
              </a:rPr>
              <a:t>利用</a:t>
            </a:r>
            <a:r>
              <a:rPr lang="en-US" altLang="zh-CN" dirty="0">
                <a:solidFill>
                  <a:srgbClr val="7030A0"/>
                </a:solidFill>
              </a:rPr>
              <a:t>dominant operator</a:t>
            </a:r>
            <a:r>
              <a:rPr lang="zh-CN" altLang="en-US" dirty="0">
                <a:solidFill>
                  <a:srgbClr val="7030A0"/>
                </a:solidFill>
              </a:rPr>
              <a:t>对整个</a:t>
            </a:r>
            <a:r>
              <a:rPr lang="en-US" altLang="zh-CN" dirty="0">
                <a:solidFill>
                  <a:srgbClr val="7030A0"/>
                </a:solidFill>
              </a:rPr>
              <a:t>tokens[]</a:t>
            </a:r>
            <a:r>
              <a:rPr lang="zh-CN" altLang="en-US" dirty="0">
                <a:solidFill>
                  <a:srgbClr val="7030A0"/>
                </a:solidFill>
              </a:rPr>
              <a:t>数组所代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//                      </a:t>
            </a:r>
            <a:r>
              <a:rPr lang="zh-CN" altLang="en-US" dirty="0">
                <a:solidFill>
                  <a:srgbClr val="7030A0"/>
                </a:solidFill>
              </a:rPr>
              <a:t>表的表达式进行分解。再自底向上求解整个表达式的值。</a:t>
            </a:r>
          </a:p>
        </p:txBody>
      </p:sp>
    </p:spTree>
    <p:extLst>
      <p:ext uri="{BB962C8B-B14F-4D97-AF65-F5344CB8AC3E}">
        <p14:creationId xmlns:p14="http://schemas.microsoft.com/office/powerpoint/2010/main" val="430938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nemu</a:t>
            </a:r>
            <a:r>
              <a:rPr lang="zh-CN" altLang="en-US" dirty="0"/>
              <a:t>启动到进入</a:t>
            </a:r>
            <a:r>
              <a:rPr lang="en-US" altLang="zh-CN" dirty="0"/>
              <a:t>monitor</a:t>
            </a:r>
            <a:r>
              <a:rPr lang="zh-CN" altLang="en-US" dirty="0"/>
              <a:t>的流程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monitor</a:t>
            </a:r>
            <a:r>
              <a:rPr lang="zh-CN" altLang="en-US" dirty="0"/>
              <a:t>的表达式求值功能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第一步：识别表达式中的各个单元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第二步：表达式求值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符号表解析（对符号进行求值）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586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58C7-D1C5-4B2B-9CC6-5A47CCDB07A0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2BB3-B3FB-4CCB-8BAA-57A459D59B66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6877" y="5127922"/>
            <a:ext cx="11983453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(nemu) x 4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test_data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+ 4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2800" dirty="0">
                <a:latin typeface="Consolas" panose="020B0609020204030204" pitchFamily="49" charset="0"/>
              </a:rPr>
              <a:t>0x0003202</a:t>
            </a:r>
            <a:r>
              <a:rPr lang="en-US" altLang="zh-CN" sz="2800" dirty="0">
                <a:latin typeface="Consolas" panose="020B0609020204030204" pitchFamily="49" charset="0"/>
              </a:rPr>
              <a:t>4</a:t>
            </a:r>
            <a:r>
              <a:rPr lang="zh-CN" altLang="en-US" sz="2800" dirty="0">
                <a:latin typeface="Consolas" panose="020B0609020204030204" pitchFamily="49" charset="0"/>
              </a:rPr>
              <a:t>:	0x00000001 0x00000002 0x7fffffff </a:t>
            </a:r>
            <a:r>
              <a:rPr lang="en-US" altLang="zh-CN" sz="2800" dirty="0">
                <a:latin typeface="Consolas" panose="020B0609020204030204" pitchFamily="49" charset="0"/>
              </a:rPr>
              <a:t>…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6878" y="2492743"/>
            <a:ext cx="11983453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Symbol table '.symtab' contains 23 entries: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2800" dirty="0">
                <a:latin typeface="Consolas" panose="020B0609020204030204" pitchFamily="49" charset="0"/>
              </a:rPr>
              <a:t>     </a:t>
            </a:r>
            <a:r>
              <a:rPr lang="en-US" altLang="zh-CN" sz="2800" dirty="0">
                <a:latin typeface="Consolas" panose="020B0609020204030204" pitchFamily="49" charset="0"/>
              </a:rPr>
              <a:t>…</a:t>
            </a:r>
            <a:endParaRPr lang="zh-CN" altLang="en-US" sz="2800" dirty="0">
              <a:latin typeface="Consolas" panose="020B0609020204030204" pitchFamily="49" charset="0"/>
            </a:endParaRPr>
          </a:p>
          <a:p>
            <a:r>
              <a:rPr lang="zh-CN" altLang="en-US" sz="2800" dirty="0">
                <a:latin typeface="Consolas" panose="020B0609020204030204" pitchFamily="49" charset="0"/>
              </a:rPr>
              <a:t>    22: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00032020</a:t>
            </a:r>
            <a:r>
              <a:rPr lang="zh-CN" altLang="en-US" sz="2800" dirty="0">
                <a:latin typeface="Consolas" panose="020B0609020204030204" pitchFamily="49" charset="0"/>
              </a:rPr>
              <a:t>    32 OBJECT  GLOBAL DEFAULT    4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test_data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843154"/>
            <a:ext cx="4943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>
                <a:solidFill>
                  <a:schemeClr val="accent5"/>
                </a:solidFill>
              </a:rPr>
              <a:t>readelf</a:t>
            </a:r>
            <a:r>
              <a:rPr lang="en-US" altLang="zh-CN" sz="3200" dirty="0">
                <a:solidFill>
                  <a:schemeClr val="accent5"/>
                </a:solidFill>
              </a:rPr>
              <a:t> –s </a:t>
            </a:r>
            <a:r>
              <a:rPr lang="en-US" altLang="zh-CN" sz="3200" dirty="0" err="1">
                <a:solidFill>
                  <a:schemeClr val="accent5"/>
                </a:solidFill>
              </a:rPr>
              <a:t>testcase</a:t>
            </a:r>
            <a:r>
              <a:rPr lang="en-US" altLang="zh-CN" sz="3200" dirty="0">
                <a:solidFill>
                  <a:schemeClr val="accent5"/>
                </a:solidFill>
              </a:rPr>
              <a:t>/bin/add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4543147"/>
            <a:ext cx="57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accent5"/>
                </a:solidFill>
              </a:rPr>
              <a:t>在</a:t>
            </a:r>
            <a:r>
              <a:rPr lang="en-US" altLang="zh-CN" sz="3200" dirty="0">
                <a:solidFill>
                  <a:schemeClr val="accent5"/>
                </a:solidFill>
              </a:rPr>
              <a:t>x</a:t>
            </a:r>
            <a:r>
              <a:rPr lang="zh-CN" altLang="en-US" sz="3200" dirty="0">
                <a:solidFill>
                  <a:schemeClr val="accent5"/>
                </a:solidFill>
              </a:rPr>
              <a:t>调试命令中使用符号的名称</a:t>
            </a:r>
          </a:p>
        </p:txBody>
      </p:sp>
      <p:sp>
        <p:nvSpPr>
          <p:cNvPr id="18" name="矩形 17"/>
          <p:cNvSpPr/>
          <p:nvPr/>
        </p:nvSpPr>
        <p:spPr>
          <a:xfrm>
            <a:off x="151387" y="541607"/>
            <a:ext cx="11948943" cy="9733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test_data</a:t>
            </a: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[] = {0, 1, 2, 0x7fffffff, 0x80000000, 0x80000001, 0xfffffffe, 0xffffffff};</a:t>
            </a:r>
            <a:endParaRPr lang="zh-CN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288406" y="0"/>
            <a:ext cx="3691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>
                <a:solidFill>
                  <a:schemeClr val="accent5"/>
                </a:solidFill>
              </a:rPr>
              <a:t>testcase</a:t>
            </a:r>
            <a:r>
              <a:rPr lang="en-US" altLang="zh-CN" sz="3200" dirty="0">
                <a:solidFill>
                  <a:schemeClr val="accent5"/>
                </a:solidFill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</a:rPr>
              <a:t>add.c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383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要解决的问题：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83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7559" y="1989640"/>
            <a:ext cx="1026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给定一个符号（如，全局变量）的名字，返回其</a:t>
            </a:r>
            <a:r>
              <a:rPr lang="zh-CN" altLang="en-US" sz="3600" dirty="0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8" name="矩形 7"/>
          <p:cNvSpPr/>
          <p:nvPr/>
        </p:nvSpPr>
        <p:spPr>
          <a:xfrm>
            <a:off x="567559" y="3501436"/>
            <a:ext cx="11332779" cy="973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test_data</a:t>
            </a:r>
            <a:r>
              <a:rPr lang="en-US" altLang="zh-CN" sz="2400" dirty="0">
                <a:latin typeface="Consolas" panose="020B0609020204030204" pitchFamily="49" charset="0"/>
              </a:rPr>
              <a:t>[] = {0, 1, 2, 0x7fffffff, 0x80000000, 0x80000001, 0xfffffffe, 0xffffffff};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08579" y="2792394"/>
            <a:ext cx="3691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>
                <a:solidFill>
                  <a:schemeClr val="accent5"/>
                </a:solidFill>
              </a:rPr>
              <a:t>testcase</a:t>
            </a:r>
            <a:r>
              <a:rPr lang="en-US" altLang="zh-CN" sz="3200" dirty="0">
                <a:solidFill>
                  <a:schemeClr val="accent5"/>
                </a:solidFill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</a:rPr>
              <a:t>add.c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7559" y="5226015"/>
            <a:ext cx="11332779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(nemu) x 4 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test_data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n = 4, expr = test_data</a:t>
            </a:r>
          </a:p>
          <a:p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0x00032020</a:t>
            </a:r>
            <a:r>
              <a:rPr lang="zh-CN" altLang="en-US" sz="2400" dirty="0">
                <a:latin typeface="Consolas" panose="020B0609020204030204" pitchFamily="49" charset="0"/>
              </a:rPr>
              <a:t>:	0x00000000 0x00000001 0x00000002 0x7fffffff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8779" y="4579154"/>
            <a:ext cx="590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accent5"/>
                </a:solidFill>
              </a:rPr>
              <a:t>NEMU</a:t>
            </a:r>
            <a:r>
              <a:rPr lang="zh-CN" altLang="en-US" sz="3200" dirty="0">
                <a:solidFill>
                  <a:schemeClr val="accent5"/>
                </a:solidFill>
              </a:rPr>
              <a:t>中的交互式调试界面</a:t>
            </a:r>
          </a:p>
        </p:txBody>
      </p:sp>
    </p:spTree>
    <p:extLst>
      <p:ext uri="{BB962C8B-B14F-4D97-AF65-F5344CB8AC3E}">
        <p14:creationId xmlns:p14="http://schemas.microsoft.com/office/powerpoint/2010/main" val="2194732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84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/>
        </p:nvGraphicFramePr>
        <p:xfrm>
          <a:off x="1309428" y="1568739"/>
          <a:ext cx="365961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9615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.xxx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yyy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1288092" y="1757312"/>
            <a:ext cx="12700" cy="3539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8092" y="1757312"/>
            <a:ext cx="12700" cy="410260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438176" y="1727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4974631" y="5448855"/>
            <a:ext cx="12700" cy="3934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4974631" y="3225915"/>
            <a:ext cx="12700" cy="26164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4967331" y="2835275"/>
            <a:ext cx="7301" cy="3007066"/>
          </a:xfrm>
          <a:prstGeom prst="bentConnector3">
            <a:avLst>
              <a:gd name="adj1" fmla="val -3131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4974631" y="2481449"/>
            <a:ext cx="12700" cy="3360893"/>
          </a:xfrm>
          <a:prstGeom prst="bentConnector3">
            <a:avLst>
              <a:gd name="adj1" fmla="val 180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5291520" y="5460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4951589" y="370022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3204079" y="4433457"/>
            <a:ext cx="0" cy="1027475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3160889" y="4571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2" y="1574512"/>
            <a:ext cx="291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符号表解析程序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486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文件，带查询符号名</a:t>
            </a:r>
            <a:endParaRPr lang="en-US" altLang="zh-CN" sz="2000" dirty="0"/>
          </a:p>
          <a:p>
            <a:r>
              <a:rPr lang="zh-CN" altLang="en-US" sz="2000" dirty="0"/>
              <a:t>输出：符号在内存中的地址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99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读入</a:t>
            </a:r>
            <a:r>
              <a:rPr lang="en-US" altLang="zh-CN" dirty="0"/>
              <a:t>ELF</a:t>
            </a:r>
            <a:r>
              <a:rPr lang="zh-CN" altLang="en-US" dirty="0"/>
              <a:t>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定位符号表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for </a:t>
            </a:r>
            <a:r>
              <a:rPr lang="zh-CN" altLang="en-US" dirty="0"/>
              <a:t>符号表中的每一项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if </a:t>
            </a:r>
            <a:r>
              <a:rPr lang="zh-CN" altLang="en-US" dirty="0"/>
              <a:t>该项名</a:t>
            </a:r>
            <a:r>
              <a:rPr lang="en-US" altLang="zh-CN" dirty="0"/>
              <a:t> == </a:t>
            </a:r>
            <a:r>
              <a:rPr lang="zh-CN" altLang="en-US" dirty="0"/>
              <a:t>带查询符号名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        return </a:t>
            </a:r>
            <a:r>
              <a:rPr lang="zh-CN" altLang="en-US" dirty="0"/>
              <a:t>查找成功，符号的内存地址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end if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end for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 </a:t>
            </a:r>
            <a:r>
              <a:rPr lang="zh-CN" altLang="en-US" dirty="0"/>
              <a:t>查找失败</a:t>
            </a:r>
          </a:p>
        </p:txBody>
      </p:sp>
    </p:spTree>
    <p:extLst>
      <p:ext uri="{BB962C8B-B14F-4D97-AF65-F5344CB8AC3E}">
        <p14:creationId xmlns:p14="http://schemas.microsoft.com/office/powerpoint/2010/main" val="5918401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85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/>
        </p:nvGraphicFramePr>
        <p:xfrm>
          <a:off x="1309428" y="1568739"/>
          <a:ext cx="365961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9615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.xxx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yyy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1288092" y="1757312"/>
            <a:ext cx="12700" cy="3539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8092" y="1757312"/>
            <a:ext cx="12700" cy="410260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438176" y="1727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4974631" y="5448855"/>
            <a:ext cx="12700" cy="3934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4974631" y="3225915"/>
            <a:ext cx="12700" cy="26164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4967331" y="2835275"/>
            <a:ext cx="7301" cy="3007066"/>
          </a:xfrm>
          <a:prstGeom prst="bentConnector3">
            <a:avLst>
              <a:gd name="adj1" fmla="val -3131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4974631" y="2481449"/>
            <a:ext cx="12700" cy="3360893"/>
          </a:xfrm>
          <a:prstGeom prst="bentConnector3">
            <a:avLst>
              <a:gd name="adj1" fmla="val 180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5291520" y="5460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4951589" y="370022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3204079" y="4433457"/>
            <a:ext cx="0" cy="1027475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3160889" y="4571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2" y="1574512"/>
            <a:ext cx="291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符号表解析程序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486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文件，带查询符号名</a:t>
            </a:r>
            <a:endParaRPr lang="en-US" altLang="zh-CN" sz="2000" dirty="0"/>
          </a:p>
          <a:p>
            <a:r>
              <a:rPr lang="zh-CN" altLang="en-US" sz="2000" dirty="0"/>
              <a:t>输出：符号在内存中的地址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99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读入</a:t>
            </a:r>
            <a:r>
              <a:rPr lang="en-US" altLang="zh-CN" b="1" dirty="0">
                <a:solidFill>
                  <a:srgbClr val="C00000"/>
                </a:solidFill>
              </a:rPr>
              <a:t>ELF</a:t>
            </a:r>
            <a:r>
              <a:rPr lang="zh-CN" altLang="en-US" b="1" dirty="0">
                <a:solidFill>
                  <a:srgbClr val="C00000"/>
                </a:solidFill>
              </a:rPr>
              <a:t>头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定位符号表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/>
              <a:t>for </a:t>
            </a:r>
            <a:r>
              <a:rPr lang="zh-CN" altLang="en-US" dirty="0"/>
              <a:t>符号表中的每一项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if </a:t>
            </a:r>
            <a:r>
              <a:rPr lang="zh-CN" altLang="en-US" dirty="0"/>
              <a:t>该项名</a:t>
            </a:r>
            <a:r>
              <a:rPr lang="en-US" altLang="zh-CN" dirty="0"/>
              <a:t> == </a:t>
            </a:r>
            <a:r>
              <a:rPr lang="zh-CN" altLang="en-US" dirty="0"/>
              <a:t>带查询符号名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        return </a:t>
            </a:r>
            <a:r>
              <a:rPr lang="zh-CN" altLang="en-US" dirty="0"/>
              <a:t>查找成功，符号的内存地址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end if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end for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 </a:t>
            </a:r>
            <a:r>
              <a:rPr lang="zh-CN" altLang="en-US" dirty="0"/>
              <a:t>查找失败</a:t>
            </a:r>
          </a:p>
        </p:txBody>
      </p:sp>
    </p:spTree>
    <p:extLst>
      <p:ext uri="{BB962C8B-B14F-4D97-AF65-F5344CB8AC3E}">
        <p14:creationId xmlns:p14="http://schemas.microsoft.com/office/powerpoint/2010/main" val="32613763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头的编程解析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86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978645" y="1605290"/>
            <a:ext cx="5375910" cy="34778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ELF Header: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Magic:   7f 45 4c 46 01 01 01 00 00 00 00 00 00 00 00 00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Class:                             ELF32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Data:                              2's complement, little endian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Version:                           1 (current)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OS/ABI:                            UNIX - System V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ABI Version:                       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Type:                              EXEC (Executable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Machine:                           Intel 80386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Version:                           0x1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Entry point address:               0x30000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Start of program headers:          52 (bytes into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Start of section headers:          18276 (bytes into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Flags:                             0x0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this header:               52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program headers:           32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Number of program headers:         3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section headers:           40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Number of section headers:         15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Section header string table index: 14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5BDADB-1CD5-4D6B-84FA-95F1A397D44C}"/>
              </a:ext>
            </a:extLst>
          </p:cNvPr>
          <p:cNvSpPr/>
          <p:nvPr/>
        </p:nvSpPr>
        <p:spPr>
          <a:xfrm>
            <a:off x="6861285" y="1636066"/>
            <a:ext cx="2806700" cy="34163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#define EI_NIDENT 16</a:t>
            </a:r>
          </a:p>
          <a:p>
            <a:endParaRPr lang="zh-CN" altLang="en-US" sz="1200" dirty="0"/>
          </a:p>
          <a:p>
            <a:r>
              <a:rPr lang="zh-CN" altLang="en-US" sz="1200" dirty="0"/>
              <a:t>typedef struct {</a:t>
            </a:r>
          </a:p>
          <a:p>
            <a:r>
              <a:rPr lang="zh-CN" altLang="en-US" sz="1200" dirty="0"/>
              <a:t>       unsigned char e_ident[EI_NIDENT];</a:t>
            </a:r>
          </a:p>
          <a:p>
            <a:r>
              <a:rPr lang="zh-CN" altLang="en-US" sz="1200" dirty="0"/>
              <a:t>       uint16_t      e_type;</a:t>
            </a:r>
          </a:p>
          <a:p>
            <a:r>
              <a:rPr lang="zh-CN" altLang="en-US" sz="1200" dirty="0"/>
              <a:t>       uint16_t      e_machine;</a:t>
            </a:r>
          </a:p>
          <a:p>
            <a:r>
              <a:rPr lang="zh-CN" altLang="en-US" sz="1200" dirty="0"/>
              <a:t>       uint32_t      e_version;</a:t>
            </a:r>
          </a:p>
          <a:p>
            <a:r>
              <a:rPr lang="zh-CN" altLang="en-US" sz="1200" dirty="0"/>
              <a:t>       ElfN_Addr     e_entry;</a:t>
            </a:r>
          </a:p>
          <a:p>
            <a:r>
              <a:rPr lang="zh-CN" altLang="en-US" sz="1200" dirty="0"/>
              <a:t>       ElfN_Off      e_phoff;</a:t>
            </a:r>
          </a:p>
          <a:p>
            <a:r>
              <a:rPr lang="zh-CN" altLang="en-US" sz="1200" dirty="0"/>
              <a:t>       ElfN_Off      e_shoff;</a:t>
            </a:r>
          </a:p>
          <a:p>
            <a:r>
              <a:rPr lang="zh-CN" altLang="en-US" sz="1200" dirty="0"/>
              <a:t>       uint32_t      e_flags;</a:t>
            </a:r>
          </a:p>
          <a:p>
            <a:r>
              <a:rPr lang="zh-CN" altLang="en-US" sz="1200" dirty="0"/>
              <a:t>       uint16_t      e_ehsize;</a:t>
            </a:r>
          </a:p>
          <a:p>
            <a:r>
              <a:rPr lang="zh-CN" altLang="en-US" sz="1200" dirty="0"/>
              <a:t>       uint16_t      e_phentsize;</a:t>
            </a:r>
          </a:p>
          <a:p>
            <a:r>
              <a:rPr lang="zh-CN" altLang="en-US" sz="1200" dirty="0"/>
              <a:t>       uint16_t      e_phnum;</a:t>
            </a:r>
          </a:p>
          <a:p>
            <a:r>
              <a:rPr lang="zh-CN" altLang="en-US" sz="1200" dirty="0"/>
              <a:t>       uint16_t      e_shentsize;</a:t>
            </a:r>
          </a:p>
          <a:p>
            <a:r>
              <a:rPr lang="zh-CN" altLang="en-US" sz="1200" dirty="0"/>
              <a:t>       uint16_t      e_shnum;</a:t>
            </a:r>
          </a:p>
          <a:p>
            <a:r>
              <a:rPr lang="zh-CN" altLang="en-US" sz="1200" dirty="0"/>
              <a:t>       uint16_t      e_shstrndx;</a:t>
            </a:r>
          </a:p>
          <a:p>
            <a:r>
              <a:rPr lang="zh-CN" altLang="en-US" sz="1200" dirty="0"/>
              <a:t>} ElfN_Ehdr;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281E7-17EA-4255-972B-99017CFEBD8A}"/>
              </a:ext>
            </a:extLst>
          </p:cNvPr>
          <p:cNvSpPr txBox="1"/>
          <p:nvPr/>
        </p:nvSpPr>
        <p:spPr>
          <a:xfrm>
            <a:off x="978645" y="5404578"/>
            <a:ext cx="738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ELF</a:t>
            </a:r>
            <a:r>
              <a:rPr lang="zh-CN" altLang="en-US" dirty="0">
                <a:solidFill>
                  <a:srgbClr val="C00000"/>
                </a:solidFill>
              </a:rPr>
              <a:t>头，它位于整个</a:t>
            </a:r>
            <a:r>
              <a:rPr lang="en-US" altLang="zh-CN" dirty="0">
                <a:solidFill>
                  <a:srgbClr val="C00000"/>
                </a:solidFill>
              </a:rPr>
              <a:t>ELF</a:t>
            </a:r>
            <a:r>
              <a:rPr lang="zh-CN" altLang="en-US" dirty="0">
                <a:solidFill>
                  <a:srgbClr val="C00000"/>
                </a:solidFill>
              </a:rPr>
              <a:t>文件最开始的地方。在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en-US" altLang="zh-CN" dirty="0">
                <a:solidFill>
                  <a:srgbClr val="C00000"/>
                </a:solidFill>
              </a:rPr>
              <a:t>Linux</a:t>
            </a:r>
            <a:r>
              <a:rPr lang="zh-CN" altLang="en-US" dirty="0">
                <a:solidFill>
                  <a:srgbClr val="C00000"/>
                </a:solidFill>
              </a:rPr>
              <a:t>系统中，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elf.h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头文件中的</a:t>
            </a:r>
            <a:r>
              <a:rPr lang="en-US" altLang="zh-CN" dirty="0">
                <a:solidFill>
                  <a:srgbClr val="C00000"/>
                </a:solidFill>
              </a:rPr>
              <a:t>Elf32_Ehdr</a:t>
            </a:r>
            <a:r>
              <a:rPr lang="zh-CN" altLang="en-US" dirty="0">
                <a:solidFill>
                  <a:srgbClr val="C00000"/>
                </a:solidFill>
              </a:rPr>
              <a:t>数据结构与之对应。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843752" y="3457903"/>
            <a:ext cx="1334814" cy="278418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954087" y="3088571"/>
            <a:ext cx="17793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节头表位置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120055" y="4740166"/>
            <a:ext cx="3058511" cy="20101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59645" y="3982634"/>
            <a:ext cx="177933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节头表对应字符串表的索引</a:t>
            </a:r>
          </a:p>
        </p:txBody>
      </p:sp>
    </p:spTree>
    <p:extLst>
      <p:ext uri="{BB962C8B-B14F-4D97-AF65-F5344CB8AC3E}">
        <p14:creationId xmlns:p14="http://schemas.microsoft.com/office/powerpoint/2010/main" val="6420972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FE2D3-6ADF-48C4-843D-2578457D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解析节头表，找到符号表和字符串表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7CD9A-93E3-4A20-B40A-1842D91C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2C4E-5A80-4B73-9902-A62C2601ACC7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1632C-89C2-4223-9B59-19D20914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B983A-2275-4864-AC7F-9C6F76CC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87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1350645" y="2090130"/>
            <a:ext cx="5375910" cy="34163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Consolas" panose="020B0609020204030204" pitchFamily="49" charset="0"/>
              </a:rPr>
              <a:t>Section Headers: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</a:t>
            </a:r>
            <a:r>
              <a:rPr lang="en-US" altLang="zh-CN" sz="900" dirty="0" err="1">
                <a:latin typeface="Consolas" panose="020B0609020204030204" pitchFamily="49" charset="0"/>
              </a:rPr>
              <a:t>Nr</a:t>
            </a:r>
            <a:r>
              <a:rPr lang="en-US" altLang="zh-CN" sz="900" dirty="0">
                <a:latin typeface="Consolas" panose="020B0609020204030204" pitchFamily="49" charset="0"/>
              </a:rPr>
              <a:t>] Name              Type            </a:t>
            </a:r>
            <a:r>
              <a:rPr lang="en-US" altLang="zh-CN" sz="900" dirty="0" err="1">
                <a:latin typeface="Consolas" panose="020B0609020204030204" pitchFamily="49" charset="0"/>
              </a:rPr>
              <a:t>Addr</a:t>
            </a:r>
            <a:r>
              <a:rPr lang="en-US" altLang="zh-CN" sz="900" dirty="0">
                <a:latin typeface="Consolas" panose="020B0609020204030204" pitchFamily="49" charset="0"/>
              </a:rPr>
              <a:t>     Off    Size   ES </a:t>
            </a:r>
            <a:r>
              <a:rPr lang="en-US" altLang="zh-CN" sz="900" dirty="0" err="1">
                <a:latin typeface="Consolas" panose="020B0609020204030204" pitchFamily="49" charset="0"/>
              </a:rPr>
              <a:t>Flg</a:t>
            </a:r>
            <a:r>
              <a:rPr lang="en-US" altLang="zh-CN" sz="900" dirty="0">
                <a:latin typeface="Consolas" panose="020B0609020204030204" pitchFamily="49" charset="0"/>
              </a:rPr>
              <a:t> Lk </a:t>
            </a:r>
            <a:r>
              <a:rPr lang="en-US" altLang="zh-CN" sz="900" dirty="0" err="1">
                <a:latin typeface="Consolas" panose="020B0609020204030204" pitchFamily="49" charset="0"/>
              </a:rPr>
              <a:t>Inf</a:t>
            </a:r>
            <a:r>
              <a:rPr lang="en-US" altLang="zh-CN" sz="900" dirty="0">
                <a:latin typeface="Consolas" panose="020B0609020204030204" pitchFamily="49" charset="0"/>
              </a:rPr>
              <a:t> Al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[ 0]                   NULL            00000000 000000 000000 00      0   0  0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[ 1] .text             PROGBITS        00030000 001000 0000d0 00  AX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[ 2] .</a:t>
            </a:r>
            <a:r>
              <a:rPr lang="en-US" altLang="zh-CN" sz="900" dirty="0" err="1">
                <a:latin typeface="Consolas" panose="020B0609020204030204" pitchFamily="49" charset="0"/>
              </a:rPr>
              <a:t>eh_frame</a:t>
            </a:r>
            <a:r>
              <a:rPr lang="en-US" altLang="zh-CN" sz="900" dirty="0">
                <a:latin typeface="Consolas" panose="020B0609020204030204" pitchFamily="49" charset="0"/>
              </a:rPr>
              <a:t>         PROGBITS        000300d0 0010d0 000084 00   A  0   0  4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[ 3] .</a:t>
            </a:r>
            <a:r>
              <a:rPr lang="en-US" altLang="zh-CN" sz="900" dirty="0" err="1">
                <a:latin typeface="Consolas" panose="020B0609020204030204" pitchFamily="49" charset="0"/>
              </a:rPr>
              <a:t>got.plt</a:t>
            </a:r>
            <a:r>
              <a:rPr lang="en-US" altLang="zh-CN" sz="900" dirty="0">
                <a:latin typeface="Consolas" panose="020B0609020204030204" pitchFamily="49" charset="0"/>
              </a:rPr>
              <a:t>          PROGBITS        00032000 002000 00000c 04  WA  0   0  4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[ 4] .data             PROGBITS        00032020 002020 000120 00  WA  0   0 32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[ 5] .comment          PROGBITS        00000000 002140 000026 01  MS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[ 6] .</a:t>
            </a:r>
            <a:r>
              <a:rPr lang="en-US" altLang="zh-CN" sz="900" dirty="0" err="1">
                <a:latin typeface="Consolas" panose="020B0609020204030204" pitchFamily="49" charset="0"/>
              </a:rPr>
              <a:t>debug_aranges</a:t>
            </a:r>
            <a:r>
              <a:rPr lang="en-US" altLang="zh-CN" sz="900" dirty="0">
                <a:latin typeface="Consolas" panose="020B0609020204030204" pitchFamily="49" charset="0"/>
              </a:rPr>
              <a:t>    PROGBITS        00000000 002168 000040 00      0   0  8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[ 7] .</a:t>
            </a:r>
            <a:r>
              <a:rPr lang="en-US" altLang="zh-CN" sz="900" dirty="0" err="1">
                <a:latin typeface="Consolas" panose="020B0609020204030204" pitchFamily="49" charset="0"/>
              </a:rPr>
              <a:t>debug_info</a:t>
            </a:r>
            <a:r>
              <a:rPr lang="en-US" altLang="zh-CN" sz="900" dirty="0">
                <a:latin typeface="Consolas" panose="020B0609020204030204" pitchFamily="49" charset="0"/>
              </a:rPr>
              <a:t>       PROGBITS        00000000 0021a8 000142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[ 8] .</a:t>
            </a:r>
            <a:r>
              <a:rPr lang="en-US" altLang="zh-CN" sz="900" dirty="0" err="1">
                <a:latin typeface="Consolas" panose="020B0609020204030204" pitchFamily="49" charset="0"/>
              </a:rPr>
              <a:t>debug_abbrev</a:t>
            </a:r>
            <a:r>
              <a:rPr lang="en-US" altLang="zh-CN" sz="900" dirty="0">
                <a:latin typeface="Consolas" panose="020B0609020204030204" pitchFamily="49" charset="0"/>
              </a:rPr>
              <a:t>     PROGBITS        00000000 0022ea 0000d6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[ 9] .</a:t>
            </a:r>
            <a:r>
              <a:rPr lang="en-US" altLang="zh-CN" sz="900" dirty="0" err="1">
                <a:latin typeface="Consolas" panose="020B0609020204030204" pitchFamily="49" charset="0"/>
              </a:rPr>
              <a:t>debug_line</a:t>
            </a:r>
            <a:r>
              <a:rPr lang="en-US" altLang="zh-CN" sz="900" dirty="0">
                <a:latin typeface="Consolas" panose="020B0609020204030204" pitchFamily="49" charset="0"/>
              </a:rPr>
              <a:t>       PROGBITS        00000000 0023c0 0000dc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[10] .</a:t>
            </a:r>
            <a:r>
              <a:rPr lang="en-US" altLang="zh-CN" sz="900" dirty="0" err="1">
                <a:latin typeface="Consolas" panose="020B0609020204030204" pitchFamily="49" charset="0"/>
              </a:rPr>
              <a:t>debug_str</a:t>
            </a:r>
            <a:r>
              <a:rPr lang="en-US" altLang="zh-CN" sz="900" dirty="0">
                <a:latin typeface="Consolas" panose="020B0609020204030204" pitchFamily="49" charset="0"/>
              </a:rPr>
              <a:t>        PROGBITS        00000000 00249c 001a37 01  MS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[11] .</a:t>
            </a:r>
            <a:r>
              <a:rPr lang="en-US" altLang="zh-CN" sz="900" dirty="0" err="1">
                <a:latin typeface="Consolas" panose="020B0609020204030204" pitchFamily="49" charset="0"/>
              </a:rPr>
              <a:t>debug_macro</a:t>
            </a:r>
            <a:r>
              <a:rPr lang="en-US" altLang="zh-CN" sz="900" dirty="0">
                <a:latin typeface="Consolas" panose="020B0609020204030204" pitchFamily="49" charset="0"/>
              </a:rPr>
              <a:t>      PROGBITS        00000000 003ed3 0005f9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[12] .</a:t>
            </a:r>
            <a:r>
              <a:rPr lang="en-US" altLang="zh-CN" sz="900" dirty="0" err="1">
                <a:latin typeface="Consolas" panose="020B0609020204030204" pitchFamily="49" charset="0"/>
              </a:rPr>
              <a:t>symtab</a:t>
            </a:r>
            <a:r>
              <a:rPr lang="en-US" altLang="zh-CN" sz="900" dirty="0">
                <a:latin typeface="Consolas" panose="020B0609020204030204" pitchFamily="49" charset="0"/>
              </a:rPr>
              <a:t>           SYMTAB          00000000 0044cc 000190 10     13  15  4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[13] .</a:t>
            </a:r>
            <a:r>
              <a:rPr lang="en-US" altLang="zh-CN" sz="900" dirty="0" err="1">
                <a:latin typeface="Consolas" panose="020B0609020204030204" pitchFamily="49" charset="0"/>
              </a:rPr>
              <a:t>strtab</a:t>
            </a:r>
            <a:r>
              <a:rPr lang="en-US" altLang="zh-CN" sz="900" dirty="0">
                <a:latin typeface="Consolas" panose="020B0609020204030204" pitchFamily="49" charset="0"/>
              </a:rPr>
              <a:t>           STRTAB          00000000 00465c 000078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[14] .</a:t>
            </a:r>
            <a:r>
              <a:rPr lang="en-US" altLang="zh-CN" sz="900" dirty="0" err="1">
                <a:latin typeface="Consolas" panose="020B0609020204030204" pitchFamily="49" charset="0"/>
              </a:rPr>
              <a:t>shstrtab</a:t>
            </a:r>
            <a:r>
              <a:rPr lang="en-US" altLang="zh-CN" sz="900" dirty="0">
                <a:latin typeface="Consolas" panose="020B0609020204030204" pitchFamily="49" charset="0"/>
              </a:rPr>
              <a:t>         STRTAB          00000000 0046d4 000090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Key to Flags: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W (write), A (</a:t>
            </a:r>
            <a:r>
              <a:rPr lang="en-US" altLang="zh-CN" sz="900" dirty="0" err="1">
                <a:latin typeface="Consolas" panose="020B0609020204030204" pitchFamily="49" charset="0"/>
              </a:rPr>
              <a:t>alloc</a:t>
            </a:r>
            <a:r>
              <a:rPr lang="en-US" altLang="zh-CN" sz="900" dirty="0">
                <a:latin typeface="Consolas" panose="020B0609020204030204" pitchFamily="49" charset="0"/>
              </a:rPr>
              <a:t>), X (execute), M (merge), S (strings), I (info),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L (link order), O (extra OS processing required), G (group), T (TLS),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C (compressed), x (unknown), o (OS specific), E (exclude),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p (processor specific)</a:t>
            </a:r>
          </a:p>
          <a:p>
            <a:endParaRPr lang="en-US" altLang="zh-CN" sz="900" dirty="0">
              <a:latin typeface="Consolas" panose="020B0609020204030204" pitchFamily="49" charset="0"/>
            </a:endParaRPr>
          </a:p>
          <a:p>
            <a:r>
              <a:rPr lang="en-US" altLang="zh-CN" sz="900" dirty="0">
                <a:latin typeface="Consolas" panose="020B0609020204030204" pitchFamily="49" charset="0"/>
              </a:rPr>
              <a:t>There are no section groups in this file.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3E3F92-AE6B-4BAC-941B-52E825B00AF6}"/>
              </a:ext>
            </a:extLst>
          </p:cNvPr>
          <p:cNvSpPr/>
          <p:nvPr/>
        </p:nvSpPr>
        <p:spPr>
          <a:xfrm>
            <a:off x="7234435" y="2387894"/>
            <a:ext cx="261373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typedef struct {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sh_name;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sh_type;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sh_flags;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Elf32_Addr sh_addr;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Elf32_Off  sh_offset;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sh_size;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sh_link;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sh_info;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sh_addralign;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sh_entsize;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} Elf32_Shdr;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311174-7AEA-4F62-890B-E9435C732C1A}"/>
              </a:ext>
            </a:extLst>
          </p:cNvPr>
          <p:cNvSpPr txBox="1"/>
          <p:nvPr/>
        </p:nvSpPr>
        <p:spPr>
          <a:xfrm>
            <a:off x="9078944" y="203947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elf.h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0339C46-0448-4993-BADF-55E8D162D596}"/>
              </a:ext>
            </a:extLst>
          </p:cNvPr>
          <p:cNvCxnSpPr/>
          <p:nvPr/>
        </p:nvCxnSpPr>
        <p:spPr>
          <a:xfrm flipH="1">
            <a:off x="6561504" y="2735939"/>
            <a:ext cx="1233577" cy="163901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891CDD9-A4C0-4306-8EA7-93B3AC96509C}"/>
              </a:ext>
            </a:extLst>
          </p:cNvPr>
          <p:cNvSpPr txBox="1"/>
          <p:nvPr/>
        </p:nvSpPr>
        <p:spPr>
          <a:xfrm>
            <a:off x="7011872" y="4635180"/>
            <a:ext cx="4134143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这里的</a:t>
            </a:r>
            <a:r>
              <a:rPr lang="en-US" altLang="zh-CN" sz="1600" dirty="0" err="1">
                <a:solidFill>
                  <a:srgbClr val="7030A0"/>
                </a:solidFill>
              </a:rPr>
              <a:t>sh_name</a:t>
            </a:r>
            <a:r>
              <a:rPr lang="zh-CN" altLang="en-US" sz="1600" dirty="0">
                <a:solidFill>
                  <a:srgbClr val="7030A0"/>
                </a:solidFill>
              </a:rPr>
              <a:t>只是一个索引值，只有用该索引值去查了</a:t>
            </a:r>
            <a:r>
              <a:rPr lang="en-US" altLang="zh-CN" sz="1600" dirty="0">
                <a:solidFill>
                  <a:srgbClr val="7030A0"/>
                </a:solidFill>
              </a:rPr>
              <a:t>.</a:t>
            </a:r>
            <a:r>
              <a:rPr lang="en-US" altLang="zh-CN" sz="1600" dirty="0" err="1">
                <a:solidFill>
                  <a:srgbClr val="7030A0"/>
                </a:solidFill>
              </a:rPr>
              <a:t>shstrtab</a:t>
            </a:r>
            <a:r>
              <a:rPr lang="zh-CN" altLang="en-US" sz="1600" dirty="0">
                <a:solidFill>
                  <a:srgbClr val="7030A0"/>
                </a:solidFill>
              </a:rPr>
              <a:t>之后才能得到</a:t>
            </a:r>
            <a:r>
              <a:rPr lang="en-US" altLang="zh-CN" sz="1600" dirty="0">
                <a:solidFill>
                  <a:srgbClr val="7030A0"/>
                </a:solidFill>
              </a:rPr>
              <a:t>.text, .data</a:t>
            </a:r>
            <a:r>
              <a:rPr lang="zh-CN" altLang="en-US" sz="1600" dirty="0">
                <a:solidFill>
                  <a:srgbClr val="7030A0"/>
                </a:solidFill>
              </a:rPr>
              <a:t>这样的字符串，而</a:t>
            </a:r>
            <a:r>
              <a:rPr lang="en-US" altLang="zh-CN" sz="1600" dirty="0">
                <a:solidFill>
                  <a:srgbClr val="7030A0"/>
                </a:solidFill>
              </a:rPr>
              <a:t>.</a:t>
            </a:r>
            <a:r>
              <a:rPr lang="en-US" altLang="zh-CN" sz="1600" dirty="0" err="1">
                <a:solidFill>
                  <a:srgbClr val="7030A0"/>
                </a:solidFill>
              </a:rPr>
              <a:t>shstrtab</a:t>
            </a:r>
            <a:r>
              <a:rPr lang="zh-CN" altLang="en-US" sz="1600" dirty="0">
                <a:solidFill>
                  <a:srgbClr val="7030A0"/>
                </a:solidFill>
              </a:rPr>
              <a:t>在哪里呢？</a:t>
            </a:r>
            <a:r>
              <a:rPr lang="en-US" altLang="zh-CN" sz="1600" dirty="0">
                <a:solidFill>
                  <a:srgbClr val="7030A0"/>
                </a:solidFill>
              </a:rPr>
              <a:t>ELF Header</a:t>
            </a:r>
            <a:r>
              <a:rPr lang="zh-CN" altLang="en-US" sz="1600" dirty="0">
                <a:solidFill>
                  <a:srgbClr val="7030A0"/>
                </a:solidFill>
              </a:rPr>
              <a:t>中的e_shstrndx变量告诉我们，它在</a:t>
            </a:r>
            <a:r>
              <a:rPr lang="en-US" altLang="zh-CN" sz="1600" dirty="0">
                <a:solidFill>
                  <a:srgbClr val="7030A0"/>
                </a:solidFill>
              </a:rPr>
              <a:t>Section Headers</a:t>
            </a:r>
            <a:r>
              <a:rPr lang="zh-CN" altLang="en-US" sz="1600" dirty="0">
                <a:solidFill>
                  <a:srgbClr val="7030A0"/>
                </a:solidFill>
              </a:rPr>
              <a:t>数组中的第</a:t>
            </a:r>
            <a:r>
              <a:rPr lang="en-US" altLang="zh-CN" sz="1600" dirty="0">
                <a:solidFill>
                  <a:srgbClr val="7030A0"/>
                </a:solidFill>
              </a:rPr>
              <a:t>14</a:t>
            </a:r>
            <a:r>
              <a:rPr lang="zh-CN" altLang="en-US" sz="1600" dirty="0">
                <a:solidFill>
                  <a:srgbClr val="7030A0"/>
                </a:solidFill>
              </a:rPr>
              <a:t>项</a:t>
            </a:r>
            <a:endParaRPr lang="en-US" altLang="zh-CN" sz="1600" dirty="0">
              <a:solidFill>
                <a:srgbClr val="7030A0"/>
              </a:solidFill>
            </a:endParaRPr>
          </a:p>
          <a:p>
            <a:endParaRPr lang="en-US" altLang="zh-CN" sz="1600" dirty="0">
              <a:solidFill>
                <a:srgbClr val="7030A0"/>
              </a:solidFill>
            </a:endParaRPr>
          </a:p>
          <a:p>
            <a:r>
              <a:rPr lang="zh-CN" altLang="en-US" sz="1600" dirty="0">
                <a:solidFill>
                  <a:srgbClr val="7030A0"/>
                </a:solidFill>
              </a:rPr>
              <a:t>具体技术和符号表</a:t>
            </a:r>
            <a:r>
              <a:rPr lang="en-US" altLang="zh-CN" sz="1600" dirty="0">
                <a:solidFill>
                  <a:srgbClr val="7030A0"/>
                </a:solidFill>
              </a:rPr>
              <a:t>+</a:t>
            </a:r>
            <a:r>
              <a:rPr lang="zh-CN" altLang="en-US" sz="1600" dirty="0">
                <a:solidFill>
                  <a:srgbClr val="7030A0"/>
                </a:solidFill>
              </a:rPr>
              <a:t>字符串表解析方式一样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BA8DC1-719D-4DD2-9671-722EC2D7E76F}"/>
              </a:ext>
            </a:extLst>
          </p:cNvPr>
          <p:cNvCxnSpPr/>
          <p:nvPr/>
        </p:nvCxnSpPr>
        <p:spPr>
          <a:xfrm>
            <a:off x="2146936" y="2350439"/>
            <a:ext cx="5648145" cy="3078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1B33C567-A0AA-4B8D-80DB-3893413084ED}"/>
              </a:ext>
            </a:extLst>
          </p:cNvPr>
          <p:cNvSpPr/>
          <p:nvPr/>
        </p:nvSpPr>
        <p:spPr>
          <a:xfrm>
            <a:off x="2569946" y="1517405"/>
            <a:ext cx="7669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找到名为‘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symtab</a:t>
            </a:r>
            <a:r>
              <a:rPr lang="zh-CN" altLang="en-US" dirty="0">
                <a:solidFill>
                  <a:srgbClr val="C00000"/>
                </a:solidFill>
              </a:rPr>
              <a:t>’的符号表和名为‘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strtab</a:t>
            </a:r>
            <a:r>
              <a:rPr lang="zh-CN" altLang="en-US" dirty="0">
                <a:solidFill>
                  <a:srgbClr val="C00000"/>
                </a:solidFill>
              </a:rPr>
              <a:t>’的（对应节头表的）字符串表</a:t>
            </a:r>
          </a:p>
        </p:txBody>
      </p:sp>
      <p:sp>
        <p:nvSpPr>
          <p:cNvPr id="11" name="矩形 10"/>
          <p:cNvSpPr/>
          <p:nvPr/>
        </p:nvSpPr>
        <p:spPr>
          <a:xfrm>
            <a:off x="1498600" y="3996267"/>
            <a:ext cx="1219200" cy="37869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55160" y="3996267"/>
            <a:ext cx="751840" cy="37869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2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88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/>
        </p:nvGraphicFramePr>
        <p:xfrm>
          <a:off x="1309428" y="1568739"/>
          <a:ext cx="365961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9615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.xxx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yyy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1288092" y="1757312"/>
            <a:ext cx="12700" cy="3539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8092" y="1757312"/>
            <a:ext cx="12700" cy="410260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438176" y="1727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4974631" y="5448855"/>
            <a:ext cx="12700" cy="3934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4974631" y="3225915"/>
            <a:ext cx="12700" cy="26164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4967331" y="2835275"/>
            <a:ext cx="7301" cy="3007066"/>
          </a:xfrm>
          <a:prstGeom prst="bentConnector3">
            <a:avLst>
              <a:gd name="adj1" fmla="val -3131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4974631" y="2481449"/>
            <a:ext cx="12700" cy="3360893"/>
          </a:xfrm>
          <a:prstGeom prst="bentConnector3">
            <a:avLst>
              <a:gd name="adj1" fmla="val 180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5291520" y="5460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4951589" y="370022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3204079" y="4433457"/>
            <a:ext cx="0" cy="1027475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3160889" y="4571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2" y="1574512"/>
            <a:ext cx="291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符号表解析程序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486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文件，带查询符号名</a:t>
            </a:r>
            <a:endParaRPr lang="en-US" altLang="zh-CN" sz="2000" dirty="0"/>
          </a:p>
          <a:p>
            <a:r>
              <a:rPr lang="zh-CN" altLang="en-US" sz="2000" dirty="0"/>
              <a:t>输出：符号在内存中的地址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99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读入</a:t>
            </a:r>
            <a:r>
              <a:rPr lang="en-US" altLang="zh-CN" dirty="0"/>
              <a:t>ELF</a:t>
            </a:r>
            <a:r>
              <a:rPr lang="zh-CN" altLang="en-US" dirty="0"/>
              <a:t>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定位符号表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for </a:t>
            </a:r>
            <a:r>
              <a:rPr lang="zh-CN" altLang="en-US" b="1" dirty="0">
                <a:solidFill>
                  <a:srgbClr val="C00000"/>
                </a:solidFill>
              </a:rPr>
              <a:t>符号表中的每一项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if </a:t>
            </a:r>
            <a:r>
              <a:rPr lang="zh-CN" altLang="en-US" b="1" dirty="0">
                <a:solidFill>
                  <a:srgbClr val="C00000"/>
                </a:solidFill>
              </a:rPr>
              <a:t>该项名</a:t>
            </a:r>
            <a:r>
              <a:rPr lang="en-US" altLang="zh-CN" b="1" dirty="0">
                <a:solidFill>
                  <a:srgbClr val="C00000"/>
                </a:solidFill>
              </a:rPr>
              <a:t> == </a:t>
            </a:r>
            <a:r>
              <a:rPr lang="zh-CN" altLang="en-US" b="1" dirty="0">
                <a:solidFill>
                  <a:srgbClr val="C00000"/>
                </a:solidFill>
              </a:rPr>
              <a:t>带查询符号名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        return </a:t>
            </a:r>
            <a:r>
              <a:rPr lang="zh-CN" altLang="en-US" b="1" dirty="0">
                <a:solidFill>
                  <a:srgbClr val="C00000"/>
                </a:solidFill>
              </a:rPr>
              <a:t>查找成功，符号的内存地址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end if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end for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return </a:t>
            </a:r>
            <a:r>
              <a:rPr lang="zh-CN" altLang="en-US" b="1" dirty="0">
                <a:solidFill>
                  <a:srgbClr val="C00000"/>
                </a:solidFill>
              </a:rPr>
              <a:t>查找失败</a:t>
            </a:r>
          </a:p>
        </p:txBody>
      </p:sp>
    </p:spTree>
    <p:extLst>
      <p:ext uri="{BB962C8B-B14F-4D97-AF65-F5344CB8AC3E}">
        <p14:creationId xmlns:p14="http://schemas.microsoft.com/office/powerpoint/2010/main" val="16021947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889C-BD16-47C4-93B6-D2C905A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93222-84A0-4BEB-81A2-3717B1A41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140" y="158671"/>
            <a:ext cx="7334519" cy="839313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通过节头表定位</a:t>
            </a:r>
            <a:r>
              <a:rPr lang="en-US" altLang="zh-CN" sz="2000" dirty="0">
                <a:latin typeface="Consolas" panose="020B0609020204030204" pitchFamily="49" charset="0"/>
              </a:rPr>
              <a:t>’.</a:t>
            </a:r>
            <a:r>
              <a:rPr lang="en-US" altLang="zh-CN" sz="2000" dirty="0" err="1">
                <a:latin typeface="Consolas" panose="020B0609020204030204" pitchFamily="49" charset="0"/>
              </a:rPr>
              <a:t>symtab</a:t>
            </a:r>
            <a:r>
              <a:rPr lang="en-US" altLang="zh-CN" sz="2000" dirty="0">
                <a:latin typeface="Consolas" panose="020B0609020204030204" pitchFamily="49" charset="0"/>
              </a:rPr>
              <a:t>’</a:t>
            </a:r>
            <a:r>
              <a:rPr lang="zh-CN" altLang="en-US" sz="2000" dirty="0">
                <a:latin typeface="Consolas" panose="020B0609020204030204" pitchFamily="49" charset="0"/>
              </a:rPr>
              <a:t>节在</a:t>
            </a:r>
            <a:r>
              <a:rPr lang="en-US" altLang="zh-CN" sz="2000" dirty="0">
                <a:latin typeface="Consolas" panose="020B0609020204030204" pitchFamily="49" charset="0"/>
              </a:rPr>
              <a:t>ELF</a:t>
            </a:r>
            <a:r>
              <a:rPr lang="zh-CN" altLang="en-US" sz="2000" dirty="0">
                <a:latin typeface="Consolas" panose="020B0609020204030204" pitchFamily="49" charset="0"/>
              </a:rPr>
              <a:t>文件中的位置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符号表也是个数组，其类型为Elf32_Sym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3B2AD-80B9-498C-8363-7667748F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2903-2C43-45B2-B6EF-E1EBC4E648A8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50A44-0D94-4B98-B9CE-0D0855BF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E2817-D8DF-4182-933C-0F524B07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1042"/>
            <a:ext cx="2057400" cy="365125"/>
          </a:xfrm>
        </p:spPr>
        <p:txBody>
          <a:bodyPr/>
          <a:lstStyle/>
          <a:p>
            <a:fld id="{1F2EFA41-C767-42B7-BA4D-813B5F1A40D9}" type="slidenum">
              <a:rPr lang="zh-CN" altLang="en-US" smtClean="0"/>
              <a:t>89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725981-B5F2-4036-B8EA-31791DED5BE1}"/>
              </a:ext>
            </a:extLst>
          </p:cNvPr>
          <p:cNvSpPr/>
          <p:nvPr/>
        </p:nvSpPr>
        <p:spPr>
          <a:xfrm>
            <a:off x="1561431" y="1859553"/>
            <a:ext cx="5672506" cy="466281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Symbol table '.symtab' contains 25 entries: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0: 00000000     0 NOTYPE  LOCAL  DEFAULT  UND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1: 00030000     0 SECTION LOCAL  DEFAULT    1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2: 000300d0     0 SECTION LOCAL  DEFAULT    2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3: 00032000     0 SECTION LOCAL  DEFAULT    3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4: 00032020     0 SECTION LOCAL  DEFAULT    4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5: 00000000     0 SECTION LOCAL  DEFAULT    5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6: 00000000     0 SECTION LOCAL  DEFAULT    6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7: 00000000     0 SECTION LOCAL  DEFAULT    7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8: 00000000     0 SECTION LOCAL  DEFAULT    8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9: 00000000     0 SECTION LOCAL  DEFAULT    9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10: 00000000     0 SECTION LOCAL  DEFAULT   10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11: 00000000     0 SECTION LOCAL  DEFAULT   11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12: 00000000     0 FILE    LOCAL  DEFAULT  ABS add.c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13: 00000000     0 FILE    LOCAL  DEFAULT  ABS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14: 00032000     0 OBJECT  LOCAL  DEFAULT    3 _GLOBAL_OFFSET_TABLE_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15: 000300c8     0 FUNC    GLOBAL HIDDEN     1 __x86.get_pc_thunk.ax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16: 00030005    32 FUNC    GLOBAL DEFAULT    1 add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17: 000300cc     0 FUNC    GLOBAL HIDDEN     1 __x86.get_pc_thunk.bx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18: 00032140     0 NOTYPE  GLOBAL DEFAULT    4 __bss_start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19: 00030025   163 FUNC    GLOBAL DEFAULT    1 main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20: 00032040   256 OBJECT  GLOBAL DEFAULT    4 ans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21: 00032140     0 NOTYPE  GLOBAL DEFAULT    4 _edata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22: 00032140     0 NOTYPE  GLOBAL DEFAULT    4 _end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23: 00030000     0 NOTYPE  GLOBAL DEFAULT    1 start</a:t>
            </a:r>
          </a:p>
          <a:p>
            <a:r>
              <a:rPr lang="zh-CN" alt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    24: 00032020    32 OBJECT  GLOBAL DEFAULT    4 test_data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5037C5-64FC-49C8-87DD-A58808A8783C}"/>
              </a:ext>
            </a:extLst>
          </p:cNvPr>
          <p:cNvSpPr txBox="1"/>
          <p:nvPr/>
        </p:nvSpPr>
        <p:spPr>
          <a:xfrm>
            <a:off x="0" y="606384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readelf</a:t>
            </a:r>
            <a:r>
              <a:rPr lang="en-US" altLang="zh-CN" dirty="0"/>
              <a:t> –s add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42F2C8-F9C6-47DB-B5E2-5D8877B8A517}"/>
              </a:ext>
            </a:extLst>
          </p:cNvPr>
          <p:cNvSpPr/>
          <p:nvPr/>
        </p:nvSpPr>
        <p:spPr>
          <a:xfrm>
            <a:off x="7704343" y="1907679"/>
            <a:ext cx="282205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typedef struct {</a:t>
            </a:r>
          </a:p>
          <a:p>
            <a:r>
              <a:rPr lang="zh-CN" altLang="en-US" sz="1400" dirty="0"/>
              <a:t>       uint32_t      st_name;</a:t>
            </a:r>
          </a:p>
          <a:p>
            <a:r>
              <a:rPr lang="zh-CN" altLang="en-US" sz="1400" dirty="0"/>
              <a:t>       Elf32_Addr    st_value;</a:t>
            </a:r>
          </a:p>
          <a:p>
            <a:r>
              <a:rPr lang="zh-CN" altLang="en-US" sz="1400" dirty="0"/>
              <a:t>       uint32_t      st_size;</a:t>
            </a:r>
          </a:p>
          <a:p>
            <a:r>
              <a:rPr lang="zh-CN" altLang="en-US" sz="1400" dirty="0"/>
              <a:t>       unsigned char st_info;</a:t>
            </a:r>
          </a:p>
          <a:p>
            <a:r>
              <a:rPr lang="zh-CN" altLang="en-US" sz="1400" dirty="0"/>
              <a:t>       unsigned char st_other;</a:t>
            </a:r>
          </a:p>
          <a:p>
            <a:r>
              <a:rPr lang="zh-CN" altLang="en-US" sz="1400" dirty="0"/>
              <a:t>       uint16_t      st_shndx;</a:t>
            </a:r>
          </a:p>
          <a:p>
            <a:r>
              <a:rPr lang="zh-CN" altLang="en-US" sz="1400" dirty="0"/>
              <a:t>} Elf32_Sym;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03AFF0-8425-420B-8038-83B04AD2DF61}"/>
              </a:ext>
            </a:extLst>
          </p:cNvPr>
          <p:cNvSpPr txBox="1"/>
          <p:nvPr/>
        </p:nvSpPr>
        <p:spPr>
          <a:xfrm>
            <a:off x="9707839" y="1506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elf.h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EE7DDD-9544-43C6-9A47-5BA7C7FA4A44}"/>
              </a:ext>
            </a:extLst>
          </p:cNvPr>
          <p:cNvSpPr txBox="1"/>
          <p:nvPr/>
        </p:nvSpPr>
        <p:spPr>
          <a:xfrm>
            <a:off x="7704343" y="3821974"/>
            <a:ext cx="36166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st_name</a:t>
            </a:r>
            <a:r>
              <a:rPr lang="en-US" altLang="zh-CN" sz="1400" dirty="0">
                <a:solidFill>
                  <a:srgbClr val="FF0000"/>
                </a:solidFill>
              </a:rPr>
              <a:t> – </a:t>
            </a:r>
            <a:r>
              <a:rPr lang="zh-CN" altLang="en-US" sz="1400" dirty="0">
                <a:solidFill>
                  <a:srgbClr val="FF0000"/>
                </a:solidFill>
              </a:rPr>
              <a:t>符号名称，对应</a:t>
            </a:r>
            <a:r>
              <a:rPr lang="en-US" altLang="zh-CN" sz="1400" dirty="0" err="1">
                <a:solidFill>
                  <a:srgbClr val="FF0000"/>
                </a:solidFill>
              </a:rPr>
              <a:t>strtab</a:t>
            </a:r>
            <a:r>
              <a:rPr lang="zh-CN" altLang="en-US" sz="1400" dirty="0">
                <a:solidFill>
                  <a:srgbClr val="FF0000"/>
                </a:solidFill>
              </a:rPr>
              <a:t>中的偏移量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st_value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–  </a:t>
            </a:r>
            <a:r>
              <a:rPr lang="zh-CN" altLang="en-US" sz="1400" dirty="0">
                <a:solidFill>
                  <a:srgbClr val="FF0000"/>
                </a:solidFill>
              </a:rPr>
              <a:t>符号的地址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st_size</a:t>
            </a:r>
            <a:r>
              <a:rPr lang="en-US" altLang="zh-CN" sz="1400" dirty="0">
                <a:solidFill>
                  <a:srgbClr val="FF0000"/>
                </a:solidFill>
              </a:rPr>
              <a:t> -  </a:t>
            </a:r>
            <a:r>
              <a:rPr lang="zh-CN" altLang="en-US" sz="1400" dirty="0">
                <a:solidFill>
                  <a:srgbClr val="FF0000"/>
                </a:solidFill>
              </a:rPr>
              <a:t>符号所占用的字节数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st_info</a:t>
            </a:r>
            <a:r>
              <a:rPr lang="en-US" altLang="zh-CN" sz="1400" dirty="0">
                <a:solidFill>
                  <a:srgbClr val="FF0000"/>
                </a:solidFill>
              </a:rPr>
              <a:t> – </a:t>
            </a:r>
            <a:r>
              <a:rPr lang="zh-CN" altLang="en-US" sz="1400" dirty="0">
                <a:solidFill>
                  <a:srgbClr val="FF0000"/>
                </a:solidFill>
              </a:rPr>
              <a:t>包含了</a:t>
            </a:r>
            <a:r>
              <a:rPr lang="en-US" altLang="zh-CN" sz="1400" dirty="0">
                <a:solidFill>
                  <a:srgbClr val="FF0000"/>
                </a:solidFill>
              </a:rPr>
              <a:t>Type</a:t>
            </a:r>
            <a:r>
              <a:rPr lang="zh-CN" altLang="en-US" sz="1400" dirty="0">
                <a:solidFill>
                  <a:srgbClr val="FF0000"/>
                </a:solidFill>
              </a:rPr>
              <a:t>信息，</a:t>
            </a:r>
            <a:r>
              <a:rPr lang="en-US" altLang="zh-CN" sz="1400" dirty="0">
                <a:solidFill>
                  <a:srgbClr val="FF0000"/>
                </a:solidFill>
              </a:rPr>
              <a:t>man elf</a:t>
            </a:r>
            <a:r>
              <a:rPr lang="zh-CN" altLang="en-US" sz="1400" dirty="0">
                <a:solidFill>
                  <a:srgbClr val="FF0000"/>
                </a:solidFill>
              </a:rPr>
              <a:t>查看说明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4ECA89-43F4-4E76-95E9-A9BB9C27DA7D}"/>
              </a:ext>
            </a:extLst>
          </p:cNvPr>
          <p:cNvSpPr txBox="1"/>
          <p:nvPr/>
        </p:nvSpPr>
        <p:spPr>
          <a:xfrm>
            <a:off x="7704343" y="5334081"/>
            <a:ext cx="265592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test_data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[] = {0, 1, 2, 0x7fffffff, 0x80000000, 0x80000001, 0xfffffffe, 0xffffffff};</a:t>
            </a:r>
            <a:endParaRPr lang="zh-CN" altLang="en-US" sz="11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502EE-347C-48E0-9535-C1611ADC3373}"/>
              </a:ext>
            </a:extLst>
          </p:cNvPr>
          <p:cNvSpPr txBox="1"/>
          <p:nvPr/>
        </p:nvSpPr>
        <p:spPr>
          <a:xfrm>
            <a:off x="7704343" y="4946206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testcase/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add.c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6F85BA-0F34-4AF4-B509-792F3BF36515}"/>
              </a:ext>
            </a:extLst>
          </p:cNvPr>
          <p:cNvCxnSpPr>
            <a:cxnSpLocks/>
          </p:cNvCxnSpPr>
          <p:nvPr/>
        </p:nvCxnSpPr>
        <p:spPr>
          <a:xfrm flipV="1">
            <a:off x="6311661" y="5480730"/>
            <a:ext cx="1475117" cy="85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3895" y="988838"/>
            <a:ext cx="1072281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Section Headers: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</a:t>
            </a:r>
            <a:r>
              <a:rPr lang="en-US" altLang="zh-CN" sz="1600" dirty="0" err="1">
                <a:latin typeface="Consolas" panose="020B0609020204030204" pitchFamily="49" charset="0"/>
              </a:rPr>
              <a:t>Nr</a:t>
            </a:r>
            <a:r>
              <a:rPr lang="en-US" altLang="zh-CN" sz="1600" dirty="0">
                <a:latin typeface="Consolas" panose="020B0609020204030204" pitchFamily="49" charset="0"/>
              </a:rPr>
              <a:t>] Name              Type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Addr</a:t>
            </a:r>
            <a:r>
              <a:rPr lang="en-US" altLang="zh-CN" sz="1600" dirty="0">
                <a:latin typeface="Consolas" panose="020B0609020204030204" pitchFamily="49" charset="0"/>
              </a:rPr>
              <a:t>     Off    Size   ES </a:t>
            </a:r>
            <a:r>
              <a:rPr lang="en-US" altLang="zh-CN" sz="1600" dirty="0" err="1">
                <a:latin typeface="Consolas" panose="020B0609020204030204" pitchFamily="49" charset="0"/>
              </a:rPr>
              <a:t>Flg</a:t>
            </a:r>
            <a:r>
              <a:rPr lang="en-US" altLang="zh-CN" sz="1600" dirty="0">
                <a:latin typeface="Consolas" panose="020B0609020204030204" pitchFamily="49" charset="0"/>
              </a:rPr>
              <a:t> Lk </a:t>
            </a:r>
            <a:r>
              <a:rPr lang="en-US" altLang="zh-CN" sz="1600" dirty="0" err="1">
                <a:latin typeface="Consolas" panose="020B0609020204030204" pitchFamily="49" charset="0"/>
              </a:rPr>
              <a:t>Inf</a:t>
            </a:r>
            <a:r>
              <a:rPr lang="en-US" altLang="zh-CN" sz="1600" dirty="0">
                <a:latin typeface="Consolas" panose="020B0609020204030204" pitchFamily="49" charset="0"/>
              </a:rPr>
              <a:t> Al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[12] .</a:t>
            </a:r>
            <a:r>
              <a:rPr lang="en-US" altLang="zh-CN" sz="1600" dirty="0" err="1">
                <a:latin typeface="Consolas" panose="020B0609020204030204" pitchFamily="49" charset="0"/>
              </a:rPr>
              <a:t>symtab</a:t>
            </a:r>
            <a:r>
              <a:rPr lang="en-US" altLang="zh-CN" sz="1600" dirty="0">
                <a:latin typeface="Consolas" panose="020B0609020204030204" pitchFamily="49" charset="0"/>
              </a:rPr>
              <a:t>           SYMTAB          00000000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0044cc</a:t>
            </a:r>
            <a:r>
              <a:rPr lang="en-US" altLang="zh-CN" sz="1600" dirty="0">
                <a:latin typeface="Consolas" panose="020B0609020204030204" pitchFamily="49" charset="0"/>
              </a:rPr>
              <a:t> 000190 10     13  15  4</a:t>
            </a:r>
          </a:p>
        </p:txBody>
      </p:sp>
    </p:spTree>
    <p:extLst>
      <p:ext uri="{BB962C8B-B14F-4D97-AF65-F5344CB8AC3E}">
        <p14:creationId xmlns:p14="http://schemas.microsoft.com/office/powerpoint/2010/main" val="129602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的启动过程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379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$ ./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nemu</a:t>
            </a:r>
            <a:r>
              <a:rPr lang="en-US" altLang="zh-CN" dirty="0">
                <a:latin typeface="Consolas" panose="020B0609020204030204" pitchFamily="49" charset="0"/>
              </a:rPr>
              <a:t> --</a:t>
            </a:r>
            <a:r>
              <a:rPr lang="en-US" altLang="zh-CN" dirty="0" err="1"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latin typeface="Consolas" panose="020B0609020204030204" pitchFamily="49" charset="0"/>
              </a:rPr>
              <a:t> --kernel --</a:t>
            </a:r>
            <a:r>
              <a:rPr lang="en-US" altLang="zh-CN" dirty="0" err="1">
                <a:latin typeface="Consolas" panose="020B0609020204030204" pitchFamily="49" charset="0"/>
              </a:rPr>
              <a:t>testcase</a:t>
            </a:r>
            <a:r>
              <a:rPr lang="en-US" altLang="zh-CN" dirty="0">
                <a:latin typeface="Consolas" panose="020B0609020204030204" pitchFamily="49" charset="0"/>
              </a:rPr>
              <a:t> xxx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9563" y="2235836"/>
            <a:ext cx="484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argc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dirty="0">
                <a:latin typeface="Consolas" panose="020B0609020204030204" pitchFamily="49" charset="0"/>
              </a:rPr>
              <a:t> *</a:t>
            </a:r>
            <a:r>
              <a:rPr lang="en-US" altLang="zh-CN" sz="2000" dirty="0" err="1">
                <a:latin typeface="Consolas" panose="020B0609020204030204" pitchFamily="49" charset="0"/>
              </a:rPr>
              <a:t>argv</a:t>
            </a:r>
            <a:r>
              <a:rPr lang="en-US" altLang="zh-CN" sz="2000" dirty="0">
                <a:latin typeface="Consolas" panose="020B0609020204030204" pitchFamily="49" charset="0"/>
              </a:rPr>
              <a:t>[])</a:t>
            </a:r>
          </a:p>
        </p:txBody>
      </p:sp>
      <p:sp>
        <p:nvSpPr>
          <p:cNvPr id="5" name="矩形 4"/>
          <p:cNvSpPr/>
          <p:nvPr/>
        </p:nvSpPr>
        <p:spPr>
          <a:xfrm>
            <a:off x="909563" y="3123163"/>
            <a:ext cx="986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static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single_run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img_file_path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elf_file_path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76513" y="2656968"/>
            <a:ext cx="0" cy="48721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876513" y="3555386"/>
            <a:ext cx="0" cy="61021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09563" y="414203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ui_mainloop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autorun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1" y="2235836"/>
            <a:ext cx="10199213" cy="16036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201" y="3970817"/>
            <a:ext cx="6574055" cy="13140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8200" y="5498815"/>
            <a:ext cx="6574055" cy="8199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815A-8B58-4E72-B9BE-1BC694BFD98F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11959" y="4829620"/>
            <a:ext cx="321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cmd_handler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cmd_c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875029" y="4511367"/>
            <a:ext cx="0" cy="39047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09563" y="574817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exec(uint32_t n)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875029" y="5193708"/>
            <a:ext cx="0" cy="61021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919304" y="380348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main.c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73121" y="4761672"/>
            <a:ext cx="439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/monitor/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ui.c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73121" y="5803922"/>
            <a:ext cx="439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4142035"/>
            <a:ext cx="4154214" cy="5035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09059" y="4274166"/>
            <a:ext cx="2020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NEMU</a:t>
            </a:r>
            <a:r>
              <a:rPr lang="zh-CN" altLang="en-US" sz="2400" dirty="0">
                <a:solidFill>
                  <a:srgbClr val="C00000"/>
                </a:solidFill>
              </a:rPr>
              <a:t>内建的</a:t>
            </a:r>
            <a:r>
              <a:rPr lang="en-US" altLang="zh-CN" sz="2400" dirty="0">
                <a:solidFill>
                  <a:srgbClr val="C00000"/>
                </a:solidFill>
              </a:rPr>
              <a:t>monitor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F347F-FFD8-4D20-A1A3-D9036BC3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A2798-13D1-45C1-A493-CAB3D634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21434"/>
            <a:ext cx="7886700" cy="1022686"/>
          </a:xfrm>
        </p:spPr>
        <p:txBody>
          <a:bodyPr/>
          <a:lstStyle/>
          <a:p>
            <a:r>
              <a:rPr lang="zh-CN" altLang="en-US" dirty="0"/>
              <a:t>符号表</a:t>
            </a:r>
            <a:r>
              <a:rPr lang="en-US" altLang="zh-CN" dirty="0"/>
              <a:t>(.</a:t>
            </a:r>
            <a:r>
              <a:rPr lang="en-US" altLang="zh-CN" dirty="0" err="1"/>
              <a:t>symtab</a:t>
            </a:r>
            <a:r>
              <a:rPr lang="en-US" altLang="zh-CN" dirty="0"/>
              <a:t>)</a:t>
            </a:r>
            <a:r>
              <a:rPr lang="zh-CN" altLang="en-US" dirty="0"/>
              <a:t>与字符串表</a:t>
            </a:r>
            <a:r>
              <a:rPr lang="en-US" altLang="zh-CN" dirty="0"/>
              <a:t>(.</a:t>
            </a:r>
            <a:r>
              <a:rPr lang="en-US" altLang="zh-CN" dirty="0" err="1"/>
              <a:t>strtab</a:t>
            </a:r>
            <a:r>
              <a:rPr lang="en-US" altLang="zh-CN" dirty="0"/>
              <a:t>)</a:t>
            </a:r>
            <a:r>
              <a:rPr lang="zh-CN" altLang="en-US" dirty="0"/>
              <a:t>结合，获取符号的字符串形式的名称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8F8D-AEFB-470F-BAD4-1E39EC7F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B4DF-DE9A-42E1-A143-53E9AC08575E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3528D-4608-43AC-8FC9-2B6F4E67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6B1ED-7805-4607-A4F2-8DF94612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90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B49DE1-EDFE-4EB4-944B-E4D790C32435}"/>
              </a:ext>
            </a:extLst>
          </p:cNvPr>
          <p:cNvSpPr txBox="1"/>
          <p:nvPr/>
        </p:nvSpPr>
        <p:spPr>
          <a:xfrm>
            <a:off x="2830903" y="3458624"/>
            <a:ext cx="6512942" cy="16158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00004650  20 20 03 00 20 00 00 00  11 00 04 00 00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61 64 64</a:t>
            </a:r>
            <a:r>
              <a:rPr lang="en-US" altLang="zh-CN" sz="1100" dirty="0">
                <a:latin typeface="Consolas" panose="020B0609020204030204" pitchFamily="49" charset="0"/>
              </a:rPr>
              <a:t>  |  .. ........add|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00004660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2e 63 00 5f 47 4c 4f 42  41 4c 5f 4f 46 46 53 45</a:t>
            </a:r>
            <a:r>
              <a:rPr lang="en-US" altLang="zh-CN" sz="1100" dirty="0">
                <a:latin typeface="Consolas" panose="020B0609020204030204" pitchFamily="49" charset="0"/>
              </a:rPr>
              <a:t>  |.</a:t>
            </a:r>
            <a:r>
              <a:rPr lang="en-US" altLang="zh-CN" sz="1100" dirty="0" err="1">
                <a:latin typeface="Consolas" panose="020B0609020204030204" pitchFamily="49" charset="0"/>
              </a:rPr>
              <a:t>c._GLOBAL_OFFSE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00004670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54 5f 54 41 42 4c 45 5f  00 5f </a:t>
            </a:r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5f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78 38 36 2e 67</a:t>
            </a:r>
            <a:r>
              <a:rPr lang="en-US" altLang="zh-CN" sz="1100" dirty="0">
                <a:latin typeface="Consolas" panose="020B0609020204030204" pitchFamily="49" charset="0"/>
              </a:rPr>
              <a:t>  |T_TABLE_.__x86.g|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00004680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65 74 5f 70 63 5f 74 68  75 6e 6b 2e 61 78 00 61</a:t>
            </a:r>
            <a:r>
              <a:rPr lang="en-US" altLang="zh-CN" sz="1100" dirty="0">
                <a:latin typeface="Consolas" panose="020B0609020204030204" pitchFamily="49" charset="0"/>
              </a:rPr>
              <a:t>  |</a:t>
            </a:r>
            <a:r>
              <a:rPr lang="en-US" altLang="zh-CN" sz="1100" dirty="0" err="1">
                <a:latin typeface="Consolas" panose="020B0609020204030204" pitchFamily="49" charset="0"/>
              </a:rPr>
              <a:t>et_pc_thunk.ax.a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00004690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64 64 00 5f </a:t>
            </a:r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5f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78 38 36  2e 67 65 74 5f 70 63 5f</a:t>
            </a:r>
            <a:r>
              <a:rPr lang="en-US" altLang="zh-CN" sz="1100" dirty="0">
                <a:latin typeface="Consolas" panose="020B0609020204030204" pitchFamily="49" charset="0"/>
              </a:rPr>
              <a:t>  |dd.__x86.get_pc_|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000046a0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74 68 75 6e 6b 2e 62 78  00 5f </a:t>
            </a:r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5f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62 73 73 5f 73</a:t>
            </a:r>
            <a:r>
              <a:rPr lang="en-US" altLang="zh-CN" sz="1100" dirty="0">
                <a:latin typeface="Consolas" panose="020B0609020204030204" pitchFamily="49" charset="0"/>
              </a:rPr>
              <a:t>  |thunk.</a:t>
            </a:r>
            <a:r>
              <a:rPr lang="en-US" altLang="zh-CN" sz="1100" dirty="0" err="1">
                <a:latin typeface="Consolas" panose="020B0609020204030204" pitchFamily="49" charset="0"/>
              </a:rPr>
              <a:t>bx</a:t>
            </a:r>
            <a:r>
              <a:rPr lang="en-US" altLang="zh-CN" sz="1100" dirty="0">
                <a:latin typeface="Consolas" panose="020B0609020204030204" pitchFamily="49" charset="0"/>
              </a:rPr>
              <a:t>.__</a:t>
            </a:r>
            <a:r>
              <a:rPr lang="en-US" altLang="zh-CN" sz="1100" dirty="0" err="1">
                <a:latin typeface="Consolas" panose="020B0609020204030204" pitchFamily="49" charset="0"/>
              </a:rPr>
              <a:t>bss_s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000046b0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74 61 72 74 00 6d 61 69  6e 00 61 6e 73 00 5f 65</a:t>
            </a:r>
            <a:r>
              <a:rPr lang="en-US" altLang="zh-CN" sz="1100" dirty="0">
                <a:latin typeface="Consolas" panose="020B0609020204030204" pitchFamily="49" charset="0"/>
              </a:rPr>
              <a:t>  |tart.main.</a:t>
            </a:r>
            <a:r>
              <a:rPr lang="en-US" altLang="zh-CN" sz="1100" dirty="0" err="1">
                <a:latin typeface="Consolas" panose="020B0609020204030204" pitchFamily="49" charset="0"/>
              </a:rPr>
              <a:t>ans</a:t>
            </a:r>
            <a:r>
              <a:rPr lang="en-US" altLang="zh-CN" sz="1100" dirty="0">
                <a:latin typeface="Consolas" panose="020B0609020204030204" pitchFamily="49" charset="0"/>
              </a:rPr>
              <a:t>._e|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000046c0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64 61 74 61 00 5f 65 6e  64 00 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74 65 73 74 5f 64 </a:t>
            </a:r>
            <a:r>
              <a:rPr lang="en-US" altLang="zh-CN" sz="1100" dirty="0">
                <a:latin typeface="Consolas" panose="020B0609020204030204" pitchFamily="49" charset="0"/>
              </a:rPr>
              <a:t> |data._</a:t>
            </a:r>
            <a:r>
              <a:rPr lang="en-US" altLang="zh-CN" sz="1100" dirty="0" err="1">
                <a:latin typeface="Consolas" panose="020B0609020204030204" pitchFamily="49" charset="0"/>
              </a:rPr>
              <a:t>end.</a:t>
            </a:r>
            <a:r>
              <a:rPr lang="en-US" altLang="zh-CN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test_d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000046d0  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61 74 61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030A0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00</a:t>
            </a:r>
            <a:r>
              <a:rPr lang="en-US" altLang="zh-CN" sz="1100" dirty="0">
                <a:latin typeface="Consolas" panose="020B0609020204030204" pitchFamily="49" charset="0"/>
              </a:rPr>
              <a:t> 2e 73 79  6d 74 61 62 00 2e 73 74  |</a:t>
            </a:r>
            <a:r>
              <a:rPr lang="en-US" altLang="zh-CN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ata</a:t>
            </a:r>
            <a:r>
              <a:rPr lang="en-US" altLang="zh-CN" sz="1100" dirty="0">
                <a:latin typeface="Consolas" panose="020B0609020204030204" pitchFamily="49" charset="0"/>
              </a:rPr>
              <a:t>...</a:t>
            </a:r>
            <a:r>
              <a:rPr lang="en-US" altLang="zh-CN" sz="1100" dirty="0" err="1">
                <a:latin typeface="Consolas" panose="020B0609020204030204" pitchFamily="49" charset="0"/>
              </a:rPr>
              <a:t>symtab</a:t>
            </a:r>
            <a:r>
              <a:rPr lang="en-US" altLang="zh-CN" sz="1100" dirty="0">
                <a:latin typeface="Consolas" panose="020B0609020204030204" pitchFamily="49" charset="0"/>
              </a:rPr>
              <a:t>..</a:t>
            </a:r>
            <a:r>
              <a:rPr lang="en-US" altLang="zh-CN" sz="1100" dirty="0" err="1">
                <a:latin typeface="Consolas" panose="020B0609020204030204" pitchFamily="49" charset="0"/>
              </a:rPr>
              <a:t>st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237EE3-AC31-4FAB-9F59-75ED95AA1F0B}"/>
              </a:ext>
            </a:extLst>
          </p:cNvPr>
          <p:cNvSpPr txBox="1"/>
          <p:nvPr/>
        </p:nvSpPr>
        <p:spPr>
          <a:xfrm>
            <a:off x="7582210" y="302248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hexdump</a:t>
            </a:r>
            <a:r>
              <a:rPr lang="en-US" altLang="zh-CN" dirty="0"/>
              <a:t> –C add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181652-8369-45EC-8CAC-A33A1350E634}"/>
              </a:ext>
            </a:extLst>
          </p:cNvPr>
          <p:cNvSpPr/>
          <p:nvPr/>
        </p:nvSpPr>
        <p:spPr>
          <a:xfrm>
            <a:off x="2289596" y="2210430"/>
            <a:ext cx="6478437" cy="60016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Section Headers: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  [</a:t>
            </a:r>
            <a:r>
              <a:rPr lang="en-US" altLang="zh-CN" sz="1100" dirty="0" err="1">
                <a:latin typeface="Consolas" panose="020B0609020204030204" pitchFamily="49" charset="0"/>
              </a:rPr>
              <a:t>Nr</a:t>
            </a:r>
            <a:r>
              <a:rPr lang="en-US" altLang="zh-CN" sz="1100" dirty="0">
                <a:latin typeface="Consolas" panose="020B0609020204030204" pitchFamily="49" charset="0"/>
              </a:rPr>
              <a:t>] Name              Type            </a:t>
            </a:r>
            <a:r>
              <a:rPr lang="en-US" altLang="zh-CN" sz="1100" dirty="0" err="1">
                <a:latin typeface="Consolas" panose="020B0609020204030204" pitchFamily="49" charset="0"/>
              </a:rPr>
              <a:t>Addr</a:t>
            </a:r>
            <a:r>
              <a:rPr lang="en-US" altLang="zh-CN" sz="1100" dirty="0">
                <a:latin typeface="Consolas" panose="020B0609020204030204" pitchFamily="49" charset="0"/>
              </a:rPr>
              <a:t>     Off    Size   ES </a:t>
            </a:r>
            <a:r>
              <a:rPr lang="en-US" altLang="zh-CN" sz="1100" dirty="0" err="1">
                <a:latin typeface="Consolas" panose="020B0609020204030204" pitchFamily="49" charset="0"/>
              </a:rPr>
              <a:t>Flg</a:t>
            </a:r>
            <a:r>
              <a:rPr lang="en-US" altLang="zh-CN" sz="1100" dirty="0">
                <a:latin typeface="Consolas" panose="020B0609020204030204" pitchFamily="49" charset="0"/>
              </a:rPr>
              <a:t> Lk </a:t>
            </a:r>
            <a:r>
              <a:rPr lang="en-US" altLang="zh-CN" sz="1100" dirty="0" err="1">
                <a:latin typeface="Consolas" panose="020B0609020204030204" pitchFamily="49" charset="0"/>
              </a:rPr>
              <a:t>Inf</a:t>
            </a:r>
            <a:r>
              <a:rPr lang="en-US" altLang="zh-CN" sz="1100" dirty="0">
                <a:latin typeface="Consolas" panose="020B0609020204030204" pitchFamily="49" charset="0"/>
              </a:rPr>
              <a:t> Al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  [13] .</a:t>
            </a:r>
            <a:r>
              <a:rPr lang="en-US" altLang="zh-CN" sz="1100" dirty="0" err="1">
                <a:latin typeface="Consolas" panose="020B0609020204030204" pitchFamily="49" charset="0"/>
              </a:rPr>
              <a:t>strtab</a:t>
            </a:r>
            <a:r>
              <a:rPr lang="en-US" altLang="zh-CN" sz="1100" dirty="0">
                <a:latin typeface="Consolas" panose="020B0609020204030204" pitchFamily="49" charset="0"/>
              </a:rPr>
              <a:t>           STRTAB          00000000 00465c 000078 00      0   0  1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986CB72-DE89-4445-AED9-12182CFF5FB9}"/>
              </a:ext>
            </a:extLst>
          </p:cNvPr>
          <p:cNvCxnSpPr>
            <a:cxnSpLocks/>
          </p:cNvCxnSpPr>
          <p:nvPr/>
        </p:nvCxnSpPr>
        <p:spPr>
          <a:xfrm>
            <a:off x="6466937" y="2734604"/>
            <a:ext cx="310551" cy="78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B167CC2-65DA-44FA-A313-59416D713585}"/>
              </a:ext>
            </a:extLst>
          </p:cNvPr>
          <p:cNvSpPr/>
          <p:nvPr/>
        </p:nvSpPr>
        <p:spPr>
          <a:xfrm>
            <a:off x="3114495" y="5514484"/>
            <a:ext cx="62293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Symbol table '.symtab' contains 25 entries: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    24: 00032020    32 OBJECT  GLOBAL DEFAULT    4 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6d</a:t>
            </a:r>
            <a:endParaRPr lang="zh-CN" alt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008C77-35C9-48D2-B2E3-C559FD13E470}"/>
              </a:ext>
            </a:extLst>
          </p:cNvPr>
          <p:cNvCxnSpPr/>
          <p:nvPr/>
        </p:nvCxnSpPr>
        <p:spPr>
          <a:xfrm flipH="1" flipV="1">
            <a:off x="6205728" y="4864608"/>
            <a:ext cx="950976" cy="1011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A8C696F-A2D4-4890-B148-DD377996780F}"/>
              </a:ext>
            </a:extLst>
          </p:cNvPr>
          <p:cNvSpPr txBox="1"/>
          <p:nvPr/>
        </p:nvSpPr>
        <p:spPr>
          <a:xfrm>
            <a:off x="4224529" y="503285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7030A0"/>
                </a:solidFill>
                <a:latin typeface="Consolas" panose="020B0609020204030204" pitchFamily="49" charset="0"/>
              </a:rPr>
              <a:t>‘\0’</a:t>
            </a:r>
            <a:endParaRPr lang="zh-CN" alt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42F2C8-F9C6-47DB-B5E2-5D8877B8A517}"/>
              </a:ext>
            </a:extLst>
          </p:cNvPr>
          <p:cNvSpPr/>
          <p:nvPr/>
        </p:nvSpPr>
        <p:spPr>
          <a:xfrm>
            <a:off x="8086224" y="5191503"/>
            <a:ext cx="282205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typedef struct {</a:t>
            </a:r>
          </a:p>
          <a:p>
            <a:r>
              <a:rPr lang="zh-CN" altLang="en-US" sz="1200" dirty="0"/>
              <a:t>       uint32_t      st_name;</a:t>
            </a:r>
          </a:p>
          <a:p>
            <a:r>
              <a:rPr lang="zh-CN" altLang="en-US" sz="1200" dirty="0"/>
              <a:t>       Elf32_Addr    st_value;</a:t>
            </a:r>
          </a:p>
          <a:p>
            <a:r>
              <a:rPr lang="zh-CN" altLang="en-US" sz="1200" dirty="0"/>
              <a:t>       uint32_t      st_size;</a:t>
            </a:r>
          </a:p>
          <a:p>
            <a:r>
              <a:rPr lang="zh-CN" altLang="en-US" sz="1200" dirty="0"/>
              <a:t>       unsigned char st_info;</a:t>
            </a:r>
          </a:p>
          <a:p>
            <a:r>
              <a:rPr lang="zh-CN" altLang="en-US" sz="1200" dirty="0"/>
              <a:t>       unsigned char st_other;</a:t>
            </a:r>
          </a:p>
          <a:p>
            <a:r>
              <a:rPr lang="zh-CN" altLang="en-US" sz="1200" dirty="0"/>
              <a:t>       uint16_t      st_shndx;</a:t>
            </a:r>
          </a:p>
          <a:p>
            <a:r>
              <a:rPr lang="zh-CN" altLang="en-US" sz="1200" dirty="0"/>
              <a:t>} Elf32_Sym;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2008C77-35C9-48D2-B2E3-C559FD13E470}"/>
              </a:ext>
            </a:extLst>
          </p:cNvPr>
          <p:cNvCxnSpPr/>
          <p:nvPr/>
        </p:nvCxnSpPr>
        <p:spPr>
          <a:xfrm flipH="1">
            <a:off x="7363326" y="5557468"/>
            <a:ext cx="1022686" cy="418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383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91</a:t>
            </a:fld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2" y="1574512"/>
            <a:ext cx="291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符号表解析程序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486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文件，带查询符号名</a:t>
            </a:r>
            <a:endParaRPr lang="en-US" altLang="zh-CN" sz="2000" dirty="0"/>
          </a:p>
          <a:p>
            <a:r>
              <a:rPr lang="zh-CN" altLang="en-US" sz="2000" dirty="0"/>
              <a:t>输出：符号在内存中的地址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99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读入</a:t>
            </a:r>
            <a:r>
              <a:rPr lang="en-US" altLang="zh-CN" dirty="0"/>
              <a:t>ELF</a:t>
            </a:r>
            <a:r>
              <a:rPr lang="zh-CN" altLang="en-US" dirty="0"/>
              <a:t>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定位符号表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for </a:t>
            </a:r>
            <a:r>
              <a:rPr lang="zh-CN" altLang="en-US" dirty="0"/>
              <a:t>符号表中的每一项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if </a:t>
            </a:r>
            <a:r>
              <a:rPr lang="zh-CN" altLang="en-US" b="1" dirty="0">
                <a:solidFill>
                  <a:srgbClr val="C00000"/>
                </a:solidFill>
              </a:rPr>
              <a:t>该项名</a:t>
            </a:r>
            <a:r>
              <a:rPr lang="en-US" altLang="zh-CN" b="1" dirty="0">
                <a:solidFill>
                  <a:srgbClr val="C00000"/>
                </a:solidFill>
              </a:rPr>
              <a:t> == </a:t>
            </a:r>
            <a:r>
              <a:rPr lang="zh-CN" altLang="en-US" b="1" dirty="0">
                <a:solidFill>
                  <a:srgbClr val="C00000"/>
                </a:solidFill>
              </a:rPr>
              <a:t>带查询符号名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/>
              <a:t>            return </a:t>
            </a:r>
            <a:r>
              <a:rPr lang="zh-CN" altLang="en-US" dirty="0"/>
              <a:t>查找成功，符号的内存地址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end if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end for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 </a:t>
            </a:r>
            <a:r>
              <a:rPr lang="zh-CN" altLang="en-US" dirty="0"/>
              <a:t>查找失败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7358" y="2468502"/>
            <a:ext cx="5293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en-US" altLang="zh-CN" sz="2800" dirty="0" err="1"/>
              <a:t>strtab</a:t>
            </a:r>
            <a:r>
              <a:rPr lang="zh-CN" altLang="en-US" sz="2800" dirty="0"/>
              <a:t>在</a:t>
            </a:r>
            <a:r>
              <a:rPr lang="en-US" altLang="zh-CN" sz="2800" dirty="0"/>
              <a:t>ELF</a:t>
            </a:r>
            <a:r>
              <a:rPr lang="zh-CN" altLang="en-US" sz="2800" dirty="0"/>
              <a:t>文件中起始位置 </a:t>
            </a:r>
            <a:r>
              <a:rPr lang="en-US" altLang="zh-CN" sz="2800" dirty="0"/>
              <a:t>+ </a:t>
            </a:r>
            <a:r>
              <a:rPr lang="zh-CN" altLang="en-US" sz="2800" dirty="0"/>
              <a:t>符号表项</a:t>
            </a:r>
            <a:r>
              <a:rPr lang="en-US" altLang="zh-CN" sz="2800" dirty="0"/>
              <a:t>.</a:t>
            </a:r>
            <a:r>
              <a:rPr lang="en-US" altLang="zh-CN" sz="2800" dirty="0" err="1"/>
              <a:t>st_name</a:t>
            </a:r>
            <a:r>
              <a:rPr lang="en-US" altLang="zh-CN" sz="2800" dirty="0"/>
              <a:t> =&gt; </a:t>
            </a:r>
            <a:r>
              <a:rPr lang="zh-CN" altLang="en-US" sz="2800" dirty="0"/>
              <a:t>字符串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137484" y="3092116"/>
            <a:ext cx="2346158" cy="11790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697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F347F-FFD8-4D20-A1A3-D9036BC3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相关代码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8F8D-AEFB-470F-BAD4-1E39EC7F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8411-70E8-44F6-B273-5C8CF5FAA408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3528D-4608-43AC-8FC9-2B6F4E67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6B1ED-7805-4607-A4F2-8DF94612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92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3F8862-150E-4763-BF3B-BFEC886647EC}"/>
              </a:ext>
            </a:extLst>
          </p:cNvPr>
          <p:cNvSpPr/>
          <p:nvPr/>
        </p:nvSpPr>
        <p:spPr>
          <a:xfrm>
            <a:off x="838200" y="2331116"/>
            <a:ext cx="10291236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uint32_t look_up_symtab(char *sym, bool *success)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int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for(i = 0; i &lt; nr_symtab_entry; i 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uint8_t type = ELF32_ST_TYPE(symtab[i].st_info);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if(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(type == STT_FUNC || type == STT_OBJECT) &amp;&amp; 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				strcmp(strtab + symtab[i].st_name, sym) == 0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	*success = 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	return symtab[i].st_value;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	*success = false;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return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7390912" y="1807896"/>
            <a:ext cx="3738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</a:rPr>
              <a:t>/monitor/</a:t>
            </a:r>
            <a:r>
              <a:rPr lang="en-US" altLang="zh-CN" sz="2800" dirty="0" err="1">
                <a:solidFill>
                  <a:schemeClr val="accent5"/>
                </a:solidFill>
              </a:rPr>
              <a:t>elf.c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013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8B8DA-81B0-4786-A779-5AC511FD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相关代码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41D0E0-54F9-45BD-A834-51BE1CA2F640}"/>
              </a:ext>
            </a:extLst>
          </p:cNvPr>
          <p:cNvSpPr/>
          <p:nvPr/>
        </p:nvSpPr>
        <p:spPr>
          <a:xfrm>
            <a:off x="1717040" y="1379876"/>
            <a:ext cx="8453120" cy="544764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/* Load section header table 读取节头表 */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uint32_t sh_size = elf-&gt;e_shentsize * elf-&gt;e_shnum;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Elf32_Shdr *sh = malloc(sh_size);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fseek(fp, elf-&gt;e_shoff, SEEK_SET);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fread(sh, sh_size, 1, fp);</a:t>
            </a:r>
          </a:p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/* Load section header string table 读取节头表对应的字符串表 */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char *shstrtab = malloc(sh[elf-&gt;e_shstrndx].sh_size);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fseek(fp, sh[elf-&gt;e_shstrndx].sh_offset, SEEK_SET);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fread(shstrtab, sh[elf-&gt;e_shstrndx].sh_size, 1, fp);</a:t>
            </a:r>
          </a:p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	int i;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for(i = 0; i &lt; elf-&gt;e_shnum; i ++) { </a:t>
            </a:r>
            <a:r>
              <a:rPr lang="en-US" altLang="zh-CN" sz="1200" dirty="0">
                <a:latin typeface="Consolas" panose="020B0609020204030204" pitchFamily="49" charset="0"/>
              </a:rPr>
              <a:t>/*  </a:t>
            </a:r>
            <a:r>
              <a:rPr lang="zh-CN" altLang="en-US" sz="1200" dirty="0">
                <a:latin typeface="Consolas" panose="020B0609020204030204" pitchFamily="49" charset="0"/>
              </a:rPr>
              <a:t>扫描节头表</a:t>
            </a:r>
            <a:r>
              <a:rPr lang="en-US" altLang="zh-CN" sz="1200" dirty="0">
                <a:latin typeface="Consolas" panose="020B0609020204030204" pitchFamily="49" charset="0"/>
              </a:rPr>
              <a:t>  */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		if(sh[i].sh_type == SHT_SYMTAB &amp;&amp; 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	</a:t>
            </a:r>
            <a:r>
              <a:rPr lang="zh-CN" alt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strcmp(shstrtab + sh[i].sh_name, ".symtab") == 0</a:t>
            </a:r>
            <a:r>
              <a:rPr lang="zh-CN" alt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		/* Load symbol table from exec_file 得到符号表 */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symtab = malloc(sh[i].sh_size);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fseek(fp, sh[i].sh_offset, SEEK_SET);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fread(symtab, sh[i].sh_size, 1, fp);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nr_symtab_entry = sh[i].sh_size / sizeof(symtab[0]);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}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else if(sh[i].sh_type == SHT_STRTAB &amp;&amp; 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	</a:t>
            </a:r>
            <a:r>
              <a:rPr lang="zh-CN" alt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strcmp(shstrtab + sh[i].sh_name, ".strtab") == 0</a:t>
            </a:r>
            <a:r>
              <a:rPr lang="zh-CN" alt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		/* Load string table from exec_file 得到符号表对应的字符串表 */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strtab = malloc(sh[i].sh_size);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fseek(fp, sh[i].sh_offset, SEEK_SET);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fread(strtab, sh[i].sh_size, 1, fp);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}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AC6B35-89E8-4809-BDFE-31041950ACEE}"/>
              </a:ext>
            </a:extLst>
          </p:cNvPr>
          <p:cNvSpPr/>
          <p:nvPr/>
        </p:nvSpPr>
        <p:spPr>
          <a:xfrm>
            <a:off x="8047421" y="707511"/>
            <a:ext cx="3100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找到名为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symtab</a:t>
            </a:r>
            <a:r>
              <a:rPr lang="zh-CN" altLang="en-US" dirty="0">
                <a:solidFill>
                  <a:srgbClr val="C00000"/>
                </a:solidFill>
              </a:rPr>
              <a:t>的符号表和名为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strtab</a:t>
            </a:r>
            <a:r>
              <a:rPr lang="zh-CN" altLang="en-US" dirty="0">
                <a:solidFill>
                  <a:srgbClr val="C00000"/>
                </a:solidFill>
              </a:rPr>
              <a:t>的字符串表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C5F7E2-910D-4E8A-A946-11793E3B4499}"/>
              </a:ext>
            </a:extLst>
          </p:cNvPr>
          <p:cNvSpPr txBox="1"/>
          <p:nvPr/>
        </p:nvSpPr>
        <p:spPr>
          <a:xfrm>
            <a:off x="6533536" y="3748764"/>
            <a:ext cx="4134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这一步和解析符号名称时的操作一样，等一下细讲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1723-04C3-43B4-A2E7-E48E85C290E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93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26738" y="863552"/>
            <a:ext cx="3738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</a:rPr>
              <a:t>/monitor/</a:t>
            </a:r>
            <a:r>
              <a:rPr lang="en-US" altLang="zh-CN" sz="2800" dirty="0" err="1">
                <a:solidFill>
                  <a:schemeClr val="accent5"/>
                </a:solidFill>
              </a:rPr>
              <a:t>elf.c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908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38A51-35E7-400F-923A-0C75B983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82365-860D-448D-89DD-0896EDC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213891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符号表解析了有啥用？</a:t>
            </a:r>
            <a:endParaRPr lang="en-US" altLang="zh-CN" dirty="0"/>
          </a:p>
          <a:p>
            <a:r>
              <a:rPr lang="zh-CN" altLang="en-US" dirty="0"/>
              <a:t>如果你想写一个链接器</a:t>
            </a:r>
            <a:endParaRPr lang="en-US" altLang="zh-CN" dirty="0"/>
          </a:p>
          <a:p>
            <a:pPr lvl="1"/>
            <a:r>
              <a:rPr lang="zh-CN" altLang="en-US" dirty="0"/>
              <a:t>可以将处于不同</a:t>
            </a:r>
            <a:r>
              <a:rPr lang="en-US" altLang="zh-CN" dirty="0"/>
              <a:t>.o</a:t>
            </a:r>
            <a:r>
              <a:rPr lang="zh-CN" altLang="en-US" dirty="0"/>
              <a:t>文件中的全局变量或函数的调用和定义通过内存地址联系到一起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–s 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cpu</a:t>
            </a:r>
            <a:r>
              <a:rPr lang="en-US" altLang="zh-CN" dirty="0"/>
              <a:t>/decode/</a:t>
            </a:r>
            <a:r>
              <a:rPr lang="en-US" altLang="zh-CN" dirty="0" err="1"/>
              <a:t>opcode.o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–s 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cpu</a:t>
            </a:r>
            <a:r>
              <a:rPr lang="en-US" altLang="zh-CN" dirty="0"/>
              <a:t>/</a:t>
            </a:r>
            <a:r>
              <a:rPr lang="en-US" altLang="zh-CN" dirty="0" err="1"/>
              <a:t>instr</a:t>
            </a:r>
            <a:r>
              <a:rPr lang="en-US" altLang="zh-CN" dirty="0"/>
              <a:t>/</a:t>
            </a:r>
            <a:r>
              <a:rPr lang="en-US" altLang="zh-CN" dirty="0" err="1"/>
              <a:t>mov.o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5F9DE-4255-4466-B779-5C0B017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41B7C-91AB-4579-94B6-8415D3E5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94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B4ACBD-ED0C-4700-B313-E2A51726C458}"/>
              </a:ext>
            </a:extLst>
          </p:cNvPr>
          <p:cNvSpPr/>
          <p:nvPr/>
        </p:nvSpPr>
        <p:spPr>
          <a:xfrm>
            <a:off x="4891537" y="4901461"/>
            <a:ext cx="5495027" cy="13849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Symbol table '.symtab' contains 249 entries: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...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223: 00000000     0 NOTYPE  GLOBAL DEFAULT  UND mov_i2r_b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224: 00000000     0 NOTYPE  GLOBAL DEFAULT  UND mov_i2r_v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...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811A02-C242-4607-BBDE-9959427FDC45}"/>
              </a:ext>
            </a:extLst>
          </p:cNvPr>
          <p:cNvSpPr/>
          <p:nvPr/>
        </p:nvSpPr>
        <p:spPr>
          <a:xfrm>
            <a:off x="9323772" y="4434835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opcode.o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B54B9B-E8FF-4EE7-9CC6-295A16B27413}"/>
              </a:ext>
            </a:extLst>
          </p:cNvPr>
          <p:cNvSpPr/>
          <p:nvPr/>
        </p:nvSpPr>
        <p:spPr>
          <a:xfrm>
            <a:off x="1657710" y="3419173"/>
            <a:ext cx="5430329" cy="13849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Symbol table '.symtab' contains 165 entries: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...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149: 000002a0   176 FUNC    GLOBAL DEFAULT   39 mov_i2rm_b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151: 00000350   176 FUNC    GLOBAL DEFAULT   39 mov_i2rm_v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...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A737E0-13E2-4223-B19A-577ED1B81D1E}"/>
              </a:ext>
            </a:extLst>
          </p:cNvPr>
          <p:cNvSpPr/>
          <p:nvPr/>
        </p:nvSpPr>
        <p:spPr>
          <a:xfrm>
            <a:off x="7078333" y="3422832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mov.o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5351FA-291A-48DF-AE71-270F50E96179}"/>
              </a:ext>
            </a:extLst>
          </p:cNvPr>
          <p:cNvSpPr txBox="1"/>
          <p:nvPr/>
        </p:nvSpPr>
        <p:spPr>
          <a:xfrm>
            <a:off x="649706" y="4804167"/>
            <a:ext cx="4083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如果发现符号表中有多个</a:t>
            </a:r>
            <a:r>
              <a:rPr lang="en-US" altLang="zh-CN" sz="1200" dirty="0">
                <a:solidFill>
                  <a:srgbClr val="FF0000"/>
                </a:solidFill>
              </a:rPr>
              <a:t>Type</a:t>
            </a:r>
            <a:r>
              <a:rPr lang="zh-CN" altLang="en-US" sz="1200" dirty="0">
                <a:solidFill>
                  <a:srgbClr val="FF0000"/>
                </a:solidFill>
              </a:rPr>
              <a:t>为</a:t>
            </a:r>
            <a:r>
              <a:rPr lang="en-US" altLang="zh-CN" sz="1200" dirty="0">
                <a:solidFill>
                  <a:srgbClr val="FF0000"/>
                </a:solidFill>
              </a:rPr>
              <a:t>FUNC</a:t>
            </a:r>
            <a:r>
              <a:rPr lang="zh-CN" altLang="en-US" sz="1200" dirty="0">
                <a:solidFill>
                  <a:srgbClr val="FF0000"/>
                </a:solidFill>
              </a:rPr>
              <a:t>或</a:t>
            </a:r>
            <a:r>
              <a:rPr lang="en-US" altLang="zh-CN" sz="1200" dirty="0">
                <a:solidFill>
                  <a:srgbClr val="FF0000"/>
                </a:solidFill>
              </a:rPr>
              <a:t>OBJECT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</a:rPr>
              <a:t>Bind</a:t>
            </a:r>
            <a:r>
              <a:rPr lang="zh-CN" altLang="en-US" sz="1200" dirty="0">
                <a:solidFill>
                  <a:srgbClr val="FF0000"/>
                </a:solidFill>
              </a:rPr>
              <a:t>类型为</a:t>
            </a:r>
            <a:r>
              <a:rPr lang="en-US" altLang="zh-CN" sz="1200" dirty="0">
                <a:solidFill>
                  <a:srgbClr val="FF0000"/>
                </a:solidFill>
              </a:rPr>
              <a:t>GLOBAL</a:t>
            </a:r>
            <a:r>
              <a:rPr lang="zh-CN" altLang="en-US" sz="1200" dirty="0">
                <a:solidFill>
                  <a:srgbClr val="FF0000"/>
                </a:solidFill>
              </a:rPr>
              <a:t>，其</a:t>
            </a:r>
            <a:r>
              <a:rPr lang="en-US" altLang="zh-CN" sz="1200" dirty="0" err="1">
                <a:solidFill>
                  <a:srgbClr val="FF0000"/>
                </a:solidFill>
              </a:rPr>
              <a:t>Ndx</a:t>
            </a:r>
            <a:r>
              <a:rPr lang="zh-CN" altLang="en-US" sz="1200" dirty="0">
                <a:solidFill>
                  <a:srgbClr val="FF0000"/>
                </a:solidFill>
              </a:rPr>
              <a:t>都显示在某一个</a:t>
            </a:r>
            <a:r>
              <a:rPr lang="en-US" altLang="zh-CN" sz="1200" dirty="0">
                <a:solidFill>
                  <a:srgbClr val="FF0000"/>
                </a:solidFill>
              </a:rPr>
              <a:t>section</a:t>
            </a:r>
            <a:r>
              <a:rPr lang="zh-CN" altLang="en-US" sz="1200" dirty="0">
                <a:solidFill>
                  <a:srgbClr val="FF0000"/>
                </a:solidFill>
              </a:rPr>
              <a:t>中被定义了的符号具有同样的名字：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multiple definition of xxx</a:t>
            </a: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去掉</a:t>
            </a:r>
            <a:r>
              <a:rPr lang="en-US" altLang="zh-CN" sz="1200" dirty="0">
                <a:solidFill>
                  <a:srgbClr val="FF0000"/>
                </a:solidFill>
              </a:rPr>
              <a:t>static void instr_execute_2op()</a:t>
            </a:r>
            <a:r>
              <a:rPr lang="zh-CN" altLang="en-US" sz="1200" dirty="0">
                <a:solidFill>
                  <a:srgbClr val="FF0000"/>
                </a:solidFill>
              </a:rPr>
              <a:t>前面的</a:t>
            </a:r>
            <a:r>
              <a:rPr lang="en-US" altLang="zh-CN" sz="1200" dirty="0">
                <a:solidFill>
                  <a:srgbClr val="FF0000"/>
                </a:solidFill>
              </a:rPr>
              <a:t>static</a:t>
            </a:r>
            <a:r>
              <a:rPr lang="zh-CN" altLang="en-US" sz="1200" dirty="0">
                <a:solidFill>
                  <a:srgbClr val="FF0000"/>
                </a:solidFill>
              </a:rPr>
              <a:t>就能够触发（比如尝试</a:t>
            </a:r>
            <a:r>
              <a:rPr lang="en-US" altLang="zh-CN" sz="1200" dirty="0" err="1">
                <a:solidFill>
                  <a:srgbClr val="FF0000"/>
                </a:solidFill>
              </a:rPr>
              <a:t>mov.c</a:t>
            </a:r>
            <a:r>
              <a:rPr lang="zh-CN" altLang="en-US" sz="1200" dirty="0">
                <a:solidFill>
                  <a:srgbClr val="FF0000"/>
                </a:solidFill>
              </a:rPr>
              <a:t>和</a:t>
            </a:r>
            <a:r>
              <a:rPr lang="en-US" altLang="zh-CN" sz="1200" dirty="0" err="1">
                <a:solidFill>
                  <a:srgbClr val="FF0000"/>
                </a:solidFill>
              </a:rPr>
              <a:t>sar.c</a:t>
            </a:r>
            <a:r>
              <a:rPr lang="zh-CN" altLang="en-US" sz="1200" dirty="0">
                <a:solidFill>
                  <a:srgbClr val="FF0000"/>
                </a:solidFill>
              </a:rPr>
              <a:t>，把</a:t>
            </a:r>
            <a:r>
              <a:rPr lang="en-US" altLang="zh-CN" sz="1200" dirty="0">
                <a:solidFill>
                  <a:srgbClr val="FF0000"/>
                </a:solidFill>
              </a:rPr>
              <a:t>static</a:t>
            </a:r>
            <a:r>
              <a:rPr lang="zh-CN" altLang="en-US" sz="1200" dirty="0">
                <a:solidFill>
                  <a:srgbClr val="FF0000"/>
                </a:solidFill>
              </a:rPr>
              <a:t>去掉），观察一下对应的符号表，是不是有什么变化？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7C5D5CF-962A-4996-9713-B568A1E8CC40}"/>
              </a:ext>
            </a:extLst>
          </p:cNvPr>
          <p:cNvCxnSpPr/>
          <p:nvPr/>
        </p:nvCxnSpPr>
        <p:spPr>
          <a:xfrm flipH="1" flipV="1">
            <a:off x="7014382" y="4331565"/>
            <a:ext cx="2182483" cy="13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F62395-BE8C-4B18-92DD-F92EB8B95C43}"/>
              </a:ext>
            </a:extLst>
          </p:cNvPr>
          <p:cNvCxnSpPr/>
          <p:nvPr/>
        </p:nvCxnSpPr>
        <p:spPr>
          <a:xfrm flipH="1" flipV="1">
            <a:off x="7028400" y="4507794"/>
            <a:ext cx="2182483" cy="13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697E-0C92-4326-AFB9-0D369B9BFB5D}" type="datetime1">
              <a:rPr lang="zh-CN" altLang="en-US" smtClean="0"/>
              <a:t>2020/11/12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303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38A51-35E7-400F-923A-0C75B983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82365-860D-448D-89DD-0896EDC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766" y="1501354"/>
            <a:ext cx="9734550" cy="4424915"/>
          </a:xfrm>
        </p:spPr>
        <p:txBody>
          <a:bodyPr>
            <a:normAutofit/>
          </a:bodyPr>
          <a:lstStyle/>
          <a:p>
            <a:r>
              <a:rPr lang="zh-CN" altLang="en-US" dirty="0"/>
              <a:t>符号表解析了有啥用？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NEMU</a:t>
            </a:r>
            <a:r>
              <a:rPr lang="zh-CN" altLang="en-US" dirty="0"/>
              <a:t>来说</a:t>
            </a:r>
            <a:endParaRPr lang="en-US" altLang="zh-CN" dirty="0"/>
          </a:p>
          <a:p>
            <a:pPr lvl="1"/>
            <a:r>
              <a:rPr lang="zh-CN" altLang="en-US" dirty="0"/>
              <a:t>你可以使用 </a:t>
            </a:r>
            <a:r>
              <a:rPr lang="en-US" altLang="zh-CN" i="1" dirty="0">
                <a:solidFill>
                  <a:srgbClr val="0070C0"/>
                </a:solidFill>
              </a:rPr>
              <a:t>x 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en-US" altLang="zh-CN" i="1" dirty="0"/>
              <a:t> </a:t>
            </a:r>
            <a:r>
              <a:rPr lang="zh-CN" altLang="en-US" dirty="0"/>
              <a:t>来查看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zh-CN" altLang="en-US" dirty="0"/>
              <a:t>的起始地址</a:t>
            </a:r>
            <a:endParaRPr lang="en-US" altLang="zh-CN" dirty="0"/>
          </a:p>
          <a:p>
            <a:pPr lvl="2"/>
            <a:r>
              <a:rPr lang="zh-CN" altLang="en-US" dirty="0"/>
              <a:t>再使用</a:t>
            </a:r>
            <a:r>
              <a:rPr lang="en-US" altLang="zh-CN" i="1" dirty="0">
                <a:solidFill>
                  <a:srgbClr val="0070C0"/>
                </a:solidFill>
              </a:rPr>
              <a:t>x </a:t>
            </a:r>
            <a:r>
              <a:rPr lang="zh-CN" altLang="en-US" i="1" dirty="0">
                <a:solidFill>
                  <a:srgbClr val="0070C0"/>
                </a:solidFill>
              </a:rPr>
              <a:t>起始地址</a:t>
            </a:r>
            <a:r>
              <a:rPr lang="en-US" altLang="zh-CN" i="1" dirty="0">
                <a:solidFill>
                  <a:srgbClr val="0070C0"/>
                </a:solidFill>
              </a:rPr>
              <a:t>+offset</a:t>
            </a:r>
            <a:r>
              <a:rPr lang="zh-CN" altLang="en-US" dirty="0"/>
              <a:t> 来查看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zh-CN" altLang="en-US" dirty="0"/>
              <a:t>的内容</a:t>
            </a:r>
            <a:endParaRPr lang="en-US" altLang="zh-CN" dirty="0"/>
          </a:p>
          <a:p>
            <a:pPr lvl="2"/>
            <a:r>
              <a:rPr lang="zh-CN" altLang="en-US" dirty="0"/>
              <a:t>也可以使用 </a:t>
            </a:r>
            <a:r>
              <a:rPr lang="en-US" altLang="zh-CN" i="1" dirty="0">
                <a:solidFill>
                  <a:srgbClr val="0070C0"/>
                </a:solidFill>
              </a:rPr>
              <a:t>x </a:t>
            </a:r>
            <a:r>
              <a:rPr lang="zh-CN" altLang="en-US" i="1" dirty="0">
                <a:solidFill>
                  <a:srgbClr val="0070C0"/>
                </a:solidFill>
              </a:rPr>
              <a:t>*</a:t>
            </a:r>
            <a:r>
              <a:rPr lang="en-US" altLang="zh-CN" i="1" dirty="0">
                <a:solidFill>
                  <a:srgbClr val="0070C0"/>
                </a:solidFill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en-US" altLang="zh-CN" i="1" dirty="0">
                <a:solidFill>
                  <a:srgbClr val="0070C0"/>
                </a:solidFill>
              </a:rPr>
              <a:t> + offset)</a:t>
            </a:r>
            <a:r>
              <a:rPr lang="zh-CN" altLang="en-US" dirty="0"/>
              <a:t>来查看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zh-CN" altLang="en-US" dirty="0"/>
              <a:t>的内容</a:t>
            </a:r>
            <a:endParaRPr lang="en-US" altLang="zh-CN" dirty="0"/>
          </a:p>
          <a:p>
            <a:pPr lvl="1"/>
            <a:r>
              <a:rPr lang="zh-CN" altLang="en-US" dirty="0"/>
              <a:t>你也可以使用 </a:t>
            </a:r>
            <a:r>
              <a:rPr lang="en-US" altLang="zh-CN" i="1" dirty="0">
                <a:solidFill>
                  <a:srgbClr val="0070C0"/>
                </a:solidFill>
              </a:rPr>
              <a:t>b main</a:t>
            </a:r>
            <a:r>
              <a:rPr lang="zh-CN" altLang="en-US" dirty="0"/>
              <a:t>来在</a:t>
            </a:r>
            <a:r>
              <a:rPr lang="en-US" altLang="zh-CN" i="1" dirty="0">
                <a:solidFill>
                  <a:srgbClr val="0070C0"/>
                </a:solidFill>
              </a:rPr>
              <a:t>main</a:t>
            </a:r>
            <a:r>
              <a:rPr lang="zh-CN" altLang="en-US" dirty="0"/>
              <a:t>函数开始处设置断点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NEMU</a:t>
            </a:r>
            <a:r>
              <a:rPr lang="zh-CN" altLang="en-US" dirty="0"/>
              <a:t>中使用上述功能涉及对表达式求值功能的实现</a:t>
            </a:r>
            <a:endParaRPr lang="en-US" altLang="zh-CN" dirty="0"/>
          </a:p>
          <a:p>
            <a:pPr lvl="1"/>
            <a:r>
              <a:rPr lang="zh-CN" altLang="en-US" dirty="0"/>
              <a:t>相应教程：看教程</a:t>
            </a:r>
            <a:r>
              <a:rPr lang="en-US" altLang="zh-CN" dirty="0"/>
              <a:t>PA 2-3</a:t>
            </a:r>
            <a:r>
              <a:rPr lang="zh-CN" altLang="en-US" dirty="0"/>
              <a:t>部分</a:t>
            </a:r>
            <a:endParaRPr lang="en-US" altLang="zh-CN" dirty="0"/>
          </a:p>
          <a:p>
            <a:pPr lvl="1"/>
            <a:r>
              <a:rPr lang="zh-CN" altLang="en-US" dirty="0"/>
              <a:t>代码：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/monitor/</a:t>
            </a:r>
            <a:r>
              <a:rPr lang="en-US" altLang="zh-CN" dirty="0" err="1"/>
              <a:t>expr.c</a:t>
            </a:r>
            <a:endParaRPr lang="en-US" altLang="zh-CN" dirty="0"/>
          </a:p>
          <a:p>
            <a:pPr lvl="1"/>
            <a:r>
              <a:rPr lang="zh-CN" altLang="en-US" dirty="0"/>
              <a:t>我们下次课再讲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96AB3-E834-44DD-97C1-C54C6487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81C-B08F-4B17-BAE4-54C3746D3122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5F9DE-4255-4466-B779-5C0B017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41B7C-91AB-4579-94B6-8415D3E5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579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截止时间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70537"/>
            <a:ext cx="10515600" cy="410642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PA 2-2 </a:t>
            </a:r>
            <a:r>
              <a:rPr lang="zh-CN" altLang="en-US" sz="4000" dirty="0"/>
              <a:t>截止时间</a:t>
            </a:r>
            <a:endParaRPr lang="en-US" altLang="zh-CN" sz="4000" dirty="0"/>
          </a:p>
          <a:p>
            <a:pPr lvl="1"/>
            <a:r>
              <a:rPr lang="en-US" altLang="zh-CN" sz="3600" dirty="0"/>
              <a:t>2020</a:t>
            </a:r>
            <a:r>
              <a:rPr lang="zh-CN" altLang="en-US" sz="3600" dirty="0"/>
              <a:t>年</a:t>
            </a:r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r>
              <a:rPr lang="en-US" altLang="zh-CN" sz="3600" dirty="0"/>
              <a:t>29</a:t>
            </a:r>
            <a:r>
              <a:rPr lang="zh-CN" altLang="en-US" sz="3600" dirty="0"/>
              <a:t>日</a:t>
            </a:r>
            <a:r>
              <a:rPr lang="en-US" altLang="zh-CN" sz="3600" dirty="0"/>
              <a:t>24</a:t>
            </a:r>
            <a:r>
              <a:rPr lang="zh-CN" altLang="en-US" sz="3600" dirty="0"/>
              <a:t>时</a:t>
            </a:r>
            <a:endParaRPr lang="en-US" altLang="zh-CN" sz="3600" dirty="0"/>
          </a:p>
          <a:p>
            <a:pPr lvl="1"/>
            <a:endParaRPr lang="en-US" altLang="zh-CN" sz="3600" dirty="0"/>
          </a:p>
          <a:p>
            <a:r>
              <a:rPr lang="en-US" altLang="zh-CN" sz="4000" dirty="0"/>
              <a:t>PA 2-3 </a:t>
            </a:r>
            <a:r>
              <a:rPr lang="zh-CN" altLang="en-US" sz="4000" dirty="0"/>
              <a:t>（选做）截止时间</a:t>
            </a:r>
            <a:endParaRPr lang="en-US" altLang="zh-CN" sz="4000" dirty="0"/>
          </a:p>
          <a:p>
            <a:pPr lvl="1"/>
            <a:r>
              <a:rPr lang="en-US" altLang="zh-CN" sz="3600" dirty="0"/>
              <a:t>2020</a:t>
            </a:r>
            <a:r>
              <a:rPr lang="zh-CN" altLang="en-US" sz="3600" dirty="0"/>
              <a:t>年</a:t>
            </a:r>
            <a:r>
              <a:rPr lang="en-US" altLang="zh-CN" sz="3600" dirty="0"/>
              <a:t>11</a:t>
            </a:r>
            <a:r>
              <a:rPr lang="zh-CN" altLang="en-US" sz="3600" dirty="0"/>
              <a:t>月</a:t>
            </a:r>
            <a:r>
              <a:rPr lang="en-US" altLang="zh-CN" sz="3600" dirty="0"/>
              <a:t>29</a:t>
            </a:r>
            <a:r>
              <a:rPr lang="zh-CN" altLang="en-US" sz="3600" dirty="0"/>
              <a:t>日</a:t>
            </a:r>
            <a:r>
              <a:rPr lang="en-US" altLang="zh-CN" sz="3600" dirty="0"/>
              <a:t>24</a:t>
            </a:r>
            <a:r>
              <a:rPr lang="zh-CN" altLang="en-US" sz="3600" dirty="0"/>
              <a:t>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FD65-9D16-4DF0-ABCF-74F12BFEC78D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935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 2-3 </a:t>
            </a:r>
            <a:r>
              <a:rPr lang="zh-CN" altLang="en-US" dirty="0"/>
              <a:t>结束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整个</a:t>
            </a:r>
            <a:r>
              <a:rPr lang="en-US" altLang="zh-CN" dirty="0"/>
              <a:t>PA2</a:t>
            </a:r>
            <a:r>
              <a:rPr lang="zh-CN" altLang="en-US" dirty="0"/>
              <a:t>授课完成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0629-EDF3-458F-9583-CD5F59E092A2}" type="datetime1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9038-FCC5-4893-8B22-D49FA85E0530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80560"/>
      </p:ext>
    </p:extLst>
  </p:cSld>
  <p:clrMapOvr>
    <a:masterClrMapping/>
  </p:clrMapOvr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656</TotalTime>
  <Words>12926</Words>
  <Application>Microsoft Office PowerPoint</Application>
  <PresentationFormat>宽屏</PresentationFormat>
  <Paragraphs>1824</Paragraphs>
  <Slides>97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5" baseType="lpstr">
      <vt:lpstr>DengXian</vt:lpstr>
      <vt:lpstr>DengXian</vt:lpstr>
      <vt:lpstr>微软雅黑</vt:lpstr>
      <vt:lpstr>幼圆</vt:lpstr>
      <vt:lpstr>Arial</vt:lpstr>
      <vt:lpstr>Consolas</vt:lpstr>
      <vt:lpstr>Courier New</vt:lpstr>
      <vt:lpstr>2020_spring_pa_0</vt:lpstr>
      <vt:lpstr>第三章作业布置</vt:lpstr>
      <vt:lpstr>PA 2-3 内建调试器和表达式求值</vt:lpstr>
      <vt:lpstr>目录</vt:lpstr>
      <vt:lpstr>NEMU的启动过程（编译完成后）</vt:lpstr>
      <vt:lpstr>NEMU的启动过程</vt:lpstr>
      <vt:lpstr>NEMU的启动过程</vt:lpstr>
      <vt:lpstr>NEMU的启动过程</vt:lpstr>
      <vt:lpstr>NEMU的启动过程</vt:lpstr>
      <vt:lpstr>NEMU的启动过程</vt:lpstr>
      <vt:lpstr>内建调试器monitor</vt:lpstr>
      <vt:lpstr>内建调试器monitor</vt:lpstr>
      <vt:lpstr>内建调试器monitor</vt:lpstr>
      <vt:lpstr>monitor解析并执行用户命令</vt:lpstr>
      <vt:lpstr>monitor解析并执行用户命令</vt:lpstr>
      <vt:lpstr>monitor解析并执行用户命令</vt:lpstr>
      <vt:lpstr>monitor解析并执行用户命令</vt:lpstr>
      <vt:lpstr>monitor解析并执行用户命令</vt:lpstr>
      <vt:lpstr>print_asm() 展示单步执行效果</vt:lpstr>
      <vt:lpstr>monitor解析并执行用户命令</vt:lpstr>
      <vt:lpstr>目录</vt:lpstr>
      <vt:lpstr>monitor与表达式求值</vt:lpstr>
      <vt:lpstr>monitor与表达式求值</vt:lpstr>
      <vt:lpstr>monitor与表达式求值</vt:lpstr>
      <vt:lpstr>monitor与表达式求值</vt:lpstr>
      <vt:lpstr>monitor与表达式求值</vt:lpstr>
      <vt:lpstr>monitor与表达式求值</vt:lpstr>
      <vt:lpstr>monitor与表达式求值</vt:lpstr>
      <vt:lpstr>monitor与表达式求值</vt:lpstr>
      <vt:lpstr>uint32_t expr(char *e, bool *success)</vt:lpstr>
      <vt:lpstr>要解决的问题</vt:lpstr>
      <vt:lpstr>要解决的问题</vt:lpstr>
      <vt:lpstr>要解决的问题</vt:lpstr>
      <vt:lpstr>要解决的问题</vt:lpstr>
      <vt:lpstr>要解决的问题</vt:lpstr>
      <vt:lpstr>要解决的问题</vt:lpstr>
      <vt:lpstr>要解决的问题</vt:lpstr>
      <vt:lpstr>expr()执行的基本流程</vt:lpstr>
      <vt:lpstr>expr()执行的基本流程</vt:lpstr>
      <vt:lpstr>expr()执行的基本流程（总结一下）</vt:lpstr>
      <vt:lpstr>目录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数学表达式求值（第一步）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make_token()执行流程</vt:lpstr>
      <vt:lpstr>数学表达式求值（第一步）</vt:lpstr>
      <vt:lpstr>expr()函数</vt:lpstr>
      <vt:lpstr>expr()函数</vt:lpstr>
      <vt:lpstr>数学表达式求值（第一步plus）</vt:lpstr>
      <vt:lpstr>目录</vt:lpstr>
      <vt:lpstr>数学表达式求值（第二步）</vt:lpstr>
      <vt:lpstr>数学表达式求值（第二步）</vt:lpstr>
      <vt:lpstr>数学表达式求值（第二步）</vt:lpstr>
      <vt:lpstr>数学表达式求值（第二步）</vt:lpstr>
      <vt:lpstr>数学表达式求值（第二步）</vt:lpstr>
      <vt:lpstr>数学表达式求值（第二步）</vt:lpstr>
      <vt:lpstr>数学表达式求值（第二步）</vt:lpstr>
      <vt:lpstr>数学表达式求值（第二步）</vt:lpstr>
      <vt:lpstr>数学表达式求值（大总结）</vt:lpstr>
      <vt:lpstr>数学表达式求值（大总结）</vt:lpstr>
      <vt:lpstr>目录</vt:lpstr>
      <vt:lpstr>PowerPoint 演示文稿</vt:lpstr>
      <vt:lpstr>符号表的解析</vt:lpstr>
      <vt:lpstr>符号表的解析</vt:lpstr>
      <vt:lpstr>符号表的解析</vt:lpstr>
      <vt:lpstr>ELF头的编程解析</vt:lpstr>
      <vt:lpstr>解析节头表，找到符号表和字符串表</vt:lpstr>
      <vt:lpstr>符号表的解析</vt:lpstr>
      <vt:lpstr>符号表的解析</vt:lpstr>
      <vt:lpstr>符号表的解析</vt:lpstr>
      <vt:lpstr>符号表的解析</vt:lpstr>
      <vt:lpstr>NEMU相关代码</vt:lpstr>
      <vt:lpstr>NEMU相关代码</vt:lpstr>
      <vt:lpstr>符号表的解析</vt:lpstr>
      <vt:lpstr>符号表的解析</vt:lpstr>
      <vt:lpstr>截止时间</vt:lpstr>
      <vt:lpstr>PA 2-3 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2-3 内建调试器和表达式求值</dc:title>
  <dc:creator>wangliang</dc:creator>
  <cp:lastModifiedBy>亮 汪</cp:lastModifiedBy>
  <cp:revision>261</cp:revision>
  <dcterms:created xsi:type="dcterms:W3CDTF">2020-04-09T09:10:34Z</dcterms:created>
  <dcterms:modified xsi:type="dcterms:W3CDTF">2020-11-12T04:47:11Z</dcterms:modified>
</cp:coreProperties>
</file>