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98" r:id="rId15"/>
    <p:sldId id="299" r:id="rId16"/>
    <p:sldId id="268" r:id="rId17"/>
    <p:sldId id="269" r:id="rId18"/>
    <p:sldId id="297" r:id="rId19"/>
    <p:sldId id="300" r:id="rId20"/>
    <p:sldId id="270" r:id="rId21"/>
    <p:sldId id="271" r:id="rId22"/>
    <p:sldId id="272" r:id="rId23"/>
    <p:sldId id="273" r:id="rId24"/>
    <p:sldId id="274" r:id="rId25"/>
    <p:sldId id="290" r:id="rId26"/>
    <p:sldId id="291" r:id="rId27"/>
    <p:sldId id="275" r:id="rId28"/>
    <p:sldId id="276" r:id="rId29"/>
    <p:sldId id="277" r:id="rId30"/>
    <p:sldId id="278" r:id="rId31"/>
    <p:sldId id="279" r:id="rId32"/>
    <p:sldId id="280" r:id="rId33"/>
    <p:sldId id="301" r:id="rId34"/>
    <p:sldId id="302" r:id="rId35"/>
    <p:sldId id="282" r:id="rId36"/>
    <p:sldId id="292" r:id="rId37"/>
    <p:sldId id="283" r:id="rId38"/>
    <p:sldId id="295" r:id="rId39"/>
    <p:sldId id="293" r:id="rId40"/>
    <p:sldId id="284" r:id="rId41"/>
    <p:sldId id="285" r:id="rId42"/>
    <p:sldId id="286" r:id="rId43"/>
    <p:sldId id="287" r:id="rId44"/>
    <p:sldId id="28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01" autoAdjust="0"/>
  </p:normalViewPr>
  <p:slideViewPr>
    <p:cSldViewPr snapToGrid="0">
      <p:cViewPr>
        <p:scale>
          <a:sx n="75" d="100"/>
          <a:sy n="75" d="100"/>
        </p:scale>
        <p:origin x="588" y="32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EF0A0-9A0E-44E4-B642-C5FA817CA51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B763-3DAF-49B1-9707-EEA7494B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A4CB-56FF-4E39-9571-C643F895D6B2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28C2-6E00-42F9-BA72-F71975CC6083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A70-653F-4AD5-BE36-58EB35CA861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6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0688-336D-4214-AAD3-5C9E25F9E23A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4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3A79-6BEE-4F93-97F0-CA104267829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13EB-C46D-4002-886B-BB42D60D56E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252D-9C12-4312-ACFE-C8364CDE6758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DD86-3114-476D-94A0-EB9EF6B29BE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EB08-B6B0-4335-AC4D-AA25D226CF5D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1565-D311-474B-8937-87D9922BDB13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6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53F7-D4E9-46A9-A83C-13D3B11435EF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7F866FE9-23CE-4D8D-936B-7905D1A67A4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8FF2E440-D3D6-4262-8022-C32DC6B9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1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/>
              <a:t>PA 4 </a:t>
            </a:r>
            <a:r>
              <a:rPr lang="zh-CN" altLang="en-US" sz="3200" dirty="0"/>
              <a:t>异常、中断与</a:t>
            </a:r>
            <a:r>
              <a:rPr lang="en-US" altLang="zh-CN" sz="3200" dirty="0"/>
              <a:t>I/O</a:t>
            </a:r>
            <a:br>
              <a:rPr lang="en-US" altLang="zh-CN" sz="3200" dirty="0"/>
            </a:br>
            <a:r>
              <a:rPr lang="en-US" altLang="zh-CN" sz="3200" dirty="0"/>
              <a:t>                </a:t>
            </a:r>
            <a:r>
              <a:rPr lang="en-US" altLang="zh-CN" sz="3200" dirty="0" smtClean="0"/>
              <a:t>          </a:t>
            </a:r>
            <a:r>
              <a:rPr lang="en-US" altLang="zh-CN" sz="3200" dirty="0"/>
              <a:t>——PA 4-1 </a:t>
            </a:r>
            <a:r>
              <a:rPr lang="zh-CN" altLang="en-US" sz="3200" dirty="0"/>
              <a:t>异常和中断的响应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1020"/>
            <a:ext cx="9144000" cy="1501140"/>
          </a:xfrm>
        </p:spPr>
        <p:txBody>
          <a:bodyPr/>
          <a:lstStyle/>
          <a:p>
            <a:pPr algn="r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/ 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55750" y="118544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E151-7C49-49E9-84D4-5D3C50F0B0D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2145132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6791-9B6D-4E60-85E3-8E494E697FC8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67412" y="2328800"/>
            <a:ext cx="184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出大事了！赶紧保护一下当前程序执行状态！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</p:cNvCxnSpPr>
          <p:nvPr/>
        </p:nvCxnSpPr>
        <p:spPr>
          <a:xfrm flipV="1">
            <a:off x="4442530" y="3220221"/>
            <a:ext cx="871801" cy="9782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3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50" name="直接箭头连接符 49"/>
          <p:cNvCxnSpPr>
            <a:stCxn id="35" idx="2"/>
            <a:endCxn id="48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sp>
        <p:nvSpPr>
          <p:cNvPr id="66" name="椭圆形标注 65"/>
          <p:cNvSpPr/>
          <p:nvPr/>
        </p:nvSpPr>
        <p:spPr>
          <a:xfrm>
            <a:off x="4442530" y="4424857"/>
            <a:ext cx="1531923" cy="810099"/>
          </a:xfrm>
          <a:prstGeom prst="wedgeEllipseCallout">
            <a:avLst>
              <a:gd name="adj1" fmla="val 25036"/>
              <a:gd name="adj2" fmla="val -2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EFLAGS</a:t>
            </a:r>
          </a:p>
          <a:p>
            <a:pPr algn="ctr"/>
            <a:r>
              <a:rPr lang="zh-CN" altLang="en-US" dirty="0"/>
              <a:t>断点</a:t>
            </a:r>
          </a:p>
        </p:txBody>
      </p:sp>
      <p:sp>
        <p:nvSpPr>
          <p:cNvPr id="41" name="下箭头 40"/>
          <p:cNvSpPr/>
          <p:nvPr/>
        </p:nvSpPr>
        <p:spPr>
          <a:xfrm>
            <a:off x="5597596" y="2325867"/>
            <a:ext cx="490865" cy="5776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10426546" cy="168840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响应过程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</a:rPr>
              <a:t>检测到异常或中断后，根据异常和中断号去查表得到处理程序的入口地址</a:t>
            </a:r>
            <a:r>
              <a:rPr lang="zh-CN" altLang="en-US" dirty="0">
                <a:latin typeface="Consolas" panose="020B0609020204030204" pitchFamily="49" charset="0"/>
              </a:rPr>
              <a:t>，处理完后返回原程序继续</a:t>
            </a:r>
          </a:p>
        </p:txBody>
      </p:sp>
      <p:sp>
        <p:nvSpPr>
          <p:cNvPr id="29" name="椭圆 28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 smtClean="0">
                <a:solidFill>
                  <a:srgbClr val="C00000"/>
                </a:solidFill>
              </a:rPr>
              <a:t>2/2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40650" y="263742"/>
            <a:ext cx="291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在操作系统准备好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r>
              <a:rPr lang="zh-CN" altLang="en-US" sz="2000" dirty="0" smtClean="0">
                <a:solidFill>
                  <a:srgbClr val="C00000"/>
                </a:solidFill>
              </a:rPr>
              <a:t>之后，机器就能够响应中断了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2145132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FDF-6AA0-4915-9EF7-AF4CD651AF98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67412" y="2328800"/>
            <a:ext cx="184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出大事了！赶紧保护一下当前程序执行状态！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39" name="直接箭头连接符 38"/>
          <p:cNvCxnSpPr>
            <a:stCxn id="7" idx="3"/>
          </p:cNvCxnSpPr>
          <p:nvPr/>
        </p:nvCxnSpPr>
        <p:spPr>
          <a:xfrm flipV="1">
            <a:off x="4442530" y="3220221"/>
            <a:ext cx="871801" cy="9782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3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50" name="直接箭头连接符 49"/>
          <p:cNvCxnSpPr>
            <a:stCxn id="35" idx="2"/>
            <a:endCxn id="48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pic>
        <p:nvPicPr>
          <p:cNvPr id="5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5234956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/>
          <p:cNvCxnSpPr>
            <a:stCxn id="48" idx="1"/>
          </p:cNvCxnSpPr>
          <p:nvPr/>
        </p:nvCxnSpPr>
        <p:spPr>
          <a:xfrm flipH="1">
            <a:off x="5822850" y="5556527"/>
            <a:ext cx="2219503" cy="4457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054279" y="5904674"/>
            <a:ext cx="20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5. </a:t>
            </a:r>
            <a:r>
              <a:rPr lang="zh-CN" altLang="en-US" dirty="0">
                <a:solidFill>
                  <a:srgbClr val="C00000"/>
                </a:solidFill>
              </a:rPr>
              <a:t>处理结束</a:t>
            </a:r>
            <a:r>
              <a:rPr lang="en-US" altLang="zh-CN" dirty="0" err="1">
                <a:solidFill>
                  <a:srgbClr val="C00000"/>
                </a:solidFill>
              </a:rPr>
              <a:t>iret</a:t>
            </a:r>
            <a:r>
              <a:rPr lang="zh-CN" altLang="en-US" dirty="0">
                <a:solidFill>
                  <a:srgbClr val="C00000"/>
                </a:solidFill>
              </a:rPr>
              <a:t>恢复程序执行状态</a:t>
            </a:r>
          </a:p>
        </p:txBody>
      </p:sp>
      <p:cxnSp>
        <p:nvCxnSpPr>
          <p:cNvPr id="64" name="直接箭头连接符 63"/>
          <p:cNvCxnSpPr>
            <a:endCxn id="7" idx="2"/>
          </p:cNvCxnSpPr>
          <p:nvPr/>
        </p:nvCxnSpPr>
        <p:spPr>
          <a:xfrm flipH="1" flipV="1">
            <a:off x="3568866" y="5107901"/>
            <a:ext cx="831203" cy="5889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832283" y="5571636"/>
            <a:ext cx="22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回到断点继续执行原程序</a:t>
            </a:r>
          </a:p>
        </p:txBody>
      </p:sp>
      <p:sp>
        <p:nvSpPr>
          <p:cNvPr id="66" name="椭圆形标注 65"/>
          <p:cNvSpPr/>
          <p:nvPr/>
        </p:nvSpPr>
        <p:spPr>
          <a:xfrm>
            <a:off x="4442530" y="4424857"/>
            <a:ext cx="1531923" cy="810099"/>
          </a:xfrm>
          <a:prstGeom prst="wedgeEllipseCallout">
            <a:avLst>
              <a:gd name="adj1" fmla="val 25036"/>
              <a:gd name="adj2" fmla="val -2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EFLAGS</a:t>
            </a:r>
          </a:p>
          <a:p>
            <a:pPr algn="ctr"/>
            <a:r>
              <a:rPr lang="zh-CN" altLang="en-US" dirty="0"/>
              <a:t>断点</a:t>
            </a:r>
          </a:p>
        </p:txBody>
      </p:sp>
      <p:sp>
        <p:nvSpPr>
          <p:cNvPr id="8" name="下箭头 7"/>
          <p:cNvSpPr/>
          <p:nvPr/>
        </p:nvSpPr>
        <p:spPr>
          <a:xfrm>
            <a:off x="5597596" y="2325867"/>
            <a:ext cx="490865" cy="5776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 rot="10800000">
            <a:off x="4713225" y="5323396"/>
            <a:ext cx="490865" cy="57764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10426546" cy="168840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响应过程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</a:rPr>
              <a:t>检测到异常或中断后，根据异常和中断号去查表得到处理程序的入口地址</a:t>
            </a:r>
            <a:r>
              <a:rPr lang="zh-CN" altLang="en-US" dirty="0">
                <a:latin typeface="Consolas" panose="020B0609020204030204" pitchFamily="49" charset="0"/>
              </a:rPr>
              <a:t>，处理完后返回原程序继续</a:t>
            </a:r>
          </a:p>
        </p:txBody>
      </p:sp>
      <p:sp>
        <p:nvSpPr>
          <p:cNvPr id="49" name="椭圆 48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 smtClean="0">
                <a:solidFill>
                  <a:srgbClr val="C00000"/>
                </a:solidFill>
              </a:rPr>
              <a:t>2/2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40650" y="263742"/>
            <a:ext cx="291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在操作系统准备好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r>
              <a:rPr lang="zh-CN" altLang="en-US" sz="2000" dirty="0" smtClean="0">
                <a:solidFill>
                  <a:srgbClr val="C00000"/>
                </a:solidFill>
              </a:rPr>
              <a:t>之后，机器就能够响应中断了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 smtClean="0"/>
              <a:t>响应过程各个步骤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检测异常或中断的到来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613D-D962-456B-A6C5-389C6D59595D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4683575" y="3156633"/>
            <a:ext cx="459971" cy="20837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3546" y="3372683"/>
            <a:ext cx="508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内部异常（陷阱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系统调用，其它情况不模拟）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外部中断（典型由</a:t>
            </a:r>
            <a:r>
              <a:rPr lang="en-US" altLang="zh-CN" dirty="0">
                <a:solidFill>
                  <a:srgbClr val="0070C0"/>
                </a:solidFill>
              </a:rPr>
              <a:t>I/O</a:t>
            </a:r>
            <a:r>
              <a:rPr lang="zh-CN" altLang="en-US" dirty="0">
                <a:solidFill>
                  <a:srgbClr val="0070C0"/>
                </a:solidFill>
              </a:rPr>
              <a:t>设备触发）</a:t>
            </a:r>
          </a:p>
        </p:txBody>
      </p:sp>
      <p:sp>
        <p:nvSpPr>
          <p:cNvPr id="10" name="矩形 9"/>
          <p:cNvSpPr/>
          <p:nvPr/>
        </p:nvSpPr>
        <p:spPr>
          <a:xfrm>
            <a:off x="7001884" y="3816485"/>
            <a:ext cx="2016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zh-CN" altLang="en-US" sz="2800" dirty="0">
                <a:solidFill>
                  <a:srgbClr val="C00000"/>
                </a:solidFill>
              </a:rPr>
              <a:t>指令触发</a:t>
            </a:r>
          </a:p>
        </p:txBody>
      </p:sp>
      <p:sp>
        <p:nvSpPr>
          <p:cNvPr id="13" name="矩形 12"/>
          <p:cNvSpPr/>
          <p:nvPr/>
        </p:nvSpPr>
        <p:spPr>
          <a:xfrm>
            <a:off x="7001883" y="5002603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CPU</a:t>
            </a:r>
            <a:r>
              <a:rPr lang="zh-CN" altLang="en-US" sz="2800" dirty="0">
                <a:solidFill>
                  <a:srgbClr val="0070C0"/>
                </a:solidFill>
              </a:rPr>
              <a:t>中断引脚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每执行完一条指令查看一次</a:t>
            </a:r>
          </a:p>
        </p:txBody>
      </p:sp>
    </p:spTree>
    <p:extLst>
      <p:ext uri="{BB962C8B-B14F-4D97-AF65-F5344CB8AC3E}">
        <p14:creationId xmlns:p14="http://schemas.microsoft.com/office/powerpoint/2010/main" val="3607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094120"/>
            <a:ext cx="813435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中实现对中断的响应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do_intr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DF8B-854F-448A-A892-BD9B0C7D365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4285" y="1988892"/>
            <a:ext cx="11517086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void exec(uint32_t n)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while (n &gt; 0 &amp;&amp; </a:t>
            </a:r>
            <a:r>
              <a:rPr lang="en-US" altLang="zh-CN" sz="1600" dirty="0" err="1"/>
              <a:t>nemu_state</a:t>
            </a:r>
            <a:r>
              <a:rPr lang="en-US" altLang="zh-CN" sz="1600" dirty="0"/>
              <a:t> == NEMU_RUN)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		if(!</a:t>
            </a:r>
            <a:r>
              <a:rPr lang="en-US" altLang="zh-CN" sz="1600" dirty="0" err="1"/>
              <a:t>is_nemu_hlt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{</a:t>
            </a:r>
            <a:endParaRPr lang="en-US" altLang="zh-CN" sz="1600" dirty="0"/>
          </a:p>
          <a:p>
            <a:r>
              <a:rPr lang="en-US" altLang="zh-CN" sz="1600" dirty="0" smtClean="0"/>
              <a:t>	</a:t>
            </a:r>
            <a:r>
              <a:rPr lang="en-US" altLang="zh-CN" sz="1600" dirty="0"/>
              <a:t>		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exec_inst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/>
              <a:t>	</a:t>
            </a:r>
            <a:r>
              <a:rPr lang="en-US" altLang="zh-CN" sz="1600" dirty="0" err="1"/>
              <a:t>cpu.eip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	n-</a:t>
            </a:r>
            <a:r>
              <a:rPr lang="en-US" altLang="zh-CN" sz="1600" dirty="0"/>
              <a:t>-;</a:t>
            </a:r>
          </a:p>
          <a:p>
            <a:r>
              <a:rPr lang="en-US" altLang="zh-CN" sz="1600" dirty="0" smtClean="0"/>
              <a:t>		}</a:t>
            </a:r>
            <a:endParaRPr lang="en-US" altLang="zh-CN" sz="1600" dirty="0"/>
          </a:p>
          <a:p>
            <a:r>
              <a:rPr lang="en-US" altLang="zh-CN" sz="1600" dirty="0"/>
              <a:t>#if defined(HAS_DEVICE_TIMER) || defined(HAS_DEVICE_VGA) || defined(HAS_DEVICE_KEYBOARD) || defined(HAS_DEVICE_AUDIO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do_devices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endif</a:t>
            </a:r>
            <a:endParaRPr lang="en-US" altLang="zh-CN" sz="1600" dirty="0" smtClean="0"/>
          </a:p>
          <a:p>
            <a:r>
              <a:rPr lang="en-US" altLang="zh-CN" sz="1600" dirty="0" smtClean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IA32_INTR</a:t>
            </a:r>
          </a:p>
          <a:p>
            <a:r>
              <a:rPr lang="en-US" altLang="zh-CN" sz="2400" dirty="0"/>
              <a:t>		</a:t>
            </a:r>
            <a:r>
              <a:rPr lang="en-US" altLang="zh-CN" sz="2400" b="1" dirty="0" err="1">
                <a:solidFill>
                  <a:srgbClr val="C00000"/>
                </a:solidFill>
              </a:rPr>
              <a:t>do_intr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();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// </a:t>
            </a:r>
            <a:r>
              <a:rPr lang="en-US" altLang="zh-CN" sz="2400" b="1" dirty="0">
                <a:solidFill>
                  <a:schemeClr val="accent6"/>
                </a:solidFill>
              </a:rPr>
              <a:t>check for interrupt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r>
              <a:rPr lang="en-US" altLang="zh-CN" sz="1600" dirty="0" smtClean="0"/>
              <a:t>#</a:t>
            </a:r>
            <a:r>
              <a:rPr lang="en-US" altLang="zh-CN" sz="1600" dirty="0" err="1"/>
              <a:t>endif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9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9963943" cy="1688407"/>
          </a:xfrm>
        </p:spPr>
        <p:txBody>
          <a:bodyPr/>
          <a:lstStyle/>
          <a:p>
            <a:r>
              <a:rPr lang="zh-CN" altLang="en-US" dirty="0" smtClean="0"/>
              <a:t>响应过程各个步骤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检测异常或中断的</a:t>
            </a:r>
            <a:r>
              <a:rPr lang="zh-CN" altLang="en-US" dirty="0" smtClean="0"/>
              <a:t>到来 并获得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613D-D962-456B-A6C5-389C6D59595D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4683575" y="3156633"/>
            <a:ext cx="459971" cy="20837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56313" y="3218190"/>
            <a:ext cx="3818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内部异常（陷阱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系统调用，其它情况不模拟）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外部中断（典型由</a:t>
            </a:r>
            <a:r>
              <a:rPr lang="en-US" altLang="zh-CN" dirty="0">
                <a:solidFill>
                  <a:srgbClr val="0070C0"/>
                </a:solidFill>
              </a:rPr>
              <a:t>I/O</a:t>
            </a:r>
            <a:r>
              <a:rPr lang="zh-CN" altLang="en-US" dirty="0">
                <a:solidFill>
                  <a:srgbClr val="0070C0"/>
                </a:solidFill>
              </a:rPr>
              <a:t>设备触发）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989032" y="3865804"/>
            <a:ext cx="149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0x80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67552" y="5151082"/>
            <a:ext cx="2490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中断控制器（</a:t>
            </a:r>
            <a:r>
              <a:rPr lang="en-US" altLang="zh-CN" sz="2800" dirty="0"/>
              <a:t>i8259</a:t>
            </a:r>
            <a:r>
              <a:rPr lang="zh-CN" altLang="en-US" sz="2800" dirty="0"/>
              <a:t>）提供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537030" y="247965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异常和中断号</a:t>
            </a:r>
          </a:p>
        </p:txBody>
      </p:sp>
      <p:sp>
        <p:nvSpPr>
          <p:cNvPr id="11" name="下箭头 10"/>
          <p:cNvSpPr/>
          <p:nvPr/>
        </p:nvSpPr>
        <p:spPr>
          <a:xfrm rot="2548296">
            <a:off x="8344928" y="1822023"/>
            <a:ext cx="351971" cy="667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094120"/>
            <a:ext cx="813435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中实现对中断的响应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do_intr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DF8B-854F-448A-A892-BD9B0C7D365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132" y="1964114"/>
            <a:ext cx="5715277" cy="4801314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void exec(uint32_t n)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while (n &gt; 0 &amp;&amp; </a:t>
            </a:r>
            <a:r>
              <a:rPr lang="en-US" altLang="zh-CN" sz="1600" dirty="0" err="1"/>
              <a:t>nemu_state</a:t>
            </a:r>
            <a:r>
              <a:rPr lang="en-US" altLang="zh-CN" sz="1600" dirty="0"/>
              <a:t> == NEMU_RUN)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if(!</a:t>
            </a:r>
            <a:r>
              <a:rPr lang="en-US" altLang="zh-CN" sz="1600" dirty="0" err="1"/>
              <a:t>is_nemu_hlt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exec_inst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cpu.eip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	n--;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#if defined(HAS_DEVICE_TIMER) </a:t>
            </a:r>
            <a:r>
              <a:rPr lang="en-US" altLang="zh-CN" sz="1600" dirty="0" smtClean="0"/>
              <a:t>…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do_devices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#</a:t>
            </a:r>
            <a:r>
              <a:rPr lang="en-US" altLang="zh-CN" sz="1600" dirty="0" err="1"/>
              <a:t>endif</a:t>
            </a:r>
            <a:endParaRPr lang="en-US" altLang="zh-CN" sz="1600" dirty="0"/>
          </a:p>
          <a:p>
            <a:r>
              <a:rPr lang="en-US" altLang="zh-CN" sz="1600" dirty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IA32_INTR</a:t>
            </a:r>
          </a:p>
          <a:p>
            <a:r>
              <a:rPr lang="en-US" altLang="zh-CN" sz="2400" dirty="0"/>
              <a:t>		</a:t>
            </a:r>
            <a:r>
              <a:rPr lang="en-US" altLang="zh-CN" sz="2400" b="1" dirty="0" err="1">
                <a:solidFill>
                  <a:srgbClr val="C00000"/>
                </a:solidFill>
              </a:rPr>
              <a:t>do_intr</a:t>
            </a:r>
            <a:r>
              <a:rPr lang="en-US" altLang="zh-CN" sz="2400" b="1" dirty="0">
                <a:solidFill>
                  <a:srgbClr val="C00000"/>
                </a:solidFill>
              </a:rPr>
              <a:t>();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</a:t>
            </a:r>
          </a:p>
          <a:p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endif</a:t>
            </a:r>
            <a:r>
              <a:rPr lang="en-US" altLang="zh-CN" sz="1600" dirty="0" smtClean="0"/>
              <a:t>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5895209" y="2241113"/>
            <a:ext cx="6069673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IA32_INTR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do_intr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cpu.intr</a:t>
            </a:r>
            <a:r>
              <a:rPr lang="en-US" altLang="zh-CN" dirty="0"/>
              <a:t> &amp;&amp; </a:t>
            </a:r>
            <a:r>
              <a:rPr lang="en-US" altLang="zh-CN" dirty="0" err="1"/>
              <a:t>cpu.eflags.IF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/>
                </a:solidFill>
              </a:rPr>
              <a:t>	// get interrupt number</a:t>
            </a:r>
          </a:p>
          <a:p>
            <a:r>
              <a:rPr lang="en-US" altLang="zh-CN" dirty="0"/>
              <a:t>		</a:t>
            </a:r>
            <a:r>
              <a:rPr lang="en-US" altLang="zh-CN" b="1" dirty="0">
                <a:solidFill>
                  <a:srgbClr val="C00000"/>
                </a:solidFill>
              </a:rPr>
              <a:t>uint8_t </a:t>
            </a:r>
            <a:r>
              <a:rPr lang="en-US" altLang="zh-CN" b="1" dirty="0" err="1">
                <a:solidFill>
                  <a:srgbClr val="C00000"/>
                </a:solidFill>
              </a:rPr>
              <a:t>intr_no</a:t>
            </a:r>
            <a:r>
              <a:rPr lang="en-US" altLang="zh-CN" b="1" dirty="0">
                <a:solidFill>
                  <a:srgbClr val="C00000"/>
                </a:solidFill>
              </a:rPr>
              <a:t> = i8259_query_intr_no();</a:t>
            </a:r>
          </a:p>
          <a:p>
            <a:r>
              <a:rPr lang="en-US" altLang="zh-CN" dirty="0"/>
              <a:t>		assert(</a:t>
            </a:r>
            <a:r>
              <a:rPr lang="en-US" altLang="zh-CN" dirty="0" err="1"/>
              <a:t>intr_no</a:t>
            </a:r>
            <a:r>
              <a:rPr lang="en-US" altLang="zh-CN" dirty="0"/>
              <a:t> != I8259_NO_INTR);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chemeClr val="accent6"/>
                </a:solidFill>
              </a:rPr>
              <a:t>// tell the PIC interrupt info received</a:t>
            </a:r>
          </a:p>
          <a:p>
            <a:r>
              <a:rPr lang="en-US" altLang="zh-CN" dirty="0"/>
              <a:t>		i8259_ack_intr();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/>
                </a:solidFill>
              </a:rPr>
              <a:t>	// </a:t>
            </a:r>
            <a:r>
              <a:rPr lang="en-US" altLang="zh-CN" dirty="0">
                <a:solidFill>
                  <a:schemeClr val="accent6"/>
                </a:solidFill>
              </a:rPr>
              <a:t>raise </a:t>
            </a:r>
            <a:r>
              <a:rPr lang="en-US" altLang="zh-CN" dirty="0" smtClean="0">
                <a:solidFill>
                  <a:schemeClr val="accent6"/>
                </a:solidFill>
              </a:rPr>
              <a:t>interrupt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dirty="0" err="1"/>
              <a:t>raise_intr</a:t>
            </a:r>
            <a:r>
              <a:rPr lang="en-US" altLang="zh-CN" dirty="0"/>
              <a:t>(</a:t>
            </a:r>
            <a:r>
              <a:rPr lang="en-US" altLang="zh-CN" dirty="0" err="1"/>
              <a:t>intr_no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0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2145132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 smtClean="0"/>
              <a:t>响应过程</a:t>
            </a:r>
            <a:r>
              <a:rPr lang="zh-CN" altLang="en-US" dirty="0"/>
              <a:t>各个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第一阶段保护程序状态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A121-F269-4421-861B-A992E28A33D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67412" y="2328800"/>
            <a:ext cx="184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出大事了！赶紧保护一下当前程序执行状态！</a:t>
            </a:r>
          </a:p>
        </p:txBody>
      </p:sp>
      <p:cxnSp>
        <p:nvCxnSpPr>
          <p:cNvPr id="39" name="直接箭头连接符 38"/>
          <p:cNvCxnSpPr>
            <a:stCxn id="7" idx="3"/>
          </p:cNvCxnSpPr>
          <p:nvPr/>
        </p:nvCxnSpPr>
        <p:spPr>
          <a:xfrm flipV="1">
            <a:off x="4442530" y="3220221"/>
            <a:ext cx="871801" cy="9782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形标注 65"/>
          <p:cNvSpPr/>
          <p:nvPr/>
        </p:nvSpPr>
        <p:spPr>
          <a:xfrm>
            <a:off x="4442530" y="4424857"/>
            <a:ext cx="1531923" cy="810099"/>
          </a:xfrm>
          <a:prstGeom prst="wedgeEllipseCallout">
            <a:avLst>
              <a:gd name="adj1" fmla="val 25036"/>
              <a:gd name="adj2" fmla="val -2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EFLAGS</a:t>
            </a:r>
          </a:p>
          <a:p>
            <a:pPr algn="ctr"/>
            <a:r>
              <a:rPr lang="zh-CN" altLang="en-US" dirty="0"/>
              <a:t>断点</a:t>
            </a:r>
          </a:p>
        </p:txBody>
      </p:sp>
      <p:sp>
        <p:nvSpPr>
          <p:cNvPr id="8" name="下箭头 7"/>
          <p:cNvSpPr/>
          <p:nvPr/>
        </p:nvSpPr>
        <p:spPr>
          <a:xfrm>
            <a:off x="5597596" y="2325867"/>
            <a:ext cx="490865" cy="5776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6412753" y="4099110"/>
            <a:ext cx="459971" cy="139909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10078" y="4045075"/>
            <a:ext cx="414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第一阶段保护（硬件完成）：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/>
              <a:t>依次将</a:t>
            </a:r>
            <a:r>
              <a:rPr lang="en-US" altLang="zh-CN" sz="2400" dirty="0"/>
              <a:t>EFLAGS, CS, EIP</a:t>
            </a:r>
            <a:r>
              <a:rPr lang="zh-CN" altLang="en-US" sz="2400" dirty="0"/>
              <a:t>寄存器的值压栈</a:t>
            </a:r>
          </a:p>
        </p:txBody>
      </p:sp>
    </p:spTree>
    <p:extLst>
      <p:ext uri="{BB962C8B-B14F-4D97-AF65-F5344CB8AC3E}">
        <p14:creationId xmlns:p14="http://schemas.microsoft.com/office/powerpoint/2010/main" val="37403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7806-2EB8-4FB9-B780-A108121649E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8861248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– </a:t>
            </a:r>
            <a:r>
              <a:rPr lang="zh-CN" altLang="en-US" dirty="0"/>
              <a:t>根据</a:t>
            </a:r>
            <a:r>
              <a:rPr lang="zh-CN" altLang="en-US" dirty="0" smtClean="0"/>
              <a:t>异常</a:t>
            </a:r>
            <a:r>
              <a:rPr lang="zh-CN" altLang="en-US" dirty="0" smtClean="0"/>
              <a:t>或中断</a:t>
            </a:r>
            <a:r>
              <a:rPr lang="zh-CN" altLang="en-US" dirty="0" smtClean="0"/>
              <a:t>号查询</a:t>
            </a:r>
            <a:r>
              <a:rPr lang="en-US" altLang="zh-CN" dirty="0" smtClean="0"/>
              <a:t>IDT</a:t>
            </a:r>
            <a:endParaRPr lang="en-US" altLang="zh-CN" dirty="0"/>
          </a:p>
        </p:txBody>
      </p:sp>
      <p:sp>
        <p:nvSpPr>
          <p:cNvPr id="15" name="左大括号 14"/>
          <p:cNvSpPr/>
          <p:nvPr/>
        </p:nvSpPr>
        <p:spPr>
          <a:xfrm flipH="1">
            <a:off x="5088843" y="2809415"/>
            <a:ext cx="314154" cy="2137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58900" y="3000864"/>
            <a:ext cx="3818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</a:rPr>
              <a:t>内部异常（陷阱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系统调用，其它情况不模拟）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外部中断（典型由</a:t>
            </a:r>
            <a:r>
              <a:rPr lang="en-US" altLang="zh-CN" dirty="0">
                <a:solidFill>
                  <a:srgbClr val="0070C0"/>
                </a:solidFill>
              </a:rPr>
              <a:t>I/O</a:t>
            </a:r>
            <a:r>
              <a:rPr lang="zh-CN" altLang="en-US" dirty="0">
                <a:solidFill>
                  <a:srgbClr val="0070C0"/>
                </a:solidFill>
              </a:rPr>
              <a:t>设备触发）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791619" y="3648478"/>
            <a:ext cx="1497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0x80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70139" y="4933756"/>
            <a:ext cx="2490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中断控制器（</a:t>
            </a:r>
            <a:r>
              <a:rPr lang="en-US" altLang="zh-CN" sz="2800" dirty="0"/>
              <a:t>i8259</a:t>
            </a:r>
            <a:r>
              <a:rPr lang="zh-CN" altLang="en-US" sz="2800" dirty="0"/>
              <a:t>）提供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2339617" y="22623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异常和中断号</a:t>
            </a:r>
          </a:p>
        </p:txBody>
      </p:sp>
    </p:spTree>
    <p:extLst>
      <p:ext uri="{BB962C8B-B14F-4D97-AF65-F5344CB8AC3E}">
        <p14:creationId xmlns:p14="http://schemas.microsoft.com/office/powerpoint/2010/main" val="17036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094120"/>
            <a:ext cx="813435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中实现对中断的响应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do_intr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DF8B-854F-448A-A892-BD9B0C7D365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132" y="1964114"/>
            <a:ext cx="5715277" cy="4801314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void exec(uint32_t n)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while (n &gt; 0 &amp;&amp; </a:t>
            </a:r>
            <a:r>
              <a:rPr lang="en-US" altLang="zh-CN" sz="1600" dirty="0" err="1"/>
              <a:t>nemu_state</a:t>
            </a:r>
            <a:r>
              <a:rPr lang="en-US" altLang="zh-CN" sz="1600" dirty="0"/>
              <a:t> == NEMU_RUN)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if(!</a:t>
            </a:r>
            <a:r>
              <a:rPr lang="en-US" altLang="zh-CN" sz="1600" dirty="0" err="1"/>
              <a:t>is_nemu_hlt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exec_inst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cpu.eip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instr_len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	n--;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#if defined(HAS_DEVICE_TIMER) </a:t>
            </a:r>
            <a:r>
              <a:rPr lang="en-US" altLang="zh-CN" sz="1600" dirty="0" smtClean="0"/>
              <a:t>…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do_devices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#</a:t>
            </a:r>
            <a:r>
              <a:rPr lang="en-US" altLang="zh-CN" sz="1600" dirty="0" err="1"/>
              <a:t>endif</a:t>
            </a:r>
            <a:endParaRPr lang="en-US" altLang="zh-CN" sz="1600" dirty="0"/>
          </a:p>
          <a:p>
            <a:r>
              <a:rPr lang="en-US" altLang="zh-CN" sz="1600" dirty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IA32_INTR</a:t>
            </a:r>
          </a:p>
          <a:p>
            <a:r>
              <a:rPr lang="en-US" altLang="zh-CN" sz="2400" dirty="0"/>
              <a:t>		</a:t>
            </a:r>
            <a:r>
              <a:rPr lang="en-US" altLang="zh-CN" sz="2400" b="1" dirty="0" err="1">
                <a:solidFill>
                  <a:srgbClr val="C00000"/>
                </a:solidFill>
              </a:rPr>
              <a:t>do_intr</a:t>
            </a:r>
            <a:r>
              <a:rPr lang="en-US" altLang="zh-CN" sz="2400" b="1" dirty="0">
                <a:solidFill>
                  <a:srgbClr val="C00000"/>
                </a:solidFill>
              </a:rPr>
              <a:t>(); 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</a:t>
            </a:r>
          </a:p>
          <a:p>
            <a:r>
              <a:rPr lang="en-US" altLang="zh-CN" sz="1600" dirty="0" smtClean="0"/>
              <a:t>#</a:t>
            </a:r>
            <a:r>
              <a:rPr lang="en-US" altLang="zh-CN" sz="1600" dirty="0" err="1" smtClean="0"/>
              <a:t>endif</a:t>
            </a:r>
            <a:r>
              <a:rPr lang="en-US" altLang="zh-CN" sz="1600" dirty="0" smtClean="0"/>
              <a:t>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5964361" y="2241113"/>
            <a:ext cx="6000521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IA32_INTR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do_intr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cpu.intr</a:t>
            </a:r>
            <a:r>
              <a:rPr lang="en-US" altLang="zh-CN" dirty="0"/>
              <a:t> &amp;&amp; </a:t>
            </a:r>
            <a:r>
              <a:rPr lang="en-US" altLang="zh-CN" dirty="0" err="1"/>
              <a:t>cpu.eflags.IF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// get interrupt number</a:t>
            </a:r>
          </a:p>
          <a:p>
            <a:r>
              <a:rPr lang="en-US" altLang="zh-CN" dirty="0"/>
              <a:t>		uint8_t </a:t>
            </a:r>
            <a:r>
              <a:rPr lang="en-US" altLang="zh-CN" dirty="0" err="1"/>
              <a:t>intr_no</a:t>
            </a:r>
            <a:r>
              <a:rPr lang="en-US" altLang="zh-CN" dirty="0"/>
              <a:t> = i8259_query_intr_no();</a:t>
            </a:r>
          </a:p>
          <a:p>
            <a:r>
              <a:rPr lang="en-US" altLang="zh-CN" dirty="0"/>
              <a:t>		assert(</a:t>
            </a:r>
            <a:r>
              <a:rPr lang="en-US" altLang="zh-CN" dirty="0" err="1"/>
              <a:t>intr_no</a:t>
            </a:r>
            <a:r>
              <a:rPr lang="en-US" altLang="zh-CN" dirty="0"/>
              <a:t> != I8259_NO_INTR);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// tell the PIC interrupt info received</a:t>
            </a:r>
          </a:p>
          <a:p>
            <a:r>
              <a:rPr lang="en-US" altLang="zh-CN" dirty="0"/>
              <a:t>		i8259_ack_intr();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	//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raise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interrupt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sz="2800" b="1" dirty="0" err="1">
                <a:solidFill>
                  <a:srgbClr val="C00000"/>
                </a:solidFill>
              </a:rPr>
              <a:t>raise_intr</a:t>
            </a:r>
            <a:r>
              <a:rPr lang="en-US" altLang="zh-CN" sz="2800" b="1" dirty="0">
                <a:solidFill>
                  <a:srgbClr val="C00000"/>
                </a:solidFill>
              </a:rPr>
              <a:t>(</a:t>
            </a:r>
            <a:r>
              <a:rPr lang="en-US" altLang="zh-CN" sz="2800" b="1" dirty="0" err="1">
                <a:solidFill>
                  <a:srgbClr val="C00000"/>
                </a:solidFill>
              </a:rPr>
              <a:t>intr_no</a:t>
            </a:r>
            <a:r>
              <a:rPr lang="en-US" altLang="zh-CN" sz="2800" b="1" dirty="0">
                <a:solidFill>
                  <a:srgbClr val="C00000"/>
                </a:solidFill>
              </a:rPr>
              <a:t>);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36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0688-336D-4214-AAD3-5C9E25F9E23A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0629" y="647121"/>
            <a:ext cx="11967028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raise_intr</a:t>
            </a:r>
            <a:r>
              <a:rPr lang="en-US" altLang="zh-CN" sz="2400" dirty="0"/>
              <a:t>(uint8_t </a:t>
            </a:r>
            <a:r>
              <a:rPr lang="en-US" altLang="zh-CN" sz="2400" dirty="0" err="1"/>
              <a:t>intr_no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#</a:t>
            </a:r>
            <a:r>
              <a:rPr lang="en-US" altLang="zh-CN" sz="2400" dirty="0" err="1"/>
              <a:t>ifdef</a:t>
            </a:r>
            <a:r>
              <a:rPr lang="en-US" altLang="zh-CN" sz="2400" dirty="0"/>
              <a:t> IA32_INTR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- </a:t>
            </a:r>
            <a:r>
              <a:rPr lang="en-US" altLang="zh-CN" sz="2400" dirty="0" err="1">
                <a:solidFill>
                  <a:srgbClr val="C00000"/>
                </a:solidFill>
              </a:rPr>
              <a:t>printf</a:t>
            </a:r>
            <a:r>
              <a:rPr lang="en-US" altLang="zh-CN" sz="2400" dirty="0">
                <a:solidFill>
                  <a:srgbClr val="C00000"/>
                </a:solidFill>
              </a:rPr>
              <a:t>("Please implement </a:t>
            </a:r>
            <a:r>
              <a:rPr lang="en-US" altLang="zh-CN" sz="2400" dirty="0" err="1">
                <a:solidFill>
                  <a:srgbClr val="C00000"/>
                </a:solidFill>
              </a:rPr>
              <a:t>raise_intr</a:t>
            </a:r>
            <a:r>
              <a:rPr lang="en-US" altLang="zh-CN" sz="2400" dirty="0">
                <a:solidFill>
                  <a:srgbClr val="C00000"/>
                </a:solidFill>
              </a:rPr>
              <a:t>()");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- assert(0);</a:t>
            </a: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+ // Trigger an exception/interrupt with '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endParaRPr lang="zh-CN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+ // '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' is the index to the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IDT</a:t>
            </a:r>
          </a:p>
          <a:p>
            <a:endParaRPr lang="zh-CN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+ // Push EFLAGS, CS, and EIP</a:t>
            </a:r>
            <a:endParaRPr lang="zh-CN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+ // Find the IDT entry using '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endParaRPr lang="zh-CN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+ // Clear IF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it is an interrupt</a:t>
            </a:r>
            <a:endParaRPr lang="zh-CN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+ // Set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CS:EIP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to the entry of the interrupt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handler, need to reload CS with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load_sreg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/>
              <a:t>#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487552" y="18545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sz="24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sz="24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intr.c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76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前情提要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PA 1 – </a:t>
            </a:r>
            <a:r>
              <a:rPr lang="zh-CN" altLang="en-US" dirty="0" smtClean="0">
                <a:latin typeface="Consolas" panose="020B0609020204030204" pitchFamily="49" charset="0"/>
              </a:rPr>
              <a:t>实现了基本的运算单元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PA 2 – </a:t>
            </a:r>
            <a:r>
              <a:rPr lang="zh-CN" altLang="en-US" dirty="0" smtClean="0">
                <a:latin typeface="Consolas" panose="020B0609020204030204" pitchFamily="49" charset="0"/>
              </a:rPr>
              <a:t>实现了各种指令和程序的装载，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（几乎）等价于图灵机（除了没有无限长的纸带）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PA 3 – </a:t>
            </a:r>
            <a:r>
              <a:rPr lang="zh-CN" altLang="en-US" dirty="0" smtClean="0">
                <a:latin typeface="Consolas" panose="020B0609020204030204" pitchFamily="49" charset="0"/>
              </a:rPr>
              <a:t>引入了保护机制，引入分页机制打破物理内存限制，多个进程互不干扰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7782" y="5009803"/>
            <a:ext cx="681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</a:rPr>
              <a:t>能力上讲：能够同时执行多项复杂的科学计算任务，但是不能处理任何异常情况，也无法和外面的世界产生任何互动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BC9-7BAC-4825-BAD1-6DC98A54669F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8D6A-182A-4D0B-8E11-9BF411594D54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10326429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使用异常或中断号查中断描述符表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cxnSp>
        <p:nvCxnSpPr>
          <p:cNvPr id="24" name="曲线连接符 23"/>
          <p:cNvCxnSpPr>
            <a:stCxn id="3" idx="1"/>
            <a:endCxn id="23" idx="0"/>
          </p:cNvCxnSpPr>
          <p:nvPr/>
        </p:nvCxnSpPr>
        <p:spPr>
          <a:xfrm rot="10800000" flipV="1">
            <a:off x="3562936" y="2062648"/>
            <a:ext cx="4058162" cy="894287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728138" y="2956935"/>
            <a:ext cx="4976042" cy="2814169"/>
            <a:chOff x="1728138" y="2956935"/>
            <a:chExt cx="4976042" cy="2814169"/>
          </a:xfrm>
        </p:grpSpPr>
        <p:sp>
          <p:nvSpPr>
            <p:cNvPr id="20" name="矩形 19"/>
            <p:cNvSpPr/>
            <p:nvPr/>
          </p:nvSpPr>
          <p:spPr>
            <a:xfrm>
              <a:off x="1792581" y="3436039"/>
              <a:ext cx="4447507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OFFSET 31..16            | P |DPL|0 1 1 1 1|0 0 0|(NOT USED) |4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+-----------------------------------+---+---+---------+-----+-----------+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   SELECTOR              |           OFFSET 15..0            |0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+-----------------+-----------------+-----------------+-----------------+</a:t>
              </a:r>
              <a:endParaRPr lang="zh-CN" altLang="en-US" sz="700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92581" y="4052227"/>
              <a:ext cx="4447507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OFFSET 31..16            | P |DPL|0 1 1 1 1|0 0 0|(NOT USED) |4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+-----------------------------------+---+---+---------+-----+-----------+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   SELECTOR              |           OFFSET 15..0            |0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+-----------------+-----------------+-----------------+-----------------+</a:t>
              </a:r>
              <a:endParaRPr lang="zh-CN" altLang="en-US" sz="700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92581" y="4682976"/>
              <a:ext cx="4447507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OFFSET 31..16            | P |DPL|0 1 1 1 1|0 0 0|(NOT USED) |4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+-----------------------------------+---+---+---------+-----+-----------+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|             SELECTOR              |           OFFSET 15..0            |0</a:t>
              </a:r>
            </a:p>
            <a:p>
              <a:r>
                <a:rPr lang="en-US" altLang="zh-CN" sz="7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+-----------------+-----------------+-----------------+-----------------+</a:t>
              </a:r>
              <a:endParaRPr lang="zh-CN" altLang="en-US" sz="700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72922" y="2956935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门描述符的数组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28138" y="5401772"/>
              <a:ext cx="4976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首地址存储在</a:t>
              </a:r>
              <a:r>
                <a:rPr lang="en-US" altLang="zh-CN" dirty="0" err="1"/>
                <a:t>idtr</a:t>
              </a:r>
              <a:r>
                <a:rPr lang="zh-CN" altLang="en-US" dirty="0"/>
                <a:t>寄存器中，由</a:t>
              </a:r>
              <a:r>
                <a:rPr lang="en-US" altLang="zh-CN" dirty="0" err="1"/>
                <a:t>lidt</a:t>
              </a:r>
              <a:r>
                <a:rPr lang="zh-CN" altLang="en-US" dirty="0"/>
                <a:t>指令负责装入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2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CE05-26FB-4084-A319-43C427DF373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中断描述符表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28884" y="301714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64</a:t>
            </a:r>
            <a:r>
              <a:rPr lang="zh-CN" altLang="en-US" sz="2000" dirty="0"/>
              <a:t>位门描述符</a:t>
            </a:r>
            <a:r>
              <a:rPr lang="en-US" altLang="zh-CN" sz="2000" dirty="0"/>
              <a:t>(Gate Descriptor)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中断门</a:t>
            </a:r>
            <a:r>
              <a:rPr lang="en-US" altLang="zh-CN" sz="2000" dirty="0"/>
              <a:t>(Interrupt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陷阱门</a:t>
            </a:r>
            <a:r>
              <a:rPr lang="en-US" altLang="zh-CN" sz="2000" dirty="0"/>
              <a:t>(Trap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strike="sngStrike" dirty="0"/>
              <a:t>任务门</a:t>
            </a:r>
            <a:r>
              <a:rPr lang="en-US" altLang="zh-CN" sz="2000" strike="sngStrike" dirty="0"/>
              <a:t>(Task Gate)</a:t>
            </a:r>
          </a:p>
        </p:txBody>
      </p:sp>
      <p:sp>
        <p:nvSpPr>
          <p:cNvPr id="26" name="矩形 25"/>
          <p:cNvSpPr/>
          <p:nvPr/>
        </p:nvSpPr>
        <p:spPr>
          <a:xfrm>
            <a:off x="2750766" y="4487055"/>
            <a:ext cx="7858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                   80386 TRAP GATE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31                23                15                7                0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OFFSET 31..16            | P |DPL|0 1 1 1 1|0 0 0|(NOT USED) |4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+-----------------------------------+---+---+---------+-----+-----------+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   SELECTOR              |           OFFSET 15..0            |0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+-----------------+-----------------+-----------------+-----------------+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821"/>
            <a:ext cx="2826476" cy="16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22BB-6D57-4119-A025-ABCFA06FE48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en-US" altLang="zh-CN" dirty="0" smtClean="0"/>
              <a:t>– </a:t>
            </a:r>
            <a:r>
              <a:rPr lang="zh-CN" altLang="en-US" dirty="0"/>
              <a:t>中断描述符表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28884" y="301714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64</a:t>
            </a:r>
            <a:r>
              <a:rPr lang="zh-CN" altLang="en-US" sz="2000" dirty="0"/>
              <a:t>位门描述符</a:t>
            </a:r>
            <a:r>
              <a:rPr lang="en-US" altLang="zh-CN" sz="2000" dirty="0"/>
              <a:t>(Gate Descriptor)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中断门</a:t>
            </a:r>
            <a:r>
              <a:rPr lang="en-US" altLang="zh-CN" sz="2000" dirty="0"/>
              <a:t>(Interrupt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陷阱门</a:t>
            </a:r>
            <a:r>
              <a:rPr lang="en-US" altLang="zh-CN" sz="2000" dirty="0"/>
              <a:t>(Trap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strike="sngStrike" dirty="0"/>
              <a:t>任务门</a:t>
            </a:r>
            <a:r>
              <a:rPr lang="en-US" altLang="zh-CN" sz="2000" strike="sngStrike" dirty="0"/>
              <a:t>(Task Gate)</a:t>
            </a:r>
          </a:p>
        </p:txBody>
      </p:sp>
      <p:sp>
        <p:nvSpPr>
          <p:cNvPr id="26" name="矩形 25"/>
          <p:cNvSpPr/>
          <p:nvPr/>
        </p:nvSpPr>
        <p:spPr>
          <a:xfrm>
            <a:off x="2750766" y="4487055"/>
            <a:ext cx="7858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                   80386 TRAP GATE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31                23                15                7                0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OFFSET 31..16            | P |DPL|0 1 1 1 1|0 0 0|(NOT USED) |4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+-----------------------------------+---+---+---------+-----+-----------+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   SELECTOR              |           OFFSET 15..0            |0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+-----------------+-----------------+-----------------+-----------------+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64965" y="5242181"/>
            <a:ext cx="903041" cy="5111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351052" y="4335857"/>
            <a:ext cx="228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中断门和陷阱门就是</a:t>
            </a:r>
            <a:r>
              <a:rPr lang="en-US" altLang="zh-CN" dirty="0">
                <a:solidFill>
                  <a:srgbClr val="0070C0"/>
                </a:solidFill>
              </a:rPr>
              <a:t>type</a:t>
            </a:r>
            <a:r>
              <a:rPr lang="zh-CN" altLang="en-US" dirty="0">
                <a:solidFill>
                  <a:srgbClr val="0070C0"/>
                </a:solidFill>
              </a:rPr>
              <a:t>字段不一样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821"/>
            <a:ext cx="2826476" cy="16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F7E1-C5F7-4902-9CBA-B74419966B31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响应过程各个步骤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28884" y="301714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64</a:t>
            </a:r>
            <a:r>
              <a:rPr lang="zh-CN" altLang="en-US" sz="2000" dirty="0"/>
              <a:t>位门描述符</a:t>
            </a:r>
            <a:r>
              <a:rPr lang="en-US" altLang="zh-CN" sz="2000" dirty="0"/>
              <a:t>(Gate Descriptor)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中断门</a:t>
            </a:r>
            <a:r>
              <a:rPr lang="en-US" altLang="zh-CN" sz="2000" dirty="0"/>
              <a:t>(Interrupt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陷阱门</a:t>
            </a:r>
            <a:r>
              <a:rPr lang="en-US" altLang="zh-CN" sz="2000" dirty="0"/>
              <a:t>(Trap Gate)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strike="sngStrike" dirty="0"/>
              <a:t>任务门</a:t>
            </a:r>
            <a:r>
              <a:rPr lang="en-US" altLang="zh-CN" sz="2000" strike="sngStrike" dirty="0"/>
              <a:t>(Task Gate)</a:t>
            </a:r>
          </a:p>
        </p:txBody>
      </p:sp>
      <p:sp>
        <p:nvSpPr>
          <p:cNvPr id="26" name="矩形 25"/>
          <p:cNvSpPr/>
          <p:nvPr/>
        </p:nvSpPr>
        <p:spPr>
          <a:xfrm>
            <a:off x="2750766" y="4487055"/>
            <a:ext cx="78581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                   80386 TRAP GATE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31                23                15                7                0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OFFSET 31..16            | P |DPL|0 1 1 1 1|0 0 0|(NOT USED) |4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+-----------------------------------+---+---+---------+-----+-----------+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|             SELECTOR              |           OFFSET 15..0            |0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+-----------------+-----------------+-----------------+-----------------+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4884" y="5249648"/>
            <a:ext cx="3296937" cy="5111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0766" y="6211669"/>
            <a:ext cx="444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处理程序入口地址对应的段内偏移量</a:t>
            </a:r>
          </a:p>
        </p:txBody>
      </p:sp>
      <p:sp>
        <p:nvSpPr>
          <p:cNvPr id="18" name="矩形 17"/>
          <p:cNvSpPr/>
          <p:nvPr/>
        </p:nvSpPr>
        <p:spPr>
          <a:xfrm>
            <a:off x="6237381" y="5676783"/>
            <a:ext cx="3296937" cy="5111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79849" y="438245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跳转逻辑地址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段选择符</a:t>
            </a:r>
            <a:r>
              <a:rPr lang="en-US" altLang="zh-CN" dirty="0">
                <a:solidFill>
                  <a:srgbClr val="7030A0"/>
                </a:solidFill>
              </a:rPr>
              <a:t>+</a:t>
            </a:r>
            <a:r>
              <a:rPr lang="zh-CN" altLang="en-US" dirty="0">
                <a:solidFill>
                  <a:srgbClr val="7030A0"/>
                </a:solidFill>
              </a:rPr>
              <a:t>段内偏移量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821"/>
            <a:ext cx="2826476" cy="16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5043-38A4-4046-AD36-5266F32895B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跳转到处理程序执行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sp>
        <p:nvSpPr>
          <p:cNvPr id="23" name="下箭头 22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0986" y="2520380"/>
            <a:ext cx="43675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跳转前决定是否允许中断嵌套？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当处理外部中断时，清除</a:t>
            </a:r>
            <a:r>
              <a:rPr lang="en-US" altLang="zh-CN" dirty="0"/>
              <a:t>EFLAGS</a:t>
            </a:r>
            <a:r>
              <a:rPr lang="zh-CN" altLang="en-US" dirty="0"/>
              <a:t>寄存器中的</a:t>
            </a:r>
            <a:r>
              <a:rPr lang="en-US" altLang="zh-CN" dirty="0"/>
              <a:t>IF</a:t>
            </a:r>
            <a:r>
              <a:rPr lang="zh-CN" altLang="en-US" dirty="0"/>
              <a:t>位，实现关中断，不允许嵌套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当处理内部异常时，不清除</a:t>
            </a:r>
            <a:r>
              <a:rPr lang="en-US" altLang="zh-CN" dirty="0"/>
              <a:t>EFLAGS</a:t>
            </a:r>
            <a:r>
              <a:rPr lang="zh-CN" altLang="en-US" dirty="0"/>
              <a:t>寄存器中的</a:t>
            </a:r>
            <a:r>
              <a:rPr lang="en-US" altLang="zh-CN" dirty="0"/>
              <a:t>IF</a:t>
            </a:r>
            <a:r>
              <a:rPr lang="zh-CN" altLang="en-US" dirty="0"/>
              <a:t>位，不关闭中断，允许嵌套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0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797540" cy="10898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约定：当</a:t>
            </a:r>
            <a:r>
              <a:rPr lang="zh-CN" altLang="en-US" dirty="0">
                <a:latin typeface="Consolas" panose="020B0609020204030204" pitchFamily="49" charset="0"/>
              </a:rPr>
              <a:t>处理外部中断时，清除</a:t>
            </a:r>
            <a:r>
              <a:rPr lang="en-US" altLang="zh-CN" dirty="0">
                <a:latin typeface="Consolas" panose="020B0609020204030204" pitchFamily="49" charset="0"/>
              </a:rPr>
              <a:t>EFLAGS</a:t>
            </a:r>
            <a:r>
              <a:rPr lang="zh-CN" altLang="en-US" dirty="0">
                <a:latin typeface="Consolas" panose="020B0609020204030204" pitchFamily="49" charset="0"/>
              </a:rPr>
              <a:t>寄存器中的</a:t>
            </a: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位，实现关中断，不允许</a:t>
            </a:r>
            <a:r>
              <a:rPr lang="zh-CN" altLang="en-US" dirty="0" smtClean="0">
                <a:latin typeface="Consolas" panose="020B0609020204030204" pitchFamily="49" charset="0"/>
              </a:rPr>
              <a:t>嵌套（也不考虑中断的优先级）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07EB-5D08-47C4-ADB5-F381B3FF55B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727065" y="3190875"/>
            <a:ext cx="0" cy="10191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9215" y="269557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628640" y="4216400"/>
            <a:ext cx="196850" cy="196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8660" y="2964180"/>
            <a:ext cx="3208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键盘按键：</a:t>
            </a:r>
            <a:r>
              <a:rPr lang="en-US" altLang="zh-CN" sz="2000" dirty="0" smtClean="0">
                <a:latin typeface="Consolas" panose="020B0609020204030204" pitchFamily="49" charset="0"/>
              </a:rPr>
              <a:t>a -&gt; b -&gt; c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期待输出：</a:t>
            </a:r>
            <a:r>
              <a:rPr lang="en-US" altLang="zh-CN" sz="2000" dirty="0" smtClean="0">
                <a:latin typeface="Consolas" panose="020B0609020204030204" pitchFamily="49" charset="0"/>
              </a:rPr>
              <a:t>a -&gt; b -&gt; 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727065" y="4417695"/>
            <a:ext cx="0" cy="10191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05574" y="2695575"/>
            <a:ext cx="174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中断处理程序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392035" y="3589020"/>
            <a:ext cx="0" cy="15411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7"/>
          </p:cNvCxnSpPr>
          <p:nvPr/>
        </p:nvCxnSpPr>
        <p:spPr>
          <a:xfrm flipV="1">
            <a:off x="5796662" y="3596640"/>
            <a:ext cx="1564258" cy="648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5"/>
          </p:cNvCxnSpPr>
          <p:nvPr/>
        </p:nvCxnSpPr>
        <p:spPr>
          <a:xfrm flipH="1" flipV="1">
            <a:off x="5796662" y="4384422"/>
            <a:ext cx="1587118" cy="751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9480" y="4770120"/>
            <a:ext cx="2514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43800" y="4594860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6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4742037"/>
            <a:ext cx="944698" cy="3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/>
          <p:cNvCxnSpPr>
            <a:stCxn id="26" idx="0"/>
            <a:endCxn id="10" idx="2"/>
          </p:cNvCxnSpPr>
          <p:nvPr/>
        </p:nvCxnSpPr>
        <p:spPr>
          <a:xfrm rot="5400000" flipH="1" flipV="1">
            <a:off x="4966678" y="4080076"/>
            <a:ext cx="427212" cy="896711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76700" y="4343400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按键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1" y="2209800"/>
            <a:ext cx="2900932" cy="165413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1" y="3535680"/>
            <a:ext cx="2900932" cy="165413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1" y="4861560"/>
            <a:ext cx="2900932" cy="1654132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1696700" y="2956560"/>
            <a:ext cx="32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a</a:t>
            </a:r>
            <a:endParaRPr lang="zh-CN" altLang="en-US" sz="2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1696700" y="4297680"/>
            <a:ext cx="32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1696700" y="5631180"/>
            <a:ext cx="32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47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797540" cy="10898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约定：当</a:t>
            </a:r>
            <a:r>
              <a:rPr lang="zh-CN" altLang="en-US" dirty="0">
                <a:latin typeface="Consolas" panose="020B0609020204030204" pitchFamily="49" charset="0"/>
              </a:rPr>
              <a:t>处理外部中断时，清除</a:t>
            </a:r>
            <a:r>
              <a:rPr lang="en-US" altLang="zh-CN" dirty="0">
                <a:latin typeface="Consolas" panose="020B0609020204030204" pitchFamily="49" charset="0"/>
              </a:rPr>
              <a:t>EFLAGS</a:t>
            </a:r>
            <a:r>
              <a:rPr lang="zh-CN" altLang="en-US" dirty="0">
                <a:latin typeface="Consolas" panose="020B0609020204030204" pitchFamily="49" charset="0"/>
              </a:rPr>
              <a:t>寄存器中的</a:t>
            </a: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位，实现关中断，不允许</a:t>
            </a:r>
            <a:r>
              <a:rPr lang="zh-CN" altLang="en-US" dirty="0" smtClean="0">
                <a:latin typeface="Consolas" panose="020B0609020204030204" pitchFamily="49" charset="0"/>
              </a:rPr>
              <a:t>嵌套（也不考虑中断的优先级）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07EB-5D08-47C4-ADB5-F381B3FF55B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E440-D3D6-4262-8022-C32DC6B9A8D2}" type="slidenum">
              <a:rPr lang="zh-CN" altLang="en-US" smtClean="0"/>
              <a:t>26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727065" y="3190875"/>
            <a:ext cx="0" cy="10191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9215" y="269557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8660" y="2964180"/>
            <a:ext cx="3208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</a:rPr>
              <a:t>键盘按键：</a:t>
            </a:r>
            <a:r>
              <a:rPr lang="en-US" altLang="zh-CN" sz="2000" dirty="0" smtClean="0">
                <a:latin typeface="Consolas" panose="020B0609020204030204" pitchFamily="49" charset="0"/>
              </a:rPr>
              <a:t>a -&gt; b -&gt; c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</a:rPr>
              <a:t>期待输出：</a:t>
            </a:r>
            <a:r>
              <a:rPr lang="en-US" altLang="zh-CN" sz="2000" dirty="0" smtClean="0">
                <a:latin typeface="Consolas" panose="020B0609020204030204" pitchFamily="49" charset="0"/>
              </a:rPr>
              <a:t>a -&gt; b -&gt; 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727065" y="4417695"/>
            <a:ext cx="0" cy="10191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05574" y="2695575"/>
            <a:ext cx="174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中断处理程序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628640" y="3589020"/>
            <a:ext cx="2684780" cy="1546860"/>
            <a:chOff x="5628640" y="3589020"/>
            <a:chExt cx="2684780" cy="1546860"/>
          </a:xfrm>
        </p:grpSpPr>
        <p:sp>
          <p:nvSpPr>
            <p:cNvPr id="10" name="椭圆 9"/>
            <p:cNvSpPr/>
            <p:nvPr/>
          </p:nvSpPr>
          <p:spPr>
            <a:xfrm>
              <a:off x="5628640" y="4216400"/>
              <a:ext cx="196850" cy="1968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392035" y="3589020"/>
              <a:ext cx="0" cy="15411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7"/>
            </p:cNvCxnSpPr>
            <p:nvPr/>
          </p:nvCxnSpPr>
          <p:spPr>
            <a:xfrm flipV="1">
              <a:off x="5796662" y="3596640"/>
              <a:ext cx="1564258" cy="648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0" idx="5"/>
            </p:cNvCxnSpPr>
            <p:nvPr/>
          </p:nvCxnSpPr>
          <p:spPr>
            <a:xfrm flipH="1" flipV="1">
              <a:off x="5796662" y="4384422"/>
              <a:ext cx="1587118" cy="75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69480" y="4770120"/>
              <a:ext cx="25146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543800" y="4594860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</a:rPr>
                <a:t>输出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6" name="Picture 2" descr="https://timgsa.baidu.com/timg?image&amp;quality=80&amp;size=b9999_10000&amp;sec=1515653061&amp;di=f38f2dbb8d9a1ab42bcf591cadbe6599&amp;imgtype=jpg&amp;er=1&amp;src=http%3A%2F%2Fghr-japan.greater.jp%2Fproductsimage%2F1086794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4742037"/>
            <a:ext cx="944698" cy="38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/>
          <p:cNvCxnSpPr>
            <a:stCxn id="26" idx="0"/>
            <a:endCxn id="10" idx="2"/>
          </p:cNvCxnSpPr>
          <p:nvPr/>
        </p:nvCxnSpPr>
        <p:spPr>
          <a:xfrm rot="5400000" flipH="1" flipV="1">
            <a:off x="4966678" y="4080076"/>
            <a:ext cx="427212" cy="896711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76700" y="4343400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按键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297420" y="3589020"/>
            <a:ext cx="2684780" cy="1546860"/>
            <a:chOff x="5628640" y="3589020"/>
            <a:chExt cx="2684780" cy="1546860"/>
          </a:xfrm>
        </p:grpSpPr>
        <p:sp>
          <p:nvSpPr>
            <p:cNvPr id="48" name="椭圆 47"/>
            <p:cNvSpPr/>
            <p:nvPr/>
          </p:nvSpPr>
          <p:spPr>
            <a:xfrm>
              <a:off x="5628640" y="4216400"/>
              <a:ext cx="196850" cy="1968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7392035" y="3589020"/>
              <a:ext cx="0" cy="15411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8" idx="7"/>
            </p:cNvCxnSpPr>
            <p:nvPr/>
          </p:nvCxnSpPr>
          <p:spPr>
            <a:xfrm flipV="1">
              <a:off x="5796662" y="3596640"/>
              <a:ext cx="1564258" cy="648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48" idx="5"/>
            </p:cNvCxnSpPr>
            <p:nvPr/>
          </p:nvCxnSpPr>
          <p:spPr>
            <a:xfrm flipH="1" flipV="1">
              <a:off x="5796662" y="4384422"/>
              <a:ext cx="1587118" cy="75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269480" y="4770120"/>
              <a:ext cx="25146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543800" y="4594860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</a:rPr>
                <a:t>输出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966200" y="3589020"/>
            <a:ext cx="2684780" cy="1546860"/>
            <a:chOff x="5628640" y="3589020"/>
            <a:chExt cx="2684780" cy="1546860"/>
          </a:xfrm>
        </p:grpSpPr>
        <p:sp>
          <p:nvSpPr>
            <p:cNvPr id="55" name="椭圆 54"/>
            <p:cNvSpPr/>
            <p:nvPr/>
          </p:nvSpPr>
          <p:spPr>
            <a:xfrm>
              <a:off x="5628640" y="4216400"/>
              <a:ext cx="196850" cy="1968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7392035" y="3589020"/>
              <a:ext cx="0" cy="154114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5" idx="7"/>
            </p:cNvCxnSpPr>
            <p:nvPr/>
          </p:nvCxnSpPr>
          <p:spPr>
            <a:xfrm flipV="1">
              <a:off x="5796662" y="3596640"/>
              <a:ext cx="1564258" cy="648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55" idx="5"/>
            </p:cNvCxnSpPr>
            <p:nvPr/>
          </p:nvCxnSpPr>
          <p:spPr>
            <a:xfrm flipH="1" flipV="1">
              <a:off x="5796662" y="4384422"/>
              <a:ext cx="1587118" cy="751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269480" y="4770120"/>
              <a:ext cx="25146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543800" y="4594860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</a:rPr>
                <a:t>输出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19" y="4273789"/>
            <a:ext cx="859027" cy="458231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99" y="4273789"/>
            <a:ext cx="859027" cy="45823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48200" y="37871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720840" y="378714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382000" y="378714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49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5250-2503-4BD7-A07E-A7DAC2B95615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跳转到处理程序执行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sp>
        <p:nvSpPr>
          <p:cNvPr id="23" name="下箭头 22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0986" y="2520380"/>
            <a:ext cx="43675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第二阶段保护程序状态（处理程序软件完成）：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sz="3200" dirty="0" err="1"/>
              <a:t>pusha</a:t>
            </a:r>
            <a:r>
              <a:rPr lang="zh-CN" altLang="en-US" sz="3200" dirty="0"/>
              <a:t> </a:t>
            </a:r>
            <a:r>
              <a:rPr lang="en-US" altLang="zh-CN" sz="3200" dirty="0"/>
              <a:t>- </a:t>
            </a:r>
            <a:r>
              <a:rPr lang="zh-CN" altLang="en-US" sz="3200" dirty="0"/>
              <a:t>将各通用寄存器的值压栈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F46-4C0C-496D-B375-A1A4ACCFCFE4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跳转到处理程序执行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sp>
        <p:nvSpPr>
          <p:cNvPr id="23" name="下箭头 22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0986" y="2520380"/>
            <a:ext cx="49925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处理异常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中断：</a:t>
            </a:r>
            <a:endParaRPr lang="en-US" altLang="zh-CN" dirty="0"/>
          </a:p>
          <a:p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TrapFrame</a:t>
            </a:r>
            <a:r>
              <a:rPr lang="zh-CN" altLang="en-US" sz="2400" dirty="0"/>
              <a:t>传递参数（若有）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先把参数按约定放在各通用寄存器中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pusha</a:t>
            </a:r>
            <a:r>
              <a:rPr lang="zh-CN" altLang="en-US" sz="2400" dirty="0"/>
              <a:t>保护现场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push %</a:t>
            </a:r>
            <a:r>
              <a:rPr lang="en-US" altLang="zh-CN" sz="2400" dirty="0" err="1"/>
              <a:t>esp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  ??? </a:t>
            </a:r>
            <a:r>
              <a:rPr lang="zh-CN" altLang="en-US" sz="2400" dirty="0">
                <a:solidFill>
                  <a:srgbClr val="00B050"/>
                </a:solidFill>
              </a:rPr>
              <a:t>对应代码理解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完成对异常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中断的处理</a:t>
            </a:r>
            <a:endParaRPr lang="en-US" altLang="zh-CN" sz="2400" dirty="0" err="1"/>
          </a:p>
        </p:txBody>
      </p:sp>
    </p:spTree>
    <p:extLst>
      <p:ext uri="{BB962C8B-B14F-4D97-AF65-F5344CB8AC3E}">
        <p14:creationId xmlns:p14="http://schemas.microsoft.com/office/powerpoint/2010/main" val="9817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769" y="4515231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5950680"/>
            <a:ext cx="1048479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941F-45B8-4B8D-BD4E-6B8B34F4718A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跳转到处理程序执行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21098" y="1862593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中断描述符表（</a:t>
            </a:r>
            <a:r>
              <a:rPr lang="en-US" altLang="zh-CN" sz="2000" dirty="0"/>
              <a:t>IDT</a:t>
            </a:r>
            <a:r>
              <a:rPr lang="zh-CN" altLang="en-US" sz="2000" dirty="0"/>
              <a:t>）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2" y="4937644"/>
            <a:ext cx="1199762" cy="12377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096375" y="5086278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保护现场</a:t>
            </a:r>
            <a:endParaRPr lang="en-US" altLang="zh-CN" dirty="0"/>
          </a:p>
          <a:p>
            <a:r>
              <a:rPr lang="zh-CN" altLang="en-US" dirty="0"/>
              <a:t>处理异常</a:t>
            </a:r>
            <a:r>
              <a:rPr lang="en-US" altLang="zh-CN" dirty="0"/>
              <a:t>/</a:t>
            </a:r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恢复现场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8642233" y="3356167"/>
            <a:ext cx="1542856" cy="158147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6619" y="4452090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转到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提供的异常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中断处理程序继续执行</a:t>
            </a:r>
          </a:p>
        </p:txBody>
      </p:sp>
      <p:sp>
        <p:nvSpPr>
          <p:cNvPr id="23" name="下箭头 22"/>
          <p:cNvSpPr/>
          <p:nvPr/>
        </p:nvSpPr>
        <p:spPr>
          <a:xfrm>
            <a:off x="9901731" y="4551705"/>
            <a:ext cx="321451" cy="40923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9908807" y="5950681"/>
            <a:ext cx="321451" cy="409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0986" y="2520379"/>
            <a:ext cx="4992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恢复现场：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en-US" altLang="zh-CN" sz="3200" dirty="0" err="1"/>
              <a:t>popa</a:t>
            </a:r>
            <a:r>
              <a:rPr lang="zh-CN" altLang="en-US" sz="3200" dirty="0"/>
              <a:t> </a:t>
            </a:r>
            <a:r>
              <a:rPr lang="en-US" altLang="zh-CN" sz="3200" dirty="0"/>
              <a:t>- </a:t>
            </a:r>
            <a:r>
              <a:rPr lang="zh-CN" altLang="en-US" sz="3200" dirty="0"/>
              <a:t>将各通用寄存器的值弹栈</a:t>
            </a: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TrapFrame</a:t>
            </a:r>
            <a:r>
              <a:rPr lang="zh-CN" altLang="en-US" sz="2400" dirty="0"/>
              <a:t>中的内容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popa</a:t>
            </a:r>
            <a:r>
              <a:rPr lang="zh-CN" altLang="en-US" sz="2400" dirty="0"/>
              <a:t>的时候将</a:t>
            </a:r>
            <a:r>
              <a:rPr lang="en-US" altLang="zh-CN" sz="2400" dirty="0" err="1"/>
              <a:t>TrapFrame</a:t>
            </a:r>
            <a:r>
              <a:rPr lang="zh-CN" altLang="en-US" sz="2400" dirty="0"/>
              <a:t>中内容弹栈到各通用寄存器，可以实现返回值功能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83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 4-1</a:t>
            </a:r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82255"/>
            <a:ext cx="9631680" cy="49947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异常和中断的响应（以做一道蛋炒饭为类比）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正常的控制流</a:t>
            </a:r>
            <a:endParaRPr lang="en-US" altLang="zh-CN" dirty="0" smtClean="0"/>
          </a:p>
          <a:p>
            <a:pPr lvl="2"/>
            <a:r>
              <a:rPr lang="zh-CN" altLang="en-US" dirty="0"/>
              <a:t>热</a:t>
            </a:r>
            <a:r>
              <a:rPr lang="zh-CN" altLang="en-US" dirty="0" smtClean="0"/>
              <a:t>锅、添油、炒蛋、炒饭、加佐料</a:t>
            </a:r>
            <a:r>
              <a:rPr lang="en-US" altLang="zh-CN" dirty="0" smtClean="0"/>
              <a:t>……</a:t>
            </a:r>
          </a:p>
          <a:p>
            <a:pPr lvl="2"/>
            <a:r>
              <a:rPr lang="zh-CN" altLang="en-US" dirty="0" smtClean="0"/>
              <a:t>按照菜谱规定步骤顺序执行或跳转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异常的控制流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内部异常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正要炒饭，发现饭没有煮熟！这饭没法炒了！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和正在执行的指令有关的同步事件（执行到那一步才会出错）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外部中断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突然厨房外面一声大吼：“不要辣的！”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和正在执行的指令无关的异步事件（不知何时到来）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1"/>
            <a:r>
              <a:rPr lang="zh-CN" altLang="en-US" dirty="0" smtClean="0"/>
              <a:t>问题：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和操作系统如何配合响应内部和外部的异常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A86B-85E0-4957-B8D7-369D648A5B45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8352-566F-49B4-BFC6-87BA997E9CBF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7886700" cy="1688407"/>
          </a:xfrm>
        </p:spPr>
        <p:txBody>
          <a:bodyPr/>
          <a:lstStyle/>
          <a:p>
            <a:r>
              <a:rPr lang="zh-CN" altLang="en-US" dirty="0"/>
              <a:t>响应过程各个</a:t>
            </a:r>
            <a:r>
              <a:rPr lang="zh-CN" altLang="en-US" dirty="0" smtClean="0"/>
              <a:t>步骤 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en-US" altLang="zh-CN" dirty="0" err="1" smtClean="0"/>
              <a:t>iret</a:t>
            </a:r>
            <a:r>
              <a:rPr lang="zh-CN" altLang="en-US" dirty="0" smtClean="0"/>
              <a:t>恢复原程序断点</a:t>
            </a:r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pic>
        <p:nvPicPr>
          <p:cNvPr id="28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5234956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箭头连接符 28"/>
          <p:cNvCxnSpPr/>
          <p:nvPr/>
        </p:nvCxnSpPr>
        <p:spPr>
          <a:xfrm flipH="1">
            <a:off x="5822850" y="5556527"/>
            <a:ext cx="2219503" cy="4457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54279" y="5904674"/>
            <a:ext cx="20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5. </a:t>
            </a:r>
            <a:r>
              <a:rPr lang="zh-CN" altLang="en-US" dirty="0">
                <a:solidFill>
                  <a:srgbClr val="C00000"/>
                </a:solidFill>
              </a:rPr>
              <a:t>处理结束</a:t>
            </a:r>
            <a:r>
              <a:rPr lang="en-US" altLang="zh-CN" dirty="0" err="1">
                <a:solidFill>
                  <a:srgbClr val="C00000"/>
                </a:solidFill>
              </a:rPr>
              <a:t>iret</a:t>
            </a:r>
            <a:r>
              <a:rPr lang="zh-CN" altLang="en-US" dirty="0">
                <a:solidFill>
                  <a:srgbClr val="C00000"/>
                </a:solidFill>
              </a:rPr>
              <a:t>恢复程序执行状态</a:t>
            </a:r>
          </a:p>
        </p:txBody>
      </p:sp>
      <p:cxnSp>
        <p:nvCxnSpPr>
          <p:cNvPr id="31" name="直接箭头连接符 30"/>
          <p:cNvCxnSpPr>
            <a:endCxn id="26" idx="2"/>
          </p:cNvCxnSpPr>
          <p:nvPr/>
        </p:nvCxnSpPr>
        <p:spPr>
          <a:xfrm flipH="1" flipV="1">
            <a:off x="3568866" y="5107901"/>
            <a:ext cx="831203" cy="58895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32283" y="5571636"/>
            <a:ext cx="22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回到断点继续执行原程序</a:t>
            </a:r>
          </a:p>
        </p:txBody>
      </p:sp>
      <p:sp>
        <p:nvSpPr>
          <p:cNvPr id="33" name="下箭头 32"/>
          <p:cNvSpPr/>
          <p:nvPr/>
        </p:nvSpPr>
        <p:spPr>
          <a:xfrm rot="10800000">
            <a:off x="4713225" y="5323396"/>
            <a:ext cx="490865" cy="57764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24719" y="3288890"/>
            <a:ext cx="898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/>
              <a:t>iret</a:t>
            </a:r>
            <a:endParaRPr lang="zh-CN" altLang="en-US" sz="4000" dirty="0"/>
          </a:p>
        </p:txBody>
      </p:sp>
      <p:sp>
        <p:nvSpPr>
          <p:cNvPr id="34" name="左大括号 33"/>
          <p:cNvSpPr/>
          <p:nvPr/>
        </p:nvSpPr>
        <p:spPr>
          <a:xfrm>
            <a:off x="6096696" y="2943284"/>
            <a:ext cx="459971" cy="139909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61104" y="2936121"/>
            <a:ext cx="326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按照第一阶段保护程序状态对应的次序正确弹栈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将</a:t>
            </a:r>
            <a:r>
              <a:rPr lang="en-US" altLang="zh-CN" sz="2000" dirty="0" err="1"/>
              <a:t>eip</a:t>
            </a:r>
            <a:r>
              <a:rPr lang="zh-CN" altLang="en-US" sz="2000" dirty="0"/>
              <a:t>设置为原程序需要恢复执行的位置（断点）</a:t>
            </a:r>
          </a:p>
        </p:txBody>
      </p:sp>
    </p:spTree>
    <p:extLst>
      <p:ext uri="{BB962C8B-B14F-4D97-AF65-F5344CB8AC3E}">
        <p14:creationId xmlns:p14="http://schemas.microsoft.com/office/powerpoint/2010/main" val="32948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中的任务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3550-C7B8-4BF6-BC7A-4F4DAEC27EB2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999" y="1182255"/>
            <a:ext cx="10902533" cy="4994708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第一步：更改配置和在</a:t>
            </a:r>
            <a:r>
              <a:rPr lang="en-US" altLang="zh-CN" dirty="0" err="1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中添加必要的硬件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指令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include/</a:t>
            </a:r>
            <a:r>
              <a:rPr lang="en-US" altLang="zh-CN" dirty="0" err="1" smtClean="0">
                <a:latin typeface="Consolas" panose="020B0609020204030204" pitchFamily="49" charset="0"/>
              </a:rPr>
              <a:t>config.h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/>
            <a:r>
              <a:rPr lang="zh-CN" altLang="en-US" dirty="0" smtClean="0">
                <a:latin typeface="Consolas" panose="020B0609020204030204" pitchFamily="49" charset="0"/>
              </a:rPr>
              <a:t>定义</a:t>
            </a:r>
            <a:r>
              <a:rPr lang="zh-CN" altLang="en-US" dirty="0" smtClean="0">
                <a:latin typeface="Consolas" panose="020B0609020204030204" pitchFamily="49" charset="0"/>
              </a:rPr>
              <a:t>宏   </a:t>
            </a:r>
            <a:r>
              <a:rPr lang="en-US" altLang="zh-CN" dirty="0" smtClean="0">
                <a:latin typeface="Consolas" panose="020B0609020204030204" pitchFamily="49" charset="0"/>
              </a:rPr>
              <a:t>#define IA32_INTR</a:t>
            </a:r>
          </a:p>
          <a:p>
            <a:pPr lvl="2"/>
            <a:r>
              <a:rPr lang="en-US" altLang="zh-CN" dirty="0" smtClean="0">
                <a:latin typeface="Consolas" panose="020B0609020204030204" pitchFamily="49" charset="0"/>
              </a:rPr>
              <a:t>make clean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nemu</a:t>
            </a:r>
            <a:r>
              <a:rPr lang="en-US" altLang="zh-CN" dirty="0" smtClean="0">
                <a:latin typeface="Consolas" panose="020B0609020204030204" pitchFamily="49" charset="0"/>
              </a:rPr>
              <a:t>/include/</a:t>
            </a:r>
            <a:r>
              <a:rPr lang="en-US" altLang="zh-CN" dirty="0" err="1" smtClean="0">
                <a:latin typeface="Consolas" panose="020B0609020204030204" pitchFamily="49" charset="0"/>
              </a:rPr>
              <a:t>cpu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reg.h</a:t>
            </a:r>
            <a:r>
              <a:rPr lang="zh-CN" altLang="en-US" dirty="0">
                <a:latin typeface="Consolas" panose="020B0609020204030204" pitchFamily="49" charset="0"/>
              </a:rPr>
              <a:t>中定义 </a:t>
            </a:r>
            <a:r>
              <a:rPr lang="en-US" altLang="zh-CN" dirty="0" smtClean="0">
                <a:latin typeface="Consolas" panose="020B0609020204030204" pitchFamily="49" charset="0"/>
              </a:rPr>
              <a:t>IDTR </a:t>
            </a:r>
            <a:r>
              <a:rPr lang="zh-CN" altLang="en-US" dirty="0">
                <a:latin typeface="Consolas" panose="020B0609020204030204" pitchFamily="49" charset="0"/>
              </a:rPr>
              <a:t>结构体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/>
            <a:r>
              <a:rPr lang="zh-CN" altLang="en-US" dirty="0" smtClean="0">
                <a:latin typeface="Consolas" panose="020B0609020204030204" pitchFamily="49" charset="0"/>
              </a:rPr>
              <a:t>参照手册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并在 </a:t>
            </a:r>
            <a:r>
              <a:rPr lang="en-US" altLang="zh-CN" dirty="0" smtClean="0">
                <a:latin typeface="Consolas" panose="020B0609020204030204" pitchFamily="49" charset="0"/>
              </a:rPr>
              <a:t>CPU_STATE</a:t>
            </a:r>
            <a:r>
              <a:rPr lang="zh-CN" altLang="en-US" dirty="0" smtClean="0">
                <a:latin typeface="Consolas" panose="020B0609020204030204" pitchFamily="49" charset="0"/>
              </a:rPr>
              <a:t>中添加</a:t>
            </a:r>
            <a:r>
              <a:rPr lang="en-US" altLang="zh-CN" dirty="0" err="1" smtClean="0">
                <a:latin typeface="Consolas" panose="020B0609020204030204" pitchFamily="49" charset="0"/>
              </a:rPr>
              <a:t>idtr</a:t>
            </a:r>
            <a:r>
              <a:rPr lang="zh-CN" altLang="en-US" dirty="0" smtClean="0">
                <a:latin typeface="Consolas" panose="020B0609020204030204" pitchFamily="49" charset="0"/>
              </a:rPr>
              <a:t>寄存器和中断引脚（框架代码已经提供）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实现</a:t>
            </a:r>
            <a:r>
              <a:rPr lang="zh-CN" altLang="en-US" dirty="0">
                <a:latin typeface="Consolas" panose="020B0609020204030204" pitchFamily="49" charset="0"/>
              </a:rPr>
              <a:t>包括</a:t>
            </a:r>
            <a:r>
              <a:rPr lang="en-US" altLang="zh-CN" dirty="0" err="1">
                <a:latin typeface="Consolas" panose="020B0609020204030204" pitchFamily="49" charset="0"/>
              </a:rPr>
              <a:t>lidt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cli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sti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pusha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popa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iret</a:t>
            </a:r>
            <a:r>
              <a:rPr lang="zh-CN" altLang="en-US" dirty="0">
                <a:latin typeface="Consolas" panose="020B0609020204030204" pitchFamily="49" charset="0"/>
              </a:rPr>
              <a:t>等</a:t>
            </a:r>
            <a:r>
              <a:rPr lang="zh-CN" altLang="en-US" dirty="0" smtClean="0">
                <a:latin typeface="Consolas" panose="020B0609020204030204" pitchFamily="49" charset="0"/>
              </a:rPr>
              <a:t>指令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2"/>
            <a:r>
              <a:rPr lang="zh-CN" altLang="en-US" dirty="0" smtClean="0">
                <a:latin typeface="Consolas" panose="020B0609020204030204" pitchFamily="49" charset="0"/>
              </a:rPr>
              <a:t>部分指令要先写完第三步才能做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CF8-7A52-4906-8F7A-79F519E17FE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928540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第二步：理解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初始化中断描述符</a:t>
            </a:r>
            <a:r>
              <a:rPr lang="zh-CN" altLang="en-US" dirty="0" smtClean="0">
                <a:latin typeface="Consolas" panose="020B0609020204030204" pitchFamily="49" charset="0"/>
              </a:rPr>
              <a:t>表的内容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init_cond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中调用了</a:t>
            </a:r>
            <a:r>
              <a:rPr lang="en-US" altLang="zh-CN" dirty="0" err="1" smtClean="0">
                <a:latin typeface="Consolas" panose="020B0609020204030204" pitchFamily="49" charset="0"/>
              </a:rPr>
              <a:t>init_idt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</a:rPr>
              <a:t>init_idt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位于</a:t>
            </a:r>
            <a:r>
              <a:rPr lang="en-US" altLang="zh-CN" dirty="0" smtClean="0">
                <a:latin typeface="Consolas" panose="020B0609020204030204" pitchFamily="49" charset="0"/>
              </a:rPr>
              <a:t>kernel/</a:t>
            </a:r>
            <a:r>
              <a:rPr lang="en-US" altLang="zh-CN" dirty="0" err="1" smtClean="0">
                <a:latin typeface="Consolas" panose="020B0609020204030204" pitchFamily="49" charset="0"/>
              </a:rPr>
              <a:t>src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irq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idt.c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4C00-EB30-4781-9747-F4E591AE2D3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3675" y="2601515"/>
            <a:ext cx="959999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init_cond()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#ifdef IA32_INTR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Reset the GDT, since the old GDT in start.S cannot be used in the future.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sz="12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init_segment();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Set the IDT by setting up interrupt and exception handlers.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 * Note that system call is the only exception implemented in NEMU.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sz="12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init_idt();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Enable interrupts.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zh-CN" altLang="en-US" sz="12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sti();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9859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928540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第二步：理解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初始化中断描述符</a:t>
            </a:r>
            <a:r>
              <a:rPr lang="zh-CN" altLang="en-US" dirty="0" smtClean="0">
                <a:latin typeface="Consolas" panose="020B0609020204030204" pitchFamily="49" charset="0"/>
              </a:rPr>
              <a:t>表的内容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err="1" smtClean="0">
                <a:latin typeface="Consolas" panose="020B0609020204030204" pitchFamily="49" charset="0"/>
              </a:rPr>
              <a:t>init_cond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中调用了</a:t>
            </a:r>
            <a:r>
              <a:rPr lang="en-US" altLang="zh-CN" dirty="0" err="1" smtClean="0">
                <a:latin typeface="Consolas" panose="020B0609020204030204" pitchFamily="49" charset="0"/>
              </a:rPr>
              <a:t>init_idt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</a:rPr>
              <a:t>init_idt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  <a:r>
              <a:rPr lang="zh-CN" altLang="en-US" dirty="0" smtClean="0">
                <a:latin typeface="Consolas" panose="020B0609020204030204" pitchFamily="49" charset="0"/>
              </a:rPr>
              <a:t>位于</a:t>
            </a:r>
            <a:r>
              <a:rPr lang="en-US" altLang="zh-CN" dirty="0" smtClean="0">
                <a:latin typeface="Consolas" panose="020B0609020204030204" pitchFamily="49" charset="0"/>
              </a:rPr>
              <a:t>kernel/</a:t>
            </a:r>
            <a:r>
              <a:rPr lang="en-US" altLang="zh-CN" dirty="0" err="1" smtClean="0">
                <a:latin typeface="Consolas" panose="020B0609020204030204" pitchFamily="49" charset="0"/>
              </a:rPr>
              <a:t>src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irq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idt.c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4C00-EB30-4781-9747-F4E591AE2D3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3675" y="2601516"/>
            <a:ext cx="817759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init_cond()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{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#ifdef IA32_INTR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Reset the GDT, since the old GDT in start.S cannot be used in the future.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init_segment();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Set the IDT by setting up interrupt and exception handlers.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 * Note that system call is the only exception implemented in NEMU.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init_idt();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Enable interrupts.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sti();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#endif</a:t>
            </a:r>
          </a:p>
        </p:txBody>
      </p:sp>
      <p:sp>
        <p:nvSpPr>
          <p:cNvPr id="7" name="矩形 6"/>
          <p:cNvSpPr/>
          <p:nvPr/>
        </p:nvSpPr>
        <p:spPr>
          <a:xfrm>
            <a:off x="4285342" y="2518112"/>
            <a:ext cx="773611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/* Each entry of the IDT is either an interrupt gate, or a trap gate */</a:t>
            </a:r>
          </a:p>
          <a:p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GateDesc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idt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[NR_IRQ];</a:t>
            </a:r>
          </a:p>
          <a:p>
            <a:endParaRPr lang="en-US" altLang="zh-CN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/* Setup a interrupt gate for interrupt handler. */</a:t>
            </a:r>
          </a:p>
          <a:p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void 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set_intr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GateDesc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*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ptr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 uint32_t selector, uint32_t offset, uint32_t </a:t>
            </a:r>
            <a:r>
              <a:rPr lang="en-US" altLang="zh-CN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dpl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) {…}</a:t>
            </a:r>
          </a:p>
          <a:p>
            <a:endParaRPr lang="en-US" altLang="zh-CN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init_idt() {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set_trap(idt + 0, SEG_KERNEL_CODE &lt;&lt; 3, (uint32_t)vec0, DPL_KERNEL);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the system call 0x80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set_trap(idt + 0x80, SEG_KERNEL_CODE &lt;&lt; 3, (uint32_t)vecsys, DPL_USER);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set_intr(idt+32 + 0, SEG_KERNEL_CODE &lt;&lt; 3, (uint32_t)irq0, DPL_KERNEL);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set_intr(idt+32 + 1, SEG_KERNEL_CODE &lt;&lt; 3, (uint32_t)irq1, DPL_KERNEL);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set_intr(idt+32 + 14, SEG_KERNEL_CODE &lt;&lt; 3, (uint32_t)irq14, DPL_KERNEL);</a:t>
            </a:r>
          </a:p>
          <a:p>
            <a:endParaRPr lang="zh-CN" altLang="en-US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/* the ``idt'' is its virtual address */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write_idtr(idt, sizeof(idt));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	sti();</a:t>
            </a:r>
          </a:p>
          <a:p>
            <a:r>
              <a:rPr lang="zh-CN" altLang="en-US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8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094120"/>
            <a:ext cx="813435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第三步：在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中实现对中断的响应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dirty="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do_intr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DF8B-854F-448A-A892-BD9B0C7D365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284" y="2519464"/>
            <a:ext cx="5715277" cy="3970318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exec(uint32_t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while (n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/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IA32_INTR</a:t>
            </a:r>
          </a:p>
          <a:p>
            <a:r>
              <a:rPr lang="en-US" altLang="zh-CN" dirty="0"/>
              <a:t>		// check for interrupt</a:t>
            </a:r>
          </a:p>
          <a:p>
            <a:r>
              <a:rPr lang="en-US" altLang="zh-CN" dirty="0"/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do_intr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dirty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5964361" y="2241113"/>
            <a:ext cx="6000521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IA32_INTR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do_intr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cpu.intr</a:t>
            </a:r>
            <a:r>
              <a:rPr lang="en-US" altLang="zh-CN" dirty="0"/>
              <a:t> &amp;&amp; </a:t>
            </a:r>
            <a:r>
              <a:rPr lang="en-US" altLang="zh-CN" dirty="0" err="1"/>
              <a:t>cpu.eflags.IF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// get interrupt number</a:t>
            </a:r>
          </a:p>
          <a:p>
            <a:r>
              <a:rPr lang="en-US" altLang="zh-CN" dirty="0"/>
              <a:t>		uint8_t </a:t>
            </a:r>
            <a:r>
              <a:rPr lang="en-US" altLang="zh-CN" dirty="0" err="1"/>
              <a:t>intr_no</a:t>
            </a:r>
            <a:r>
              <a:rPr lang="en-US" altLang="zh-CN" dirty="0"/>
              <a:t> = i8259_query_intr_no();</a:t>
            </a:r>
          </a:p>
          <a:p>
            <a:r>
              <a:rPr lang="en-US" altLang="zh-CN" dirty="0"/>
              <a:t>		assert(</a:t>
            </a:r>
            <a:r>
              <a:rPr lang="en-US" altLang="zh-CN" dirty="0" err="1"/>
              <a:t>intr_no</a:t>
            </a:r>
            <a:r>
              <a:rPr lang="en-US" altLang="zh-CN" dirty="0"/>
              <a:t> != I8259_NO_INTR);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// tell the PIC interrupt info received</a:t>
            </a:r>
          </a:p>
          <a:p>
            <a:r>
              <a:rPr lang="en-US" altLang="zh-CN" dirty="0"/>
              <a:t>		i8259_ack_intr();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	//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raise </a:t>
            </a:r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interrupt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dirty="0"/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raise_intr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intr_no</a:t>
            </a:r>
            <a:r>
              <a:rPr lang="en-US" altLang="zh-CN" b="1" dirty="0">
                <a:solidFill>
                  <a:srgbClr val="C00000"/>
                </a:solidFill>
              </a:rPr>
              <a:t>);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88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813435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第三步：在</a:t>
            </a:r>
            <a:r>
              <a:rPr lang="en-US" altLang="zh-CN" dirty="0" smtClean="0">
                <a:latin typeface="Consolas" panose="020B0609020204030204" pitchFamily="49" charset="0"/>
              </a:rPr>
              <a:t>NEMU</a:t>
            </a:r>
            <a:r>
              <a:rPr lang="zh-CN" altLang="en-US" dirty="0" smtClean="0">
                <a:latin typeface="Consolas" panose="020B0609020204030204" pitchFamily="49" charset="0"/>
              </a:rPr>
              <a:t>中实现对异常的响应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intr.c</a:t>
            </a:r>
            <a:r>
              <a:rPr lang="zh-CN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中实现</a:t>
            </a:r>
            <a:r>
              <a:rPr lang="en-US" altLang="zh-CN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raise_intr</a:t>
            </a:r>
            <a:r>
              <a:rPr lang="en-US" altLang="zh-CN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DF8B-854F-448A-A892-BD9B0C7D365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743" y="2519464"/>
            <a:ext cx="612230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raise_intr</a:t>
            </a:r>
            <a:r>
              <a:rPr lang="en-US" altLang="zh-CN" dirty="0"/>
              <a:t>(uint8_t </a:t>
            </a:r>
            <a:r>
              <a:rPr lang="en-US" altLang="zh-CN" dirty="0" err="1"/>
              <a:t>intr_no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IA32_INTR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- </a:t>
            </a:r>
            <a:r>
              <a:rPr lang="en-US" altLang="zh-CN" dirty="0" err="1">
                <a:solidFill>
                  <a:srgbClr val="C00000"/>
                </a:solidFill>
              </a:rPr>
              <a:t>printf</a:t>
            </a:r>
            <a:r>
              <a:rPr lang="en-US" altLang="zh-CN" dirty="0">
                <a:solidFill>
                  <a:srgbClr val="C00000"/>
                </a:solidFill>
              </a:rPr>
              <a:t>("Please implement </a:t>
            </a:r>
            <a:r>
              <a:rPr lang="en-US" altLang="zh-CN" dirty="0" err="1">
                <a:solidFill>
                  <a:srgbClr val="C00000"/>
                </a:solidFill>
              </a:rPr>
              <a:t>raise_intr</a:t>
            </a:r>
            <a:r>
              <a:rPr lang="en-US" altLang="zh-CN" dirty="0">
                <a:solidFill>
                  <a:srgbClr val="C00000"/>
                </a:solidFill>
              </a:rPr>
              <a:t>()");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- assert(0);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Trigger an exception/interrupt with 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' is the index to the IDT</a:t>
            </a:r>
          </a:p>
          <a:p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Push EFLAGS, CS, and EIP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Find the IDT entry using '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intr_no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Clear IF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it is an interrupt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+ // Set CS:EIP to the entry of the interrupt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handler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+ // need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to reload CS with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load_sreg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767895" y="3348600"/>
            <a:ext cx="3816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raise_sw_intr</a:t>
            </a:r>
            <a:r>
              <a:rPr lang="en-US" altLang="zh-CN" dirty="0"/>
              <a:t>(uint8_t </a:t>
            </a:r>
            <a:r>
              <a:rPr lang="en-US" altLang="zh-CN" dirty="0" err="1"/>
              <a:t>intr_no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 return address is the</a:t>
            </a:r>
          </a:p>
          <a:p>
            <a:r>
              <a:rPr lang="en-US" altLang="zh-CN" dirty="0"/>
              <a:t>        // next instruction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cpu.eip</a:t>
            </a:r>
            <a:r>
              <a:rPr lang="en-US" altLang="zh-CN" dirty="0"/>
              <a:t> += 2;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raise_intr</a:t>
            </a:r>
            <a:r>
              <a:rPr lang="en-US" altLang="zh-CN" dirty="0"/>
              <a:t>(</a:t>
            </a:r>
            <a:r>
              <a:rPr lang="en-US" altLang="zh-CN" dirty="0" err="1"/>
              <a:t>intr_no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75321" y="2160935"/>
            <a:ext cx="31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  <a:r>
              <a:rPr lang="zh-CN" altLang="en-US" dirty="0" smtClean="0"/>
              <a:t>调用这个接口，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</a:p>
        </p:txBody>
      </p:sp>
      <p:sp>
        <p:nvSpPr>
          <p:cNvPr id="12" name="上箭头 11"/>
          <p:cNvSpPr/>
          <p:nvPr/>
        </p:nvSpPr>
        <p:spPr>
          <a:xfrm flipV="1">
            <a:off x="7698921" y="2530266"/>
            <a:ext cx="454479" cy="7064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67895" y="5479725"/>
            <a:ext cx="4632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NEMU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的重要简化：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都是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ring0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不考虑权限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9844200" cy="1789545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第四步：理解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smtClean="0">
                <a:latin typeface="Consolas" panose="020B0609020204030204" pitchFamily="49" charset="0"/>
              </a:rPr>
              <a:t>0x80</a:t>
            </a:r>
            <a:r>
              <a:rPr lang="zh-CN" altLang="en-US" dirty="0" smtClean="0">
                <a:latin typeface="Consolas" panose="020B0609020204030204" pitchFamily="49" charset="0"/>
              </a:rPr>
              <a:t>号系统调用的响应方式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6091" y="2059892"/>
            <a:ext cx="9849080" cy="3970318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#include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trap.h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"</a:t>
            </a:r>
          </a:p>
          <a:p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char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[] = 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"Hello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, 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world!\n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";</a:t>
            </a:r>
          </a:p>
          <a:p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asm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volatile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(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$4,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eax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 // system call ID, 4 =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SYS_write</a:t>
            </a:r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$1,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ebx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 // file descriptor, 1 =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stdout</a:t>
            </a:r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ecx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// buffer address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$14,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edx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// length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$0x80");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HIT_GOOD_TRAP;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return 0;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}</a:t>
            </a:r>
            <a:endParaRPr lang="zh-CN" altLang="en-US" dirty="0">
              <a:latin typeface="Consolas" panose="020B0609020204030204" pitchFamily="49" charset="0"/>
              <a:ea typeface="MS Gothic" panose="020B0609070205080204" pitchFamily="49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2209" y="5711355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testcase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src</a:t>
            </a:r>
            <a:r>
              <a:rPr lang="en-US" altLang="zh-CN" dirty="0" smtClean="0">
                <a:solidFill>
                  <a:srgbClr val="0070C0"/>
                </a:solidFill>
              </a:rPr>
              <a:t>/hello-</a:t>
            </a:r>
            <a:r>
              <a:rPr lang="en-US" altLang="zh-CN" dirty="0" err="1" smtClean="0">
                <a:solidFill>
                  <a:srgbClr val="0070C0"/>
                </a:solidFill>
              </a:rPr>
              <a:t>inline.c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666-5640-49D0-9D86-CA46F82675E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9784933" cy="178954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第四步：理解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smtClean="0">
                <a:latin typeface="Consolas" panose="020B0609020204030204" pitchFamily="49" charset="0"/>
              </a:rPr>
              <a:t>0x80</a:t>
            </a:r>
            <a:r>
              <a:rPr lang="zh-CN" altLang="en-US" dirty="0" smtClean="0">
                <a:latin typeface="Consolas" panose="020B0609020204030204" pitchFamily="49" charset="0"/>
              </a:rPr>
              <a:t>号系统调用的响应方式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6091" y="2059892"/>
            <a:ext cx="9849080" cy="3970318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#include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trap.h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"</a:t>
            </a:r>
          </a:p>
          <a:p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char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[] = 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"Hello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, 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world!\n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";</a:t>
            </a:r>
          </a:p>
          <a:p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asm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volatile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(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$4,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eax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 // system call ID, 4 =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SYS_write</a:t>
            </a:r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$1,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ebx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 // file descriptor, 1 = 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stdout</a:t>
            </a:r>
            <a:endParaRPr lang="en-US" altLang="zh-CN" dirty="0">
              <a:latin typeface="Consolas" panose="020B0609020204030204" pitchFamily="49" charset="0"/>
              <a:ea typeface="MS Gothic" panose="020B0609070205080204" pitchFamily="49" charset="-128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ecx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// buffer address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movl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$14, %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edx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;"  // length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	</a:t>
            </a:r>
            <a:r>
              <a:rPr lang="en-US" altLang="zh-CN" dirty="0" smtClean="0">
                <a:latin typeface="Consolas" panose="020B0609020204030204" pitchFamily="49" charset="0"/>
                <a:ea typeface="MS Gothic" panose="020B0609070205080204" pitchFamily="49" charset="-128"/>
              </a:rPr>
              <a:t>       "</a:t>
            </a:r>
            <a:r>
              <a:rPr lang="en-US" altLang="zh-CN" dirty="0" err="1">
                <a:latin typeface="Consolas" panose="020B0609020204030204" pitchFamily="49" charset="0"/>
                <a:ea typeface="MS Gothic" panose="020B0609070205080204" pitchFamily="49" charset="-128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 $0x80");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HIT_GOOD_TRAP;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	return 0;</a:t>
            </a:r>
          </a:p>
          <a:p>
            <a:r>
              <a:rPr lang="en-US" altLang="zh-CN" dirty="0">
                <a:latin typeface="Consolas" panose="020B0609020204030204" pitchFamily="49" charset="0"/>
                <a:ea typeface="MS Gothic" panose="020B0609070205080204" pitchFamily="49" charset="-128"/>
              </a:rPr>
              <a:t>}</a:t>
            </a:r>
            <a:endParaRPr lang="zh-CN" altLang="en-US" dirty="0">
              <a:latin typeface="Consolas" panose="020B0609020204030204" pitchFamily="49" charset="0"/>
              <a:ea typeface="MS Gothic" panose="020B0609070205080204" pitchFamily="49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2209" y="5711355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testcase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src</a:t>
            </a:r>
            <a:r>
              <a:rPr lang="en-US" altLang="zh-CN" dirty="0" smtClean="0">
                <a:solidFill>
                  <a:srgbClr val="0070C0"/>
                </a:solidFill>
              </a:rPr>
              <a:t>/hello-</a:t>
            </a:r>
            <a:r>
              <a:rPr lang="en-US" altLang="zh-CN" dirty="0" err="1" smtClean="0">
                <a:solidFill>
                  <a:srgbClr val="0070C0"/>
                </a:solidFill>
              </a:rPr>
              <a:t>inline.c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666-5640-49D0-9D86-CA46F82675E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43700" y="2519464"/>
            <a:ext cx="3816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raise_sw_intr</a:t>
            </a:r>
            <a:r>
              <a:rPr lang="en-US" altLang="zh-CN" dirty="0"/>
              <a:t>(uint8_t </a:t>
            </a:r>
            <a:r>
              <a:rPr lang="en-US" altLang="zh-CN" dirty="0" err="1"/>
              <a:t>intr_no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 return address is the</a:t>
            </a:r>
          </a:p>
          <a:p>
            <a:r>
              <a:rPr lang="en-US" altLang="zh-CN" dirty="0"/>
              <a:t>        // next instruction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cpu.eip</a:t>
            </a:r>
            <a:r>
              <a:rPr lang="en-US" altLang="zh-CN" dirty="0"/>
              <a:t> += 2;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raise_intr</a:t>
            </a:r>
            <a:r>
              <a:rPr lang="en-US" altLang="zh-CN" dirty="0"/>
              <a:t>(</a:t>
            </a:r>
            <a:r>
              <a:rPr lang="en-US" altLang="zh-CN" dirty="0" err="1"/>
              <a:t>intr_no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816906" y="2864386"/>
            <a:ext cx="1333041" cy="214828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南京大学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计算机系统基础 </a:t>
            </a:r>
            <a:r>
              <a:rPr lang="en-US" altLang="zh-CN" dirty="0" smtClean="0"/>
              <a:t>- PA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10267533" cy="178954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第四步：理解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smtClean="0">
                <a:latin typeface="Consolas" panose="020B0609020204030204" pitchFamily="49" charset="0"/>
              </a:rPr>
              <a:t>0x80</a:t>
            </a:r>
            <a:r>
              <a:rPr lang="zh-CN" altLang="en-US" dirty="0" smtClean="0">
                <a:latin typeface="Consolas" panose="020B0609020204030204" pitchFamily="49" charset="0"/>
              </a:rPr>
              <a:t>号系统调用的响应方式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2025" y="1873134"/>
            <a:ext cx="77292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init_idt() {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/* the system call 0x80 */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set_trap(idt + 0x80, SEG_KERNEL_CODE &lt;&lt; 3, (uint32_t)vecsys, DPL_USER);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2025" y="3398198"/>
            <a:ext cx="7727950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.globl vecsys; vecsys:  pushl $0;  pushl $0x80; jmp asm_do_irq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.globl asm_do_irq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.extern irq_handle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asm_do_irq: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pushal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pushl %esp		# ???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call irq_handle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addl $4, %esp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popal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addl $8, %esp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iret</a:t>
            </a:r>
          </a:p>
        </p:txBody>
      </p:sp>
      <p:sp>
        <p:nvSpPr>
          <p:cNvPr id="13" name="矩形 12"/>
          <p:cNvSpPr/>
          <p:nvPr/>
        </p:nvSpPr>
        <p:spPr>
          <a:xfrm>
            <a:off x="7532209" y="6344644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kernel/src/irq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do_irq.S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666-5640-49D0-9D86-CA46F82675E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13723" y="288879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irq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idt.c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 4-1 </a:t>
            </a:r>
            <a:r>
              <a:rPr lang="zh-CN" altLang="en-US" dirty="0"/>
              <a:t>异常和中断的响应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938A-99FD-497B-8DE6-F1CEC96C4379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10716267" cy="178954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第四步：理解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smtClean="0">
                <a:latin typeface="Consolas" panose="020B0609020204030204" pitchFamily="49" charset="0"/>
              </a:rPr>
              <a:t>0x80</a:t>
            </a:r>
            <a:r>
              <a:rPr lang="zh-CN" altLang="en-US" dirty="0" smtClean="0">
                <a:latin typeface="Consolas" panose="020B0609020204030204" pitchFamily="49" charset="0"/>
              </a:rPr>
              <a:t>号系统调用的响应方式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8325" y="1772228"/>
            <a:ext cx="837627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irq_handle(TrapFrame *tf) {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int irq = tf-&gt;irq;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结合kernel/src/irq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do_irq.S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，理解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怎么传进来的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else if (irq == 0x80) {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	do_syscall(tf);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又当作参数传给了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do_syscall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里面有什么？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}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364376" y="337710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kernel/src/irq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irq_handle.c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325" y="3878634"/>
            <a:ext cx="83820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static void sys_write(TrapFrame *tf) {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//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设置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tf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-&gt;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eax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是想干吗？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tf-&gt;eax = fs_write(tf-&gt;ebx, (void*)tf-&gt;ecx, tf-&gt;edx);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do_syscall(TrapFrame *tf) {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switch(tf-&gt;eax) {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tf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 -&gt;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</a:rPr>
              <a:t>eax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哪儿来的，最早是谁设置的？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	case SYS_write: sys_write(tf); break;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//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SYS_write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等都是预定义好的常量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}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167769" y="6202198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kernel/src/</a:t>
            </a:r>
            <a:r>
              <a:rPr lang="en-US" altLang="zh-CN" dirty="0" err="1">
                <a:solidFill>
                  <a:srgbClr val="0070C0"/>
                </a:solidFill>
              </a:rPr>
              <a:t>syscall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do_syscall.c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EB5-25A6-476C-BF9D-C903E083E93B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72092" y="1705094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pushl %</a:t>
            </a:r>
            <a:r>
              <a:rPr lang="zh-CN" altLang="en-US" sz="2000" b="1" dirty="0" smtClean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esp # </a:t>
            </a:r>
            <a:r>
              <a:rPr lang="zh-CN" altLang="en-US" sz="2000" b="1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83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2025" y="1873134"/>
            <a:ext cx="77279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void init_idt() {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/* the system call 0x80 */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set_trap(idt + 0x80, SEG_KERNEL_CODE &lt;&lt; 3, (uint32_t)vecsys, DPL_USER);</a:t>
            </a:r>
            <a:endParaRPr lang="en-US" altLang="zh-CN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</a:p>
          <a:p>
            <a:r>
              <a:rPr lang="en-US" altLang="zh-CN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2025" y="3398198"/>
            <a:ext cx="7727950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.globl vecsys; vecsys:  pushl $0;  pushl $0x80; jmp asm_do_irq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.globl asm_do_irq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.extern irq_handle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asm_do_irq: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pushal</a:t>
            </a:r>
          </a:p>
          <a:p>
            <a:endParaRPr lang="zh-CN" altLang="en-US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pushl %esp		# ???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call irq_handle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addl $4, %esp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popal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addl $8, %esp</a:t>
            </a:r>
          </a:p>
          <a:p>
            <a:r>
              <a:rPr lang="zh-CN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	iret</a:t>
            </a:r>
          </a:p>
        </p:txBody>
      </p:sp>
      <p:sp>
        <p:nvSpPr>
          <p:cNvPr id="13" name="矩形 12"/>
          <p:cNvSpPr/>
          <p:nvPr/>
        </p:nvSpPr>
        <p:spPr>
          <a:xfrm>
            <a:off x="7532209" y="6344644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kernel/src/irq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do_irq.S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514850" y="5822950"/>
            <a:ext cx="165100" cy="80645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4332" y="5740273"/>
            <a:ext cx="272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响应完后恢复现场，</a:t>
            </a:r>
            <a:r>
              <a:rPr lang="en-US" altLang="zh-CN" dirty="0" err="1">
                <a:solidFill>
                  <a:srgbClr val="C00000"/>
                </a:solidFill>
              </a:rPr>
              <a:t>iret</a:t>
            </a:r>
            <a:r>
              <a:rPr lang="zh-CN" altLang="en-US" dirty="0">
                <a:solidFill>
                  <a:srgbClr val="C00000"/>
                </a:solidFill>
              </a:rPr>
              <a:t>，对于</a:t>
            </a:r>
            <a:r>
              <a:rPr lang="en-US" altLang="zh-CN" dirty="0">
                <a:solidFill>
                  <a:srgbClr val="C00000"/>
                </a:solidFill>
              </a:rPr>
              <a:t>0x80</a:t>
            </a:r>
            <a:r>
              <a:rPr lang="zh-CN" altLang="en-US" dirty="0">
                <a:solidFill>
                  <a:srgbClr val="C00000"/>
                </a:solidFill>
              </a:rPr>
              <a:t>系统调用，当初保存的返回地址是多少？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999" y="1182256"/>
            <a:ext cx="10792467" cy="178954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第四步：理解</a:t>
            </a:r>
            <a:r>
              <a:rPr lang="en-US" altLang="zh-CN" dirty="0" smtClean="0">
                <a:latin typeface="Consolas" panose="020B0609020204030204" pitchFamily="49" charset="0"/>
              </a:rPr>
              <a:t>Kernel</a:t>
            </a:r>
            <a:r>
              <a:rPr lang="zh-CN" altLang="en-US" dirty="0" smtClean="0">
                <a:latin typeface="Consolas" panose="020B0609020204030204" pitchFamily="49" charset="0"/>
              </a:rPr>
              <a:t>对于</a:t>
            </a:r>
            <a:r>
              <a:rPr lang="en-US" altLang="zh-CN" dirty="0" smtClean="0">
                <a:latin typeface="Consolas" panose="020B0609020204030204" pitchFamily="49" charset="0"/>
              </a:rPr>
              <a:t>0x80</a:t>
            </a:r>
            <a:r>
              <a:rPr lang="zh-CN" altLang="en-US" dirty="0" smtClean="0">
                <a:latin typeface="Consolas" panose="020B0609020204030204" pitchFamily="49" charset="0"/>
              </a:rPr>
              <a:t>号系统调用的响应方式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DA0C-7012-4EF8-B9F4-AA983B96FEBE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13723" y="288879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kernel/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irq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idt.c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中实现</a:t>
            </a:r>
            <a:r>
              <a:rPr lang="zh-CN" altLang="en-US" dirty="0" smtClean="0">
                <a:solidFill>
                  <a:srgbClr val="C00000"/>
                </a:solidFill>
              </a:rPr>
              <a:t>异常（系统调用）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12536" y="2639622"/>
            <a:ext cx="739211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执行</a:t>
            </a:r>
            <a:r>
              <a:rPr lang="en-US" altLang="zh-CN" sz="28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hello-inline</a:t>
            </a:r>
            <a:r>
              <a:rPr lang="zh-CN" altLang="zh-CN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测试用例并看到屏幕输出</a:t>
            </a:r>
            <a:endParaRPr lang="en-US" altLang="zh-CN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altLang="zh-CN" sz="2800" kern="1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altLang="zh-CN" sz="2800" kern="1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sz="2800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trap output:</a:t>
            </a:r>
            <a:r>
              <a:rPr lang="en-US" altLang="zh-CN" sz="28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Hello, world!</a:t>
            </a:r>
            <a:endParaRPr lang="zh-CN" altLang="zh-CN" sz="28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D5A-130F-4528-A79B-1B80A7C7812E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499" y="1871133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 4-1 </a:t>
            </a:r>
            <a:r>
              <a:rPr lang="zh-CN" altLang="en-US" sz="2800" dirty="0" smtClean="0"/>
              <a:t>小任务一：完成上述编码和理解工作，并且：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06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8164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中</a:t>
            </a:r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中断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以时钟中断为例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include/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config.h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中定义宏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HAS_DEVICE_TIMER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并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 clean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/include/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reg.h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CPU_STATE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中添加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uint8_t 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成员，模拟中断引脚；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init_cpu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中初始化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cpu.intr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0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nemu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src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cpu.c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exec()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函数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循环体，每次执行完一条指令后调用</a:t>
            </a:r>
            <a:r>
              <a:rPr lang="en-US" altLang="zh-CN" sz="2000" kern="100" dirty="0" err="1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do_intr</a:t>
            </a:r>
            <a:r>
              <a:rPr lang="en-US" altLang="zh-CN" sz="2000" kern="1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函数查看并处理中断事件；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执行</a:t>
            </a:r>
            <a:r>
              <a:rPr lang="en-US" altLang="zh-CN" sz="2000" kern="10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make </a:t>
            </a:r>
            <a:r>
              <a:rPr lang="en-US" altLang="zh-CN" sz="2000" kern="100" smtClean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test_pa-4-1</a:t>
            </a:r>
            <a:r>
              <a:rPr lang="zh-CN" altLang="zh-CN" sz="2000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触发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Kernel</a:t>
            </a:r>
            <a:r>
              <a:rPr lang="zh-CN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panic</a:t>
            </a:r>
            <a:r>
              <a:rPr lang="zh-CN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，找到该</a:t>
            </a:r>
            <a:r>
              <a:rPr lang="en-US" altLang="zh-CN" sz="2000" dirty="0">
                <a:solidFill>
                  <a:srgbClr val="1F4E7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panic</a:t>
            </a:r>
            <a:r>
              <a:rPr lang="zh-CN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并移除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581-AB01-4A28-9E23-06B37E3F7372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5625" y="4752976"/>
            <a:ext cx="6229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完整跟踪一下从</a:t>
            </a:r>
            <a:r>
              <a:rPr lang="en-US" altLang="zh-CN" sz="2000" dirty="0" err="1">
                <a:solidFill>
                  <a:srgbClr val="C00000"/>
                </a:solidFill>
              </a:rPr>
              <a:t>nemu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</a:rPr>
              <a:t>src</a:t>
            </a:r>
            <a:r>
              <a:rPr lang="en-US" altLang="zh-CN" sz="2000" dirty="0">
                <a:solidFill>
                  <a:srgbClr val="C00000"/>
                </a:solidFill>
              </a:rPr>
              <a:t>/device/dev/</a:t>
            </a:r>
            <a:r>
              <a:rPr lang="en-US" altLang="zh-CN" sz="2000" dirty="0" err="1">
                <a:solidFill>
                  <a:srgbClr val="C00000"/>
                </a:solidFill>
              </a:rPr>
              <a:t>timer.c</a:t>
            </a:r>
            <a:r>
              <a:rPr lang="zh-CN" altLang="en-US" sz="2000" dirty="0">
                <a:solidFill>
                  <a:srgbClr val="C00000"/>
                </a:solidFill>
              </a:rPr>
              <a:t>中发出</a:t>
            </a:r>
            <a:r>
              <a:rPr lang="en-US" altLang="zh-CN" sz="2000" dirty="0">
                <a:solidFill>
                  <a:srgbClr val="C00000"/>
                </a:solidFill>
              </a:rPr>
              <a:t>timer interrupt</a:t>
            </a:r>
            <a:r>
              <a:rPr lang="zh-CN" altLang="en-US" sz="2000" dirty="0">
                <a:solidFill>
                  <a:srgbClr val="C00000"/>
                </a:solidFill>
              </a:rPr>
              <a:t>到触发</a:t>
            </a:r>
            <a:r>
              <a:rPr lang="en-US" altLang="zh-CN" sz="2000" dirty="0">
                <a:solidFill>
                  <a:srgbClr val="C00000"/>
                </a:solidFill>
              </a:rPr>
              <a:t>panic</a:t>
            </a:r>
            <a:r>
              <a:rPr lang="zh-CN" altLang="en-US" sz="2000" dirty="0">
                <a:solidFill>
                  <a:srgbClr val="C00000"/>
                </a:solidFill>
              </a:rPr>
              <a:t>的整个过程，就可以全懂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timer interrupt</a:t>
            </a:r>
            <a:r>
              <a:rPr lang="zh-CN" altLang="en-US" sz="2000" dirty="0">
                <a:solidFill>
                  <a:srgbClr val="C00000"/>
                </a:solidFill>
              </a:rPr>
              <a:t>是由</a:t>
            </a:r>
            <a:r>
              <a:rPr lang="en-US" altLang="zh-CN" sz="2000" dirty="0" err="1">
                <a:solidFill>
                  <a:srgbClr val="C00000"/>
                </a:solidFill>
              </a:rPr>
              <a:t>sdl.c</a:t>
            </a:r>
            <a:r>
              <a:rPr lang="zh-CN" altLang="en-US" sz="2000" dirty="0">
                <a:solidFill>
                  <a:srgbClr val="C00000"/>
                </a:solidFill>
              </a:rPr>
              <a:t>中的线程定时调用发出的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713307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 4-1 </a:t>
            </a:r>
            <a:r>
              <a:rPr lang="zh-CN" altLang="en-US" sz="2800" dirty="0" smtClean="0"/>
              <a:t>小任务二：开启时钟中断并理解响应过程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26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0275" y="3805842"/>
            <a:ext cx="7772400" cy="85664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祝大家学习快乐，身心健康！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0275" y="4904393"/>
            <a:ext cx="7315200" cy="1505932"/>
          </a:xfrm>
        </p:spPr>
        <p:txBody>
          <a:bodyPr/>
          <a:lstStyle/>
          <a:p>
            <a:pPr algn="l"/>
            <a:r>
              <a:rPr lang="zh-CN" altLang="en-US" dirty="0" smtClean="0"/>
              <a:t>欢迎大家踊跃参加问卷调查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6F99-EA09-439A-8611-6A8D1D1506CE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0275" y="3621176"/>
            <a:ext cx="182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 4-1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00275" y="2490716"/>
            <a:ext cx="5505450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PA 3-3</a:t>
            </a:r>
            <a:r>
              <a:rPr lang="zh-CN" altLang="en-US" sz="2800" dirty="0" smtClean="0">
                <a:solidFill>
                  <a:srgbClr val="C00000"/>
                </a:solidFill>
              </a:rPr>
              <a:t>截止：</a:t>
            </a:r>
            <a:r>
              <a:rPr lang="en-US" altLang="zh-CN" sz="2800" dirty="0" smtClean="0">
                <a:solidFill>
                  <a:srgbClr val="C00000"/>
                </a:solidFill>
              </a:rPr>
              <a:t>2020</a:t>
            </a:r>
            <a:r>
              <a:rPr lang="zh-CN" altLang="en-US" sz="2800" dirty="0" smtClean="0">
                <a:solidFill>
                  <a:srgbClr val="C00000"/>
                </a:solidFill>
              </a:rPr>
              <a:t>年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月</a:t>
            </a:r>
            <a:r>
              <a:rPr lang="en-US" altLang="zh-CN" sz="2800" dirty="0" smtClean="0">
                <a:solidFill>
                  <a:srgbClr val="C00000"/>
                </a:solidFill>
              </a:rPr>
              <a:t>10</a:t>
            </a:r>
            <a:r>
              <a:rPr lang="zh-CN" altLang="en-US" sz="2800" dirty="0" smtClean="0">
                <a:solidFill>
                  <a:srgbClr val="C00000"/>
                </a:solidFill>
              </a:rPr>
              <a:t>日</a:t>
            </a:r>
            <a:r>
              <a:rPr lang="en-US" altLang="zh-CN" sz="2800" dirty="0" smtClean="0">
                <a:solidFill>
                  <a:srgbClr val="C00000"/>
                </a:solidFill>
              </a:rPr>
              <a:t>24</a:t>
            </a:r>
            <a:r>
              <a:rPr lang="zh-CN" altLang="en-US" sz="2800" dirty="0" smtClean="0">
                <a:solidFill>
                  <a:srgbClr val="C00000"/>
                </a:solidFill>
              </a:rPr>
              <a:t>时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99A-13D6-486A-A6A5-4A0B2E79B12E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异常和中断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内部异常：在执行一条指令时，由处理器在其内部检测到的，与正在执行的指令相关的同步事件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</a:rPr>
              <a:t>故障</a:t>
            </a:r>
            <a:r>
              <a:rPr lang="zh-CN" altLang="en-US" sz="2000" dirty="0">
                <a:latin typeface="Consolas" panose="020B0609020204030204" pitchFamily="49" charset="0"/>
              </a:rPr>
              <a:t>：缺页、非法操作码、除数为零</a:t>
            </a:r>
            <a:r>
              <a:rPr lang="en-US" altLang="zh-CN" sz="2000" dirty="0">
                <a:latin typeface="Consolas" panose="020B0609020204030204" pitchFamily="49" charset="0"/>
              </a:rPr>
              <a:t>……</a:t>
            </a: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</a:rPr>
              <a:t>陷阱</a:t>
            </a:r>
            <a:r>
              <a:rPr lang="zh-CN" altLang="en-US" sz="2000" dirty="0">
                <a:latin typeface="Consolas" panose="020B0609020204030204" pitchFamily="49" charset="0"/>
              </a:rPr>
              <a:t>：用户程序主动调用操作系统处理例程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b="1" dirty="0">
                <a:latin typeface="Consolas" panose="020B0609020204030204" pitchFamily="49" charset="0"/>
              </a:rPr>
              <a:t>终止</a:t>
            </a:r>
            <a:r>
              <a:rPr lang="zh-CN" altLang="en-US" sz="2000" dirty="0">
                <a:latin typeface="Consolas" panose="020B0609020204030204" pitchFamily="49" charset="0"/>
              </a:rPr>
              <a:t>：执行指令时发生严重错误，如内存校验错误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外部中断：典型地由</a:t>
            </a:r>
            <a:r>
              <a:rPr lang="en-US" altLang="zh-CN" dirty="0" smtClean="0">
                <a:latin typeface="Consolas" panose="020B0609020204030204" pitchFamily="49" charset="0"/>
              </a:rPr>
              <a:t>I/O</a:t>
            </a:r>
            <a:r>
              <a:rPr lang="zh-CN" altLang="en-US" dirty="0" smtClean="0">
                <a:latin typeface="Consolas" panose="020B0609020204030204" pitchFamily="49" charset="0"/>
              </a:rPr>
              <a:t>设备触发，与当前正在执行的指令无关的异步事件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5E2B-0CF0-4EE0-8982-0502E3F082FE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异常和中断的响应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5"/>
            <a:ext cx="9137650" cy="4293061"/>
          </a:xfrm>
        </p:spPr>
        <p:txBody>
          <a:bodyPr/>
          <a:lstStyle/>
          <a:p>
            <a:r>
              <a:rPr lang="zh-CN" altLang="en-US" dirty="0" smtClean="0"/>
              <a:t>操作系统先和机器打好招呼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初始化中断描述符表（我们不模拟实模式的向量中断）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56" y="3485551"/>
            <a:ext cx="1928673" cy="198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83" y="3912543"/>
            <a:ext cx="1970433" cy="2051042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3815078" y="2224731"/>
            <a:ext cx="3925572" cy="1424247"/>
          </a:xfrm>
          <a:prstGeom prst="wedgeEllipseCallout">
            <a:avLst>
              <a:gd name="adj1" fmla="val -59235"/>
              <a:gd name="adj2" fmla="val 60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如果出现了</a:t>
            </a:r>
            <a:r>
              <a:rPr lang="en-US" altLang="zh-CN" dirty="0"/>
              <a:t>n</a:t>
            </a:r>
            <a:r>
              <a:rPr lang="zh-CN" altLang="en-US" dirty="0"/>
              <a:t>号异常，你就去执行内存地址</a:t>
            </a:r>
            <a:r>
              <a:rPr lang="en-US" altLang="zh-CN" dirty="0"/>
              <a:t>x</a:t>
            </a:r>
            <a:r>
              <a:rPr lang="zh-CN" altLang="en-US" dirty="0"/>
              <a:t>开始，我准备好的处理程序啊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7256693" y="4128674"/>
            <a:ext cx="1031121" cy="762924"/>
          </a:xfrm>
          <a:prstGeom prst="wedgeEllipseCallout">
            <a:avLst>
              <a:gd name="adj1" fmla="val 65772"/>
              <a:gd name="adj2" fmla="val 33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哦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8575-5495-4D2A-B812-AB96F8662CF6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089921" y="391254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79" y="4251961"/>
            <a:ext cx="245266" cy="2530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79" y="4573903"/>
            <a:ext cx="245266" cy="2530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79" y="5222281"/>
            <a:ext cx="245266" cy="2530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72253" y="417631"/>
            <a:ext cx="2910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在能够响应中断之前，操作系统先准备好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>
                <a:solidFill>
                  <a:srgbClr val="C00000"/>
                </a:solidFill>
              </a:rPr>
              <a:t>1</a:t>
            </a:r>
            <a:r>
              <a:rPr lang="en-US" altLang="zh-CN" sz="3200" dirty="0" smtClean="0">
                <a:solidFill>
                  <a:srgbClr val="C00000"/>
                </a:solidFill>
              </a:rPr>
              <a:t>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10313080" cy="168840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响应过程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</a:rPr>
              <a:t>检测到异常或中断后，根据异常和中断号去查表得到处理程序的入口地址，处理完后返回原程序继续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73C-CAFC-4CA6-B0FE-425C3A8F4447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 smtClean="0">
                <a:solidFill>
                  <a:srgbClr val="C00000"/>
                </a:solidFill>
              </a:rPr>
              <a:t>2/2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40650" y="263742"/>
            <a:ext cx="291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在操作系统准备好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r>
              <a:rPr lang="zh-CN" altLang="en-US" sz="2000" dirty="0" smtClean="0">
                <a:solidFill>
                  <a:srgbClr val="C00000"/>
                </a:solidFill>
              </a:rPr>
              <a:t>之后，机器就能够响应中断了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2145132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10426546" cy="168840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响应过程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</a:rPr>
              <a:t>检测到异常或中断后，根据异常和中断号去查表得到处理程序的入口地址</a:t>
            </a:r>
            <a:r>
              <a:rPr lang="zh-CN" altLang="en-US" dirty="0">
                <a:latin typeface="Consolas" panose="020B0609020204030204" pitchFamily="49" charset="0"/>
              </a:rPr>
              <a:t>，处理完后返回原程序继续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3F0D-FDED-40D1-9353-CF1BAAD8F32F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67412" y="2328800"/>
            <a:ext cx="184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出大事了！赶紧保护一下当前程序执行状态！</a:t>
            </a:r>
          </a:p>
        </p:txBody>
      </p:sp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</p:cNvCxnSpPr>
          <p:nvPr/>
        </p:nvCxnSpPr>
        <p:spPr>
          <a:xfrm flipV="1">
            <a:off x="4442530" y="3220221"/>
            <a:ext cx="871801" cy="9782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形标注 65"/>
          <p:cNvSpPr/>
          <p:nvPr/>
        </p:nvSpPr>
        <p:spPr>
          <a:xfrm>
            <a:off x="4442530" y="4424857"/>
            <a:ext cx="1531923" cy="810099"/>
          </a:xfrm>
          <a:prstGeom prst="wedgeEllipseCallout">
            <a:avLst>
              <a:gd name="adj1" fmla="val 25036"/>
              <a:gd name="adj2" fmla="val -2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EFLAGS</a:t>
            </a:r>
          </a:p>
          <a:p>
            <a:pPr algn="ctr"/>
            <a:r>
              <a:rPr lang="zh-CN" altLang="en-US" dirty="0"/>
              <a:t>断点</a:t>
            </a:r>
          </a:p>
        </p:txBody>
      </p:sp>
      <p:sp>
        <p:nvSpPr>
          <p:cNvPr id="38" name="下箭头 37"/>
          <p:cNvSpPr/>
          <p:nvPr/>
        </p:nvSpPr>
        <p:spPr>
          <a:xfrm>
            <a:off x="5597596" y="2325867"/>
            <a:ext cx="490865" cy="5776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 smtClean="0">
                <a:solidFill>
                  <a:srgbClr val="C00000"/>
                </a:solidFill>
              </a:rPr>
              <a:t>2/2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40650" y="263742"/>
            <a:ext cx="291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在操作系统准备好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r>
              <a:rPr lang="zh-CN" altLang="en-US" sz="2000" dirty="0" smtClean="0">
                <a:solidFill>
                  <a:srgbClr val="C00000"/>
                </a:solidFill>
              </a:rPr>
              <a:t>之后，机器就能够响应中断了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14380154260&amp;di=bfcdd7bd111ae0d4f1482d76eb71b7a4&amp;imgtype=0&amp;src=http%3A%2F%2Fimg2.everychina.com%2Fimg%2Fae%2F9c%2F16377944e3b47b6334ebd703f94c-600x400c1-c73a%2Fcardboard_archive_box_with_corrugated_paper_4c_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27" y="2145132"/>
            <a:ext cx="1908175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异常和中断的响应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C6DE-AF7C-4097-AA68-4C7D0219A28C}" type="datetime1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南京大学 </a:t>
            </a:r>
            <a:r>
              <a:rPr lang="en-US" altLang="zh-CN" smtClean="0"/>
              <a:t>- </a:t>
            </a:r>
            <a:r>
              <a:rPr lang="zh-CN" altLang="en-US" smtClean="0"/>
              <a:t>计算机系统基础 </a:t>
            </a:r>
            <a:r>
              <a:rPr lang="en-US" altLang="zh-CN" smtClean="0"/>
              <a:t>- 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7E0A-4D59-4078-B6F7-7C1D61BE82B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01" y="3289090"/>
            <a:ext cx="1747328" cy="18188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611603" y="2906484"/>
            <a:ext cx="140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1. </a:t>
            </a:r>
            <a:r>
              <a:rPr lang="zh-CN" altLang="en-US" dirty="0">
                <a:solidFill>
                  <a:srgbClr val="C00000"/>
                </a:solidFill>
              </a:rPr>
              <a:t>检测到异常或中断！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467412" y="2328800"/>
            <a:ext cx="184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出大事了！赶紧保护一下当前程序执行状态！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621098" y="2441773"/>
          <a:ext cx="2987832" cy="1592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037527213"/>
                    </a:ext>
                  </a:extLst>
                </a:gridCol>
                <a:gridCol w="1679732">
                  <a:extLst>
                    <a:ext uri="{9D8B030D-6E8A-4147-A177-3AD203B41FA5}">
                      <a16:colId xmlns:a16="http://schemas.microsoft.com/office/drawing/2014/main" val="353138378"/>
                    </a:ext>
                  </a:extLst>
                </a:gridCol>
              </a:tblGrid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异常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中断号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处理程序入口地址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65663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XXXX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80668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N2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YYYY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2770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8409"/>
                  </a:ext>
                </a:extLst>
              </a:tr>
              <a:tr h="318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Nn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ZZZZ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8772"/>
                  </a:ext>
                </a:extLst>
              </a:tr>
            </a:tbl>
          </a:graphicData>
        </a:graphic>
      </p:graphicFrame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2781191"/>
            <a:ext cx="245266" cy="25303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103133"/>
            <a:ext cx="245266" cy="25303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56" y="3751511"/>
            <a:ext cx="245266" cy="253035"/>
          </a:xfrm>
          <a:prstGeom prst="rect">
            <a:avLst/>
          </a:prstGeom>
        </p:spPr>
      </p:pic>
      <p:cxnSp>
        <p:nvCxnSpPr>
          <p:cNvPr id="37" name="直接箭头连接符 36"/>
          <p:cNvCxnSpPr>
            <a:endCxn id="7" idx="1"/>
          </p:cNvCxnSpPr>
          <p:nvPr/>
        </p:nvCxnSpPr>
        <p:spPr>
          <a:xfrm>
            <a:off x="1028081" y="3289091"/>
            <a:ext cx="1667121" cy="9094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</p:cNvCxnSpPr>
          <p:nvPr/>
        </p:nvCxnSpPr>
        <p:spPr>
          <a:xfrm flipV="1">
            <a:off x="4442530" y="3220221"/>
            <a:ext cx="871801" cy="9782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3" idx="1"/>
          </p:cNvCxnSpPr>
          <p:nvPr/>
        </p:nvCxnSpPr>
        <p:spPr>
          <a:xfrm>
            <a:off x="6800850" y="2936364"/>
            <a:ext cx="820248" cy="301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526129" y="3417248"/>
            <a:ext cx="20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使用异常和中断号查表，得到中断处理程序入口地址</a:t>
            </a:r>
          </a:p>
        </p:txBody>
      </p:sp>
      <p:sp>
        <p:nvSpPr>
          <p:cNvPr id="66" name="椭圆形标注 65"/>
          <p:cNvSpPr/>
          <p:nvPr/>
        </p:nvSpPr>
        <p:spPr>
          <a:xfrm>
            <a:off x="4442530" y="4424857"/>
            <a:ext cx="1531923" cy="810099"/>
          </a:xfrm>
          <a:prstGeom prst="wedgeEllipseCallout">
            <a:avLst>
              <a:gd name="adj1" fmla="val 25036"/>
              <a:gd name="adj2" fmla="val -2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EFLAGS</a:t>
            </a:r>
          </a:p>
          <a:p>
            <a:pPr algn="ctr"/>
            <a:r>
              <a:rPr lang="zh-CN" altLang="en-US" dirty="0"/>
              <a:t>断点</a:t>
            </a:r>
          </a:p>
        </p:txBody>
      </p:sp>
      <p:sp>
        <p:nvSpPr>
          <p:cNvPr id="38" name="下箭头 37"/>
          <p:cNvSpPr/>
          <p:nvPr/>
        </p:nvSpPr>
        <p:spPr>
          <a:xfrm>
            <a:off x="5597596" y="2325867"/>
            <a:ext cx="490865" cy="5776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900000" y="1182256"/>
            <a:ext cx="10426546" cy="168840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响应过程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CPU</a:t>
            </a:r>
            <a:r>
              <a:rPr lang="zh-CN" altLang="en-US" dirty="0" smtClean="0">
                <a:latin typeface="Consolas" panose="020B0609020204030204" pitchFamily="49" charset="0"/>
              </a:rPr>
              <a:t>检测到异常或中断后，根据异常和中断号去查表得到处理程序的入口地址</a:t>
            </a:r>
            <a:r>
              <a:rPr lang="zh-CN" altLang="en-US" dirty="0">
                <a:latin typeface="Consolas" panose="020B0609020204030204" pitchFamily="49" charset="0"/>
              </a:rPr>
              <a:t>，处理完后返回原程序继续</a:t>
            </a:r>
          </a:p>
        </p:txBody>
      </p:sp>
      <p:sp>
        <p:nvSpPr>
          <p:cNvPr id="21" name="椭圆 20"/>
          <p:cNvSpPr/>
          <p:nvPr/>
        </p:nvSpPr>
        <p:spPr>
          <a:xfrm>
            <a:off x="6485164" y="143831"/>
            <a:ext cx="1255486" cy="125548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宏观步骤</a:t>
            </a:r>
            <a:r>
              <a:rPr lang="en-US" altLang="zh-CN" sz="3200" dirty="0" smtClean="0">
                <a:solidFill>
                  <a:srgbClr val="C00000"/>
                </a:solidFill>
              </a:rPr>
              <a:t>2/2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0650" y="263742"/>
            <a:ext cx="2910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在操作系统准备好</a:t>
            </a:r>
            <a:r>
              <a:rPr lang="en-US" altLang="zh-CN" sz="2000" dirty="0" smtClean="0">
                <a:solidFill>
                  <a:srgbClr val="C00000"/>
                </a:solidFill>
              </a:rPr>
              <a:t>IDT</a:t>
            </a:r>
            <a:r>
              <a:rPr lang="zh-CN" altLang="en-US" sz="2000" dirty="0" smtClean="0">
                <a:solidFill>
                  <a:srgbClr val="C00000"/>
                </a:solidFill>
              </a:rPr>
              <a:t>之后，机器就能够响应中断了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606</TotalTime>
  <Words>3759</Words>
  <Application>Microsoft Office PowerPoint</Application>
  <PresentationFormat>宽屏</PresentationFormat>
  <Paragraphs>922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MS Gothic</vt:lpstr>
      <vt:lpstr>等线</vt:lpstr>
      <vt:lpstr>微软雅黑</vt:lpstr>
      <vt:lpstr>幼圆</vt:lpstr>
      <vt:lpstr>Arial</vt:lpstr>
      <vt:lpstr>Consolas</vt:lpstr>
      <vt:lpstr>Times New Roman</vt:lpstr>
      <vt:lpstr>2020_spring_pa_0</vt:lpstr>
      <vt:lpstr>PA 4 异常、中断与I/O                           ——PA 4-1 异常和中断的响应</vt:lpstr>
      <vt:lpstr>前情提要</vt:lpstr>
      <vt:lpstr>PA 4-1要解决的问题</vt:lpstr>
      <vt:lpstr>PA 4-1 异常和中断的响应</vt:lpstr>
      <vt:lpstr>异常和中断</vt:lpstr>
      <vt:lpstr>异常和中断的响应</vt:lpstr>
      <vt:lpstr>异常和中断的响应</vt:lpstr>
      <vt:lpstr>异常和中断的响应</vt:lpstr>
      <vt:lpstr>异常和中断的响应</vt:lpstr>
      <vt:lpstr>异常和中断的响应</vt:lpstr>
      <vt:lpstr>异常和中断的响应</vt:lpstr>
      <vt:lpstr>异常和中断的响应</vt:lpstr>
      <vt:lpstr>NEMU中实现中断响应</vt:lpstr>
      <vt:lpstr>异常和中断的响应</vt:lpstr>
      <vt:lpstr>NEMU中实现中断响应</vt:lpstr>
      <vt:lpstr>异常和中断的响应</vt:lpstr>
      <vt:lpstr>异常和中断的响应</vt:lpstr>
      <vt:lpstr>NEMU中实现中断响应</vt:lpstr>
      <vt:lpstr>PowerPoint 演示文稿</vt:lpstr>
      <vt:lpstr>异常和中断的响应</vt:lpstr>
      <vt:lpstr>异常和中断的响应</vt:lpstr>
      <vt:lpstr>异常和中断的响应</vt:lpstr>
      <vt:lpstr>异常和中断的响应</vt:lpstr>
      <vt:lpstr>异常和中断的响应</vt:lpstr>
      <vt:lpstr>小例子</vt:lpstr>
      <vt:lpstr>小例子</vt:lpstr>
      <vt:lpstr>异常和中断的响应</vt:lpstr>
      <vt:lpstr>异常和中断的响应</vt:lpstr>
      <vt:lpstr>异常和中断的响应</vt:lpstr>
      <vt:lpstr>异常和中断的响应</vt:lpstr>
      <vt:lpstr>NEMU中的任务</vt:lpstr>
      <vt:lpstr>NEMU中实现异常（系统调用）响应</vt:lpstr>
      <vt:lpstr>NEMU中实现异常（系统调用）响应</vt:lpstr>
      <vt:lpstr>NEMU中实现异常（系统调用）响应</vt:lpstr>
      <vt:lpstr>NEMU中实现中断响应</vt:lpstr>
      <vt:lpstr>NEMU中实现异常（系统调用）响应</vt:lpstr>
      <vt:lpstr>NEMU中实现异常（系统调用）响应</vt:lpstr>
      <vt:lpstr>NEMU中实现异常（系统调用）响应</vt:lpstr>
      <vt:lpstr>NEMU中实现异常（系统调用）响应</vt:lpstr>
      <vt:lpstr>NEMU中实现异常（系统调用）响应</vt:lpstr>
      <vt:lpstr>NEMU中实现异常（系统调用）响应</vt:lpstr>
      <vt:lpstr>NEMU中实现异常（系统调用）响应</vt:lpstr>
      <vt:lpstr>NEMU中实现中断响应</vt:lpstr>
      <vt:lpstr>  祝大家学习快乐，身心健康！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亮</dc:creator>
  <cp:lastModifiedBy>wangliang</cp:lastModifiedBy>
  <cp:revision>174</cp:revision>
  <dcterms:created xsi:type="dcterms:W3CDTF">2020-05-21T00:35:03Z</dcterms:created>
  <dcterms:modified xsi:type="dcterms:W3CDTF">2020-12-24T02:38:23Z</dcterms:modified>
</cp:coreProperties>
</file>