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8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3963" autoAdjust="0"/>
  </p:normalViewPr>
  <p:slideViewPr>
    <p:cSldViewPr snapToGrid="0">
      <p:cViewPr>
        <p:scale>
          <a:sx n="75" d="100"/>
          <a:sy n="75" d="100"/>
        </p:scale>
        <p:origin x="976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0B295-4411-4E67-85D5-737829779A8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BCD20-3821-4D70-8EBF-7018A8A6D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1961-490D-4BAE-B9BF-807CF63ECB5D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9104-01B7-4675-93AF-BEFCBF2696E9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C4E1-E585-4A4F-BE3D-D1DE157D9AA3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0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01F4-5984-4E7B-B4F6-7115A214F9A7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2133-2A45-4483-AFFE-84780CDE65EC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8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A7EE-67E1-4852-AAC3-EC1F9EC4B372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20D-0DF7-4182-8472-BA87F6950F6A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95FF-676B-4623-8C2B-21A7F77303BE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A90-D3F1-4C84-9846-B5B0036038D9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EE5-EC88-4B99-9073-9B7F43F9BBA5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A7-962F-4D6C-89D2-EF92A57BA3E7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4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2D96274A-3956-48D5-9A3D-9630A1CCAEF2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7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/>
              <a:t>PA 4 </a:t>
            </a:r>
            <a:r>
              <a:rPr lang="zh-CN" altLang="en-US" sz="3200" dirty="0"/>
              <a:t>异常、中断与</a:t>
            </a:r>
            <a:r>
              <a:rPr lang="en-US" altLang="zh-CN" sz="3200" dirty="0"/>
              <a:t>I/O</a:t>
            </a:r>
            <a:br>
              <a:rPr lang="en-US" altLang="zh-CN" sz="3200" dirty="0"/>
            </a:br>
            <a:r>
              <a:rPr lang="en-US" altLang="zh-CN" sz="3200" dirty="0"/>
              <a:t>                </a:t>
            </a:r>
            <a:r>
              <a:rPr lang="en-US" altLang="zh-CN" sz="3200" dirty="0" smtClean="0"/>
              <a:t>          </a:t>
            </a:r>
            <a:r>
              <a:rPr lang="en-US" altLang="zh-CN" sz="3200" dirty="0"/>
              <a:t>——PA </a:t>
            </a:r>
            <a:r>
              <a:rPr lang="en-US" altLang="zh-CN" sz="3200" dirty="0" smtClean="0"/>
              <a:t>4-2 </a:t>
            </a:r>
            <a:r>
              <a:rPr lang="zh-CN" altLang="en-US" sz="3200" dirty="0" smtClean="0"/>
              <a:t>外设与</a:t>
            </a:r>
            <a:r>
              <a:rPr lang="en-US" altLang="zh-CN" sz="3200" dirty="0" smtClean="0"/>
              <a:t>I/O</a:t>
            </a:r>
            <a:endParaRPr lang="zh-CN" altLang="en-US" sz="32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351020"/>
            <a:ext cx="9144000" cy="1501140"/>
          </a:xfrm>
        </p:spPr>
        <p:txBody>
          <a:bodyPr/>
          <a:lstStyle/>
          <a:p>
            <a:pPr algn="r"/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/ 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55750" y="118544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9E52-0B37-4CFF-80B9-3FC62AC22690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57662" y="2924419"/>
            <a:ext cx="5913325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#define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 65536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uint8_t io_port[</a:t>
            </a:r>
            <a:r>
              <a:rPr lang="zh-CN" altLang="en-US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</a:t>
            </a:r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];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65535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个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位的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I/O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struct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pio_handler_map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{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uint16_t port;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handler;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pio_handler_table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[] = {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端口映射表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格式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out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，写端口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pio_write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uint32_t data) {…}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in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，读端口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uint32_t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pio_read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) {…}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81462" y="24809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</a:t>
            </a:r>
            <a:r>
              <a:rPr lang="en-US" altLang="zh-CN" i="1" dirty="0" err="1">
                <a:solidFill>
                  <a:srgbClr val="0070C0"/>
                </a:solidFill>
              </a:rPr>
              <a:t>io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port_io.c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7819" y="2924418"/>
            <a:ext cx="2993423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make_pio_handler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handler_xxx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	…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70986" y="2480928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/device/dev/</a:t>
            </a:r>
            <a:r>
              <a:rPr lang="en-US" altLang="zh-CN" i="1" dirty="0" err="1">
                <a:solidFill>
                  <a:srgbClr val="0070C0"/>
                </a:solidFill>
              </a:rPr>
              <a:t>xxx.c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179895" y="3221077"/>
            <a:ext cx="3740310" cy="136533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95623" y="4447912"/>
            <a:ext cx="260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访问（读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写）这个端口</a:t>
            </a:r>
            <a:r>
              <a:rPr lang="zh-CN" altLang="en-US" dirty="0">
                <a:solidFill>
                  <a:srgbClr val="7030A0"/>
                </a:solidFill>
              </a:rPr>
              <a:t>，引起对</a:t>
            </a:r>
            <a:r>
              <a:rPr lang="en-US" altLang="zh-CN" dirty="0">
                <a:solidFill>
                  <a:srgbClr val="7030A0"/>
                </a:solidFill>
              </a:rPr>
              <a:t>handler</a:t>
            </a:r>
            <a:r>
              <a:rPr lang="zh-CN" altLang="en-US" dirty="0">
                <a:solidFill>
                  <a:srgbClr val="7030A0"/>
                </a:solidFill>
              </a:rPr>
              <a:t>的调用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316040" y="4719040"/>
            <a:ext cx="680056" cy="6341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389560" y="4797087"/>
            <a:ext cx="891426" cy="116259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8D3-DB7F-4B89-9269-9E19213378C3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57662" y="2924419"/>
            <a:ext cx="5913325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#define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 65536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uint8_t io_port[</a:t>
            </a:r>
            <a:r>
              <a:rPr lang="zh-CN" altLang="en-US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</a:t>
            </a:r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];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65535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个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位的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I/O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struct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pio_handler_map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{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uint16_t port;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handler;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pio_handler_table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[] = {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端口映射表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格式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out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，写端口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pio_write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uint32_t data) {…}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in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，读端口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uint32_t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pio_read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) {…}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81462" y="24809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</a:t>
            </a:r>
            <a:r>
              <a:rPr lang="en-US" altLang="zh-CN" i="1" dirty="0" err="1">
                <a:solidFill>
                  <a:srgbClr val="0070C0"/>
                </a:solidFill>
              </a:rPr>
              <a:t>io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port_io.c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7819" y="2924418"/>
            <a:ext cx="2993423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make_pio_handler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handler_xxx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	…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70986" y="2480928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/device/dev/</a:t>
            </a:r>
            <a:r>
              <a:rPr lang="en-US" altLang="zh-CN" i="1" dirty="0" err="1">
                <a:solidFill>
                  <a:srgbClr val="0070C0"/>
                </a:solidFill>
              </a:rPr>
              <a:t>xxx.c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179895" y="3221077"/>
            <a:ext cx="3740310" cy="136533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95623" y="4447912"/>
            <a:ext cx="260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访问（读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写）这个端口</a:t>
            </a:r>
            <a:r>
              <a:rPr lang="zh-CN" altLang="en-US" dirty="0">
                <a:solidFill>
                  <a:srgbClr val="7030A0"/>
                </a:solidFill>
              </a:rPr>
              <a:t>，引起对</a:t>
            </a:r>
            <a:r>
              <a:rPr lang="en-US" altLang="zh-CN" dirty="0">
                <a:solidFill>
                  <a:srgbClr val="7030A0"/>
                </a:solidFill>
              </a:rPr>
              <a:t>handler</a:t>
            </a:r>
            <a:r>
              <a:rPr lang="zh-CN" altLang="en-US" dirty="0">
                <a:solidFill>
                  <a:srgbClr val="7030A0"/>
                </a:solidFill>
              </a:rPr>
              <a:t>的调用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3316040" y="4719040"/>
            <a:ext cx="680056" cy="6341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389560" y="4797087"/>
            <a:ext cx="891426" cy="116259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58406" y="1329059"/>
            <a:ext cx="274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设备制造商和</a:t>
            </a:r>
            <a:r>
              <a:rPr lang="en-US" altLang="zh-CN" dirty="0"/>
              <a:t>OS</a:t>
            </a:r>
            <a:r>
              <a:rPr lang="zh-CN" altLang="en-US" dirty="0"/>
              <a:t>可以约定，如：我占用哪几个端口，控制端口写</a:t>
            </a:r>
            <a:r>
              <a:rPr lang="en-US" altLang="zh-CN" dirty="0"/>
              <a:t>0</a:t>
            </a:r>
            <a:r>
              <a:rPr lang="zh-CN" altLang="en-US" dirty="0"/>
              <a:t>我就读，端口写</a:t>
            </a:r>
            <a:r>
              <a:rPr lang="en-US" altLang="zh-CN" dirty="0"/>
              <a:t>1</a:t>
            </a:r>
            <a:r>
              <a:rPr lang="zh-CN" altLang="en-US" dirty="0"/>
              <a:t>我就写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89D-B85E-4844-86F3-EE833714AE3D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57662" y="2924419"/>
            <a:ext cx="5913325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#define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 65536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uint8_t io_port[</a:t>
            </a:r>
            <a:r>
              <a:rPr lang="zh-CN" altLang="en-US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</a:t>
            </a:r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];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65535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个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位的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I/O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struct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pio_handler_map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{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uint16_t port;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handler;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pio_handler_table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[] = {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端口映射表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格式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out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，写端口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pio_write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uint32_t data) {…}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in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，读端口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uint32_t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pio_read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) {…}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81462" y="24809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</a:t>
            </a:r>
            <a:r>
              <a:rPr lang="en-US" altLang="zh-CN" i="1" dirty="0" err="1">
                <a:solidFill>
                  <a:srgbClr val="0070C0"/>
                </a:solidFill>
              </a:rPr>
              <a:t>io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port_io.c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7819" y="2924418"/>
            <a:ext cx="2993423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make_pio_handler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handler_xxx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	…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70986" y="2480928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/device/dev/</a:t>
            </a:r>
            <a:r>
              <a:rPr lang="en-US" altLang="zh-CN" i="1" dirty="0" err="1">
                <a:solidFill>
                  <a:srgbClr val="0070C0"/>
                </a:solidFill>
              </a:rPr>
              <a:t>xxx.c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179895" y="3221077"/>
            <a:ext cx="3740310" cy="136533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95623" y="4447912"/>
            <a:ext cx="260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访问（读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写）这个端口</a:t>
            </a:r>
            <a:r>
              <a:rPr lang="zh-CN" altLang="en-US" dirty="0">
                <a:solidFill>
                  <a:srgbClr val="7030A0"/>
                </a:solidFill>
              </a:rPr>
              <a:t>，引起对</a:t>
            </a:r>
            <a:r>
              <a:rPr lang="en-US" altLang="zh-CN" dirty="0">
                <a:solidFill>
                  <a:srgbClr val="7030A0"/>
                </a:solidFill>
              </a:rPr>
              <a:t>handler</a:t>
            </a:r>
            <a:r>
              <a:rPr lang="zh-CN" altLang="en-US" dirty="0">
                <a:solidFill>
                  <a:srgbClr val="7030A0"/>
                </a:solidFill>
              </a:rPr>
              <a:t>的调用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3316040" y="4719040"/>
            <a:ext cx="680056" cy="6341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389560" y="4797087"/>
            <a:ext cx="891426" cy="116259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8627" y="5428885"/>
            <a:ext cx="1225450" cy="1264267"/>
          </a:xfrm>
          <a:prstGeom prst="rect">
            <a:avLst/>
          </a:prstGeom>
        </p:spPr>
      </p:pic>
      <p:pic>
        <p:nvPicPr>
          <p:cNvPr id="6148" name="Picture 4" descr="“齿轮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19" y="5504713"/>
            <a:ext cx="799437" cy="7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7700897" y="3832512"/>
            <a:ext cx="286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中包含的驱动程序熟知这些约定，便可通过</a:t>
            </a:r>
            <a:r>
              <a:rPr lang="en-US" altLang="zh-CN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指令完成对设备的控制和数据读写（直接控制法）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230961" y="5428885"/>
            <a:ext cx="1415251" cy="346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30769" y="52022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out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184781" y="6002499"/>
            <a:ext cx="2431915" cy="40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85951" y="601460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6187-00E6-4A84-9E43-FB066BA9CD6B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758406" y="1329059"/>
            <a:ext cx="274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设备制造商和</a:t>
            </a:r>
            <a:r>
              <a:rPr lang="en-US" altLang="zh-CN" dirty="0"/>
              <a:t>OS</a:t>
            </a:r>
            <a:r>
              <a:rPr lang="zh-CN" altLang="en-US" dirty="0"/>
              <a:t>可以约定，如：我占用哪几个端口，控制端口写</a:t>
            </a:r>
            <a:r>
              <a:rPr lang="en-US" altLang="zh-CN" dirty="0"/>
              <a:t>0</a:t>
            </a:r>
            <a:r>
              <a:rPr lang="zh-CN" altLang="en-US" dirty="0"/>
              <a:t>我就读，端口写</a:t>
            </a:r>
            <a:r>
              <a:rPr lang="en-US" altLang="zh-CN" dirty="0"/>
              <a:t>1</a:t>
            </a:r>
            <a:r>
              <a:rPr lang="zh-CN" altLang="en-US" dirty="0"/>
              <a:t>我就写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68940" y="61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3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276411" cy="3922762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串口（</a:t>
            </a:r>
            <a:r>
              <a:rPr lang="en-US" altLang="zh-CN" dirty="0"/>
              <a:t>Serial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端口映射：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</a:t>
            </a:r>
            <a:r>
              <a:rPr lang="en-US" altLang="zh-CN" dirty="0" err="1">
                <a:solidFill>
                  <a:srgbClr val="0070C0"/>
                </a:solidFill>
              </a:rPr>
              <a:t>io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port_io.c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3"/>
            <a:r>
              <a:rPr lang="zh-CN" altLang="en-US" dirty="0"/>
              <a:t>设备模拟：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/device/dev/</a:t>
            </a:r>
            <a:r>
              <a:rPr lang="en-US" altLang="zh-CN" dirty="0" err="1">
                <a:solidFill>
                  <a:srgbClr val="0070C0"/>
                </a:solidFill>
              </a:rPr>
              <a:t>serial.c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lvl="3"/>
            <a:r>
              <a:rPr lang="zh-CN" altLang="en-US" dirty="0"/>
              <a:t>驱动程序：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/lib/</a:t>
            </a:r>
            <a:r>
              <a:rPr lang="en-US" altLang="zh-CN" dirty="0" err="1">
                <a:solidFill>
                  <a:srgbClr val="0070C0"/>
                </a:solidFill>
              </a:rPr>
              <a:t>serial.c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603" y="4135109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make_pio_handler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handler_serial</a:t>
            </a:r>
            <a:r>
              <a:rPr lang="en-US" altLang="zh-CN" dirty="0"/>
              <a:t>) {…}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响应端口读写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3603" y="3148611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>
                <a:solidFill>
                  <a:srgbClr val="C00000"/>
                </a:solidFill>
              </a:rPr>
              <a:t>SERIAL_PORT + [0-7], </a:t>
            </a:r>
            <a:r>
              <a:rPr lang="en-US" altLang="zh-CN" dirty="0" err="1">
                <a:solidFill>
                  <a:srgbClr val="7030A0"/>
                </a:solidFill>
              </a:rPr>
              <a:t>handler_serial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3603" y="5222384"/>
            <a:ext cx="55989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serial_printc</a:t>
            </a:r>
            <a:r>
              <a:rPr lang="en-US" altLang="zh-CN" dirty="0"/>
              <a:t>(char </a:t>
            </a:r>
            <a:r>
              <a:rPr lang="en-US" altLang="zh-CN" dirty="0" err="1"/>
              <a:t>ch</a:t>
            </a:r>
            <a:r>
              <a:rPr lang="en-US" altLang="zh-CN" dirty="0"/>
              <a:t>) {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请你实现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while (!</a:t>
            </a:r>
            <a:r>
              <a:rPr lang="en-US" altLang="zh-CN" dirty="0" err="1"/>
              <a:t>serial_idle</a:t>
            </a:r>
            <a:r>
              <a:rPr lang="en-US" altLang="zh-CN" dirty="0"/>
              <a:t>()); // wait until serial is idle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C47-ADEF-4902-8D46-5F6F9BB71886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68940" y="61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276411" cy="3922762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串口（</a:t>
            </a:r>
            <a:r>
              <a:rPr lang="en-US" altLang="zh-CN" dirty="0"/>
              <a:t>Serial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端口映射：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</a:t>
            </a:r>
            <a:r>
              <a:rPr lang="en-US" altLang="zh-CN" dirty="0" err="1">
                <a:solidFill>
                  <a:srgbClr val="0070C0"/>
                </a:solidFill>
              </a:rPr>
              <a:t>io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port_io.c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3"/>
            <a:r>
              <a:rPr lang="zh-CN" altLang="en-US" dirty="0"/>
              <a:t>设备模拟：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/device/dev/</a:t>
            </a:r>
            <a:r>
              <a:rPr lang="en-US" altLang="zh-CN" dirty="0" err="1">
                <a:solidFill>
                  <a:srgbClr val="0070C0"/>
                </a:solidFill>
              </a:rPr>
              <a:t>serial.c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lvl="3"/>
            <a:r>
              <a:rPr lang="zh-CN" altLang="en-US" dirty="0"/>
              <a:t>驱动程序：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/lib/</a:t>
            </a:r>
            <a:r>
              <a:rPr lang="en-US" altLang="zh-CN" dirty="0" err="1">
                <a:solidFill>
                  <a:srgbClr val="0070C0"/>
                </a:solidFill>
              </a:rPr>
              <a:t>serial.c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603" y="4135109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make_pio_handler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handler_serial</a:t>
            </a:r>
            <a:r>
              <a:rPr lang="en-US" altLang="zh-CN" dirty="0"/>
              <a:t>) {…}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响应端口读写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3603" y="3148611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/>
              <a:t>{</a:t>
            </a:r>
            <a:r>
              <a:rPr lang="en-US" altLang="zh-CN">
                <a:solidFill>
                  <a:srgbClr val="C00000"/>
                </a:solidFill>
              </a:rPr>
              <a:t>SERIAL_PORT </a:t>
            </a:r>
            <a:r>
              <a:rPr lang="en-US" altLang="zh-CN" dirty="0">
                <a:solidFill>
                  <a:srgbClr val="C00000"/>
                </a:solidFill>
              </a:rPr>
              <a:t>+ [0-7], </a:t>
            </a:r>
            <a:r>
              <a:rPr lang="en-US" altLang="zh-CN" dirty="0" err="1">
                <a:solidFill>
                  <a:srgbClr val="7030A0"/>
                </a:solidFill>
              </a:rPr>
              <a:t>handler_serial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3603" y="5222384"/>
            <a:ext cx="55989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serial_printc</a:t>
            </a:r>
            <a:r>
              <a:rPr lang="en-US" altLang="zh-CN" dirty="0"/>
              <a:t>(char </a:t>
            </a:r>
            <a:r>
              <a:rPr lang="en-US" altLang="zh-CN" dirty="0" err="1"/>
              <a:t>ch</a:t>
            </a:r>
            <a:r>
              <a:rPr lang="en-US" altLang="zh-CN" dirty="0"/>
              <a:t>) {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请你实现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while (!</a:t>
            </a:r>
            <a:r>
              <a:rPr lang="en-US" altLang="zh-CN" dirty="0" err="1"/>
              <a:t>serial_idle</a:t>
            </a:r>
            <a:r>
              <a:rPr lang="en-US" altLang="zh-CN" dirty="0"/>
              <a:t>()); // wait until serial is idle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588032" y="3985691"/>
            <a:ext cx="2777468" cy="198855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1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§4-2.3.1 </a:t>
            </a:r>
            <a:r>
              <a:rPr lang="zh-CN" altLang="zh-CN" sz="1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完成串口的模拟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HAS_DEVICE_SERIAL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clean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指令；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serial_printc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hello-inline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测试用例，对比实现串口前后的输出内容的区别。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6969" y="329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任务</a:t>
            </a:r>
          </a:p>
        </p:txBody>
      </p: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1150134" y="3667567"/>
            <a:ext cx="90382" cy="3566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352D-7D87-4419-BDFC-B4811534EDBC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712200" cy="508069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硬盘（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端口映射：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</a:t>
            </a:r>
            <a:r>
              <a:rPr lang="en-US" altLang="zh-CN" dirty="0" err="1">
                <a:solidFill>
                  <a:srgbClr val="0070C0"/>
                </a:solidFill>
              </a:rPr>
              <a:t>io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port_io.c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3"/>
            <a:r>
              <a:rPr lang="zh-CN" altLang="en-US" dirty="0"/>
              <a:t>设备模拟：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/device/dev/</a:t>
            </a:r>
            <a:r>
              <a:rPr lang="en-US" altLang="zh-CN" dirty="0" err="1">
                <a:solidFill>
                  <a:srgbClr val="0070C0"/>
                </a:solidFill>
              </a:rPr>
              <a:t>ide.c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lvl="3"/>
            <a:r>
              <a:rPr lang="zh-CN" altLang="en-US" dirty="0"/>
              <a:t>驱动程序：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/driver/</a:t>
            </a:r>
            <a:r>
              <a:rPr lang="en-US" altLang="zh-CN" dirty="0" err="1">
                <a:solidFill>
                  <a:srgbClr val="0070C0"/>
                </a:solidFill>
              </a:rPr>
              <a:t>disk.c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底层驱动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/driver/</a:t>
            </a:r>
            <a:r>
              <a:rPr lang="en-US" altLang="zh-CN" dirty="0" err="1">
                <a:solidFill>
                  <a:srgbClr val="0070C0"/>
                </a:solidFill>
              </a:rPr>
              <a:t>ide.c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  // </a:t>
            </a:r>
            <a:r>
              <a:rPr lang="zh-CN" altLang="en-US" dirty="0">
                <a:solidFill>
                  <a:srgbClr val="00B050"/>
                </a:solidFill>
              </a:rPr>
              <a:t>上层磁盘读写接口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603" y="4135109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make_pio_handler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handler_ide</a:t>
            </a:r>
            <a:r>
              <a:rPr lang="en-US" altLang="zh-CN" dirty="0"/>
              <a:t>) {…}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响应端口读写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3603" y="3148611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>
                <a:solidFill>
                  <a:srgbClr val="C00000"/>
                </a:solidFill>
              </a:rPr>
              <a:t>IDE_PORT_BASE + [0-7], </a:t>
            </a:r>
            <a:r>
              <a:rPr lang="en-US" altLang="zh-CN" dirty="0" err="1">
                <a:solidFill>
                  <a:srgbClr val="7030A0"/>
                </a:solidFill>
              </a:rPr>
              <a:t>handler_ide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3603" y="5401590"/>
            <a:ext cx="55989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void ide_read(uint8_t *buf, uint32_t offset, uint32_t len)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ide_write</a:t>
            </a:r>
            <a:r>
              <a:rPr lang="en-US" altLang="zh-CN" dirty="0"/>
              <a:t>(uint8_t *</a:t>
            </a:r>
            <a:r>
              <a:rPr lang="en-US" altLang="zh-CN" dirty="0" err="1"/>
              <a:t>buf</a:t>
            </a:r>
            <a:r>
              <a:rPr lang="en-US" altLang="zh-CN" dirty="0"/>
              <a:t>, uint32_t offset, uint32_t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5495-9ACA-4B88-9135-CD26ADB23C44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68940" y="61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3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9213850" cy="508069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硬盘（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端口映射：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</a:t>
            </a:r>
            <a:r>
              <a:rPr lang="en-US" altLang="zh-CN" dirty="0" err="1">
                <a:solidFill>
                  <a:srgbClr val="0070C0"/>
                </a:solidFill>
              </a:rPr>
              <a:t>io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port_io.c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3"/>
            <a:r>
              <a:rPr lang="zh-CN" altLang="en-US" dirty="0"/>
              <a:t>设备模拟：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/device/dev/</a:t>
            </a:r>
            <a:r>
              <a:rPr lang="en-US" altLang="zh-CN" dirty="0" err="1">
                <a:solidFill>
                  <a:srgbClr val="0070C0"/>
                </a:solidFill>
              </a:rPr>
              <a:t>ide.c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lvl="3"/>
            <a:r>
              <a:rPr lang="zh-CN" altLang="en-US" dirty="0"/>
              <a:t>驱动程序：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/driver/</a:t>
            </a:r>
            <a:r>
              <a:rPr lang="en-US" altLang="zh-CN" dirty="0" err="1">
                <a:solidFill>
                  <a:srgbClr val="0070C0"/>
                </a:solidFill>
              </a:rPr>
              <a:t>disk.c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底层驱动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/driver/</a:t>
            </a:r>
            <a:r>
              <a:rPr lang="en-US" altLang="zh-CN" dirty="0" err="1">
                <a:solidFill>
                  <a:srgbClr val="0070C0"/>
                </a:solidFill>
              </a:rPr>
              <a:t>ide.c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  // </a:t>
            </a:r>
            <a:r>
              <a:rPr lang="zh-CN" altLang="en-US" dirty="0">
                <a:solidFill>
                  <a:srgbClr val="00B050"/>
                </a:solidFill>
              </a:rPr>
              <a:t>上层磁盘读写接口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603" y="4135109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make_pio_handler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handler_ide</a:t>
            </a:r>
            <a:r>
              <a:rPr lang="en-US" altLang="zh-CN" dirty="0"/>
              <a:t>) {…}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响应端口读写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3603" y="3148611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>
                <a:solidFill>
                  <a:srgbClr val="C00000"/>
                </a:solidFill>
              </a:rPr>
              <a:t>IDE_PORT_BASE + [0-7], </a:t>
            </a:r>
            <a:r>
              <a:rPr lang="en-US" altLang="zh-CN" dirty="0" err="1">
                <a:solidFill>
                  <a:srgbClr val="7030A0"/>
                </a:solidFill>
              </a:rPr>
              <a:t>handler_ide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3603" y="5401590"/>
            <a:ext cx="55989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void ide_read(uint8_t *buf, uint32_t offset, uint32_t len)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ide_write</a:t>
            </a:r>
            <a:r>
              <a:rPr lang="en-US" altLang="zh-CN" dirty="0"/>
              <a:t>(uint8_t *</a:t>
            </a:r>
            <a:r>
              <a:rPr lang="en-US" altLang="zh-CN" dirty="0" err="1"/>
              <a:t>buf</a:t>
            </a:r>
            <a:r>
              <a:rPr lang="en-US" altLang="zh-CN" dirty="0"/>
              <a:t>, uint32_t offset, uint32_t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49789" y="3340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任务</a:t>
            </a: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1272954" y="3710166"/>
            <a:ext cx="90382" cy="3566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0815" y="4113181"/>
            <a:ext cx="2635651" cy="209627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1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§4-2.3.2 </a:t>
            </a:r>
            <a:r>
              <a:rPr lang="zh-CN" altLang="zh-CN" sz="1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通过硬盘加载程序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HAS_DEVICE_IDE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clean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Kernel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loader()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，使其通过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ide_read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ide_write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接口实现从模拟硬盘加载用户程序；</a:t>
            </a:r>
            <a:endParaRPr lang="en-US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dirty="0">
                <a:cs typeface="Times New Roman" panose="02020603050405020304" pitchFamily="18" charset="0"/>
              </a:rPr>
              <a:t>通过</a:t>
            </a:r>
            <a:r>
              <a:rPr lang="en-US" altLang="zh-CN" sz="12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test_pa-4-2</a:t>
            </a:r>
            <a:r>
              <a:rPr lang="zh-CN" altLang="zh-CN" sz="1200" dirty="0">
                <a:cs typeface="Times New Roman" panose="02020603050405020304" pitchFamily="18" charset="0"/>
              </a:rPr>
              <a:t>执行测试用例，验证加载过程是否正确。</a:t>
            </a:r>
            <a:endParaRPr lang="zh-CN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5815" y="6151253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提示：有些接口这里用不到咱就不用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526-4831-49A8-B587-2C48E9B99588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键盘（</a:t>
            </a:r>
            <a:r>
              <a:rPr lang="en-US" altLang="zh-CN" dirty="0"/>
              <a:t>Keyboard</a:t>
            </a:r>
            <a:r>
              <a:rPr lang="zh-CN" altLang="en-US" dirty="0"/>
              <a:t>）：结合</a:t>
            </a:r>
            <a:r>
              <a:rPr lang="en-US" altLang="zh-CN" dirty="0"/>
              <a:t>echo</a:t>
            </a:r>
            <a:r>
              <a:rPr lang="zh-CN" altLang="en-US" dirty="0"/>
              <a:t>程序彻底理解流程，这里给点提示</a:t>
            </a:r>
            <a:endParaRPr lang="en-US" altLang="zh-CN" dirty="0"/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1" name="Picture 2" descr="https://timgsa.baidu.com/timg?image&amp;quality=80&amp;size=b9999_10000&amp;sec=1515653061&amp;di=f38f2dbb8d9a1ab42bcf591cadbe6599&amp;imgtype=jpg&amp;er=1&amp;src=http%3A%2F%2Fghr-japan.greater.jp%2Fproductsimage%2F1086794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19" y="4375530"/>
            <a:ext cx="1935853" cy="7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17" y="5162059"/>
            <a:ext cx="2922404" cy="1485481"/>
          </a:xfrm>
          <a:prstGeom prst="rect">
            <a:avLst/>
          </a:prstGeom>
          <a:ln w="34925">
            <a:solidFill>
              <a:schemeClr val="tx1"/>
            </a:solidFill>
            <a:prstDash val="dash"/>
          </a:ln>
        </p:spPr>
      </p:pic>
      <p:cxnSp>
        <p:nvCxnSpPr>
          <p:cNvPr id="41" name="直接箭头连接符 40"/>
          <p:cNvCxnSpPr>
            <a:stCxn id="11" idx="3"/>
          </p:cNvCxnSpPr>
          <p:nvPr/>
        </p:nvCxnSpPr>
        <p:spPr>
          <a:xfrm>
            <a:off x="4852272" y="4768795"/>
            <a:ext cx="676507" cy="863181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089845" y="466185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按一个键</a:t>
            </a:r>
          </a:p>
        </p:txBody>
      </p:sp>
      <p:cxnSp>
        <p:nvCxnSpPr>
          <p:cNvPr id="44" name="曲线连接符 43"/>
          <p:cNvCxnSpPr>
            <a:stCxn id="39" idx="3"/>
            <a:endCxn id="47" idx="2"/>
          </p:cNvCxnSpPr>
          <p:nvPr/>
        </p:nvCxnSpPr>
        <p:spPr>
          <a:xfrm flipH="1" flipV="1">
            <a:off x="6071859" y="3532075"/>
            <a:ext cx="2473262" cy="2372724"/>
          </a:xfrm>
          <a:prstGeom prst="curvedConnector4">
            <a:avLst>
              <a:gd name="adj1" fmla="val -9243"/>
              <a:gd name="adj2" fmla="val 6565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035578" y="3954036"/>
            <a:ext cx="127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4. </a:t>
            </a:r>
            <a:r>
              <a:rPr lang="zh-CN" altLang="en-US" dirty="0">
                <a:solidFill>
                  <a:srgbClr val="7030A0"/>
                </a:solidFill>
              </a:rPr>
              <a:t>读扫描码得字符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574767" y="2947301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echo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9522" y="2985270"/>
            <a:ext cx="702041" cy="724279"/>
          </a:xfrm>
          <a:prstGeom prst="rect">
            <a:avLst/>
          </a:prstGeom>
        </p:spPr>
      </p:pic>
      <p:cxnSp>
        <p:nvCxnSpPr>
          <p:cNvPr id="50" name="直接箭头连接符 49"/>
          <p:cNvCxnSpPr>
            <a:stCxn id="39" idx="0"/>
            <a:endCxn id="48" idx="3"/>
          </p:cNvCxnSpPr>
          <p:nvPr/>
        </p:nvCxnSpPr>
        <p:spPr>
          <a:xfrm flipV="1">
            <a:off x="7083919" y="3347410"/>
            <a:ext cx="1705602" cy="181464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850407" y="3157491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1. </a:t>
            </a:r>
            <a:r>
              <a:rPr lang="zh-CN" altLang="en-US" dirty="0">
                <a:solidFill>
                  <a:srgbClr val="0070C0"/>
                </a:solidFill>
              </a:rPr>
              <a:t>打一声招呼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0x80, </a:t>
            </a:r>
            <a:r>
              <a:rPr lang="en-US" altLang="zh-CN" dirty="0" err="1">
                <a:solidFill>
                  <a:srgbClr val="0070C0"/>
                </a:solidFill>
              </a:rPr>
              <a:t>irq</a:t>
            </a:r>
            <a:r>
              <a:rPr lang="en-US" altLang="zh-CN" dirty="0">
                <a:solidFill>
                  <a:srgbClr val="0070C0"/>
                </a:solidFill>
              </a:rPr>
              <a:t> = 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692369" y="4308623"/>
            <a:ext cx="184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怎么就走到</a:t>
            </a:r>
            <a:r>
              <a:rPr lang="en-US" altLang="zh-CN" dirty="0"/>
              <a:t>echo</a:t>
            </a:r>
            <a:r>
              <a:rPr lang="zh-CN" altLang="en-US" dirty="0"/>
              <a:t>里的函数了</a:t>
            </a:r>
          </a:p>
        </p:txBody>
      </p:sp>
      <p:cxnSp>
        <p:nvCxnSpPr>
          <p:cNvPr id="57" name="直接箭头连接符 56"/>
          <p:cNvCxnSpPr>
            <a:stCxn id="11" idx="0"/>
          </p:cNvCxnSpPr>
          <p:nvPr/>
        </p:nvCxnSpPr>
        <p:spPr>
          <a:xfrm flipV="1">
            <a:off x="3884345" y="3496777"/>
            <a:ext cx="1857842" cy="87875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038637" y="3028088"/>
            <a:ext cx="20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Serial&gt; HAHAHA…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47" idx="1"/>
            <a:endCxn id="60" idx="3"/>
          </p:cNvCxnSpPr>
          <p:nvPr/>
        </p:nvCxnSpPr>
        <p:spPr>
          <a:xfrm flipH="1" flipV="1">
            <a:off x="4060425" y="3212754"/>
            <a:ext cx="1514342" cy="2693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179913" y="3321573"/>
            <a:ext cx="173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5. </a:t>
            </a:r>
            <a:r>
              <a:rPr lang="zh-CN" altLang="en-US" dirty="0">
                <a:solidFill>
                  <a:srgbClr val="7030A0"/>
                </a:solidFill>
              </a:rPr>
              <a:t>输出到串口（控制台模拟）</a:t>
            </a:r>
          </a:p>
        </p:txBody>
      </p:sp>
      <p:cxnSp>
        <p:nvCxnSpPr>
          <p:cNvPr id="20" name="直接箭头连接符 19"/>
          <p:cNvCxnSpPr>
            <a:stCxn id="47" idx="3"/>
            <a:endCxn id="39" idx="0"/>
          </p:cNvCxnSpPr>
          <p:nvPr/>
        </p:nvCxnSpPr>
        <p:spPr>
          <a:xfrm>
            <a:off x="6568951" y="3239688"/>
            <a:ext cx="514969" cy="19223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608-E326-47BB-8220-F3886AB5015B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441450" y="64928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南京大学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计算机系统基础</a:t>
            </a:r>
            <a:r>
              <a:rPr lang="en-US" altLang="zh-CN" dirty="0" smtClean="0"/>
              <a:t>-PA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1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zh-CN" dirty="0">
                <a:solidFill>
                  <a:srgbClr val="FF0000"/>
                </a:solidFill>
              </a:rPr>
              <a:t>内存映射</a:t>
            </a:r>
            <a:r>
              <a:rPr lang="en-US" altLang="zh-CN" dirty="0">
                <a:solidFill>
                  <a:srgbClr val="FF0000"/>
                </a:solidFill>
              </a:rPr>
              <a:t>I/O (Memory Mapped I/O, </a:t>
            </a:r>
            <a:r>
              <a:rPr lang="en-US" altLang="zh-CN" dirty="0" err="1">
                <a:solidFill>
                  <a:srgbClr val="FF0000"/>
                </a:solidFill>
              </a:rPr>
              <a:t>mmio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</a:t>
            </a:r>
            <a:r>
              <a:rPr lang="zh-CN" altLang="zh-CN" dirty="0"/>
              <a:t>内存</a:t>
            </a:r>
            <a:r>
              <a:rPr lang="zh-CN" altLang="en-US" dirty="0"/>
              <a:t>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en-US" altLang="zh-CN" dirty="0"/>
              <a:t>VGA</a:t>
            </a: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10" y="3061081"/>
            <a:ext cx="1998471" cy="2080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7" y="2849712"/>
            <a:ext cx="2374934" cy="2374934"/>
          </a:xfrm>
          <a:prstGeom prst="rect">
            <a:avLst/>
          </a:prstGeom>
        </p:spPr>
      </p:pic>
      <p:pic>
        <p:nvPicPr>
          <p:cNvPr id="21" name="Picture 4" descr="https://timgsa.baidu.com/timg?image&amp;quality=80&amp;size=b9999_10000&amp;sec=1515058462462&amp;di=112597d052c25150114ea41868a5938c&amp;imgtype=0&amp;src=http%3A%2F%2Foss.huangye88.net%2Flive%2Fuser%2F1760137%2F1461634479059590900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03" y="4803249"/>
            <a:ext cx="2697413" cy="188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764484" y="4204402"/>
            <a:ext cx="1031238" cy="98348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形标注 22"/>
          <p:cNvSpPr/>
          <p:nvPr/>
        </p:nvSpPr>
        <p:spPr>
          <a:xfrm>
            <a:off x="6863361" y="2208495"/>
            <a:ext cx="2053603" cy="1424247"/>
          </a:xfrm>
          <a:prstGeom prst="wedgeEllipseCallout">
            <a:avLst>
              <a:gd name="adj1" fmla="val 52199"/>
              <a:gd name="adj2" fmla="val 346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我在冰箱这一块地方放的小纸条就是给你看的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6437314" y="3850266"/>
            <a:ext cx="1185505" cy="8087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形标注 26"/>
          <p:cNvSpPr/>
          <p:nvPr/>
        </p:nvSpPr>
        <p:spPr>
          <a:xfrm>
            <a:off x="4453758" y="5363183"/>
            <a:ext cx="1031121" cy="762924"/>
          </a:xfrm>
          <a:prstGeom prst="wedgeEllipseCallout">
            <a:avLst>
              <a:gd name="adj1" fmla="val -77721"/>
              <a:gd name="adj2" fmla="val 380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哦</a:t>
            </a:r>
          </a:p>
        </p:txBody>
      </p:sp>
      <p:sp>
        <p:nvSpPr>
          <p:cNvPr id="5" name="矩形 4"/>
          <p:cNvSpPr/>
          <p:nvPr/>
        </p:nvSpPr>
        <p:spPr>
          <a:xfrm>
            <a:off x="5764484" y="54214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我们约定内存从物理地址</a:t>
            </a:r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0xa0000</a:t>
            </a:r>
            <a:r>
              <a:rPr lang="zh-CN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开始，长度为 </a:t>
            </a:r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320 * 200</a:t>
            </a:r>
            <a:r>
              <a:rPr lang="zh-CN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字节的区间为显存区间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0569-2D7D-411A-9F5D-D92BA62C33D3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3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</a:t>
            </a:r>
            <a:r>
              <a:rPr lang="zh-CN" altLang="zh-CN" dirty="0"/>
              <a:t>内存</a:t>
            </a:r>
            <a:r>
              <a:rPr lang="zh-CN" altLang="en-US" dirty="0"/>
              <a:t>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en-US" altLang="zh-CN" dirty="0"/>
              <a:t>VGA</a:t>
            </a: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5300" y="3544796"/>
            <a:ext cx="5857700" cy="273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§4-2.3.4 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VGA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MMIO</a:t>
            </a:r>
            <a:endParaRPr lang="zh-CN" altLang="zh-CN" sz="20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HAS_DEVICE_VGA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nemu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memory.c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中添加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mm_io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判断和对应的读写操作；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kernel/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vmem.c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中完成显存的恒等映射；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test_pa-4-2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执行测试用例，观察输出测试颜色信息，并通过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video_mapping_read_test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72941" y="2528132"/>
            <a:ext cx="323146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paddr_read</a:t>
            </a:r>
            <a:r>
              <a:rPr lang="en-US" altLang="zh-CN" sz="1200" dirty="0"/>
              <a:t>/write() {</a:t>
            </a:r>
          </a:p>
          <a:p>
            <a:r>
              <a:rPr lang="en-US" altLang="zh-CN" sz="1200" dirty="0"/>
              <a:t>	if(</a:t>
            </a:r>
            <a:r>
              <a:rPr lang="en-US" altLang="zh-CN" sz="1200" dirty="0" err="1"/>
              <a:t>is_mmio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paddr</a:t>
            </a:r>
            <a:r>
              <a:rPr lang="en-US" altLang="zh-CN" sz="1200" dirty="0"/>
              <a:t>) == -1) {</a:t>
            </a:r>
          </a:p>
          <a:p>
            <a:r>
              <a:rPr lang="en-US" altLang="zh-CN" sz="1200" dirty="0"/>
              <a:t>		…</a:t>
            </a:r>
          </a:p>
          <a:p>
            <a:r>
              <a:rPr lang="en-US" altLang="zh-CN" sz="1200" dirty="0"/>
              <a:t>	} else {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mmio_read</a:t>
            </a:r>
            <a:r>
              <a:rPr lang="en-US" altLang="zh-CN" sz="1200" dirty="0"/>
              <a:t>/write()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543418" y="3818425"/>
            <a:ext cx="955755" cy="8914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909-6854-41DC-9510-C167706EFB01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8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0" y="3170258"/>
            <a:ext cx="4359819" cy="3124442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>
          <a:xfrm>
            <a:off x="2116753" y="980249"/>
            <a:ext cx="4360248" cy="2223968"/>
          </a:xfrm>
          <a:prstGeom prst="cloudCallout">
            <a:avLst>
              <a:gd name="adj1" fmla="val 30857"/>
              <a:gd name="adj2" fmla="val 6869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64" y="1444023"/>
            <a:ext cx="958226" cy="9974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93" y="1464435"/>
            <a:ext cx="1013323" cy="1045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332" y="1373275"/>
            <a:ext cx="1087624" cy="10876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04989" y="4454811"/>
            <a:ext cx="2453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PA 4-1</a:t>
            </a:r>
            <a:r>
              <a:rPr lang="zh-CN" altLang="en-US" dirty="0"/>
              <a:t>模拟的中断机制能够让机器对外部中断产生响应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20901" y="3399833"/>
            <a:ext cx="282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 1 ~ PA 3</a:t>
            </a:r>
            <a:r>
              <a:rPr lang="zh-CN" altLang="en-US" dirty="0"/>
              <a:t>构建的由</a:t>
            </a:r>
            <a:r>
              <a:rPr lang="en-US" altLang="zh-CN" dirty="0"/>
              <a:t>CPU</a:t>
            </a:r>
            <a:r>
              <a:rPr lang="zh-CN" altLang="en-US" dirty="0"/>
              <a:t>和内存构成的计算机，配合</a:t>
            </a:r>
            <a:r>
              <a:rPr lang="en-US" altLang="zh-CN" dirty="0"/>
              <a:t>Kernel</a:t>
            </a:r>
            <a:r>
              <a:rPr lang="zh-CN" altLang="en-US" dirty="0"/>
              <a:t>的支持，已经拥有了很强的运算能力</a:t>
            </a:r>
          </a:p>
        </p:txBody>
      </p:sp>
      <p:sp>
        <p:nvSpPr>
          <p:cNvPr id="6" name="左箭头 5"/>
          <p:cNvSpPr/>
          <p:nvPr/>
        </p:nvSpPr>
        <p:spPr>
          <a:xfrm rot="19691870">
            <a:off x="7264400" y="2546351"/>
            <a:ext cx="2571750" cy="99695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中断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8614-0BFB-4EC0-A20B-73C29BB60199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</a:t>
            </a:r>
            <a:r>
              <a:rPr lang="zh-CN" altLang="zh-CN" dirty="0"/>
              <a:t>内存</a:t>
            </a:r>
            <a:r>
              <a:rPr lang="zh-CN" altLang="en-US" dirty="0"/>
              <a:t>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en-US" altLang="zh-CN" dirty="0"/>
              <a:t>VGA</a:t>
            </a: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96811" y="2812246"/>
            <a:ext cx="361352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create_video_mapping</a:t>
            </a:r>
            <a:r>
              <a:rPr lang="en-US" altLang="zh-CN" sz="1200" dirty="0"/>
              <a:t>() {</a:t>
            </a:r>
          </a:p>
          <a:p>
            <a:pPr lvl="1"/>
            <a:r>
              <a:rPr lang="en-US" altLang="zh-CN" sz="1200" dirty="0">
                <a:solidFill>
                  <a:srgbClr val="00B050"/>
                </a:solidFill>
              </a:rPr>
              <a:t>// 0xa0000     </a:t>
            </a:r>
            <a:r>
              <a:rPr lang="en-US" altLang="zh-CN" sz="1200" dirty="0" smtClean="0">
                <a:solidFill>
                  <a:srgbClr val="00B050"/>
                </a:solidFill>
              </a:rPr>
              <a:t>       -&gt;      </a:t>
            </a:r>
            <a:r>
              <a:rPr lang="en-US" altLang="zh-CN" sz="1200" dirty="0">
                <a:solidFill>
                  <a:srgbClr val="00B050"/>
                </a:solidFill>
              </a:rPr>
              <a:t>0xa0000</a:t>
            </a:r>
          </a:p>
          <a:p>
            <a:pPr lvl="1"/>
            <a:r>
              <a:rPr lang="en-US" altLang="zh-CN" sz="1200" dirty="0">
                <a:solidFill>
                  <a:srgbClr val="00B050"/>
                </a:solidFill>
              </a:rPr>
              <a:t>//     + SCR_SIZE </a:t>
            </a:r>
            <a:r>
              <a:rPr lang="en-US" altLang="zh-CN" sz="1200" dirty="0" smtClean="0">
                <a:solidFill>
                  <a:srgbClr val="00B050"/>
                </a:solidFill>
              </a:rPr>
              <a:t>  -&gt;          </a:t>
            </a:r>
            <a:r>
              <a:rPr lang="en-US" altLang="zh-CN" sz="1200" dirty="0">
                <a:solidFill>
                  <a:srgbClr val="00B050"/>
                </a:solidFill>
              </a:rPr>
              <a:t>+ SCR_SIZE</a:t>
            </a:r>
          </a:p>
          <a:p>
            <a:pPr lvl="1"/>
            <a:r>
              <a:rPr lang="en-US" altLang="zh-CN" sz="1200" dirty="0">
                <a:solidFill>
                  <a:srgbClr val="00B050"/>
                </a:solidFill>
              </a:rPr>
              <a:t>// </a:t>
            </a:r>
            <a:r>
              <a:rPr lang="zh-CN" altLang="en-US" sz="1200" dirty="0">
                <a:solidFill>
                  <a:srgbClr val="00B050"/>
                </a:solidFill>
              </a:rPr>
              <a:t>虚拟地址                物理地址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423948" y="3818426"/>
            <a:ext cx="1075224" cy="15071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F6D9-9614-4267-ADB9-B22F2FB75DC8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35300" y="3544796"/>
            <a:ext cx="5857700" cy="273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§4-2.3.4 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VGA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MMIO</a:t>
            </a:r>
            <a:endParaRPr lang="zh-CN" altLang="zh-CN" sz="20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HAS_DEVICE_VGA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nemu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memory.c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中添加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mm_io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判断和对应的读写操作；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kernel/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vmem.c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中完成显存的恒等映射；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test_pa-4-2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执行测试用例，观察输出测试颜色信息，并通过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video_mapping_read_test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260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</a:t>
            </a:r>
            <a:r>
              <a:rPr lang="zh-CN" altLang="zh-CN" dirty="0"/>
              <a:t>内存</a:t>
            </a:r>
            <a:r>
              <a:rPr lang="zh-CN" altLang="en-US" dirty="0"/>
              <a:t>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en-US" altLang="zh-CN" dirty="0"/>
              <a:t>VGA</a:t>
            </a: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6" t="30506" r="58292" b="40158"/>
          <a:stretch/>
        </p:blipFill>
        <p:spPr>
          <a:xfrm>
            <a:off x="7662886" y="2849713"/>
            <a:ext cx="2766177" cy="197260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7423949" y="4917243"/>
            <a:ext cx="1194693" cy="1263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914-3DE2-4782-82C1-5FE01A9BA628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35300" y="3544796"/>
            <a:ext cx="5857700" cy="273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§4-2.3.4 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VGA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MMIO</a:t>
            </a:r>
            <a:endParaRPr lang="zh-CN" altLang="zh-CN" sz="20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HAS_DEVICE_VGA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nemu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memory.c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中添加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mm_io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判断和对应的读写操作；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kernel/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vmem.c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中完成显存的恒等映射；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test_pa-4-2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执行测试用例，观察输出测试颜色信息，并通过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video_mapping_read_test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066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的控制方式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基本方式</a:t>
            </a:r>
            <a:endParaRPr lang="en-US" altLang="zh-CN" dirty="0"/>
          </a:p>
          <a:p>
            <a:pPr lvl="1"/>
            <a:r>
              <a:rPr lang="zh-CN" altLang="en-US" dirty="0"/>
              <a:t>直接控制法</a:t>
            </a:r>
            <a:endParaRPr lang="en-US" altLang="zh-CN" dirty="0"/>
          </a:p>
          <a:p>
            <a:pPr lvl="1"/>
            <a:r>
              <a:rPr lang="zh-CN" altLang="en-US" dirty="0"/>
              <a:t>中断控制法</a:t>
            </a:r>
            <a:endParaRPr lang="en-US" altLang="zh-CN" dirty="0"/>
          </a:p>
          <a:p>
            <a:pPr lvl="1"/>
            <a:r>
              <a:rPr lang="en-US" altLang="zh-CN" dirty="0"/>
              <a:t>DMA</a:t>
            </a:r>
            <a:r>
              <a:rPr lang="zh-CN" altLang="en-US" dirty="0"/>
              <a:t>控制法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PA</a:t>
            </a:r>
            <a:r>
              <a:rPr lang="zh-CN" altLang="en-US" dirty="0"/>
              <a:t>的实现中，大多数设备采用直接控制法，</a:t>
            </a:r>
            <a:r>
              <a:rPr lang="en-US" altLang="zh-CN" dirty="0"/>
              <a:t>Audio</a:t>
            </a:r>
            <a:r>
              <a:rPr lang="zh-CN" altLang="en-US" dirty="0"/>
              <a:t>的实现采用了</a:t>
            </a:r>
            <a:r>
              <a:rPr lang="en-US" altLang="zh-CN" dirty="0"/>
              <a:t>DMA</a:t>
            </a:r>
            <a:r>
              <a:rPr lang="zh-CN" altLang="en-US" dirty="0"/>
              <a:t>控制法，有兴趣的同学可以去阅读相应代码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8D0-8BD3-45D3-B2C6-6844CBE5E9BC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2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打字小游戏与仙剑（选做任务）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5324" y="1440620"/>
            <a:ext cx="9336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这一部分的代码和教程都相对比较老了，属于对老版本致敬的部分，会有一些不一致</a:t>
            </a:r>
            <a:r>
              <a:rPr lang="zh-CN" altLang="en-US" sz="2400" dirty="0" smtClean="0"/>
              <a:t>，希望</a:t>
            </a:r>
            <a:r>
              <a:rPr lang="zh-CN" altLang="en-US" sz="2400" dirty="0"/>
              <a:t>有志之士参与重构，成为核心开发者。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作为最后的挑战任务，以理解框架代码和</a:t>
            </a:r>
            <a:r>
              <a:rPr lang="en-US" altLang="zh-CN" sz="2400" dirty="0"/>
              <a:t>debug</a:t>
            </a:r>
            <a:r>
              <a:rPr lang="zh-CN" altLang="en-US" sz="2400" dirty="0"/>
              <a:t>为主。加油了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建议关调</a:t>
            </a:r>
            <a:r>
              <a:rPr lang="en-US" altLang="zh-CN" sz="2400" dirty="0"/>
              <a:t>cache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执行</a:t>
            </a:r>
            <a:r>
              <a:rPr lang="zh-CN" altLang="en-US" sz="2400" dirty="0"/>
              <a:t>命令：</a:t>
            </a:r>
            <a:r>
              <a:rPr lang="en-US" altLang="zh-CN" sz="2400" dirty="0"/>
              <a:t>make </a:t>
            </a:r>
            <a:r>
              <a:rPr lang="en-US" altLang="zh-CN" sz="2400" dirty="0" smtClean="0"/>
              <a:t>test_pa-4-3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最后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submit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执行的是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credits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小游戏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最终的截止时间会另行公布</a:t>
            </a:r>
            <a:endParaRPr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D275-20EF-4AEA-ADB4-214F46FE7303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9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的构成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路线图 回顾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230-3BF8-4ADC-96E2-0DC39A864BB8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54" y="1460645"/>
            <a:ext cx="6221691" cy="46662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A71-6DAA-4AAC-9E68-E075D491D67A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84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2653317"/>
            <a:ext cx="7772400" cy="85664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/>
              <a:t>祝大家学习快乐，身心健康！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3751868"/>
            <a:ext cx="7315200" cy="150593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感谢同学们一个学期的努力 </a:t>
            </a:r>
            <a:r>
              <a:rPr lang="en-US" altLang="zh-CN" dirty="0" smtClean="0"/>
              <a:t>:-)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6F99-EA09-439A-8611-6A8D1D1506C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9801" y="2468651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到此结束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BD97-71AB-4501-B149-16B58158CC75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6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486275" y="2560900"/>
            <a:ext cx="4248150" cy="4220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3450" y="2828925"/>
            <a:ext cx="3733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4294" y="1257301"/>
            <a:ext cx="5356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但是！缺少输入和输出的能力，基本上还是封闭在机箱的内部。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0" y="3170258"/>
            <a:ext cx="4359819" cy="31244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BFE9-6D40-4A62-9B49-510C4F668D92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486275" y="2560900"/>
            <a:ext cx="4248150" cy="4220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3450" y="2828925"/>
            <a:ext cx="3733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4-2</a:t>
            </a:r>
            <a:r>
              <a:rPr lang="zh-CN" altLang="en-US" dirty="0"/>
              <a:t>的任务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4294" y="1257301"/>
            <a:ext cx="6813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为它接上眼睛和嘴巴，完成实现一台现代计算机的“最后的拼图”。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1" r="18898"/>
          <a:stretch/>
        </p:blipFill>
        <p:spPr>
          <a:xfrm flipH="1">
            <a:off x="5243512" y="3170258"/>
            <a:ext cx="2800351" cy="3124442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15653061&amp;di=f38f2dbb8d9a1ab42bcf591cadbe6599&amp;imgtype=jpg&amp;er=1&amp;src=http%3A%2F%2Fghr-japan.greater.jp%2Fproductsimage%2F1086794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26" y="5901436"/>
            <a:ext cx="1935853" cy="7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肘形连接符 4"/>
          <p:cNvCxnSpPr>
            <a:stCxn id="3074" idx="0"/>
            <a:endCxn id="15" idx="3"/>
          </p:cNvCxnSpPr>
          <p:nvPr/>
        </p:nvCxnSpPr>
        <p:spPr>
          <a:xfrm rot="5400000" flipH="1" flipV="1">
            <a:off x="3431553" y="4089479"/>
            <a:ext cx="1168956" cy="2454959"/>
          </a:xfrm>
          <a:prstGeom prst="bentConnector2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https://timgsa.baidu.com/timg?image&amp;quality=80&amp;size=b9999_10000&amp;sec=1515058462462&amp;di=112597d052c25150114ea41868a5938c&amp;imgtype=0&amp;src=http%3A%2F%2Foss.huangye88.net%2Flive%2Fuser%2F1760137%2F1461634479059590900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2" y="2560901"/>
            <a:ext cx="2697413" cy="188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肘形连接符 15"/>
          <p:cNvCxnSpPr>
            <a:stCxn id="15" idx="0"/>
            <a:endCxn id="3076" idx="3"/>
          </p:cNvCxnSpPr>
          <p:nvPr/>
        </p:nvCxnSpPr>
        <p:spPr>
          <a:xfrm rot="16200000" flipH="1" flipV="1">
            <a:off x="5273945" y="2132557"/>
            <a:ext cx="332040" cy="2407442"/>
          </a:xfrm>
          <a:prstGeom prst="bentConnector4">
            <a:avLst>
              <a:gd name="adj1" fmla="val -68847"/>
              <a:gd name="adj2" fmla="val 63254"/>
            </a:avLst>
          </a:prstGeom>
          <a:ln w="38100">
            <a:solidFill>
              <a:schemeClr val="accent4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https://timgsa.baidu.com/timg?image&amp;quality=80&amp;size=b9999_10000&amp;sec=1515058658898&amp;di=3442e2ae48f724c723158c1d4e4fd295&amp;imgtype=0&amp;src=http%3A%2F%2Fwww.udaxia.com%2Fuploads%2Fallimg%2F140507%2F3-14050G40635A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82" y="2628900"/>
            <a:ext cx="1592618" cy="12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肘形连接符 24"/>
          <p:cNvCxnSpPr>
            <a:stCxn id="15" idx="1"/>
            <a:endCxn id="3080" idx="2"/>
          </p:cNvCxnSpPr>
          <p:nvPr/>
        </p:nvCxnSpPr>
        <p:spPr>
          <a:xfrm flipV="1">
            <a:off x="8043863" y="3916647"/>
            <a:ext cx="1827829" cy="815833"/>
          </a:xfrm>
          <a:prstGeom prst="bentConnector2">
            <a:avLst/>
          </a:prstGeom>
          <a:ln w="381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5858-3C57-40EF-8F73-11A27B4DFA07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811547"/>
            <a:ext cx="7886700" cy="43654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完成与外设通信的几种方式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24AE-6C0E-4769-A448-98B4CB22394E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01F4-5984-4E7B-B4F6-7115A214F9A7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48933" y="1122892"/>
            <a:ext cx="7755467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NEMU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CPU</a:t>
            </a:r>
            <a:r>
              <a:rPr lang="zh-CN" altLang="en-US" dirty="0"/>
              <a:t>完成与外设通信的几种方式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串口（</a:t>
            </a:r>
            <a:r>
              <a:rPr lang="en-US" altLang="zh-CN" dirty="0" smtClean="0"/>
              <a:t>Serial</a:t>
            </a:r>
            <a:r>
              <a:rPr lang="zh-CN" altLang="en-US" dirty="0" smtClean="0"/>
              <a:t>）、</a:t>
            </a:r>
            <a:r>
              <a:rPr lang="zh-CN" altLang="en-US" dirty="0"/>
              <a:t>键盘（</a:t>
            </a:r>
            <a:r>
              <a:rPr lang="en-US" altLang="zh-CN" dirty="0"/>
              <a:t>Keyboard</a:t>
            </a:r>
            <a:r>
              <a:rPr lang="zh-CN" altLang="en-US" dirty="0" smtClean="0"/>
              <a:t>）、硬盘（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显</a:t>
            </a:r>
            <a:r>
              <a:rPr lang="zh-CN" altLang="en-US" dirty="0" smtClean="0"/>
              <a:t>卡（</a:t>
            </a:r>
            <a:r>
              <a:rPr lang="en-US" altLang="zh-CN" dirty="0" smtClean="0"/>
              <a:t>VGA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其它只需要理解：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声卡（</a:t>
            </a:r>
            <a:r>
              <a:rPr lang="en-US" altLang="zh-CN" dirty="0" smtClean="0"/>
              <a:t>Audio</a:t>
            </a:r>
            <a:r>
              <a:rPr lang="zh-CN" altLang="en-US" dirty="0" smtClean="0"/>
              <a:t>）实验性质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时钟（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）只产生时钟中断</a:t>
            </a:r>
            <a:r>
              <a:rPr lang="en-US" altLang="zh-CN" dirty="0" smtClean="0"/>
              <a:t>PA 4-1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58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：端口映射</a:t>
            </a:r>
            <a:r>
              <a:rPr lang="en-US" altLang="zh-CN" dirty="0">
                <a:solidFill>
                  <a:srgbClr val="FF0000"/>
                </a:solidFill>
              </a:rPr>
              <a:t>I/O(port-mapped I/O)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43" y="2853722"/>
            <a:ext cx="1998471" cy="20802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6219" y="493395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CPU</a:t>
            </a:r>
            <a:endParaRPr lang="zh-CN" altLang="en-US" sz="2400" i="1" dirty="0"/>
          </a:p>
        </p:txBody>
      </p:sp>
      <p:pic>
        <p:nvPicPr>
          <p:cNvPr id="4098" name="Picture 2" descr="https://timgsa.baidu.com/timg?image&amp;quality=80&amp;size=b9999_10000&amp;sec=1515075884824&amp;di=634e8449a2eb053dca6c7e00f82d3842&amp;imgtype=0&amp;src=http%3A%2F%2Fpic.58pic.com%2F58pic%2F15%2F48%2F79%2F49458PICeyH_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28" y="3348588"/>
            <a:ext cx="1684163" cy="10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timgsa.baidu.com/timg?image&amp;quality=80&amp;size=b9999_10000&amp;sec=1515653061&amp;di=f38f2dbb8d9a1ab42bcf591cadbe6599&amp;imgtype=jpg&amp;er=1&amp;src=http%3A%2F%2Fghr-japan.greater.jp%2Fproductsimage%2F1086794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969" y="2460458"/>
            <a:ext cx="1935853" cy="7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肘形连接符 9"/>
          <p:cNvCxnSpPr>
            <a:stCxn id="4098" idx="3"/>
            <a:endCxn id="7" idx="0"/>
          </p:cNvCxnSpPr>
          <p:nvPr/>
        </p:nvCxnSpPr>
        <p:spPr>
          <a:xfrm flipV="1">
            <a:off x="6640791" y="2460458"/>
            <a:ext cx="2592105" cy="1433379"/>
          </a:xfrm>
          <a:prstGeom prst="bentConnector4">
            <a:avLst>
              <a:gd name="adj1" fmla="val 30340"/>
              <a:gd name="adj2" fmla="val 11594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06616" y="18305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0x60</a:t>
            </a:r>
            <a:r>
              <a:rPr lang="zh-CN" altLang="en-US" dirty="0"/>
              <a:t>号线</a:t>
            </a:r>
          </a:p>
        </p:txBody>
      </p:sp>
      <p:pic>
        <p:nvPicPr>
          <p:cNvPr id="13" name="Picture 8" descr="https://timgsa.baidu.com/timg?image&amp;quality=80&amp;size=b9999_10000&amp;sec=1515058658898&amp;di=3442e2ae48f724c723158c1d4e4fd295&amp;imgtype=0&amp;src=http%3A%2F%2Fwww.udaxia.com%2Fuploads%2Fallimg%2F140507%2F3-14050G40635A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81" y="4639129"/>
            <a:ext cx="1592618" cy="12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肘形连接符 13"/>
          <p:cNvCxnSpPr>
            <a:stCxn id="4098" idx="3"/>
            <a:endCxn id="13" idx="0"/>
          </p:cNvCxnSpPr>
          <p:nvPr/>
        </p:nvCxnSpPr>
        <p:spPr>
          <a:xfrm>
            <a:off x="6640790" y="3893837"/>
            <a:ext cx="2862600" cy="745293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936842" y="34811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0x1F0</a:t>
            </a:r>
            <a:r>
              <a:rPr lang="zh-CN" altLang="en-US" dirty="0"/>
              <a:t>号线</a:t>
            </a:r>
          </a:p>
        </p:txBody>
      </p:sp>
      <p:pic>
        <p:nvPicPr>
          <p:cNvPr id="4100" name="Picture 4" descr="https://timgsa.baidu.com/timg?image&amp;quality=80&amp;size=b9999_10000&amp;sec=1515076270910&amp;di=fa6809862066f3e8d7f6378ba37e5224&amp;imgtype=0&amp;src=http%3A%2F%2Fwww.waveshare.net%2Fphoto%2FaccBoard%2FMAX3232-RS232-Board%2FMAX3232-RS232-Board-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09" y="5283002"/>
            <a:ext cx="1965986" cy="14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肘形连接符 19"/>
          <p:cNvCxnSpPr>
            <a:stCxn id="4098" idx="3"/>
            <a:endCxn id="4100" idx="0"/>
          </p:cNvCxnSpPr>
          <p:nvPr/>
        </p:nvCxnSpPr>
        <p:spPr>
          <a:xfrm>
            <a:off x="6640790" y="3893836"/>
            <a:ext cx="1157012" cy="1389166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18009" y="47290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0x3F8</a:t>
            </a:r>
            <a:r>
              <a:rPr lang="zh-CN" altLang="en-US" dirty="0"/>
              <a:t>号线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190789" y="264999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/>
              <a:t>I/O</a:t>
            </a:r>
            <a:r>
              <a:rPr lang="zh-CN" altLang="en-US" i="1" dirty="0"/>
              <a:t>桥接器</a:t>
            </a:r>
            <a:endParaRPr lang="en-US" altLang="zh-CN" i="1" dirty="0"/>
          </a:p>
          <a:p>
            <a:pPr algn="ctr"/>
            <a:r>
              <a:rPr lang="zh-CN" altLang="en-US" i="1" dirty="0"/>
              <a:t>（南桥芯片）</a:t>
            </a:r>
          </a:p>
        </p:txBody>
      </p:sp>
      <p:sp>
        <p:nvSpPr>
          <p:cNvPr id="26" name="左右箭头 25"/>
          <p:cNvSpPr/>
          <p:nvPr/>
        </p:nvSpPr>
        <p:spPr>
          <a:xfrm>
            <a:off x="4133946" y="3698956"/>
            <a:ext cx="716816" cy="194881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44550" y="5333822"/>
            <a:ext cx="474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将外设的数据、状态、控制寄存器称为</a:t>
            </a:r>
            <a:r>
              <a:rPr lang="en-US" altLang="zh-CN" dirty="0"/>
              <a:t>I/O</a:t>
            </a:r>
            <a:r>
              <a:rPr lang="zh-CN" altLang="en-US" dirty="0"/>
              <a:t>端口；对端口进行编号；</a:t>
            </a:r>
            <a:r>
              <a:rPr lang="en-US" altLang="zh-CN" dirty="0"/>
              <a:t>CPU</a:t>
            </a:r>
            <a:r>
              <a:rPr lang="zh-CN" altLang="en-US" dirty="0"/>
              <a:t>使用</a:t>
            </a:r>
            <a:r>
              <a:rPr lang="en-US" altLang="zh-CN" dirty="0"/>
              <a:t>in</a:t>
            </a:r>
            <a:r>
              <a:rPr lang="zh-CN" altLang="en-US" dirty="0"/>
              <a:t>与</a:t>
            </a:r>
            <a:r>
              <a:rPr lang="en-US" altLang="zh-CN" dirty="0"/>
              <a:t>out</a:t>
            </a:r>
            <a:r>
              <a:rPr lang="zh-CN" altLang="en-US" dirty="0"/>
              <a:t>指令同端口间通过按编号“打电话”的方式通信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079E-92FE-467A-9C6D-421D232D1B20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01F4-5984-4E7B-B4F6-7115A214F9A7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76380B-06E3-4E0C-B015-FFED9CAA9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7" y="3034122"/>
            <a:ext cx="1739383" cy="129584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88703"/>
              </p:ext>
            </p:extLst>
          </p:nvPr>
        </p:nvGraphicFramePr>
        <p:xfrm>
          <a:off x="6445189" y="1296711"/>
          <a:ext cx="745724" cy="4643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1088021853"/>
                    </a:ext>
                  </a:extLst>
                </a:gridCol>
              </a:tblGrid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709263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01809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114587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90010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109092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08785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735908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26578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11021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47534" y="79898"/>
            <a:ext cx="264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zh-CN" altLang="en-US" dirty="0"/>
              <a:t>设备控制器</a:t>
            </a:r>
            <a:r>
              <a:rPr lang="zh-CN" altLang="en-US" dirty="0" smtClean="0"/>
              <a:t>中的数据、状态、控制</a:t>
            </a:r>
            <a:r>
              <a:rPr lang="zh-CN" altLang="en-US" dirty="0"/>
              <a:t>寄存器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0128"/>
              </p:ext>
            </p:extLst>
          </p:nvPr>
        </p:nvGraphicFramePr>
        <p:xfrm>
          <a:off x="5237825" y="1298191"/>
          <a:ext cx="1004657" cy="4643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657">
                  <a:extLst>
                    <a:ext uri="{9D8B030D-6E8A-4147-A177-3AD203B41FA5}">
                      <a16:colId xmlns:a16="http://schemas.microsoft.com/office/drawing/2014/main" val="1088021853"/>
                    </a:ext>
                  </a:extLst>
                </a:gridCol>
              </a:tblGrid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709263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01809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114587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90010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109092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08785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735908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65534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26578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65535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110215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952042" y="633896"/>
            <a:ext cx="26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端口地址（编号）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>
            <a:off x="5246703" y="1331651"/>
            <a:ext cx="159798" cy="45276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35155" y="3018408"/>
            <a:ext cx="1384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65536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端口，可以由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位无符号整型编码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032986" y="3302493"/>
            <a:ext cx="1544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17072" y="2831978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</a:t>
            </a:r>
            <a:r>
              <a:rPr lang="zh-CN" altLang="en-US" dirty="0" smtClean="0"/>
              <a:t>端口号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05487" y="3872143"/>
            <a:ext cx="1544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94264" y="4005310"/>
            <a:ext cx="219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 </a:t>
            </a:r>
            <a:r>
              <a:rPr lang="zh-CN" altLang="en-US" dirty="0" smtClean="0"/>
              <a:t>端口号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912962" y="5246703"/>
            <a:ext cx="19708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014444" y="4771293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0x3F</a:t>
            </a:r>
            <a:r>
              <a:rPr lang="zh-CN" altLang="en-US" dirty="0" smtClean="0"/>
              <a:t>8 </a:t>
            </a:r>
            <a:r>
              <a:rPr lang="en-US" altLang="zh-CN" dirty="0" smtClean="0"/>
              <a:t>~ 0x3FF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59013" y="5078028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串口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14444" y="3288721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0x1F</a:t>
            </a:r>
            <a:r>
              <a:rPr lang="zh-CN" altLang="en-US" dirty="0" smtClean="0"/>
              <a:t>0 </a:t>
            </a:r>
            <a:r>
              <a:rPr lang="en-US" altLang="zh-CN" dirty="0" smtClean="0"/>
              <a:t>~ 0x1F7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12962" y="3863265"/>
            <a:ext cx="19708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159013" y="3685710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493837" y="1752886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0x60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912962" y="2293399"/>
            <a:ext cx="19708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159013" y="2106965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93584" y="5797118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NEMU</a:t>
            </a:r>
            <a:r>
              <a:rPr lang="zh-CN" altLang="en-US" i="1" dirty="0" smtClean="0"/>
              <a:t>中</a:t>
            </a:r>
            <a:r>
              <a:rPr lang="en-US" altLang="zh-CN" i="1" dirty="0" smtClean="0"/>
              <a:t>I/O</a:t>
            </a:r>
            <a:r>
              <a:rPr lang="zh-CN" altLang="en-US" i="1" dirty="0" smtClean="0"/>
              <a:t>端口和设备间的对应关系</a:t>
            </a:r>
            <a:endParaRPr lang="zh-CN" altLang="en-US" i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883805" y="4161120"/>
            <a:ext cx="3187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movb</a:t>
            </a:r>
            <a:r>
              <a:rPr lang="en-US" altLang="zh-CN" dirty="0" smtClean="0">
                <a:latin typeface="Consolas" panose="020B0609020204030204" pitchFamily="49" charset="0"/>
              </a:rPr>
              <a:t> $’A’, %al</a:t>
            </a: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movw</a:t>
            </a:r>
            <a:r>
              <a:rPr lang="en-US" altLang="zh-CN" dirty="0" smtClean="0">
                <a:latin typeface="Consolas" panose="020B0609020204030204" pitchFamily="49" charset="0"/>
              </a:rPr>
              <a:t> $0x3F8, %dx</a:t>
            </a: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outb</a:t>
            </a:r>
            <a:r>
              <a:rPr lang="en-US" altLang="zh-CN" dirty="0" smtClean="0">
                <a:latin typeface="Consolas" panose="020B0609020204030204" pitchFamily="49" charset="0"/>
              </a:rPr>
              <a:t> %al, %dx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5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57662" y="2924419"/>
            <a:ext cx="5913325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#define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 65536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uint8_t io_port[</a:t>
            </a:r>
            <a:r>
              <a:rPr lang="zh-CN" altLang="en-US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</a:t>
            </a:r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];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65535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个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位的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I/O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struct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pio_handler_map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{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uint16_t port;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handler;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pio_handler_table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[] = {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端口映射表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格式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out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，写端口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pio_write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port,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uint32_t data) {…}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in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，读端口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uint32_t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pio_read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port,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) {…}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81462" y="24809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</a:t>
            </a:r>
            <a:r>
              <a:rPr lang="en-US" altLang="zh-CN" i="1" dirty="0" err="1">
                <a:solidFill>
                  <a:srgbClr val="0070C0"/>
                </a:solidFill>
              </a:rPr>
              <a:t>io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port_io.c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91-2D96-4695-B02E-8B143B7424F7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238</TotalTime>
  <Words>2169</Words>
  <Application>Microsoft Office PowerPoint</Application>
  <PresentationFormat>宽屏</PresentationFormat>
  <Paragraphs>406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MS Gothic</vt:lpstr>
      <vt:lpstr>等线</vt:lpstr>
      <vt:lpstr>等线 Light</vt:lpstr>
      <vt:lpstr>微软雅黑</vt:lpstr>
      <vt:lpstr>幼圆</vt:lpstr>
      <vt:lpstr>Arial</vt:lpstr>
      <vt:lpstr>Consolas</vt:lpstr>
      <vt:lpstr>Times New Roman</vt:lpstr>
      <vt:lpstr>2020_spring_pa_0</vt:lpstr>
      <vt:lpstr>PA 4 异常、中断与I/O                           ——PA 4-2 外设与I/O</vt:lpstr>
      <vt:lpstr>前情提要</vt:lpstr>
      <vt:lpstr>前情提要</vt:lpstr>
      <vt:lpstr>PA 4-2的任务</vt:lpstr>
      <vt:lpstr>外设与I/O</vt:lpstr>
      <vt:lpstr>PowerPoint 演示文稿</vt:lpstr>
      <vt:lpstr>外设与I/O</vt:lpstr>
      <vt:lpstr>PowerPoint 演示文稿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I/O的控制方式</vt:lpstr>
      <vt:lpstr>打字小游戏与仙剑（选做任务）</vt:lpstr>
      <vt:lpstr>PA的构成 – 路线图 回顾</vt:lpstr>
      <vt:lpstr>  祝大家学习快乐，身心健康！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亮</dc:creator>
  <cp:lastModifiedBy>wangliang</cp:lastModifiedBy>
  <cp:revision>38</cp:revision>
  <dcterms:created xsi:type="dcterms:W3CDTF">2020-06-05T00:54:08Z</dcterms:created>
  <dcterms:modified xsi:type="dcterms:W3CDTF">2020-12-31T02:30:39Z</dcterms:modified>
</cp:coreProperties>
</file>