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72" r:id="rId9"/>
    <p:sldId id="261" r:id="rId10"/>
    <p:sldId id="265" r:id="rId11"/>
    <p:sldId id="273" r:id="rId12"/>
    <p:sldId id="274" r:id="rId13"/>
    <p:sldId id="264" r:id="rId14"/>
    <p:sldId id="266" r:id="rId15"/>
    <p:sldId id="267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45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7" r:id="rId64"/>
    <p:sldId id="329" r:id="rId65"/>
    <p:sldId id="325" r:id="rId66"/>
    <p:sldId id="326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590E7-942F-4C29-9E50-D54868E0B3C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7544-8E25-4E2A-BF62-CCE69D4A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29EB-E43E-4B8C-A6CD-D68D2F1740E9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9E0E-51F1-4E5B-B40B-731AE888A5F8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14F-C2EF-41E5-9B49-9D7F25212204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C0B-D807-4923-9E89-90102AF9581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34C-E308-437A-94E8-E3B69343B8A2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CC21-3CDC-4DC7-916A-202D8537E588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44A0-6583-4732-B45B-E3AB620BB415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D07D-41E5-4021-AEF2-C6FA1A3E613C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7DE8-D5E2-476E-B7EB-7F9125C53A04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0D503F90-05AE-4701-92F6-A8D652C905C0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PA 2-1 – </a:t>
            </a:r>
            <a:r>
              <a:rPr lang="zh-CN" altLang="en-US" sz="4800" dirty="0" smtClean="0"/>
              <a:t>指令解码与执行</a:t>
            </a:r>
            <a:endParaRPr lang="zh-CN" altLang="en-US" sz="48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/ 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南京大学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计算机系统基础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课程组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70E-0867-4427-9438-18C4952E7102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标注 39"/>
          <p:cNvSpPr/>
          <p:nvPr/>
        </p:nvSpPr>
        <p:spPr>
          <a:xfrm>
            <a:off x="5283200" y="2570289"/>
            <a:ext cx="6426200" cy="3581400"/>
          </a:xfrm>
          <a:prstGeom prst="wedgeRoundRectCallout">
            <a:avLst>
              <a:gd name="adj1" fmla="val -62291"/>
              <a:gd name="adj2" fmla="val 15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568574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执行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run</a:t>
            </a:r>
            <a:r>
              <a:rPr lang="zh-CN" altLang="en-US" sz="3600" dirty="0" smtClean="0"/>
              <a:t>或者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 smtClean="0"/>
              <a:t>运行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任务</a:t>
            </a:r>
            <a:endParaRPr lang="zh-CN" altLang="en-US" sz="36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5"/>
          <a:stretch/>
        </p:blipFill>
        <p:spPr>
          <a:xfrm>
            <a:off x="5547620" y="2965638"/>
            <a:ext cx="5920480" cy="27907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4" y="3421189"/>
            <a:ext cx="3663330" cy="24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96900" y="3340493"/>
            <a:ext cx="11074400" cy="30607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-116803" y="4753235"/>
            <a:ext cx="906915" cy="12034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 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执行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run</a:t>
            </a:r>
            <a:r>
              <a:rPr lang="zh-CN" altLang="en-US" sz="3600" dirty="0" smtClean="0"/>
              <a:t>或者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 smtClean="0"/>
              <a:t>运行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任务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98500" y="2984928"/>
            <a:ext cx="627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 smtClean="0"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latin typeface="Consolas" panose="020B0609020204030204" pitchFamily="49" charset="0"/>
              </a:rPr>
              <a:t>src</a:t>
            </a:r>
            <a:r>
              <a:rPr lang="en-US" altLang="zh-CN" sz="3600" dirty="0" smtClean="0"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latin typeface="Consolas" panose="020B0609020204030204" pitchFamily="49" charset="0"/>
              </a:rPr>
              <a:t>add.c</a:t>
            </a:r>
            <a:r>
              <a:rPr lang="en-US" altLang="zh-CN" sz="3600" dirty="0" smtClean="0">
                <a:latin typeface="Consolas" panose="020B0609020204030204" pitchFamily="49" charset="0"/>
              </a:rPr>
              <a:t>               </a:t>
            </a:r>
          </a:p>
          <a:p>
            <a:pPr>
              <a:lnSpc>
                <a:spcPct val="200000"/>
              </a:lnSpc>
            </a:pPr>
            <a:r>
              <a:rPr lang="en-US" altLang="zh-CN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/bin/add </a:t>
            </a:r>
            <a:endParaRPr lang="en-US" altLang="zh-CN" sz="3600" dirty="0" smtClean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第一步，</a:t>
            </a:r>
            <a:r>
              <a:rPr lang="zh-CN" altLang="en-US" sz="3600" dirty="0" smtClean="0">
                <a:solidFill>
                  <a:srgbClr val="FF0000"/>
                </a:solidFill>
              </a:rPr>
              <a:t>编译</a:t>
            </a:r>
            <a:r>
              <a:rPr lang="zh-CN" altLang="en-US" sz="3600" dirty="0" smtClean="0"/>
              <a:t>得到测试用例的</a:t>
            </a:r>
            <a:r>
              <a:rPr lang="zh-CN" altLang="en-US" sz="3600" dirty="0" smtClean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 smtClean="0"/>
              <a:t>和</a:t>
            </a:r>
            <a:r>
              <a:rPr lang="zh-CN" altLang="en-US" sz="3600" dirty="0" smtClean="0">
                <a:solidFill>
                  <a:srgbClr val="00B050"/>
                </a:solidFill>
              </a:rPr>
              <a:t>二进制镜像文件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97100" y="4035935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97100" y="5174443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3473" y="3794263"/>
            <a:ext cx="1018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gcc</a:t>
            </a:r>
            <a:endParaRPr lang="zh-CN" altLang="en-US" sz="4400" i="1" dirty="0"/>
          </a:p>
        </p:txBody>
      </p:sp>
      <p:sp>
        <p:nvSpPr>
          <p:cNvPr id="25" name="矩形 24"/>
          <p:cNvSpPr/>
          <p:nvPr/>
        </p:nvSpPr>
        <p:spPr>
          <a:xfrm>
            <a:off x="2378748" y="4949300"/>
            <a:ext cx="2125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objcopy</a:t>
            </a:r>
            <a:endParaRPr lang="zh-CN" altLang="en-US" sz="4400" i="1" dirty="0"/>
          </a:p>
        </p:txBody>
      </p:sp>
      <p:sp>
        <p:nvSpPr>
          <p:cNvPr id="26" name="矩形 25"/>
          <p:cNvSpPr/>
          <p:nvPr/>
        </p:nvSpPr>
        <p:spPr>
          <a:xfrm>
            <a:off x="5851406" y="457077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// ELF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格式的可执行文件，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PA 2-2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51406" y="572581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//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二进制镜像文件，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PA 2-1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testcase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8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31122" y="3581505"/>
            <a:ext cx="8295778" cy="175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 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执行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run</a:t>
            </a:r>
            <a:r>
              <a:rPr lang="zh-CN" altLang="en-US" sz="3600" dirty="0" smtClean="0"/>
              <a:t>或者</a:t>
            </a:r>
            <a:r>
              <a:rPr lang="en-US" altLang="zh-CN" sz="3600" dirty="0" smtClean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 smtClean="0"/>
              <a:t>运行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任务</a:t>
            </a: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第一步，</a:t>
            </a:r>
            <a:r>
              <a:rPr lang="zh-CN" altLang="en-US" sz="3600" dirty="0" smtClean="0">
                <a:solidFill>
                  <a:srgbClr val="FF0000"/>
                </a:solidFill>
              </a:rPr>
              <a:t>编译</a:t>
            </a:r>
            <a:r>
              <a:rPr lang="zh-CN" altLang="en-US" sz="3600" dirty="0" smtClean="0"/>
              <a:t>得到测试用例的</a:t>
            </a:r>
            <a:r>
              <a:rPr lang="zh-CN" altLang="en-US" sz="3600" dirty="0" smtClean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 smtClean="0"/>
              <a:t>和</a:t>
            </a:r>
            <a:r>
              <a:rPr lang="zh-CN" altLang="en-US" sz="3600" dirty="0" smtClean="0">
                <a:solidFill>
                  <a:srgbClr val="00B050"/>
                </a:solidFill>
              </a:rPr>
              <a:t>二进制镜像文件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testcase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07050" y="5590623"/>
            <a:ext cx="626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第二步，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执行测试用例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766047" y="4181669"/>
            <a:ext cx="8260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Consolas" panose="020B0609020204030204" pitchFamily="49" charset="0"/>
              </a:rPr>
              <a:t>./nemu/nemu --autorun --testcase add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" y="3380933"/>
            <a:ext cx="3736478" cy="200364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7378700" y="2765489"/>
            <a:ext cx="1130300" cy="714733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879011" y="2996321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>
          <a:xfrm flipV="1">
            <a:off x="2781300" y="4571697"/>
            <a:ext cx="8470900" cy="642843"/>
          </a:xfrm>
          <a:custGeom>
            <a:avLst/>
            <a:gdLst>
              <a:gd name="connsiteX0" fmla="*/ 0 w 8470900"/>
              <a:gd name="connsiteY0" fmla="*/ 560835 h 560835"/>
              <a:gd name="connsiteX1" fmla="*/ 3556000 w 8470900"/>
              <a:gd name="connsiteY1" fmla="*/ 103635 h 560835"/>
              <a:gd name="connsiteX2" fmla="*/ 6261100 w 8470900"/>
              <a:gd name="connsiteY2" fmla="*/ 27435 h 560835"/>
              <a:gd name="connsiteX3" fmla="*/ 8470900 w 8470900"/>
              <a:gd name="connsiteY3" fmla="*/ 471935 h 56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0900" h="560835">
                <a:moveTo>
                  <a:pt x="0" y="560835"/>
                </a:moveTo>
                <a:cubicBezTo>
                  <a:pt x="1256242" y="376685"/>
                  <a:pt x="2512484" y="192535"/>
                  <a:pt x="3556000" y="103635"/>
                </a:cubicBezTo>
                <a:cubicBezTo>
                  <a:pt x="4599516" y="14735"/>
                  <a:pt x="5441950" y="-33948"/>
                  <a:pt x="6261100" y="27435"/>
                </a:cubicBezTo>
                <a:cubicBezTo>
                  <a:pt x="7080250" y="88818"/>
                  <a:pt x="7775575" y="280376"/>
                  <a:pt x="8470900" y="471935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 smtClean="0"/>
              <a:t>1. </a:t>
            </a:r>
            <a:r>
              <a:rPr lang="zh-CN" altLang="en-US" sz="2000" dirty="0" smtClean="0"/>
              <a:t>将可执行文件中的指令、数据从外部存储器（如，硬盘）装载到内存中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419341" y="3605048"/>
            <a:ext cx="2639598" cy="16310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11656" y="1987328"/>
            <a:ext cx="696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en-US" altLang="zh-CN" sz="36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3600" dirty="0" smtClean="0">
                <a:latin typeface="Consolas" panose="020B0609020204030204" pitchFamily="49" charset="0"/>
              </a:rPr>
              <a:t>uint8_t </a:t>
            </a:r>
            <a:r>
              <a:rPr lang="en-US" altLang="zh-CN" sz="3600" dirty="0" err="1" smtClean="0">
                <a:latin typeface="Consolas" panose="020B0609020204030204" pitchFamily="49" charset="0"/>
              </a:rPr>
              <a:t>hw_mem</a:t>
            </a:r>
            <a:r>
              <a:rPr lang="en-US" altLang="zh-CN" sz="3600" dirty="0" smtClean="0">
                <a:latin typeface="Consolas" panose="020B0609020204030204" pitchFamily="49" charset="0"/>
              </a:rPr>
              <a:t>[MEM_SIZE_B]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916984" y="-1322575"/>
            <a:ext cx="392623" cy="9738257"/>
          </a:xfrm>
          <a:prstGeom prst="leftBrace">
            <a:avLst>
              <a:gd name="adj1" fmla="val 42810"/>
              <a:gd name="adj2" fmla="val 5533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文本框 41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1.1 NEMU</a:t>
            </a:r>
            <a:r>
              <a:rPr lang="zh-CN" altLang="en-US" sz="3600" dirty="0" smtClean="0"/>
              <a:t>初始化模拟内存（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的装载）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78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1.1 NEMU</a:t>
            </a:r>
            <a:r>
              <a:rPr lang="zh-CN" altLang="en-US" sz="3600" dirty="0" smtClean="0"/>
              <a:t>初始化模拟内存（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的装载）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直接拷贝</a:t>
            </a:r>
            <a:endParaRPr lang="zh-CN" altLang="en-US" sz="4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矩形 9"/>
          <p:cNvSpPr/>
          <p:nvPr/>
        </p:nvSpPr>
        <p:spPr>
          <a:xfrm>
            <a:off x="6809300" y="3104103"/>
            <a:ext cx="41280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</a:rPr>
              <a:t>load_exec</a:t>
            </a:r>
            <a:r>
              <a:rPr lang="en-US" altLang="zh-CN" sz="2800" dirty="0" smtClean="0"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/main.c:30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200" y="1035009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1.1 NEMU</a:t>
            </a:r>
            <a:r>
              <a:rPr lang="zh-CN" altLang="en-US" sz="3600" dirty="0" smtClean="0"/>
              <a:t>初始化模拟内存（</a:t>
            </a:r>
            <a:r>
              <a:rPr lang="en-US" altLang="zh-CN" sz="3600" dirty="0" smtClean="0"/>
              <a:t>PA 2-1</a:t>
            </a:r>
            <a:r>
              <a:rPr lang="zh-CN" altLang="en-US" sz="3600" dirty="0" smtClean="0"/>
              <a:t>的装载）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/>
          <p:cNvSpPr/>
          <p:nvPr/>
        </p:nvSpPr>
        <p:spPr>
          <a:xfrm>
            <a:off x="1118870" y="2279937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682099" y="3078595"/>
            <a:ext cx="1088390" cy="136807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86575" y="1769011"/>
            <a:ext cx="485394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hello_world.o</a:t>
            </a:r>
            <a:r>
              <a:rPr lang="en-US" altLang="zh-CN" sz="1200" dirty="0">
                <a:latin typeface="Consolas" panose="020B0609020204030204" pitchFamily="49" charset="0"/>
              </a:rPr>
              <a:t>:     file format elf32-i386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00000000 &lt;main&gt;: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),%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4:   83 e4 f0                and    $0xfffffff0,%esp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7:  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71 fc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pushl</a:t>
            </a:r>
            <a:r>
              <a:rPr lang="en-US" altLang="zh-CN" sz="1200" dirty="0">
                <a:latin typeface="Consolas" panose="020B0609020204030204" pitchFamily="49" charset="0"/>
              </a:rPr>
              <a:t>  -0x4(%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   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,%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f:   e8 fc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         call   10 &lt;main+0x10&gt;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86985" y="2611564"/>
            <a:ext cx="1656715" cy="8402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75189" y="21609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反汇编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1.2 NEMU</a:t>
            </a:r>
            <a:r>
              <a:rPr lang="zh-CN" altLang="en-US" sz="3600" dirty="0" smtClean="0"/>
              <a:t>初始化</a:t>
            </a:r>
            <a:r>
              <a:rPr lang="en-US" altLang="zh-CN" sz="3600" dirty="0" smtClean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nsolas" panose="020B0609020204030204" pitchFamily="49" charset="0"/>
              </a:rPr>
              <a:t>init_cpu</a:t>
            </a:r>
            <a:r>
              <a:rPr lang="en-US" altLang="zh-CN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装载程序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1.2 NEMU</a:t>
            </a:r>
            <a:r>
              <a:rPr lang="zh-CN" altLang="en-US" sz="3600" dirty="0" smtClean="0"/>
              <a:t>初始化</a:t>
            </a:r>
            <a:r>
              <a:rPr lang="en-US" altLang="zh-CN" sz="3600" dirty="0" smtClean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nsolas" panose="020B0609020204030204" pitchFamily="49" charset="0"/>
              </a:rPr>
              <a:t>init_cpu</a:t>
            </a:r>
            <a:r>
              <a:rPr lang="en-US" altLang="zh-CN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8795" y="3177827"/>
            <a:ext cx="160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指向测试用例的第一条指令</a:t>
            </a:r>
          </a:p>
        </p:txBody>
      </p:sp>
      <p:sp>
        <p:nvSpPr>
          <p:cNvPr id="18" name="矩形 17"/>
          <p:cNvSpPr/>
          <p:nvPr/>
        </p:nvSpPr>
        <p:spPr>
          <a:xfrm>
            <a:off x="704117" y="2340433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093077" y="2694224"/>
            <a:ext cx="3029048" cy="14450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计算机执行程序的过程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 smtClean="0"/>
              <a:t>1. </a:t>
            </a:r>
            <a:r>
              <a:rPr lang="zh-CN" altLang="en-US" sz="2000" dirty="0" smtClean="0"/>
              <a:t>将可执行文件中的指令、数据从外部存储器（如，硬盘）装载到内存中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PA 2-2 </a:t>
            </a:r>
            <a:r>
              <a:rPr lang="zh-CN" altLang="en-US" sz="2000" dirty="0" smtClean="0">
                <a:solidFill>
                  <a:srgbClr val="C00000"/>
                </a:solidFill>
              </a:rPr>
              <a:t>深入探讨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PA 2-1 </a:t>
            </a:r>
            <a:r>
              <a:rPr lang="zh-CN" altLang="en-US" sz="2000" dirty="0" smtClean="0">
                <a:solidFill>
                  <a:srgbClr val="C00000"/>
                </a:solidFill>
              </a:rPr>
              <a:t>简化实现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000" dirty="0" smtClean="0"/>
              <a:t>循环往复地取指令、取操作数、执行、写操作数（若需要写）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813183" y="5562996"/>
            <a:ext cx="1260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B050"/>
                </a:solidFill>
              </a:rPr>
              <a:t>√</a:t>
            </a:r>
            <a:endParaRPr lang="zh-CN" altLang="en-US" sz="6600" dirty="0">
              <a:solidFill>
                <a:srgbClr val="00B05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23640" y="2087562"/>
            <a:ext cx="3125900" cy="11998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汇编知识提要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9659" y="3650734"/>
            <a:ext cx="1386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Consolas" panose="020B0609020204030204" pitchFamily="49" charset="0"/>
              </a:rPr>
              <a:t>e9 00 00 00 00 55 89 e5 53 83 ec 10 e8 8f 00 00 00 </a:t>
            </a:r>
            <a:r>
              <a:rPr lang="en-US" altLang="zh-CN" sz="3600" dirty="0" smtClean="0">
                <a:latin typeface="Consolas" panose="020B0609020204030204" pitchFamily="49" charset="0"/>
              </a:rPr>
              <a:t>...</a:t>
            </a:r>
            <a:endParaRPr lang="zh-CN" alt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1087100" cy="1204191"/>
          </a:xfrm>
        </p:spPr>
        <p:txBody>
          <a:bodyPr/>
          <a:lstStyle/>
          <a:p>
            <a:r>
              <a:rPr lang="zh-CN" altLang="en-US" dirty="0" smtClean="0"/>
              <a:t>不管什么语言写的程序，最后交给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执行的，都是机器指令的序列</a:t>
            </a:r>
            <a:endParaRPr lang="en-US" altLang="zh-CN" dirty="0" smtClean="0"/>
          </a:p>
          <a:p>
            <a:r>
              <a:rPr lang="zh-CN" altLang="en-US" dirty="0" smtClean="0"/>
              <a:t>这些指令与对应的汇编助记符一一对应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2" y="3352358"/>
            <a:ext cx="1739383" cy="12958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79658" y="4636313"/>
            <a:ext cx="1373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</a:rPr>
              <a:t>jmp 30005; push %ebp; mov %esp,%ebp; push %ebx; sub $0x10,%esp; call 300a0; ...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00" y="1754840"/>
            <a:ext cx="9707799" cy="43595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文本框 9"/>
          <p:cNvSpPr txBox="1"/>
          <p:nvPr/>
        </p:nvSpPr>
        <p:spPr>
          <a:xfrm>
            <a:off x="1857703" y="1380765"/>
            <a:ext cx="344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 smtClean="0"/>
              <a:t>在</a:t>
            </a:r>
            <a:r>
              <a:rPr lang="en-US" altLang="zh-CN" sz="2800" i="1" dirty="0" smtClean="0"/>
              <a:t>C</a:t>
            </a:r>
            <a:r>
              <a:rPr lang="zh-CN" altLang="en-US" sz="2800" i="1" dirty="0" smtClean="0"/>
              <a:t>语言里如何模拟这个循环往复的过程？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55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  <a:endParaRPr lang="zh-CN" altLang="en-US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 smtClean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n--;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  <a:endParaRPr lang="zh-CN" altLang="en-US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 smtClean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n--;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exec_inst</a:t>
            </a:r>
            <a:r>
              <a:rPr lang="en-US" altLang="zh-CN" sz="2000" dirty="0" smtClean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instr_fetch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opcode_entry</a:t>
            </a:r>
            <a:r>
              <a:rPr lang="en-US" altLang="zh-CN" sz="2000" dirty="0" smtClean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  <a:endParaRPr lang="zh-CN" altLang="en-US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 smtClean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n--;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exec_inst</a:t>
            </a:r>
            <a:r>
              <a:rPr lang="en-US" altLang="zh-CN" sz="2000" dirty="0" smtClean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 	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opcode =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instr_fetch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opcode_entry</a:t>
            </a:r>
            <a:r>
              <a:rPr lang="en-US" altLang="zh-CN" sz="2000" dirty="0" smtClean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读</a:t>
            </a:r>
            <a:r>
              <a:rPr lang="en-US" altLang="zh-CN" dirty="0" err="1" smtClean="0">
                <a:solidFill>
                  <a:srgbClr val="C00000"/>
                </a:solidFill>
              </a:rPr>
              <a:t>cpu.eip</a:t>
            </a:r>
            <a:r>
              <a:rPr lang="zh-CN" altLang="en-US" dirty="0" smtClean="0">
                <a:solidFill>
                  <a:srgbClr val="C00000"/>
                </a:solidFill>
              </a:rPr>
              <a:t>内存地址处，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字节的数据（指令操作码）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488455" y="4765594"/>
            <a:ext cx="567890" cy="364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  <a:endParaRPr lang="zh-CN" altLang="en-US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 smtClean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n--;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exec_inst</a:t>
            </a:r>
            <a:r>
              <a:rPr lang="en-US" altLang="zh-CN" sz="2000" dirty="0" smtClean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instr_fetch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解码并执行该指令，返回指令长度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0" y="301728"/>
            <a:ext cx="9890735" cy="61867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97303" y="30172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  <a:endParaRPr lang="zh-CN" altLang="en-US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 smtClean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		n--;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exec_inst</a:t>
            </a:r>
            <a:r>
              <a:rPr lang="en-US" altLang="zh-CN" sz="2000" dirty="0" smtClean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instr_fetch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len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解码并执行该指令，返回指令长度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82153" y="4319318"/>
            <a:ext cx="173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how to?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4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</a:t>
            </a:r>
            <a:r>
              <a:rPr lang="zh-CN" altLang="en-US" b="1" dirty="0" smtClean="0"/>
              <a:t>的宏观过程</a:t>
            </a:r>
            <a:r>
              <a:rPr lang="zh-CN" altLang="en-US" b="1" dirty="0"/>
              <a:t>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单条指令</a:t>
            </a:r>
            <a:r>
              <a:rPr lang="zh-CN" altLang="en-US" b="1" dirty="0" smtClean="0">
                <a:solidFill>
                  <a:srgbClr val="C00000"/>
                </a:solidFill>
              </a:rPr>
              <a:t>的解码与</a:t>
            </a:r>
            <a:r>
              <a:rPr lang="en-US" altLang="zh-CN" b="1" dirty="0" smtClean="0">
                <a:solidFill>
                  <a:srgbClr val="C00000"/>
                </a:solidFill>
              </a:rPr>
              <a:t>NEMU</a:t>
            </a:r>
            <a:r>
              <a:rPr lang="zh-CN" altLang="en-US" b="1" dirty="0" smtClean="0">
                <a:solidFill>
                  <a:srgbClr val="C00000"/>
                </a:solidFill>
              </a:rPr>
              <a:t>实现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0220" y="2755280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8b 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23026" y="2536730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3181" y="21601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13181" y="3518902"/>
            <a:ext cx="428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如何理解？怎么模拟？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00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5" y="2087666"/>
            <a:ext cx="6902669" cy="359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文本框 10"/>
          <p:cNvSpPr txBox="1"/>
          <p:nvPr/>
        </p:nvSpPr>
        <p:spPr>
          <a:xfrm>
            <a:off x="8405649" y="2682436"/>
            <a:ext cx="266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不同的汇编同一条指令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8b 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05649" y="4298263"/>
            <a:ext cx="3071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按</a:t>
            </a:r>
            <a:r>
              <a:rPr lang="en-US" altLang="zh-CN" sz="3200" dirty="0" smtClean="0"/>
              <a:t>i386</a:t>
            </a:r>
            <a:r>
              <a:rPr lang="zh-CN" altLang="en-US" sz="3200" dirty="0" smtClean="0"/>
              <a:t>指令集体系结构的规定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8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</a:t>
            </a:r>
            <a:r>
              <a:rPr lang="zh-CN" altLang="en-US" b="1" dirty="0" smtClean="0"/>
              <a:t>的宏观过程</a:t>
            </a:r>
            <a:r>
              <a:rPr lang="zh-CN" altLang="en-US" b="1" dirty="0"/>
              <a:t>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单条指令</a:t>
            </a:r>
            <a:r>
              <a:rPr lang="zh-CN" altLang="en-US" b="1" dirty="0" smtClean="0"/>
              <a:t>的解码与</a:t>
            </a:r>
            <a:r>
              <a:rPr lang="en-US" altLang="zh-CN" b="1" dirty="0" smtClean="0"/>
              <a:t>NEMU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 smtClean="0">
                <a:latin typeface="DengXian" panose="02010600030101010101" pitchFamily="2" charset="-122"/>
                <a:cs typeface="Times New Roman" panose="02020603050405020304" pitchFamily="18" charset="0"/>
              </a:rPr>
              <a:t>8b 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56887" y="3732115"/>
            <a:ext cx="11001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+-----------+-----------+-----------+--------+------+------+------+------------+-----------+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|instruction| address-  | 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operand-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|segment |</a:t>
            </a:r>
            <a:r>
              <a:rPr lang="en-US" altLang="zh-CN" sz="1500" b="1" kern="100" dirty="0" err="1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opcode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</a:t>
            </a:r>
            <a:r>
              <a:rPr lang="en-US" altLang="zh-CN" sz="1500" b="1" kern="100" dirty="0" err="1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ModR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/M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SIB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displacement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immediate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prefix   |size 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prefix|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size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|override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|      |      |            |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|-----------+-----------+-----------+--------+------+------+------+------------+-----------|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0 OR 1  |   0 OR 1  |   0 OR 1  | 0 OR 1 |1 OR 2|0 OR 1|0 OR 1| 0,1,2 OR 4 |0,1,2 OR 4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- - - - - - - - - - - - - - - - - - - - - - - - - - - - - - - - - - - - - - - - - - - - 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                                 number of bytes                         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+------------------------------------------------------------------------------------------+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08533" y="1494375"/>
            <a:ext cx="237067" cy="4238413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3732" y="2645802"/>
            <a:ext cx="35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各种前缀，我们只模拟</a:t>
            </a:r>
            <a:r>
              <a:rPr lang="en-US" altLang="zh-CN" dirty="0">
                <a:solidFill>
                  <a:srgbClr val="00B050"/>
                </a:solidFill>
              </a:rPr>
              <a:t>operand-size prefix</a:t>
            </a:r>
            <a:r>
              <a:rPr lang="zh-CN" altLang="en-US" dirty="0">
                <a:solidFill>
                  <a:srgbClr val="00B050"/>
                </a:solidFill>
              </a:rPr>
              <a:t>，其值为</a:t>
            </a:r>
            <a:r>
              <a:rPr lang="en-US" altLang="zh-CN" dirty="0">
                <a:solidFill>
                  <a:srgbClr val="00B050"/>
                </a:solidFill>
              </a:rPr>
              <a:t>0x66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0997" y="188849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ModR</a:t>
            </a:r>
            <a:r>
              <a:rPr lang="en-US" altLang="zh-CN" dirty="0">
                <a:solidFill>
                  <a:srgbClr val="00B0F0"/>
                </a:solidFill>
              </a:rPr>
              <a:t>/M</a:t>
            </a:r>
            <a:r>
              <a:rPr lang="zh-CN" altLang="en-US" dirty="0">
                <a:solidFill>
                  <a:srgbClr val="FF0000"/>
                </a:solidFill>
              </a:rPr>
              <a:t>中也可能包含一点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9917" y="2602885"/>
            <a:ext cx="432" cy="1129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5400000">
            <a:off x="8587430" y="1781611"/>
            <a:ext cx="237066" cy="3663941"/>
          </a:xfrm>
          <a:prstGeom prst="lef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78801" y="28863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各种找到操作数（寻址）的办法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1840" y="592319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最大是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，体现我们是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位机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959281" y="4958574"/>
            <a:ext cx="235214" cy="9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flipV="1">
            <a:off x="8959281" y="4929403"/>
            <a:ext cx="1338457" cy="99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6938" y="5657433"/>
            <a:ext cx="238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按</a:t>
            </a:r>
            <a:r>
              <a:rPr lang="en-US" altLang="zh-CN" sz="2400" dirty="0" smtClean="0"/>
              <a:t>i386</a:t>
            </a:r>
            <a:r>
              <a:rPr lang="zh-CN" altLang="en-US" sz="2400" dirty="0" smtClean="0"/>
              <a:t>指令集体系结构的规定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1065" y="1580224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84020" y="139265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74175" y="10160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950545" y="2580025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1545" y="2989952"/>
            <a:ext cx="784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不是</a:t>
            </a:r>
            <a:r>
              <a:rPr lang="en-US" altLang="zh-CN" sz="2800" dirty="0"/>
              <a:t>0x66</a:t>
            </a:r>
            <a:r>
              <a:rPr lang="zh-CN" altLang="en-US" sz="2800" dirty="0"/>
              <a:t>，操作数</a:t>
            </a:r>
            <a:r>
              <a:rPr lang="en-US" altLang="zh-CN" sz="2800" dirty="0"/>
              <a:t>32</a:t>
            </a:r>
            <a:r>
              <a:rPr lang="zh-CN" altLang="en-US" sz="2800" dirty="0"/>
              <a:t>位，</a:t>
            </a:r>
            <a:r>
              <a:rPr lang="en-US" altLang="zh-CN" sz="2800" dirty="0"/>
              <a:t>0x8b</a:t>
            </a:r>
            <a:r>
              <a:rPr lang="zh-CN" altLang="en-US" sz="2800" dirty="0"/>
              <a:t>为操作码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1483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i386</a:t>
            </a:r>
            <a:r>
              <a:rPr lang="zh-CN" altLang="en-US" dirty="0" smtClean="0">
                <a:solidFill>
                  <a:srgbClr val="C00000"/>
                </a:solidFill>
              </a:rPr>
              <a:t>手册，</a:t>
            </a:r>
            <a:r>
              <a:rPr lang="en-US" altLang="zh-CN" dirty="0" smtClean="0">
                <a:solidFill>
                  <a:srgbClr val="C00000"/>
                </a:solidFill>
              </a:rPr>
              <a:t>pg. 414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06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i386</a:t>
            </a:r>
            <a:r>
              <a:rPr lang="zh-CN" altLang="en-US" dirty="0" smtClean="0">
                <a:solidFill>
                  <a:srgbClr val="C00000"/>
                </a:solidFill>
              </a:rPr>
              <a:t>手册，</a:t>
            </a:r>
            <a:r>
              <a:rPr lang="en-US" altLang="zh-CN" dirty="0" smtClean="0">
                <a:solidFill>
                  <a:srgbClr val="C00000"/>
                </a:solidFill>
              </a:rPr>
              <a:t>pg. 414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4408" y="3448695"/>
            <a:ext cx="2444900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3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3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3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12404" y="5712571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i386</a:t>
            </a:r>
            <a:r>
              <a:rPr lang="zh-CN" altLang="en-US" dirty="0" smtClean="0">
                <a:solidFill>
                  <a:srgbClr val="C00000"/>
                </a:solidFill>
              </a:rPr>
              <a:t>手册，</a:t>
            </a:r>
            <a:r>
              <a:rPr lang="en-US" altLang="zh-CN" dirty="0" smtClean="0">
                <a:solidFill>
                  <a:srgbClr val="C00000"/>
                </a:solidFill>
              </a:rPr>
              <a:t>pg. 412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Appendix 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195" y="882875"/>
            <a:ext cx="188384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95" y="3274499"/>
            <a:ext cx="9051287" cy="5272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1691623"/>
            <a:ext cx="9153851" cy="12740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45" y="4464158"/>
            <a:ext cx="9144000" cy="3866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860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8041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8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7759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7739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2987318"/>
            <a:ext cx="8691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800" dirty="0"/>
              <a:t>查</a:t>
            </a:r>
            <a:r>
              <a:rPr lang="en-US" altLang="zh-CN" sz="2800" dirty="0"/>
              <a:t>i386</a:t>
            </a:r>
            <a:r>
              <a:rPr lang="zh-CN" altLang="en-US" sz="2800" dirty="0"/>
              <a:t>手册 </a:t>
            </a:r>
            <a:r>
              <a:rPr lang="en-US" altLang="zh-CN" sz="2800" dirty="0"/>
              <a:t>– Appendix A – 0x8b</a:t>
            </a:r>
            <a:r>
              <a:rPr lang="zh-CN" altLang="en-US" sz="2800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Intel</a:t>
            </a:r>
            <a:r>
              <a:rPr lang="zh-CN" altLang="en-US" dirty="0"/>
              <a:t>格式，表示把一个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r>
              <a:rPr lang="zh-CN" altLang="en-US" dirty="0"/>
              <a:t>类型操作数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zh-CN" altLang="en-US" dirty="0"/>
              <a:t>到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zh-CN" altLang="en-US" dirty="0"/>
              <a:t>类型操作数里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objdump</a:t>
            </a:r>
            <a:r>
              <a:rPr lang="zh-CN" altLang="en-US" dirty="0"/>
              <a:t>和</a:t>
            </a:r>
            <a:r>
              <a:rPr lang="en-US" altLang="zh-CN" dirty="0" err="1"/>
              <a:t>gdb</a:t>
            </a:r>
            <a:r>
              <a:rPr lang="zh-CN" altLang="en-US" dirty="0"/>
              <a:t>中采用的</a:t>
            </a:r>
            <a:r>
              <a:rPr lang="en-US" altLang="zh-CN" dirty="0"/>
              <a:t>AT&amp;T</a:t>
            </a:r>
            <a:r>
              <a:rPr lang="zh-CN" altLang="en-US" dirty="0"/>
              <a:t>格式指令操作数顺序正好相反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若有需要，到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  <a:r>
              <a:rPr lang="en-US" altLang="zh-CN" dirty="0"/>
              <a:t>Chapter 17</a:t>
            </a:r>
            <a:r>
              <a:rPr lang="zh-CN" altLang="en-US" dirty="0"/>
              <a:t>细查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sz="4000" dirty="0" err="1">
                <a:solidFill>
                  <a:srgbClr val="FF0000"/>
                </a:solidFill>
              </a:rPr>
              <a:t>ModR</a:t>
            </a:r>
            <a:r>
              <a:rPr lang="en-US" altLang="zh-CN" sz="4000" dirty="0">
                <a:solidFill>
                  <a:srgbClr val="FF0000"/>
                </a:solidFill>
              </a:rPr>
              <a:t>/M</a:t>
            </a:r>
            <a:r>
              <a:rPr lang="zh-CN" altLang="en-US" sz="4000" dirty="0">
                <a:solidFill>
                  <a:srgbClr val="FF0000"/>
                </a:solidFill>
              </a:rPr>
              <a:t>字节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0556" y="101345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44" y="1712184"/>
            <a:ext cx="7698085" cy="241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i386</a:t>
            </a:r>
            <a:r>
              <a:rPr lang="zh-CN" altLang="en-US" dirty="0" smtClean="0">
                <a:solidFill>
                  <a:srgbClr val="C00000"/>
                </a:solidFill>
              </a:rPr>
              <a:t>手册，</a:t>
            </a:r>
            <a:r>
              <a:rPr lang="en-US" altLang="zh-CN" dirty="0" smtClean="0">
                <a:solidFill>
                  <a:srgbClr val="C00000"/>
                </a:solidFill>
              </a:rPr>
              <a:t>pg. 242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5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0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5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5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3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5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3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6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010           100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71427" y="4958553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</a:t>
            </a:r>
            <a:r>
              <a:rPr lang="en-US" altLang="zh-CN" dirty="0" smtClean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REG/OPCODE         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en-US" altLang="zh-CN" dirty="0">
                <a:latin typeface="+mn-ea"/>
              </a:rPr>
              <a:t>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9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</a:t>
            </a:r>
            <a:r>
              <a:rPr lang="en-US" altLang="zh-CN" sz="3600" dirty="0">
                <a:solidFill>
                  <a:srgbClr val="FF0000"/>
                </a:solidFill>
              </a:rPr>
              <a:t>010</a:t>
            </a:r>
            <a:r>
              <a:rPr lang="en-US" altLang="zh-CN" sz="3600" dirty="0"/>
              <a:t>           100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43034" y="4130493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en-US" altLang="zh-CN" dirty="0" err="1">
                <a:solidFill>
                  <a:srgbClr val="FF0000"/>
                </a:solidFill>
              </a:rPr>
              <a:t>Gv</a:t>
            </a:r>
            <a:r>
              <a:rPr lang="zh-CN" altLang="en-US" dirty="0">
                <a:solidFill>
                  <a:srgbClr val="FF0000"/>
                </a:solidFill>
              </a:rPr>
              <a:t>和没有</a:t>
            </a:r>
            <a:r>
              <a:rPr lang="en-US" altLang="zh-CN" dirty="0">
                <a:solidFill>
                  <a:srgbClr val="FF0000"/>
                </a:solidFill>
              </a:rPr>
              <a:t>0x66</a:t>
            </a:r>
            <a:r>
              <a:rPr lang="zh-CN" altLang="en-US" dirty="0">
                <a:solidFill>
                  <a:srgbClr val="FF0000"/>
                </a:solidFill>
              </a:rPr>
              <a:t>前缀</a:t>
            </a:r>
            <a:r>
              <a:rPr lang="zh-CN" altLang="en-US" dirty="0" smtClean="0">
                <a:solidFill>
                  <a:srgbClr val="FF0000"/>
                </a:solidFill>
              </a:rPr>
              <a:t>，查</a:t>
            </a:r>
            <a:r>
              <a:rPr lang="en-US" altLang="zh-CN" dirty="0" smtClean="0">
                <a:solidFill>
                  <a:srgbClr val="FF0000"/>
                </a:solidFill>
              </a:rPr>
              <a:t>i386</a:t>
            </a:r>
            <a:r>
              <a:rPr lang="zh-CN" altLang="en-US" dirty="0" smtClean="0">
                <a:solidFill>
                  <a:srgbClr val="FF0000"/>
                </a:solidFill>
              </a:rPr>
              <a:t>手册表</a:t>
            </a:r>
            <a:r>
              <a:rPr lang="en-US" altLang="zh-CN" dirty="0" smtClean="0">
                <a:solidFill>
                  <a:srgbClr val="FF0000"/>
                </a:solidFill>
              </a:rPr>
              <a:t>17.2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010</a:t>
            </a:r>
            <a:r>
              <a:rPr lang="zh-CN" altLang="en-US" dirty="0">
                <a:solidFill>
                  <a:srgbClr val="FF0000"/>
                </a:solidFill>
              </a:rPr>
              <a:t>表示</a:t>
            </a:r>
            <a:r>
              <a:rPr lang="en-US" altLang="zh-CN" dirty="0" err="1">
                <a:solidFill>
                  <a:srgbClr val="FF0000"/>
                </a:solidFill>
              </a:rPr>
              <a:t>edx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4469" y="4939698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</a:t>
            </a:r>
            <a:r>
              <a:rPr lang="en-US" altLang="zh-CN" dirty="0" smtClean="0">
                <a:latin typeface="+mn-ea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REG/OPCODE</a:t>
            </a:r>
            <a:r>
              <a:rPr lang="en-US" altLang="zh-CN" dirty="0">
                <a:latin typeface="+mn-ea"/>
              </a:rPr>
              <a:t>         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en-US" altLang="zh-CN" dirty="0">
                <a:latin typeface="+mn-ea"/>
              </a:rPr>
              <a:t>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</a:t>
            </a:r>
            <a:r>
              <a:rPr lang="en-US" altLang="zh-CN" sz="3600" dirty="0">
                <a:solidFill>
                  <a:srgbClr val="FF0000"/>
                </a:solidFill>
              </a:rPr>
              <a:t>10</a:t>
            </a:r>
            <a:r>
              <a:rPr lang="en-US" altLang="zh-CN" sz="3600" dirty="0"/>
              <a:t>         010           </a:t>
            </a:r>
            <a:r>
              <a:rPr lang="en-US" altLang="zh-CN" sz="3600" dirty="0">
                <a:solidFill>
                  <a:srgbClr val="FF0000"/>
                </a:solidFill>
              </a:rPr>
              <a:t>100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1428" y="4962842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</a:t>
            </a:r>
            <a:r>
              <a:rPr lang="en-US" altLang="zh-CN" dirty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>
                <a:latin typeface="+mn-ea"/>
              </a:rPr>
              <a:t>REG/OPCODE    </a:t>
            </a:r>
            <a:r>
              <a:rPr lang="en-US" altLang="zh-CN" dirty="0" smtClean="0">
                <a:latin typeface="+mn-ea"/>
              </a:rPr>
              <a:t>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R/M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06416" y="4054292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17-3</a:t>
            </a:r>
            <a:r>
              <a:rPr lang="zh-CN" altLang="en-US" dirty="0">
                <a:solidFill>
                  <a:srgbClr val="FF0000"/>
                </a:solidFill>
              </a:rPr>
              <a:t>，发现是内存地址</a:t>
            </a:r>
            <a:r>
              <a:rPr lang="en-US" altLang="zh-CN" dirty="0">
                <a:solidFill>
                  <a:srgbClr val="FF0000"/>
                </a:solidFill>
              </a:rPr>
              <a:t>disp32[--][--]</a:t>
            </a:r>
            <a:r>
              <a:rPr lang="zh-CN" altLang="en-US" dirty="0">
                <a:solidFill>
                  <a:srgbClr val="FF0000"/>
                </a:solidFill>
              </a:rPr>
              <a:t>，还有</a:t>
            </a:r>
            <a:r>
              <a:rPr lang="en-US" altLang="zh-CN" dirty="0">
                <a:solidFill>
                  <a:srgbClr val="FF0000"/>
                </a:solidFill>
              </a:rPr>
              <a:t>SIB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185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</a:rPr>
              <a:t>的宏观过程</a:t>
            </a:r>
            <a:r>
              <a:rPr lang="zh-CN" altLang="en-US" b="1" dirty="0" smtClean="0">
                <a:solidFill>
                  <a:srgbClr val="C00000"/>
                </a:solidFill>
              </a:rPr>
              <a:t>与模拟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单条指令</a:t>
            </a:r>
            <a:r>
              <a:rPr lang="zh-CN" altLang="en-US" b="1" dirty="0" smtClean="0"/>
              <a:t>的解码与</a:t>
            </a:r>
            <a:r>
              <a:rPr lang="en-US" altLang="zh-CN" b="1" dirty="0" smtClean="0"/>
              <a:t>NEMU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3682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06117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3483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3003410"/>
            <a:ext cx="98562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0611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29545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39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88439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619088" y="4943043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 SS                     </a:t>
            </a:r>
            <a:r>
              <a:rPr lang="en-US" altLang="zh-CN" dirty="0">
                <a:latin typeface="+mn-ea"/>
              </a:rPr>
              <a:t>INDEX        </a:t>
            </a:r>
            <a:r>
              <a:rPr lang="en-US" altLang="zh-CN" dirty="0" smtClean="0">
                <a:latin typeface="+mn-ea"/>
              </a:rPr>
              <a:t>                </a:t>
            </a:r>
            <a:r>
              <a:rPr lang="en-US" altLang="zh-CN" dirty="0">
                <a:latin typeface="+mn-ea"/>
              </a:rPr>
              <a:t>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3271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7975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4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93" y="1240221"/>
            <a:ext cx="8005213" cy="25034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i386</a:t>
            </a:r>
            <a:r>
              <a:rPr lang="zh-CN" altLang="en-US" dirty="0" smtClean="0">
                <a:solidFill>
                  <a:srgbClr val="C00000"/>
                </a:solidFill>
              </a:rPr>
              <a:t>手册，</a:t>
            </a:r>
            <a:r>
              <a:rPr lang="en-US" altLang="zh-CN" dirty="0" smtClean="0">
                <a:solidFill>
                  <a:srgbClr val="C00000"/>
                </a:solidFill>
              </a:rPr>
              <a:t>pg. 242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64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10079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44911" y="4947970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SS            </a:t>
            </a: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>
                <a:latin typeface="+mn-ea"/>
              </a:rPr>
              <a:t>INDEX         </a:t>
            </a:r>
            <a:r>
              <a:rPr lang="en-US" altLang="zh-CN" dirty="0" smtClean="0">
                <a:latin typeface="+mn-ea"/>
              </a:rPr>
              <a:t>               </a:t>
            </a:r>
            <a:r>
              <a:rPr lang="en-US" altLang="zh-CN" dirty="0">
                <a:latin typeface="+mn-ea"/>
              </a:rPr>
              <a:t>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819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846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91372" y="505728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25624" y="5214269"/>
            <a:ext cx="43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*4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eax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ebx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56948" y="3485390"/>
            <a:ext cx="402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内存地址 </a:t>
            </a:r>
            <a:r>
              <a:rPr lang="en-US" altLang="zh-CN" sz="2400" dirty="0">
                <a:solidFill>
                  <a:srgbClr val="FF0000"/>
                </a:solidFill>
              </a:rPr>
              <a:t>= disp32+ebx+eax*4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4714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7669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4194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5193" y="3008338"/>
            <a:ext cx="9911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SIB</a:t>
            </a:r>
            <a:r>
              <a:rPr lang="zh-CN" altLang="en-US" sz="2800" dirty="0"/>
              <a:t>字节后面自然还有</a:t>
            </a:r>
            <a:r>
              <a:rPr lang="en-US" altLang="zh-CN" sz="2800" dirty="0"/>
              <a:t>disp32 – 32</a:t>
            </a:r>
            <a:r>
              <a:rPr lang="zh-CN" altLang="en-US" sz="2800" dirty="0"/>
              <a:t>位的偏移量（小端方式）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61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3184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0992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29502" y="211819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31680" y="22846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503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67435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58359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7549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3444" y="1411045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67435" y="10160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1575" y="157758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94530" y="139002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61055" y="257739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2055" y="2987317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SIB</a:t>
            </a:r>
            <a:r>
              <a:rPr lang="zh-CN" altLang="en-US" dirty="0"/>
              <a:t>字节后面自然还有</a:t>
            </a:r>
            <a:r>
              <a:rPr lang="en-US" altLang="zh-CN" dirty="0"/>
              <a:t>disp32 – 32</a:t>
            </a:r>
            <a:r>
              <a:rPr lang="zh-CN" altLang="en-US" dirty="0"/>
              <a:t>位的偏移量（小端方式）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该指令所有需要的信息已经获得，对应</a:t>
            </a:r>
            <a:r>
              <a:rPr lang="en-US" altLang="zh-CN" sz="2800" dirty="0"/>
              <a:t>AT&amp;T</a:t>
            </a:r>
            <a:r>
              <a:rPr lang="zh-CN" altLang="en-US" sz="2800" dirty="0"/>
              <a:t>格式汇编：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829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90045" y="1013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17853" y="9978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16363" y="209717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18541" y="22636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371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54296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45220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6235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50305" y="1390024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4296" y="9949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09222" y="5266449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Consolas" panose="020B0609020204030204" pitchFamily="49" charset="0"/>
              </a:rPr>
              <a:t>movl</a:t>
            </a:r>
            <a:r>
              <a:rPr lang="en-US" altLang="zh-CN" sz="3200" b="1" dirty="0">
                <a:latin typeface="Consolas" panose="020B0609020204030204" pitchFamily="49" charset="0"/>
              </a:rPr>
              <a:t>    0x1100(%</a:t>
            </a:r>
            <a:r>
              <a:rPr lang="en-US" altLang="zh-CN" sz="3200" b="1" dirty="0" err="1">
                <a:latin typeface="Consolas" panose="020B0609020204030204" pitchFamily="49" charset="0"/>
              </a:rPr>
              <a:t>ebx</a:t>
            </a:r>
            <a:r>
              <a:rPr lang="en-US" altLang="zh-CN" sz="3200" b="1" dirty="0">
                <a:latin typeface="Consolas" panose="020B0609020204030204" pitchFamily="49" charset="0"/>
              </a:rPr>
              <a:t>,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eax</a:t>
            </a:r>
            <a:r>
              <a:rPr lang="en-US" altLang="zh-CN" sz="3200" b="1" dirty="0">
                <a:latin typeface="Consolas" panose="020B0609020204030204" pitchFamily="49" charset="0"/>
              </a:rPr>
              <a:t>, 4),   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edx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774355" y="1224017"/>
            <a:ext cx="0" cy="118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7074922" y="1287517"/>
            <a:ext cx="1422400" cy="290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21936" y="990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后续指令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6932840" y="2092702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38319" y="22470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r>
              <a:rPr lang="zh-CN" altLang="en-US" dirty="0"/>
              <a:t>指向下一条指令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8671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732127"/>
            <a:ext cx="680775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en-US" altLang="zh-CN" dirty="0"/>
              <a:t>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18156" y="5361066"/>
            <a:ext cx="2322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指令解码与执行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</a:t>
            </a:r>
            <a:r>
              <a:rPr lang="zh-CN" altLang="en-US" dirty="0" smtClean="0"/>
              <a:t>指令解码</a:t>
            </a:r>
            <a:r>
              <a:rPr lang="zh-CN" altLang="en-US" dirty="0"/>
              <a:t>和执行</a:t>
            </a:r>
          </a:p>
        </p:txBody>
      </p:sp>
    </p:spTree>
    <p:extLst>
      <p:ext uri="{BB962C8B-B14F-4D97-AF65-F5344CB8AC3E}">
        <p14:creationId xmlns:p14="http://schemas.microsoft.com/office/powerpoint/2010/main" val="2902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7886700" cy="1103116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opcode_entry</a:t>
            </a:r>
            <a:r>
              <a:rPr lang="zh-CN" altLang="en-US" sz="2400" dirty="0"/>
              <a:t>是一个函数指针数组</a:t>
            </a:r>
            <a:endParaRPr lang="en-US" altLang="zh-CN" sz="2400" dirty="0"/>
          </a:p>
          <a:p>
            <a:pPr lvl="1"/>
            <a:r>
              <a:rPr lang="zh-CN" altLang="en-US" dirty="0"/>
              <a:t>其中每一个元素指向一条指令的模拟函数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D215-1418-4E81-96D3-6CA3A3A27D46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7903" y="2252313"/>
            <a:ext cx="852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访问 opcode_entry[opcode]     </a:t>
            </a:r>
            <a:r>
              <a:rPr lang="en-US" altLang="zh-CN" sz="2400" dirty="0"/>
              <a:t>==     </a:t>
            </a:r>
            <a:r>
              <a:rPr lang="zh-CN" altLang="en-US" sz="2400" dirty="0"/>
              <a:t>调用对应位置指向的函数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037903" y="2756446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/decode/</a:t>
            </a:r>
            <a:r>
              <a:rPr lang="en-US" altLang="zh-CN" sz="2800" i="1" dirty="0" err="1">
                <a:solidFill>
                  <a:srgbClr val="0070C0"/>
                </a:solidFill>
              </a:rPr>
              <a:t>opcode.c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9902" y="3322370"/>
            <a:ext cx="494558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20728" y="4758181"/>
            <a:ext cx="720451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矩形 10"/>
          <p:cNvSpPr/>
          <p:nvPr/>
        </p:nvSpPr>
        <p:spPr>
          <a:xfrm>
            <a:off x="2037903" y="41164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9293" y="26487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实现某一条指令的功能</a:t>
            </a:r>
          </a:p>
        </p:txBody>
      </p:sp>
    </p:spTree>
    <p:extLst>
      <p:ext uri="{BB962C8B-B14F-4D97-AF65-F5344CB8AC3E}">
        <p14:creationId xmlns:p14="http://schemas.microsoft.com/office/powerpoint/2010/main" val="3778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420715" cy="139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7374" y="3013528"/>
            <a:ext cx="3188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68739" y="3321270"/>
            <a:ext cx="4868869" cy="2630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68739" y="4588861"/>
            <a:ext cx="2590807" cy="146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2879" y="60539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9197" y="2044032"/>
            <a:ext cx="21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332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34" grpId="0"/>
      <p:bldP spid="35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73813"/>
            <a:ext cx="11154103" cy="844173"/>
          </a:xfrm>
        </p:spPr>
        <p:txBody>
          <a:bodyPr/>
          <a:lstStyle/>
          <a:p>
            <a:r>
              <a:rPr lang="zh-CN" altLang="en-US" sz="2400" dirty="0"/>
              <a:t>怎么写某操作码对应的instr_func？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mov_i2rm_v</a:t>
            </a:r>
            <a:r>
              <a:rPr lang="en-US" altLang="zh-CN" dirty="0"/>
              <a:t>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35565" y="2817038"/>
            <a:ext cx="7075054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这是一条把一个立即数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到</a:t>
            </a:r>
            <a:r>
              <a:rPr lang="en-US" altLang="zh-CN" sz="2400" dirty="0"/>
              <a:t>R/M</a:t>
            </a:r>
            <a:r>
              <a:rPr lang="zh-CN" altLang="en-US" sz="2400" dirty="0"/>
              <a:t>中的指令，操作数长度为</a:t>
            </a:r>
            <a:r>
              <a:rPr lang="en-US" altLang="zh-CN" sz="2400" dirty="0"/>
              <a:t>16</a:t>
            </a:r>
            <a:r>
              <a:rPr lang="zh-CN" altLang="en-US" sz="2400" dirty="0"/>
              <a:t>或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推荐命名规则：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指令名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F0"/>
                </a:solidFill>
              </a:rPr>
              <a:t>源操作数类型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目的操作数类型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50"/>
                </a:solidFill>
              </a:rPr>
              <a:t>长度后缀</a:t>
            </a:r>
          </a:p>
        </p:txBody>
      </p:sp>
    </p:spTree>
    <p:extLst>
      <p:ext uri="{BB962C8B-B14F-4D97-AF65-F5344CB8AC3E}">
        <p14:creationId xmlns:p14="http://schemas.microsoft.com/office/powerpoint/2010/main" val="4085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10780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nemu</a:t>
            </a:r>
            <a:r>
              <a:rPr lang="en-US" altLang="zh-CN" dirty="0">
                <a:solidFill>
                  <a:srgbClr val="00B0F0"/>
                </a:solidFill>
              </a:rPr>
              <a:t>/include/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instr_helper.h</a:t>
            </a:r>
            <a:r>
              <a:rPr lang="zh-CN" altLang="en-US" dirty="0"/>
              <a:t>中我们给出了用于精简指令实现的宏，一些实用信息（详细用法参阅教程，比较详尽）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656-A3C5-419B-815B-44FDC47B6127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9068" y="1977569"/>
            <a:ext cx="787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#define make_instr_impl_2op(</a:t>
            </a:r>
            <a:r>
              <a:rPr lang="en-US" altLang="zh-CN" sz="2000" dirty="0" err="1">
                <a:solidFill>
                  <a:srgbClr val="FF0000"/>
                </a:solidFill>
              </a:rPr>
              <a:t>inst_name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src_type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dest_type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suffix</a:t>
            </a:r>
            <a:r>
              <a:rPr lang="en-US" altLang="zh-CN" sz="2000" dirty="0"/>
              <a:t>) 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4901" y="2396431"/>
            <a:ext cx="8289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inst_name</a:t>
            </a:r>
            <a:r>
              <a:rPr lang="zh-CN" altLang="en-US" dirty="0"/>
              <a:t>就是指令的名称：</a:t>
            </a:r>
            <a:r>
              <a:rPr lang="en-US" altLang="zh-CN" dirty="0" err="1"/>
              <a:t>mov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src_type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F0"/>
                </a:solidFill>
              </a:rPr>
              <a:t>dest_type</a:t>
            </a:r>
            <a:r>
              <a:rPr lang="zh-CN" altLang="en-US" dirty="0"/>
              <a:t>是源和目的操作数类型，与</a:t>
            </a:r>
            <a:r>
              <a:rPr lang="en-US" altLang="zh-CN" dirty="0" err="1"/>
              <a:t>decode_operand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rm</a:t>
            </a:r>
            <a:r>
              <a:rPr lang="en-US" altLang="zh-CN" dirty="0"/>
              <a:t> – </a:t>
            </a:r>
            <a:r>
              <a:rPr lang="zh-CN" altLang="en-US" dirty="0"/>
              <a:t>寄存器或内存地址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E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 – </a:t>
            </a:r>
            <a:r>
              <a:rPr lang="zh-CN" altLang="en-US" dirty="0"/>
              <a:t>寄存器地址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G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– </a:t>
            </a:r>
            <a:r>
              <a:rPr lang="zh-CN" altLang="en-US" dirty="0"/>
              <a:t>立即数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I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 – </a:t>
            </a:r>
            <a:r>
              <a:rPr lang="zh-CN" altLang="en-US" dirty="0"/>
              <a:t>内存地址 </a:t>
            </a:r>
            <a:r>
              <a:rPr lang="en-US" altLang="zh-CN" dirty="0"/>
              <a:t>– </a:t>
            </a:r>
            <a:r>
              <a:rPr lang="zh-CN" altLang="en-US" dirty="0"/>
              <a:t>差不多对应手册</a:t>
            </a:r>
            <a:r>
              <a:rPr lang="en-US" altLang="zh-CN" dirty="0"/>
              <a:t>M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al, ax, </a:t>
            </a:r>
            <a:r>
              <a:rPr lang="en-US" altLang="zh-CN" dirty="0" err="1"/>
              <a:t>eax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cl, cx, </a:t>
            </a:r>
            <a:r>
              <a:rPr lang="en-US" altLang="zh-CN" dirty="0" err="1"/>
              <a:t>ecx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 – </a:t>
            </a:r>
            <a:r>
              <a:rPr lang="zh-CN" altLang="en-US" dirty="0"/>
              <a:t>偏移量 </a:t>
            </a:r>
            <a:r>
              <a:rPr lang="en-US" altLang="zh-CN" dirty="0"/>
              <a:t>– </a:t>
            </a:r>
            <a:r>
              <a:rPr lang="zh-CN" altLang="en-US" dirty="0"/>
              <a:t>对应手册里的</a:t>
            </a:r>
            <a:r>
              <a:rPr lang="en-US" altLang="zh-CN" dirty="0"/>
              <a:t>O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</a:rPr>
              <a:t>suffix</a:t>
            </a:r>
            <a:r>
              <a:rPr lang="zh-CN" altLang="en-US" dirty="0"/>
              <a:t>是操作数长度后缀，与</a:t>
            </a:r>
            <a:r>
              <a:rPr lang="en-US" altLang="zh-CN" dirty="0" err="1"/>
              <a:t>decode_data_size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b, w, l, v – 8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16/32</a:t>
            </a:r>
            <a:r>
              <a:rPr lang="zh-CN" altLang="en-US" dirty="0"/>
              <a:t>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bv</a:t>
            </a:r>
            <a:r>
              <a:rPr lang="en-US" altLang="zh-CN" dirty="0"/>
              <a:t> – </a:t>
            </a:r>
            <a:r>
              <a:rPr lang="zh-CN" altLang="en-US" dirty="0"/>
              <a:t>源操作数为</a:t>
            </a:r>
            <a:r>
              <a:rPr lang="en-US" altLang="zh-CN" dirty="0"/>
              <a:t>8</a:t>
            </a:r>
            <a:r>
              <a:rPr lang="zh-CN" altLang="en-US" dirty="0"/>
              <a:t>位，目的操作数为</a:t>
            </a:r>
            <a:r>
              <a:rPr lang="en-US" altLang="zh-CN" dirty="0"/>
              <a:t>16/32</a:t>
            </a:r>
            <a:r>
              <a:rPr lang="zh-CN" altLang="en-US" dirty="0"/>
              <a:t>位，特殊指令用到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short, near – </a:t>
            </a:r>
            <a:r>
              <a:rPr lang="en-US" altLang="zh-CN" dirty="0" err="1"/>
              <a:t>jmp</a:t>
            </a:r>
            <a:r>
              <a:rPr lang="zh-CN" altLang="en-US" dirty="0"/>
              <a:t>指令用到，分别指代</a:t>
            </a:r>
            <a:r>
              <a:rPr lang="en-US" altLang="zh-CN" dirty="0"/>
              <a:t>8</a:t>
            </a:r>
            <a:r>
              <a:rPr lang="zh-CN" altLang="en-US" dirty="0"/>
              <a:t>位和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6974608" y="6157877"/>
            <a:ext cx="3588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你可以根据实际需要添加其他的宏或改写已有的宏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计算机执行程序的过程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</p:spTree>
    <p:extLst>
      <p:ext uri="{BB962C8B-B14F-4D97-AF65-F5344CB8AC3E}">
        <p14:creationId xmlns:p14="http://schemas.microsoft.com/office/powerpoint/2010/main" val="264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0146" y="2729261"/>
            <a:ext cx="7900554" cy="113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/include/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instr_helper.h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make_instr_func</a:t>
            </a:r>
            <a:r>
              <a:rPr lang="en-US" altLang="zh-CN" sz="2000" dirty="0"/>
              <a:t>(name)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name(uint32_t </a:t>
            </a:r>
            <a:r>
              <a:rPr lang="en-US" altLang="zh-CN" sz="2000" dirty="0" err="1"/>
              <a:t>eip</a:t>
            </a:r>
            <a:r>
              <a:rPr lang="en-US" altLang="zh-CN" sz="2000" dirty="0"/>
              <a:t>, uint8_t opcode)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780146" y="4575134"/>
            <a:ext cx="49455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80146" y="5577710"/>
            <a:ext cx="720451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5200" y="4779339"/>
            <a:ext cx="23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对比一下</a:t>
            </a:r>
            <a:r>
              <a:rPr lang="en-US" altLang="zh-CN" dirty="0" err="1">
                <a:solidFill>
                  <a:srgbClr val="C00000"/>
                </a:solidFill>
              </a:rPr>
              <a:t>opcode_entry</a:t>
            </a:r>
            <a:r>
              <a:rPr lang="zh-CN" altLang="en-US" dirty="0">
                <a:solidFill>
                  <a:srgbClr val="C00000"/>
                </a:solidFill>
              </a:rPr>
              <a:t>的类型</a:t>
            </a:r>
          </a:p>
        </p:txBody>
      </p:sp>
    </p:spTree>
    <p:extLst>
      <p:ext uri="{BB962C8B-B14F-4D97-AF65-F5344CB8AC3E}">
        <p14:creationId xmlns:p14="http://schemas.microsoft.com/office/powerpoint/2010/main" val="32073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759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50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9951" y="1567145"/>
            <a:ext cx="6477000" cy="467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/include/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operand.h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{OPR_IMM, OPR_REG, OPR_MEM, OPR_CREG, OPR_SREG};</a:t>
            </a:r>
          </a:p>
          <a:p>
            <a:endParaRPr lang="en-US" altLang="zh-CN" dirty="0"/>
          </a:p>
          <a:p>
            <a:r>
              <a:rPr lang="zh-CN" altLang="en-US" dirty="0"/>
              <a:t>typedef struct {</a:t>
            </a:r>
          </a:p>
          <a:p>
            <a:r>
              <a:rPr lang="zh-CN" altLang="en-US" dirty="0"/>
              <a:t>	int type;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en-US" dirty="0">
                <a:solidFill>
                  <a:srgbClr val="00B050"/>
                </a:solidFill>
              </a:rPr>
              <a:t>地址，随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en-US" dirty="0">
                <a:solidFill>
                  <a:srgbClr val="00B050"/>
                </a:solidFill>
              </a:rPr>
              <a:t>不同解释也不同</a:t>
            </a:r>
          </a:p>
          <a:p>
            <a:r>
              <a:rPr lang="zh-CN" altLang="en-US" dirty="0"/>
              <a:t>	uint32_t addr; </a:t>
            </a:r>
          </a:p>
          <a:p>
            <a:r>
              <a:rPr lang="zh-CN" altLang="en-US" dirty="0"/>
              <a:t>	uint8_t sreg;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现在不管</a:t>
            </a:r>
          </a:p>
          <a:p>
            <a:r>
              <a:rPr lang="zh-CN" altLang="en-US" dirty="0"/>
              <a:t>	uint32_t val;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data_size</a:t>
            </a:r>
            <a:r>
              <a:rPr lang="en-US" altLang="zh-CN" dirty="0">
                <a:solidFill>
                  <a:srgbClr val="00B050"/>
                </a:solidFill>
              </a:rPr>
              <a:t> = 8, 16, 32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/>
              <a:t>	size_t data_size;	</a:t>
            </a:r>
          </a:p>
          <a:p>
            <a:r>
              <a:rPr lang="zh-CN" altLang="en-US" dirty="0"/>
              <a:t>#ifdef DEBUG</a:t>
            </a:r>
          </a:p>
          <a:p>
            <a:r>
              <a:rPr lang="zh-CN" altLang="en-US" dirty="0"/>
              <a:t>	MEM_ADDR mem_addr;</a:t>
            </a:r>
          </a:p>
          <a:p>
            <a:r>
              <a:rPr lang="zh-CN" altLang="en-US" dirty="0"/>
              <a:t>#endif</a:t>
            </a:r>
          </a:p>
          <a:p>
            <a:r>
              <a:rPr lang="zh-CN" altLang="en-US" dirty="0"/>
              <a:t>}</a:t>
            </a:r>
            <a:r>
              <a:rPr lang="zh-CN" altLang="en-US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63816" y="3291841"/>
            <a:ext cx="789271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32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8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3067" y="2200844"/>
            <a:ext cx="5792998" cy="38472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instr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data_size.c</a:t>
            </a:r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uint8_t </a:t>
            </a:r>
            <a:r>
              <a:rPr lang="zh-CN" altLang="en-US" dirty="0">
                <a:solidFill>
                  <a:srgbClr val="FF0000"/>
                </a:solidFill>
              </a:rPr>
              <a:t>data_size</a:t>
            </a:r>
            <a:r>
              <a:rPr lang="zh-CN" altLang="en-US" dirty="0"/>
              <a:t> = 32;</a:t>
            </a:r>
          </a:p>
          <a:p>
            <a:endParaRPr lang="zh-CN" altLang="en-US" dirty="0"/>
          </a:p>
          <a:p>
            <a:r>
              <a:rPr lang="zh-CN" altLang="en-US" dirty="0"/>
              <a:t>make_instr_func(data_size_16) {</a:t>
            </a:r>
          </a:p>
          <a:p>
            <a:r>
              <a:rPr lang="zh-CN" altLang="en-US" dirty="0"/>
              <a:t>	uint8_t op_code = 0;</a:t>
            </a:r>
          </a:p>
          <a:p>
            <a:r>
              <a:rPr lang="zh-CN" altLang="en-US" dirty="0"/>
              <a:t>	int len = 0;</a:t>
            </a:r>
          </a:p>
          <a:p>
            <a:r>
              <a:rPr lang="zh-CN" altLang="en-US" dirty="0"/>
              <a:t>	data_size = 16;</a:t>
            </a:r>
          </a:p>
          <a:p>
            <a:r>
              <a:rPr lang="zh-CN" altLang="en-US" dirty="0"/>
              <a:t>	op_code = instr_fetch(eip + 1, 1);</a:t>
            </a:r>
          </a:p>
          <a:p>
            <a:r>
              <a:rPr lang="zh-CN" altLang="en-US" dirty="0"/>
              <a:t>	len = opcode_entry[op_code](eip + 1, op_code);</a:t>
            </a:r>
          </a:p>
          <a:p>
            <a:r>
              <a:rPr lang="zh-CN" altLang="en-US" dirty="0"/>
              <a:t>	data_size = 32;</a:t>
            </a:r>
          </a:p>
          <a:p>
            <a:r>
              <a:rPr lang="zh-CN" altLang="en-US" dirty="0"/>
              <a:t>	return 1 + len;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238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0895" y="3668022"/>
            <a:ext cx="6336991" cy="212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src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/decode/</a:t>
            </a:r>
            <a:r>
              <a:rPr lang="en-US" altLang="zh-CN" sz="2400" dirty="0" err="1">
                <a:solidFill>
                  <a:srgbClr val="0070C0"/>
                </a:solidFill>
              </a:rPr>
              <a:t>modrm.c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modrm_rm</a:t>
            </a:r>
            <a:r>
              <a:rPr lang="en-US" altLang="zh-CN" dirty="0"/>
              <a:t>(uint32_t </a:t>
            </a:r>
            <a:r>
              <a:rPr lang="en-US" altLang="zh-CN" dirty="0" err="1"/>
              <a:t>eip</a:t>
            </a:r>
            <a:r>
              <a:rPr lang="en-US" altLang="zh-CN" dirty="0"/>
              <a:t>, OPERAND * </a:t>
            </a:r>
            <a:r>
              <a:rPr lang="en-US" altLang="zh-CN" dirty="0" err="1"/>
              <a:t>rm</a:t>
            </a:r>
            <a:r>
              <a:rPr lang="en-US" altLang="zh-CN" dirty="0"/>
              <a:t>) ;</a:t>
            </a:r>
          </a:p>
          <a:p>
            <a:endParaRPr lang="en-US" altLang="zh-CN" dirty="0"/>
          </a:p>
          <a:p>
            <a:r>
              <a:rPr lang="zh-CN" altLang="en-US" dirty="0"/>
              <a:t>就是查表过程变成代码</a:t>
            </a:r>
            <a:endParaRPr lang="en-US" altLang="zh-CN" dirty="0"/>
          </a:p>
          <a:p>
            <a:r>
              <a:rPr lang="zh-CN" altLang="en-US" dirty="0"/>
              <a:t>会将传入的</a:t>
            </a:r>
            <a:r>
              <a:rPr lang="en-US" altLang="zh-CN" dirty="0" err="1"/>
              <a:t>rm</a:t>
            </a:r>
            <a:r>
              <a:rPr lang="zh-CN" altLang="en-US" dirty="0"/>
              <a:t>变量的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 err="1"/>
              <a:t>addr</a:t>
            </a:r>
            <a:r>
              <a:rPr lang="zh-CN" altLang="en-US" dirty="0"/>
              <a:t>（包括</a:t>
            </a:r>
            <a:r>
              <a:rPr lang="en-US" altLang="zh-CN" dirty="0" err="1"/>
              <a:t>sreg</a:t>
            </a:r>
            <a:r>
              <a:rPr lang="zh-CN" altLang="en-US" dirty="0"/>
              <a:t>）填好</a:t>
            </a:r>
            <a:endParaRPr lang="en-US" altLang="zh-CN" dirty="0"/>
          </a:p>
          <a:p>
            <a:r>
              <a:rPr lang="zh-CN" altLang="en-US" dirty="0"/>
              <a:t>返回解析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所扫描过的字节数（包括可能的</a:t>
            </a:r>
            <a:r>
              <a:rPr lang="en-US" altLang="zh-CN" dirty="0"/>
              <a:t>SIB</a:t>
            </a:r>
            <a:r>
              <a:rPr lang="zh-CN" altLang="en-US" dirty="0"/>
              <a:t>和</a:t>
            </a:r>
            <a:r>
              <a:rPr lang="en-US" altLang="zh-CN" dirty="0" err="1"/>
              <a:t>disp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19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10166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556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0568" y="777303"/>
            <a:ext cx="8722931" cy="5970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/decode/</a:t>
            </a:r>
            <a:r>
              <a:rPr lang="en-US" altLang="zh-CN" dirty="0" err="1">
                <a:solidFill>
                  <a:srgbClr val="0070C0"/>
                </a:solidFill>
              </a:rPr>
              <a:t>operand.c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void operand_read(OPERAND * opr) {</a:t>
            </a:r>
          </a:p>
          <a:p>
            <a:r>
              <a:rPr lang="zh-CN" altLang="en-US" sz="1400" dirty="0"/>
              <a:t>	switch(opr-&gt;type) {</a:t>
            </a:r>
          </a:p>
          <a:p>
            <a:r>
              <a:rPr lang="zh-CN" altLang="en-US" sz="1400" dirty="0"/>
              <a:t>		case OPR_MEM: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OPR_IMM: </a:t>
            </a:r>
          </a:p>
          <a:p>
            <a:r>
              <a:rPr lang="zh-CN" altLang="en-US" sz="1400" dirty="0"/>
              <a:t>			opr-&gt;val = vaddr_read(opr-&gt;addr, SREG_CS, 4);</a:t>
            </a:r>
          </a:p>
          <a:p>
            <a:r>
              <a:rPr lang="zh-CN" altLang="en-US" sz="1400" dirty="0"/>
              <a:t>			break;</a:t>
            </a:r>
          </a:p>
          <a:p>
            <a:r>
              <a:rPr lang="zh-CN" altLang="en-US" sz="1400" dirty="0"/>
              <a:t>		case OPR_REG:</a:t>
            </a:r>
            <a:endParaRPr lang="en-US" altLang="zh-CN" sz="1400" dirty="0"/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 == 8)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% 4]._8[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/ 4];</a:t>
            </a:r>
          </a:p>
          <a:p>
            <a:r>
              <a:rPr lang="en-US" altLang="zh-CN" sz="1400" dirty="0"/>
              <a:t>			} else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]._32;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break;</a:t>
            </a:r>
            <a:endParaRPr lang="zh-CN" altLang="en-US" sz="1400" dirty="0"/>
          </a:p>
          <a:p>
            <a:r>
              <a:rPr lang="zh-CN" altLang="en-US" sz="1400" dirty="0"/>
              <a:t>		case OPR_CREG: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OPR_SREG: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// deal with data size</a:t>
            </a:r>
          </a:p>
          <a:p>
            <a:r>
              <a:rPr lang="zh-CN" altLang="en-US" sz="1400" dirty="0"/>
              <a:t>	switch(opr-&gt;data_size) {</a:t>
            </a:r>
          </a:p>
          <a:p>
            <a:r>
              <a:rPr lang="zh-CN" altLang="en-US" sz="1400" dirty="0"/>
              <a:t>		case 8: opr-&gt;val = opr-&gt;val &amp; 0xff; break;</a:t>
            </a:r>
          </a:p>
          <a:p>
            <a:r>
              <a:rPr lang="zh-CN" altLang="en-US" sz="1400" dirty="0"/>
              <a:t>		case 16: opr-&gt;val = opr-&gt;val &amp; 0xffff; break;</a:t>
            </a:r>
          </a:p>
          <a:p>
            <a:r>
              <a:rPr lang="zh-CN" altLang="en-US" sz="1400" dirty="0"/>
              <a:t>		case 32: break;</a:t>
            </a:r>
          </a:p>
          <a:p>
            <a:r>
              <a:rPr lang="zh-CN" altLang="en-US" sz="1400" dirty="0"/>
              <a:t>		default: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计算机执行程序的过程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 smtClean="0"/>
              <a:t>1. </a:t>
            </a:r>
            <a:r>
              <a:rPr lang="zh-CN" altLang="en-US" sz="2000" dirty="0" smtClean="0"/>
              <a:t>将可执行文件中的指令、数据从外部存储器（如，硬盘）装载到内存中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PA 2-2 </a:t>
            </a:r>
            <a:r>
              <a:rPr lang="zh-CN" altLang="en-US" sz="2000" dirty="0" smtClean="0">
                <a:solidFill>
                  <a:srgbClr val="C00000"/>
                </a:solidFill>
              </a:rPr>
              <a:t>深入探讨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PA 2-1 </a:t>
            </a:r>
            <a:r>
              <a:rPr lang="zh-CN" altLang="en-US" sz="2000" dirty="0" smtClean="0">
                <a:solidFill>
                  <a:srgbClr val="C00000"/>
                </a:solidFill>
              </a:rPr>
              <a:t>简化实现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873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rm.val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imm.val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operand_write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1" y="4928136"/>
            <a:ext cx="2618072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执行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操作并且写目的操作数</a:t>
            </a:r>
          </a:p>
        </p:txBody>
      </p:sp>
    </p:spTree>
    <p:extLst>
      <p:ext uri="{BB962C8B-B14F-4D97-AF65-F5344CB8AC3E}">
        <p14:creationId xmlns:p14="http://schemas.microsoft.com/office/powerpoint/2010/main" val="22781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96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return 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>
                <a:solidFill>
                  <a:srgbClr val="FF0000"/>
                </a:solidFill>
              </a:rPr>
              <a:t> / 8; 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2" y="4928136"/>
            <a:ext cx="2184935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返回指令长度</a:t>
            </a:r>
          </a:p>
        </p:txBody>
      </p:sp>
    </p:spTree>
    <p:extLst>
      <p:ext uri="{BB962C8B-B14F-4D97-AF65-F5344CB8AC3E}">
        <p14:creationId xmlns:p14="http://schemas.microsoft.com/office/powerpoint/2010/main" val="309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258618" cy="1405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34377" y="3108118"/>
            <a:ext cx="301290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834244" y="3395037"/>
            <a:ext cx="4387709" cy="257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136175" y="4588861"/>
            <a:ext cx="2123371" cy="157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18775" y="6187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2619" y="1770792"/>
            <a:ext cx="213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21391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14686"/>
            <a:ext cx="6170448" cy="33085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invalid opcode(eip = 0x00030033): 83 f8 01 66 c7 05 34 12 ...</a:t>
            </a:r>
          </a:p>
          <a:p>
            <a:endParaRPr lang="zh-CN" altLang="en-US" sz="1100" dirty="0"/>
          </a:p>
          <a:p>
            <a:r>
              <a:rPr lang="zh-CN" altLang="en-US" sz="1000" dirty="0"/>
              <a:t>There are two cases which will trigger this unexpected exception:</a:t>
            </a:r>
          </a:p>
          <a:p>
            <a:r>
              <a:rPr lang="zh-CN" altLang="en-US" sz="1000" dirty="0"/>
              <a:t>1. The instruction at eip = 0x00030033 is not implemented.</a:t>
            </a:r>
          </a:p>
          <a:p>
            <a:r>
              <a:rPr lang="zh-CN" altLang="en-US" sz="1000" dirty="0"/>
              <a:t>2. Something is implemented incorrectly.</a:t>
            </a:r>
          </a:p>
          <a:p>
            <a:r>
              <a:rPr lang="zh-CN" altLang="en-US" sz="1000" dirty="0"/>
              <a:t>Find this eip value(0x00030033) in the disassembling result to distinguish which case it is.</a:t>
            </a:r>
          </a:p>
          <a:p>
            <a:endParaRPr lang="zh-CN" altLang="en-US" sz="1000" dirty="0"/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first case, see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____   ___    __    __  __                         _ 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(_)___ </a:t>
            </a:r>
            <a:r>
              <a:rPr lang="en-US" altLang="zh-CN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\</a:t>
            </a:r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 _ \  / /   |  \/  |                      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 __) | (_) |/ /_   | \  / | __ _ _ __  _   _  __ _|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||__ &lt; &gt; _ &lt;| '_ \  | |\/| |/ _` | '_ \| | | |/ _`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|___) | (_) | (_) | | |  | | (_| | | | | |_| | (_|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|_|____/ \___/ \___/  |_|  |_|\__,_|_| |_|\__,_|\__,_|_|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for more details.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second case, remember: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The machine is always right!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Every line of untested code is always wrong!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91400" y="1431594"/>
            <a:ext cx="372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根据</a:t>
            </a:r>
            <a:r>
              <a:rPr lang="en-US" altLang="zh-CN" sz="2800" dirty="0" err="1" smtClean="0"/>
              <a:t>eip</a:t>
            </a:r>
            <a:r>
              <a:rPr lang="zh-CN" altLang="en-US" sz="2800" dirty="0" smtClean="0"/>
              <a:t>，结合打印出来的内存内容定位需要实现的指令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配合使用我们定制的</a:t>
            </a:r>
            <a:r>
              <a:rPr lang="en-US" altLang="zh-CN" sz="2800" dirty="0" err="1" smtClean="0"/>
              <a:t>objdump</a:t>
            </a:r>
            <a:r>
              <a:rPr lang="zh-CN" altLang="en-US" sz="2800" dirty="0" smtClean="0"/>
              <a:t>工具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192032" y="5543919"/>
            <a:ext cx="673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http://114.212.10.212/wl/pa2020_spring_guide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06478"/>
            <a:ext cx="2931932" cy="2237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2032" y="6102812"/>
            <a:ext cx="864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源码：</a:t>
            </a:r>
            <a:r>
              <a:rPr lang="en-US" altLang="zh-CN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https://gitee.com/wlicsnju/binutils4nemu</a:t>
            </a:r>
            <a:endParaRPr lang="zh-CN" alt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26568" y="6102812"/>
            <a:ext cx="5189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6000" y="1045977"/>
            <a:ext cx="46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需要修改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来指定测试用例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1"/>
          </p:cNvCxnSpPr>
          <p:nvPr/>
        </p:nvCxnSpPr>
        <p:spPr>
          <a:xfrm flipH="1" flipV="1">
            <a:off x="5822731" y="989149"/>
            <a:ext cx="273269" cy="24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3300" y="1409700"/>
            <a:ext cx="103505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 smtClean="0"/>
              <a:t>查</a:t>
            </a:r>
            <a:r>
              <a:rPr lang="en-US" altLang="zh-CN" sz="3200" b="1" dirty="0" smtClean="0"/>
              <a:t>i386</a:t>
            </a:r>
            <a:r>
              <a:rPr lang="zh-CN" altLang="en-US" sz="3200" b="1" dirty="0" smtClean="0"/>
              <a:t>手册得知这是一条什么指令</a:t>
            </a:r>
            <a:endParaRPr lang="en-US" altLang="zh-CN" sz="3200" b="1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 smtClean="0"/>
              <a:t>先查</a:t>
            </a:r>
            <a:r>
              <a:rPr lang="en-US" altLang="zh-CN" sz="2800" dirty="0" smtClean="0"/>
              <a:t>appendix A</a:t>
            </a:r>
            <a:r>
              <a:rPr lang="zh-CN" altLang="en-US" sz="2800" dirty="0" smtClean="0"/>
              <a:t>得知指令的类型和格式</a:t>
            </a:r>
            <a:endParaRPr lang="en-US" altLang="zh-CN" sz="2800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 smtClean="0"/>
              <a:t>必要的话查</a:t>
            </a:r>
            <a:r>
              <a:rPr lang="en-US" altLang="zh-CN" sz="2800" dirty="0" smtClean="0"/>
              <a:t>section 17.2.1</a:t>
            </a:r>
            <a:r>
              <a:rPr lang="zh-CN" altLang="en-US" sz="2800" dirty="0" smtClean="0"/>
              <a:t>译码</a:t>
            </a:r>
            <a:r>
              <a:rPr lang="en-US" altLang="zh-CN" sz="2800" dirty="0" err="1" smtClean="0"/>
              <a:t>ModR</a:t>
            </a:r>
            <a:r>
              <a:rPr lang="en-US" altLang="zh-CN" sz="2800" dirty="0" smtClean="0"/>
              <a:t>/M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SIB</a:t>
            </a:r>
            <a:r>
              <a:rPr lang="zh-CN" altLang="en-US" sz="2800" dirty="0" smtClean="0"/>
              <a:t>字节</a:t>
            </a:r>
            <a:endParaRPr lang="en-US" altLang="zh-CN" sz="2800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 smtClean="0"/>
              <a:t>必要的话查</a:t>
            </a:r>
            <a:r>
              <a:rPr lang="en-US" altLang="zh-CN" sz="2800" dirty="0" smtClean="0"/>
              <a:t>section 17.2.2.11</a:t>
            </a:r>
            <a:r>
              <a:rPr lang="zh-CN" altLang="en-US" sz="2800" dirty="0" smtClean="0"/>
              <a:t>查看指令的具体含义和细节</a:t>
            </a:r>
            <a:endParaRPr lang="en-US" altLang="zh-CN" sz="2800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 smtClean="0"/>
              <a:t>写该操作码对应的instr_func</a:t>
            </a:r>
            <a:endParaRPr lang="en-US" altLang="zh-CN" sz="3200" b="1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3200" dirty="0" smtClean="0"/>
              <a:t>例如：</a:t>
            </a:r>
            <a:r>
              <a:rPr lang="en-US" altLang="zh-CN" sz="3200" dirty="0" err="1" smtClean="0"/>
              <a:t>make_instr_func</a:t>
            </a:r>
            <a:r>
              <a:rPr lang="en-US" altLang="zh-CN" sz="3200" dirty="0" smtClean="0"/>
              <a:t>(mov_i2rm_v)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 smtClean="0"/>
              <a:t>把这个函数在</a:t>
            </a:r>
            <a:r>
              <a:rPr lang="en-US" altLang="zh-CN" sz="3200" b="1" dirty="0" err="1" smtClean="0"/>
              <a:t>nemu</a:t>
            </a:r>
            <a:r>
              <a:rPr lang="en-US" altLang="zh-CN" sz="3200" b="1" dirty="0" smtClean="0"/>
              <a:t>/include/</a:t>
            </a:r>
            <a:r>
              <a:rPr lang="en-US" altLang="zh-CN" sz="3200" b="1" dirty="0" err="1" smtClean="0"/>
              <a:t>cpu</a:t>
            </a:r>
            <a:r>
              <a:rPr lang="en-US" altLang="zh-CN" sz="3200" b="1" dirty="0" smtClean="0"/>
              <a:t>/</a:t>
            </a:r>
            <a:r>
              <a:rPr lang="en-US" altLang="zh-CN" sz="3200" b="1" dirty="0" err="1" smtClean="0"/>
              <a:t>instr.h</a:t>
            </a:r>
            <a:r>
              <a:rPr lang="zh-CN" altLang="en-US" sz="3200" b="1" dirty="0" smtClean="0"/>
              <a:t>中声明一下</a:t>
            </a:r>
            <a:endParaRPr lang="en-US" altLang="zh-CN" sz="3200" b="1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 smtClean="0"/>
              <a:t>在</a:t>
            </a:r>
            <a:r>
              <a:rPr lang="en-US" altLang="zh-CN" sz="3200" b="1" dirty="0" err="1" smtClean="0"/>
              <a:t>opcode_entry</a:t>
            </a:r>
            <a:r>
              <a:rPr lang="zh-CN" altLang="en-US" sz="3200" b="1" dirty="0" smtClean="0"/>
              <a:t>对应该操作码的地方把这个函数的函数名填进去替代原来的</a:t>
            </a:r>
            <a:r>
              <a:rPr lang="en-US" altLang="zh-CN" sz="3200" b="1" dirty="0" err="1" smtClean="0"/>
              <a:t>inv</a:t>
            </a:r>
            <a:endParaRPr lang="en-US" altLang="zh-CN" sz="3200" b="1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 smtClean="0"/>
              <a:t>重复上述过程直至完成所有需要模拟的指令</a:t>
            </a:r>
            <a:endParaRPr lang="zh-CN" altLang="en-US" sz="2800" b="1" dirty="0" smtClean="0"/>
          </a:p>
          <a:p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9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</a:t>
            </a:r>
            <a:r>
              <a:rPr lang="zh-CN" altLang="en-US" dirty="0" smtClean="0"/>
              <a:t>指令解码</a:t>
            </a:r>
            <a:r>
              <a:rPr lang="zh-CN" altLang="en-US" dirty="0"/>
              <a:t>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805571"/>
          </a:xfrm>
        </p:spPr>
        <p:txBody>
          <a:bodyPr/>
          <a:lstStyle/>
          <a:p>
            <a:r>
              <a:rPr lang="zh-CN" altLang="en-US" dirty="0"/>
              <a:t>针对这个框架有一些要特别注意的地方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B98-AB12-4AE4-8FF6-2E5909CEBD3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1750" y="2366884"/>
            <a:ext cx="623836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exec(uint32_t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07405" y="1691624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466" y="3680437"/>
            <a:ext cx="332388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这一步非常机械，对于某些指令，如特殊的</a:t>
            </a:r>
            <a:r>
              <a:rPr lang="en-US" altLang="zh-CN" dirty="0" err="1"/>
              <a:t>jmp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中涉及到跳转到某一个绝对的地址（而非相对下一条指令起始地址的偏移量）时，要在实现时灵活指定指令长度为</a:t>
            </a:r>
            <a:r>
              <a:rPr lang="en-US" altLang="zh-CN" dirty="0"/>
              <a:t>0</a:t>
            </a:r>
            <a:r>
              <a:rPr lang="zh-CN" altLang="en-US" dirty="0"/>
              <a:t>，来规避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-21514"/>
            <a:ext cx="9144000" cy="895927"/>
          </a:xfrm>
        </p:spPr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8700" y="1483827"/>
            <a:ext cx="4813300" cy="3620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PA </a:t>
            </a:r>
            <a:r>
              <a:rPr lang="en-US" altLang="zh-CN" sz="2400" dirty="0"/>
              <a:t>2-1</a:t>
            </a:r>
            <a:r>
              <a:rPr lang="zh-CN" altLang="en-US" sz="2400" dirty="0"/>
              <a:t>提交截止</a:t>
            </a:r>
            <a:r>
              <a:rPr lang="zh-CN" altLang="en-US" sz="2400" dirty="0" smtClean="0"/>
              <a:t>时间待定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建议大家先写一些指令，发现在实现过程中不方便的地方，下一次课我们讲解框架代码中和精简指令实现的宏的有关内容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7B2-7B7B-44A5-A503-7FF5F45478B4}" type="datetime3">
              <a:rPr lang="zh-CN" altLang="en-US" smtClean="0"/>
              <a:t>2020年10月14日星期三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3865" y="1706911"/>
            <a:ext cx="695575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$ make test_pa-2-1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100" dirty="0" smtClean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0x0003010c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string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string.img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/bin/string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0x0003016a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test-float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</a:t>
            </a:r>
            <a:r>
              <a:rPr lang="en-US" altLang="zh-CN" sz="1100" dirty="0" err="1">
                <a:latin typeface="Consolas" panose="020B0609020204030204" pitchFamily="49" charset="0"/>
              </a:rPr>
              <a:t>float.img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/bin/test-float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C00000"/>
                </a:solidFill>
                <a:latin typeface="Consolas" panose="020B0609020204030204" pitchFamily="49" charset="0"/>
              </a:rPr>
              <a:t>BAD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0x000300c8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make[1]: Leaving directory '/home/</a:t>
            </a:r>
            <a:r>
              <a:rPr lang="en-US" altLang="zh-CN" sz="1100" dirty="0" err="1">
                <a:latin typeface="Consolas" panose="020B0609020204030204" pitchFamily="49" charset="0"/>
              </a:rPr>
              <a:t>icspa</a:t>
            </a:r>
            <a:r>
              <a:rPr lang="en-US" altLang="zh-CN" sz="1100" dirty="0">
                <a:latin typeface="Consolas" panose="020B0609020204030204" pitchFamily="49" charset="0"/>
              </a:rPr>
              <a:t>/teaching/</a:t>
            </a:r>
            <a:r>
              <a:rPr lang="en-US" altLang="zh-CN" sz="1100" dirty="0" err="1">
                <a:latin typeface="Consolas" panose="020B0609020204030204" pitchFamily="49" charset="0"/>
              </a:rPr>
              <a:t>temp_test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pa_code</a:t>
            </a:r>
            <a:r>
              <a:rPr lang="en-US" altLang="zh-CN" sz="1100" dirty="0">
                <a:latin typeface="Consolas" panose="020B0609020204030204" pitchFamily="49" charset="0"/>
              </a:rPr>
              <a:t>'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000" y="1219200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控制台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2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 2-1 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精简指令实现的宏相关内容参见本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备页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用于精简指令实现的宏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7505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rgbClr val="C00000"/>
                </a:solidFill>
              </a:rPr>
              <a:t>普通实现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</a:rPr>
              <a:t>精简实现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697" y="2953407"/>
            <a:ext cx="10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会出现大量相似的重复代码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62745" y="2804106"/>
            <a:ext cx="107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同样指令同样的逻辑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11793" y="4153736"/>
            <a:ext cx="128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一行对应一条指令的实现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4"/>
            <a:ext cx="4648200" cy="45627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2400" kern="100" dirty="0" err="1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2400" kern="100" dirty="0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(mov_r2rm_v)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564646"/>
            <a:ext cx="8839200" cy="72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making an instruction entry</a:t>
            </a:r>
          </a:p>
          <a:p>
            <a:r>
              <a:rPr lang="zh-CN" altLang="en-US" sz="2300" dirty="0">
                <a:solidFill>
                  <a:srgbClr val="C00000"/>
                </a:solidFill>
              </a:rPr>
              <a:t>#define make_instr_func(name) int name(uint32_t eip, uint8_t opcode)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500" y="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19615567">
            <a:off x="5725772" y="1642507"/>
            <a:ext cx="1818366" cy="24130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1504117"/>
            <a:ext cx="466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int </a:t>
            </a:r>
            <a:r>
              <a:rPr lang="en-US" altLang="zh-CN" dirty="0">
                <a:solidFill>
                  <a:srgbClr val="C00000"/>
                </a:solidFill>
              </a:rPr>
              <a:t>mov_r2rm_v </a:t>
            </a:r>
            <a:r>
              <a:rPr lang="zh-CN" altLang="en-US" dirty="0">
                <a:solidFill>
                  <a:srgbClr val="C00000"/>
                </a:solidFill>
              </a:rPr>
              <a:t>(uint32_t eip, uint8_t opcode)</a:t>
            </a:r>
          </a:p>
        </p:txBody>
      </p:sp>
    </p:spTree>
    <p:extLst>
      <p:ext uri="{BB962C8B-B14F-4D97-AF65-F5344CB8AC3E}">
        <p14:creationId xmlns:p14="http://schemas.microsoft.com/office/powerpoint/2010/main" val="26157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计算机执行程序的过程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 smtClean="0"/>
              <a:t>1. </a:t>
            </a:r>
            <a:r>
              <a:rPr lang="zh-CN" altLang="en-US" sz="2000" dirty="0" smtClean="0"/>
              <a:t>将可执行文件中的指令、数据从外部存储器（如，硬盘）装载到内存中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PA 2-2 </a:t>
            </a:r>
            <a:r>
              <a:rPr lang="zh-CN" altLang="en-US" sz="2000" dirty="0" smtClean="0">
                <a:solidFill>
                  <a:srgbClr val="C00000"/>
                </a:solidFill>
              </a:rPr>
              <a:t>深入探讨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PA 2-1 </a:t>
            </a:r>
            <a:r>
              <a:rPr lang="zh-CN" altLang="en-US" sz="2000" dirty="0" smtClean="0">
                <a:solidFill>
                  <a:srgbClr val="C00000"/>
                </a:solidFill>
              </a:rPr>
              <a:t>简化实现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000" dirty="0" smtClean="0"/>
              <a:t>循环往复地取指令、取操作数、执行、写操作数（若需要写）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73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368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5097952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#define make_instr_impl_2op(inst_name, src_type, dest_type, suffix) \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                // </a:t>
            </a:r>
            <a:r>
              <a:rPr lang="zh-CN" altLang="en-US" sz="2000" dirty="0">
                <a:solidFill>
                  <a:srgbClr val="C00000"/>
                </a:solidFill>
              </a:rPr>
              <a:t>等于 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	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make_instr_</a:t>
            </a:r>
            <a:r>
              <a:rPr lang="en-US" altLang="zh-CN" dirty="0" err="1">
                <a:solidFill>
                  <a:srgbClr val="C00000"/>
                </a:solidFill>
              </a:rPr>
              <a:t>func</a:t>
            </a:r>
            <a:r>
              <a:rPr lang="zh-CN" altLang="en-US" dirty="0">
                <a:solidFill>
                  <a:srgbClr val="C00000"/>
                </a:solidFill>
              </a:rPr>
              <a:t>(mov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 r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v)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int len = 1; \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73675" y="3142334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383986" y="939800"/>
            <a:ext cx="4327965" cy="3524250"/>
          </a:xfrm>
          <a:custGeom>
            <a:avLst/>
            <a:gdLst>
              <a:gd name="connsiteX0" fmla="*/ 4327965 w 4327965"/>
              <a:gd name="connsiteY0" fmla="*/ 3524250 h 3524250"/>
              <a:gd name="connsiteX1" fmla="*/ 676715 w 4327965"/>
              <a:gd name="connsiteY1" fmla="*/ 1790700 h 3524250"/>
              <a:gd name="connsiteX2" fmla="*/ 9965 w 4327965"/>
              <a:gd name="connsiteY2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7965" h="3524250">
                <a:moveTo>
                  <a:pt x="4327965" y="3524250"/>
                </a:moveTo>
                <a:cubicBezTo>
                  <a:pt x="2862173" y="2951162"/>
                  <a:pt x="1396382" y="2378075"/>
                  <a:pt x="676715" y="1790700"/>
                </a:cubicBezTo>
                <a:cubicBezTo>
                  <a:pt x="-42952" y="1203325"/>
                  <a:pt x="-16494" y="601662"/>
                  <a:pt x="996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2799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int len = 1; \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025" y="3142335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622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2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1"/>
            <a:ext cx="8991599" cy="43088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concat(decode_data_size_, suffix)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opr_src.data_size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opr_dest.data_size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data_size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8600" y="4022353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concat3(decode_operand, _, concat3(src_type, 2, dest_type))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                              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 += </a:t>
            </a:r>
            <a:r>
              <a:rPr lang="en-US" altLang="zh-CN" dirty="0" err="1">
                <a:solidFill>
                  <a:srgbClr val="C00000"/>
                </a:solidFill>
              </a:rPr>
              <a:t>modrm_r_rm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eip</a:t>
            </a:r>
            <a:r>
              <a:rPr lang="en-US" altLang="zh-CN" dirty="0">
                <a:solidFill>
                  <a:srgbClr val="C00000"/>
                </a:solidFill>
              </a:rPr>
              <a:t> + 1, &amp;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, &amp;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308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instr_execute_2op(); \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1910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static void instr_execute_2op() {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operand_read(&amp;opr_src);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opr_dest.val = opr_src.val;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operand_write(&amp;opr_dest);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4800599" cy="26161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900" dirty="0"/>
              <a:t>// macro for generating the implementation of an instruction with two operands</a:t>
            </a:r>
          </a:p>
          <a:p>
            <a:r>
              <a:rPr lang="zh-CN" altLang="en-US" sz="1000" dirty="0"/>
              <a:t>#define make_instr_impl_2op(inst_name, src_type, dest_type, suffix) \</a:t>
            </a:r>
            <a:endParaRPr lang="en-US" altLang="zh-CN" sz="1000" dirty="0"/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sz="900" dirty="0"/>
              <a:t>	make_instr_func(concat7(inst_name, _, src_type, 2, dest_type, _, suffix)) {\</a:t>
            </a:r>
            <a:endParaRPr lang="en-US" altLang="zh-CN" sz="900" dirty="0"/>
          </a:p>
          <a:p>
            <a:r>
              <a:rPr lang="en-US" altLang="zh-CN" sz="900" dirty="0"/>
              <a:t>	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int len = 1; \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sz="900" dirty="0"/>
              <a:t>		concat(decode_data_size_, suffix)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concat3(decode_operand, _, concat3(src_type, 2, dest_type))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print_asm_2(</a:t>
            </a:r>
            <a:r>
              <a:rPr lang="en-US" altLang="zh-CN" sz="900" dirty="0"/>
              <a:t>…</a:t>
            </a:r>
            <a:r>
              <a:rPr lang="zh-CN" altLang="en-US" sz="900" dirty="0"/>
              <a:t>); \ 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sz="900" dirty="0"/>
              <a:t>		</a:t>
            </a:r>
            <a:r>
              <a:rPr lang="zh-CN" altLang="en-US" sz="900" dirty="0">
                <a:solidFill>
                  <a:srgbClr val="C00000"/>
                </a:solidFill>
              </a:rPr>
              <a:t>instr_execute_2op(); \  </a:t>
            </a:r>
            <a:r>
              <a:rPr lang="en-US" altLang="zh-CN" sz="900" dirty="0">
                <a:solidFill>
                  <a:srgbClr val="C00000"/>
                </a:solidFill>
              </a:rPr>
              <a:t>//</a:t>
            </a:r>
            <a:r>
              <a:rPr lang="zh-CN" altLang="en-US" sz="900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sz="900" dirty="0"/>
              <a:t>		return len; \</a:t>
            </a:r>
          </a:p>
          <a:p>
            <a:r>
              <a:rPr lang="zh-CN" altLang="en-US" sz="900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6050" y="391827"/>
            <a:ext cx="53467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38764" y="2433638"/>
            <a:ext cx="1533525" cy="32861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5724" y="1751905"/>
            <a:ext cx="23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关键字很关键！</a:t>
            </a:r>
          </a:p>
        </p:txBody>
      </p:sp>
    </p:spTree>
    <p:extLst>
      <p:ext uri="{BB962C8B-B14F-4D97-AF65-F5344CB8AC3E}">
        <p14:creationId xmlns:p14="http://schemas.microsoft.com/office/powerpoint/2010/main" val="9907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调用执行函数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return len; \ 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返回指令长度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325" y="4853351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4"/>
            <a:ext cx="39878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4307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8889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计算机执行程序的过程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Windows: .exe</a:t>
            </a:r>
          </a:p>
          <a:p>
            <a:r>
              <a:rPr lang="en-US" altLang="zh-CN" sz="2000" dirty="0" smtClean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 smtClean="0"/>
              <a:t>1. </a:t>
            </a:r>
            <a:r>
              <a:rPr lang="zh-CN" altLang="en-US" sz="2000" dirty="0" smtClean="0"/>
              <a:t>将可执行文件中的指令、数据从外部存储器（如，硬盘）装载到内存中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PA 2-2 </a:t>
            </a:r>
            <a:r>
              <a:rPr lang="zh-CN" altLang="en-US" sz="2000" dirty="0" smtClean="0">
                <a:solidFill>
                  <a:srgbClr val="C00000"/>
                </a:solidFill>
              </a:rPr>
              <a:t>深入探讨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PA 2-1 </a:t>
            </a:r>
            <a:r>
              <a:rPr lang="zh-CN" altLang="en-US" sz="2000" dirty="0" smtClean="0">
                <a:solidFill>
                  <a:srgbClr val="C00000"/>
                </a:solidFill>
              </a:rPr>
              <a:t>简化实现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000" dirty="0" smtClean="0"/>
              <a:t>循环往复地取指令、取操作数、执行、写操作数（若需要写）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1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799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opr_dest</a:t>
            </a:r>
            <a:r>
              <a:rPr lang="zh-CN" altLang="en-US" dirty="0"/>
              <a:t>.val = </a:t>
            </a:r>
            <a:r>
              <a:rPr lang="zh-CN" altLang="en-US" dirty="0">
                <a:solidFill>
                  <a:srgbClr val="FF0000"/>
                </a:solidFill>
              </a:rPr>
              <a:t>opr_src</a:t>
            </a:r>
            <a:r>
              <a:rPr lang="zh-CN" altLang="en-US" dirty="0"/>
              <a:t>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opr_src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opr_dest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8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4457" y="5725886"/>
            <a:ext cx="2358572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opr_src</a:t>
            </a:r>
            <a:r>
              <a:rPr lang="zh-CN" altLang="en-US" dirty="0"/>
              <a:t>和</a:t>
            </a:r>
            <a:r>
              <a:rPr lang="en-US" altLang="zh-CN" dirty="0" err="1"/>
              <a:t>opr_dest</a:t>
            </a:r>
            <a:r>
              <a:rPr lang="zh-CN" altLang="en-US" dirty="0"/>
              <a:t>是定义在</a:t>
            </a:r>
            <a:r>
              <a:rPr lang="en-US" altLang="zh-CN" dirty="0" err="1"/>
              <a:t>operand.c</a:t>
            </a:r>
            <a:r>
              <a:rPr lang="zh-CN" altLang="en-US" dirty="0"/>
              <a:t>中的两个全局变量</a:t>
            </a:r>
          </a:p>
        </p:txBody>
      </p:sp>
    </p:spTree>
    <p:extLst>
      <p:ext uri="{BB962C8B-B14F-4D97-AF65-F5344CB8AC3E}">
        <p14:creationId xmlns:p14="http://schemas.microsoft.com/office/powerpoint/2010/main" val="2345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291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4457" y="5725887"/>
            <a:ext cx="235857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modrm</a:t>
            </a:r>
            <a:r>
              <a:rPr lang="zh-CN" altLang="en-US" dirty="0"/>
              <a:t>系列函数看</a:t>
            </a:r>
            <a:r>
              <a:rPr lang="en-US" altLang="zh-CN" dirty="0"/>
              <a:t>Guide</a:t>
            </a:r>
            <a:r>
              <a:rPr lang="zh-CN" altLang="en-US" dirty="0"/>
              <a:t>的描述</a:t>
            </a:r>
          </a:p>
        </p:txBody>
      </p:sp>
    </p:spTree>
    <p:extLst>
      <p:ext uri="{BB962C8B-B14F-4D97-AF65-F5344CB8AC3E}">
        <p14:creationId xmlns:p14="http://schemas.microsoft.com/office/powerpoint/2010/main" val="8942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1818" y="3305408"/>
            <a:ext cx="262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0756" y="1348531"/>
            <a:ext cx="43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6795" y="5449229"/>
            <a:ext cx="346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 4-2 </a:t>
            </a:r>
            <a:r>
              <a:rPr lang="zh-CN" altLang="en-US" sz="2400" dirty="0" smtClean="0"/>
              <a:t>再模拟，目前用内存中的</a:t>
            </a:r>
            <a:r>
              <a:rPr lang="en-US" altLang="zh-CN" sz="2400" dirty="0" err="1" smtClean="0"/>
              <a:t>ramdisk</a:t>
            </a:r>
            <a:r>
              <a:rPr lang="zh-CN" altLang="en-US" sz="2400" dirty="0" smtClean="0"/>
              <a:t>替代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模拟程序执行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10600" y="1348531"/>
            <a:ext cx="390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6795" y="3551629"/>
            <a:ext cx="407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相关代码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442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651</TotalTime>
  <Words>5583</Words>
  <Application>Microsoft Office PowerPoint</Application>
  <PresentationFormat>宽屏</PresentationFormat>
  <Paragraphs>1670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MS Gothic</vt:lpstr>
      <vt:lpstr>等线</vt:lpstr>
      <vt:lpstr>等线</vt:lpstr>
      <vt:lpstr>微软雅黑</vt:lpstr>
      <vt:lpstr>幼圆</vt:lpstr>
      <vt:lpstr>Arial</vt:lpstr>
      <vt:lpstr>Calibri</vt:lpstr>
      <vt:lpstr>Consolas</vt:lpstr>
      <vt:lpstr>Times New Roman</vt:lpstr>
      <vt:lpstr>2020_spring_pa_0</vt:lpstr>
      <vt:lpstr>PA 2-1 – 指令解码与执行</vt:lpstr>
      <vt:lpstr>汇编知识提要</vt:lpstr>
      <vt:lpstr>目录</vt:lpstr>
      <vt:lpstr>目录</vt:lpstr>
      <vt:lpstr>计算机执行程序的过程</vt:lpstr>
      <vt:lpstr>计算机执行程序的过程</vt:lpstr>
      <vt:lpstr>计算机执行程序的过程</vt:lpstr>
      <vt:lpstr>计算机执行程序的过程</vt:lpstr>
      <vt:lpstr>NEMU模拟程序执行</vt:lpstr>
      <vt:lpstr>NEMU模拟程序执行：PA 2-1</vt:lpstr>
      <vt:lpstr>NEMU模拟程序执行：PA 2-1</vt:lpstr>
      <vt:lpstr>NEMU模拟程序执行：PA 2-1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计算机执行程序的过程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PowerPoint 演示文稿</vt:lpstr>
      <vt:lpstr>NEMU模拟程序执行：2. 执行程序</vt:lpstr>
      <vt:lpstr>目录</vt:lpstr>
      <vt:lpstr>指令的解码</vt:lpstr>
      <vt:lpstr>指令的解码</vt:lpstr>
      <vt:lpstr>指令的解码</vt:lpstr>
      <vt:lpstr>指令的解码</vt:lpstr>
      <vt:lpstr>PowerPoint 演示文稿</vt:lpstr>
      <vt:lpstr>PowerPoint 演示文稿</vt:lpstr>
      <vt:lpstr>PowerPoint 演示文稿</vt:lpstr>
      <vt:lpstr>指令的解码</vt:lpstr>
      <vt:lpstr>指令的解码</vt:lpstr>
      <vt:lpstr>指令的解码</vt:lpstr>
      <vt:lpstr>指令的解码</vt:lpstr>
      <vt:lpstr>指令的解码</vt:lpstr>
      <vt:lpstr>指令的解码</vt:lpstr>
      <vt:lpstr>PowerPoint 演示文稿</vt:lpstr>
      <vt:lpstr>指令的解码</vt:lpstr>
      <vt:lpstr>指令的解码</vt:lpstr>
      <vt:lpstr>指令的解码</vt:lpstr>
      <vt:lpstr>NEMU模拟指令解码和执行</vt:lpstr>
      <vt:lpstr>NEMU模拟指令解码和执行</vt:lpstr>
      <vt:lpstr>PowerPoint 演示文稿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PowerPoint 演示文稿</vt:lpstr>
      <vt:lpstr>PA 2-1要做的任务：执行make run或make test_pa-2-1</vt:lpstr>
      <vt:lpstr>PA 2-1要做的任务：执行make run或make test_pa-2-1</vt:lpstr>
      <vt:lpstr>NEMU模拟指令解码和执行</vt:lpstr>
      <vt:lpstr>实验目标</vt:lpstr>
      <vt:lpstr>PA 2-1 结束</vt:lpstr>
      <vt:lpstr>用于精简指令实现的宏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2-0 – 汇编基础知识先导课</dc:title>
  <dc:creator>wangliang</dc:creator>
  <cp:lastModifiedBy>汪 亮</cp:lastModifiedBy>
  <cp:revision>385</cp:revision>
  <dcterms:created xsi:type="dcterms:W3CDTF">2020-03-19T08:26:40Z</dcterms:created>
  <dcterms:modified xsi:type="dcterms:W3CDTF">2020-10-14T12:19:07Z</dcterms:modified>
</cp:coreProperties>
</file>