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7" autoAdjust="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D85-C001-F747-D188-10818E952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86EE77-4DA7-B006-D18A-87D42404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AB26E-A6FC-83C3-E957-4945546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1086C-9806-4E21-235D-600EA6D9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E5C5-D92F-5903-1DD5-3B3C68B0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E48EA-98BC-E86F-A832-C9CD54EC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D23F6-F55E-4C8F-2EF9-49F5F7F02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F3929-10E8-70B6-1778-273C61F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2D85C-5519-FB7A-9D5E-D2D6EA9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38FFE-9D98-EEC8-CA4D-1CBBC252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2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6258C-77BB-541B-0AC8-67887B46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B5CDA-44A8-CDF6-ABEF-52C02221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A53D6-61FC-BB10-1BAF-A5991854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008B2-0DC9-3C36-1C8D-CF10B39E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2B263-1A9D-2B8D-9D7C-71311132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CD242-D7B3-1287-ED5A-CCC815F7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9A12-9EC9-486B-A36B-CB130854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88DB-BC4D-1B5C-22BD-20651E11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87C9-7CA3-DE82-2C4C-C59F97BA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9C718-0736-1D65-6CA5-6A074014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9BE4C-ABA1-EE2E-332A-871C4FD8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6C804A-CC85-3861-021A-104894F1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5042C-B53D-E550-B599-8DA99231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2BA0A-49EF-F174-3DA8-3D125FED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E0FD5-B9C3-A0C3-94C5-4E18CD8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DB467-DEEC-F66C-13E4-E974449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5FB69-0D37-5640-A1B2-7A856D4DE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3C13E-EA89-94F8-2523-C9CDC9037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A44B7-D045-F99A-2C37-3D8DDB62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0FD66-A0B6-C129-7326-4B1B5EFA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CF279-3E0C-C4B0-DCA3-CE45CF19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5AFA-8648-B61F-B146-14E414D1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9C8A3-869C-7B22-F9E5-0ED6E622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66C9E-A2E6-4172-8F72-986A8C632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19905A-303B-9B7E-9B30-9D4113B7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40662-D847-FBDD-0782-7316DDA0E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34A369-68B2-7ACC-435B-F9642F12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C056D-3B86-29A9-F163-98652EAB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104C2A-A250-2361-FE12-A473339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6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DBA2B-09A9-D54B-AD83-C72EBF71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37EAA-C727-5255-51C6-C8638B60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6873B-25AB-2F46-9E0E-2A89705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B9FC4-A84C-22D8-15F6-FEA2926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8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B25B7-250D-0718-BBFB-AC6B26B2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99FA1-0C22-0CE3-A3CF-45823335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B454F-4C29-382E-63F4-756EDA40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9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BE7C-CDA6-11C3-A538-43D271CC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6026D-76BE-D6FC-15F6-D7367396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CA026-AB42-0F7F-A596-80EE3297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0D1B3-FE95-1E6A-97B4-4D0AB92D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53AC28-88CA-E331-CC12-4F4AD99E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01B98-8B7A-E651-135E-17651BC4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4DA5-7CEE-17A5-E0BA-137A4229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B74C47-E2CB-C907-9291-8AB31EACD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D8F31-B96D-F1F7-9194-A22F8DA42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B2761-334D-766B-88AB-9940BE05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E8543-B30C-D019-0AD8-20BDC3BF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975AE-E871-8BF5-CE45-54DA9F6F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3B091-2BA5-C5A7-C4E1-4C6653A4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19F40-3832-3E6E-9C20-3155A345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8923-2C2A-EAFC-D13F-32FC669C1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CFB0-0E71-45BC-A1B8-81F5A7D54260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ABA58-D6C7-1F64-EB64-4C365CD05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D6B0-4303-577A-40BE-ADC79F9C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B083-8129-4691-8C12-EE522704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55E5550F-3498-1126-6E9C-A3A0DBA047A7}"/>
              </a:ext>
            </a:extLst>
          </p:cNvPr>
          <p:cNvGrpSpPr/>
          <p:nvPr/>
        </p:nvGrpSpPr>
        <p:grpSpPr>
          <a:xfrm>
            <a:off x="4390901" y="2588078"/>
            <a:ext cx="3548220" cy="1707379"/>
            <a:chOff x="4390901" y="2588078"/>
            <a:chExt cx="3548220" cy="170737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307850B-37A2-C9ED-BB1A-3CF191C5AF75}"/>
                </a:ext>
              </a:extLst>
            </p:cNvPr>
            <p:cNvGrpSpPr/>
            <p:nvPr/>
          </p:nvGrpSpPr>
          <p:grpSpPr>
            <a:xfrm>
              <a:off x="4390901" y="3465809"/>
              <a:ext cx="3548220" cy="829648"/>
              <a:chOff x="2500232" y="2698872"/>
              <a:chExt cx="3548220" cy="829648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985FEA99-E887-3412-0AB7-54AD483C7443}"/>
                  </a:ext>
                </a:extLst>
              </p:cNvPr>
              <p:cNvGrpSpPr/>
              <p:nvPr/>
            </p:nvGrpSpPr>
            <p:grpSpPr>
              <a:xfrm>
                <a:off x="2500232" y="2698872"/>
                <a:ext cx="3548220" cy="630115"/>
                <a:chOff x="3266981" y="2508199"/>
                <a:chExt cx="3548220" cy="630115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0AD4E9F9-CFE3-5071-3D90-B63BC45843E8}"/>
                    </a:ext>
                  </a:extLst>
                </p:cNvPr>
                <p:cNvGrpSpPr/>
                <p:nvPr/>
              </p:nvGrpSpPr>
              <p:grpSpPr>
                <a:xfrm>
                  <a:off x="3452809" y="2508199"/>
                  <a:ext cx="3362392" cy="238126"/>
                  <a:chOff x="3452811" y="2614612"/>
                  <a:chExt cx="3362392" cy="238126"/>
                </a:xfrm>
              </p:grpSpPr>
              <p:sp>
                <p:nvSpPr>
                  <p:cNvPr id="7" name="矩形: 单圆角 6">
                    <a:extLst>
                      <a:ext uri="{FF2B5EF4-FFF2-40B4-BE49-F238E27FC236}">
                        <a16:creationId xmlns:a16="http://schemas.microsoft.com/office/drawing/2014/main" id="{47F26861-BFCE-7D82-0379-DC7CB406DEF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52811" y="2614612"/>
                    <a:ext cx="247651" cy="238125"/>
                  </a:xfrm>
                  <a:prstGeom prst="round1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CB1A286-47D5-AE3D-7F05-7BE4146E317E}"/>
                      </a:ext>
                    </a:extLst>
                  </p:cNvPr>
                  <p:cNvSpPr/>
                  <p:nvPr/>
                </p:nvSpPr>
                <p:spPr>
                  <a:xfrm>
                    <a:off x="3712369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C1188AF-15CD-6CDA-B69C-8DC04501122C}"/>
                      </a:ext>
                    </a:extLst>
                  </p:cNvPr>
                  <p:cNvSpPr/>
                  <p:nvPr/>
                </p:nvSpPr>
                <p:spPr>
                  <a:xfrm>
                    <a:off x="3971931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F7B0AA09-BC12-1515-A365-D8CB9688C701}"/>
                      </a:ext>
                    </a:extLst>
                  </p:cNvPr>
                  <p:cNvSpPr/>
                  <p:nvPr/>
                </p:nvSpPr>
                <p:spPr>
                  <a:xfrm>
                    <a:off x="4231493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8CB68903-792D-9610-5C5F-3E46A1379ABF}"/>
                      </a:ext>
                    </a:extLst>
                  </p:cNvPr>
                  <p:cNvSpPr/>
                  <p:nvPr/>
                </p:nvSpPr>
                <p:spPr>
                  <a:xfrm>
                    <a:off x="4491055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78120616-57FD-3BFA-E299-A48D74C3968B}"/>
                      </a:ext>
                    </a:extLst>
                  </p:cNvPr>
                  <p:cNvSpPr/>
                  <p:nvPr/>
                </p:nvSpPr>
                <p:spPr>
                  <a:xfrm>
                    <a:off x="4750617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DBF94DF-065D-FC94-3053-A1DF0D5E4908}"/>
                      </a:ext>
                    </a:extLst>
                  </p:cNvPr>
                  <p:cNvSpPr/>
                  <p:nvPr/>
                </p:nvSpPr>
                <p:spPr>
                  <a:xfrm>
                    <a:off x="5010179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4D2A0CBB-76D2-F6E3-CC4E-C2A374405DB7}"/>
                      </a:ext>
                    </a:extLst>
                  </p:cNvPr>
                  <p:cNvSpPr/>
                  <p:nvPr/>
                </p:nvSpPr>
                <p:spPr>
                  <a:xfrm>
                    <a:off x="5269741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F7282370-7C61-C7C6-9330-B76E6A45BB21}"/>
                      </a:ext>
                    </a:extLst>
                  </p:cNvPr>
                  <p:cNvSpPr/>
                  <p:nvPr/>
                </p:nvSpPr>
                <p:spPr>
                  <a:xfrm>
                    <a:off x="5529303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C8B6C183-AD36-1D3F-85DA-CD42FB9200ED}"/>
                      </a:ext>
                    </a:extLst>
                  </p:cNvPr>
                  <p:cNvSpPr/>
                  <p:nvPr/>
                </p:nvSpPr>
                <p:spPr>
                  <a:xfrm>
                    <a:off x="5788865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91194FF-E023-740D-AA87-98BB1BAD331D}"/>
                      </a:ext>
                    </a:extLst>
                  </p:cNvPr>
                  <p:cNvSpPr/>
                  <p:nvPr/>
                </p:nvSpPr>
                <p:spPr>
                  <a:xfrm>
                    <a:off x="6048427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FD3453FB-D487-D524-D4F0-831DD4592B72}"/>
                      </a:ext>
                    </a:extLst>
                  </p:cNvPr>
                  <p:cNvSpPr/>
                  <p:nvPr/>
                </p:nvSpPr>
                <p:spPr>
                  <a:xfrm>
                    <a:off x="6307989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FCD73FB6-6A67-9034-C4DD-4223A34892E9}"/>
                      </a:ext>
                    </a:extLst>
                  </p:cNvPr>
                  <p:cNvSpPr/>
                  <p:nvPr/>
                </p:nvSpPr>
                <p:spPr>
                  <a:xfrm>
                    <a:off x="6567551" y="2614612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6" name="左大括号 35">
                  <a:extLst>
                    <a:ext uri="{FF2B5EF4-FFF2-40B4-BE49-F238E27FC236}">
                      <a16:creationId xmlns:a16="http://schemas.microsoft.com/office/drawing/2014/main" id="{65C63EE7-9AE4-F4E9-D232-E5639A55B7A6}"/>
                    </a:ext>
                  </a:extLst>
                </p:cNvPr>
                <p:cNvSpPr/>
                <p:nvPr/>
              </p:nvSpPr>
              <p:spPr>
                <a:xfrm rot="16200000">
                  <a:off x="5233168" y="1406084"/>
                  <a:ext cx="65932" cy="2859882"/>
                </a:xfrm>
                <a:prstGeom prst="leftBrac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5F8CBC2-D621-D7BC-C2E4-AEEC17D1039C}"/>
                    </a:ext>
                  </a:extLst>
                </p:cNvPr>
                <p:cNvSpPr/>
                <p:nvPr/>
              </p:nvSpPr>
              <p:spPr>
                <a:xfrm>
                  <a:off x="3266981" y="2876704"/>
                  <a:ext cx="619306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solidFill>
                        <a:schemeClr val="tx1"/>
                      </a:solidFill>
                    </a:rPr>
                    <a:t>符号位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A1480AF8-76D0-396E-79F5-5D768CA09CF7}"/>
                    </a:ext>
                  </a:extLst>
                </p:cNvPr>
                <p:cNvSpPr/>
                <p:nvPr/>
              </p:nvSpPr>
              <p:spPr>
                <a:xfrm>
                  <a:off x="4807776" y="2875023"/>
                  <a:ext cx="969177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</a:rPr>
                    <a:t>k-1</a:t>
                  </a:r>
                  <a:r>
                    <a:rPr lang="zh-CN" altLang="en-US" sz="1100" dirty="0">
                      <a:solidFill>
                        <a:schemeClr val="tx1"/>
                      </a:solidFill>
                    </a:rPr>
                    <a:t>个数值位</a:t>
                  </a:r>
                </a:p>
              </p:txBody>
            </p: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7CCC2AF0-00FE-1A9A-F3E0-FFE84E33D1C9}"/>
                    </a:ext>
                  </a:extLst>
                </p:cNvPr>
                <p:cNvCxnSpPr>
                  <a:stCxn id="7" idx="0"/>
                  <a:endCxn id="38" idx="0"/>
                </p:cNvCxnSpPr>
                <p:nvPr/>
              </p:nvCxnSpPr>
              <p:spPr>
                <a:xfrm>
                  <a:off x="3576634" y="2746324"/>
                  <a:ext cx="0" cy="13038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8600DB-2C99-FAC9-2B07-695CAFA12D17}"/>
                  </a:ext>
                </a:extLst>
              </p:cNvPr>
              <p:cNvSpPr/>
              <p:nvPr/>
            </p:nvSpPr>
            <p:spPr>
              <a:xfrm>
                <a:off x="3755215" y="3266910"/>
                <a:ext cx="1471729" cy="261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(b) k bit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有符号整数</a:t>
                </a: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BF2711B-CF1E-B091-206B-E43106A8A121}"/>
                </a:ext>
              </a:extLst>
            </p:cNvPr>
            <p:cNvGrpSpPr/>
            <p:nvPr/>
          </p:nvGrpSpPr>
          <p:grpSpPr>
            <a:xfrm>
              <a:off x="4576729" y="2588078"/>
              <a:ext cx="3362392" cy="804113"/>
              <a:chOff x="6491367" y="2684618"/>
              <a:chExt cx="3362392" cy="804113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09458414-1D71-535F-2DB1-67033E69816C}"/>
                  </a:ext>
                </a:extLst>
              </p:cNvPr>
              <p:cNvGrpSpPr/>
              <p:nvPr/>
            </p:nvGrpSpPr>
            <p:grpSpPr>
              <a:xfrm>
                <a:off x="6491367" y="2684618"/>
                <a:ext cx="3362392" cy="618228"/>
                <a:chOff x="3452811" y="3190874"/>
                <a:chExt cx="3362392" cy="618228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8AA86FF9-CEE9-CA8B-49BE-976102395FC5}"/>
                    </a:ext>
                  </a:extLst>
                </p:cNvPr>
                <p:cNvGrpSpPr/>
                <p:nvPr/>
              </p:nvGrpSpPr>
              <p:grpSpPr>
                <a:xfrm>
                  <a:off x="3452811" y="3190874"/>
                  <a:ext cx="3362392" cy="238126"/>
                  <a:chOff x="6160288" y="3429000"/>
                  <a:chExt cx="3362392" cy="238126"/>
                </a:xfrm>
              </p:grpSpPr>
              <p:sp>
                <p:nvSpPr>
                  <p:cNvPr id="20" name="矩形: 单圆角 19">
                    <a:extLst>
                      <a:ext uri="{FF2B5EF4-FFF2-40B4-BE49-F238E27FC236}">
                        <a16:creationId xmlns:a16="http://schemas.microsoft.com/office/drawing/2014/main" id="{E7003465-138D-15DF-0F1A-44BC0737EA5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0288" y="3429000"/>
                    <a:ext cx="247651" cy="238125"/>
                  </a:xfrm>
                  <a:prstGeom prst="round1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0E761CF9-96E2-2725-02CC-2618DCF1642C}"/>
                      </a:ext>
                    </a:extLst>
                  </p:cNvPr>
                  <p:cNvSpPr/>
                  <p:nvPr/>
                </p:nvSpPr>
                <p:spPr>
                  <a:xfrm>
                    <a:off x="6419846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F5B39EA2-A133-DC6B-0B73-DA8FF3811B33}"/>
                      </a:ext>
                    </a:extLst>
                  </p:cNvPr>
                  <p:cNvSpPr/>
                  <p:nvPr/>
                </p:nvSpPr>
                <p:spPr>
                  <a:xfrm>
                    <a:off x="6679408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7B9F975F-9E76-97E1-6E6A-CEB1502C675D}"/>
                      </a:ext>
                    </a:extLst>
                  </p:cNvPr>
                  <p:cNvSpPr/>
                  <p:nvPr/>
                </p:nvSpPr>
                <p:spPr>
                  <a:xfrm>
                    <a:off x="6938970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03905302-9DDB-21A6-A4B6-E01D52AB4ABD}"/>
                      </a:ext>
                    </a:extLst>
                  </p:cNvPr>
                  <p:cNvSpPr/>
                  <p:nvPr/>
                </p:nvSpPr>
                <p:spPr>
                  <a:xfrm>
                    <a:off x="7198532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E7CE950A-5641-2510-7B4C-127D8DADCC4B}"/>
                      </a:ext>
                    </a:extLst>
                  </p:cNvPr>
                  <p:cNvSpPr/>
                  <p:nvPr/>
                </p:nvSpPr>
                <p:spPr>
                  <a:xfrm>
                    <a:off x="7458094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37696544-47A7-4DD9-6435-6738E6739545}"/>
                      </a:ext>
                    </a:extLst>
                  </p:cNvPr>
                  <p:cNvSpPr/>
                  <p:nvPr/>
                </p:nvSpPr>
                <p:spPr>
                  <a:xfrm>
                    <a:off x="7717656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A4876740-AA28-A9F7-F004-D4B677E0B4CA}"/>
                      </a:ext>
                    </a:extLst>
                  </p:cNvPr>
                  <p:cNvSpPr/>
                  <p:nvPr/>
                </p:nvSpPr>
                <p:spPr>
                  <a:xfrm>
                    <a:off x="7977218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751868A6-2AFB-75EE-EBF2-ED1B70893107}"/>
                      </a:ext>
                    </a:extLst>
                  </p:cNvPr>
                  <p:cNvSpPr/>
                  <p:nvPr/>
                </p:nvSpPr>
                <p:spPr>
                  <a:xfrm>
                    <a:off x="8236780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977F766-CDB0-87F4-257A-076EA9363F39}"/>
                      </a:ext>
                    </a:extLst>
                  </p:cNvPr>
                  <p:cNvSpPr/>
                  <p:nvPr/>
                </p:nvSpPr>
                <p:spPr>
                  <a:xfrm>
                    <a:off x="8496342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EB80C6AA-59C8-AA67-91A7-933DB9D182E7}"/>
                      </a:ext>
                    </a:extLst>
                  </p:cNvPr>
                  <p:cNvSpPr/>
                  <p:nvPr/>
                </p:nvSpPr>
                <p:spPr>
                  <a:xfrm>
                    <a:off x="8755904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3802E01A-8163-34ED-B320-CFCA3BF5A4CD}"/>
                      </a:ext>
                    </a:extLst>
                  </p:cNvPr>
                  <p:cNvSpPr/>
                  <p:nvPr/>
                </p:nvSpPr>
                <p:spPr>
                  <a:xfrm>
                    <a:off x="9015466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57B92920-0D4A-FD2A-4211-E8518C5E5735}"/>
                      </a:ext>
                    </a:extLst>
                  </p:cNvPr>
                  <p:cNvSpPr/>
                  <p:nvPr/>
                </p:nvSpPr>
                <p:spPr>
                  <a:xfrm>
                    <a:off x="9275028" y="3429000"/>
                    <a:ext cx="247652" cy="23812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2" name="左大括号 41">
                  <a:extLst>
                    <a:ext uri="{FF2B5EF4-FFF2-40B4-BE49-F238E27FC236}">
                      <a16:creationId xmlns:a16="http://schemas.microsoft.com/office/drawing/2014/main" id="{C4582C42-AD92-1A1B-5CC7-A55444996637}"/>
                    </a:ext>
                  </a:extLst>
                </p:cNvPr>
                <p:cNvSpPr/>
                <p:nvPr/>
              </p:nvSpPr>
              <p:spPr>
                <a:xfrm rot="16200000">
                  <a:off x="5105189" y="1956606"/>
                  <a:ext cx="65932" cy="3115839"/>
                </a:xfrm>
                <a:prstGeom prst="leftBrac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8BD84DB-AE33-6148-4EB2-DB90769A2E5B}"/>
                    </a:ext>
                  </a:extLst>
                </p:cNvPr>
                <p:cNvSpPr/>
                <p:nvPr/>
              </p:nvSpPr>
              <p:spPr>
                <a:xfrm>
                  <a:off x="4750617" y="3547492"/>
                  <a:ext cx="847811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zh-CN" altLang="en-US" sz="1100" dirty="0">
                      <a:solidFill>
                        <a:schemeClr val="tx1"/>
                      </a:solidFill>
                    </a:rPr>
                    <a:t>个数值位</a:t>
                  </a:r>
                </a:p>
              </p:txBody>
            </p:sp>
          </p:grp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DA736F1-7F23-D1AC-D4C0-348A58A30A16}"/>
                  </a:ext>
                </a:extLst>
              </p:cNvPr>
              <p:cNvSpPr/>
              <p:nvPr/>
            </p:nvSpPr>
            <p:spPr>
              <a:xfrm>
                <a:off x="7436694" y="3227121"/>
                <a:ext cx="1471729" cy="261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 algn="ctr">
                  <a:buAutoNum type="alphaLcParenBoth"/>
                </a:pPr>
                <a:r>
                  <a:rPr lang="en-US" altLang="zh-CN" sz="1100">
                    <a:solidFill>
                      <a:schemeClr val="tx1"/>
                    </a:solidFill>
                  </a:rPr>
                  <a:t>k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bit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无符号整数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76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2396CA89-748A-B037-3594-AF6C2DDEF219}"/>
              </a:ext>
            </a:extLst>
          </p:cNvPr>
          <p:cNvGrpSpPr/>
          <p:nvPr/>
        </p:nvGrpSpPr>
        <p:grpSpPr>
          <a:xfrm>
            <a:off x="4317648" y="2368797"/>
            <a:ext cx="3556704" cy="2120406"/>
            <a:chOff x="4382417" y="2385534"/>
            <a:chExt cx="3556704" cy="212040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6DEF33D0-25FA-206A-A4FD-52AFE5957597}"/>
                </a:ext>
              </a:extLst>
            </p:cNvPr>
            <p:cNvGrpSpPr/>
            <p:nvPr/>
          </p:nvGrpSpPr>
          <p:grpSpPr>
            <a:xfrm>
              <a:off x="4382417" y="2385534"/>
              <a:ext cx="3556704" cy="2120406"/>
              <a:chOff x="4382417" y="2385534"/>
              <a:chExt cx="3556704" cy="2120406"/>
            </a:xfrm>
          </p:grpSpPr>
          <p:sp>
            <p:nvSpPr>
              <p:cNvPr id="40" name="左大括号 39">
                <a:extLst>
                  <a:ext uri="{FF2B5EF4-FFF2-40B4-BE49-F238E27FC236}">
                    <a16:creationId xmlns:a16="http://schemas.microsoft.com/office/drawing/2014/main" id="{0C6C8216-BE81-36AD-E9E9-3521537FC0F8}"/>
                  </a:ext>
                </a:extLst>
              </p:cNvPr>
              <p:cNvSpPr/>
              <p:nvPr/>
            </p:nvSpPr>
            <p:spPr>
              <a:xfrm rot="16200000">
                <a:off x="6864232" y="1870752"/>
                <a:ext cx="71221" cy="2042690"/>
              </a:xfrm>
              <a:prstGeom prst="leftBrac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E14FEA8-3E5A-673A-C444-CFCECE5409E6}"/>
                  </a:ext>
                </a:extLst>
              </p:cNvPr>
              <p:cNvSpPr/>
              <p:nvPr/>
            </p:nvSpPr>
            <p:spPr>
              <a:xfrm>
                <a:off x="6233762" y="2999745"/>
                <a:ext cx="1358041" cy="204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23bit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尾数</a:t>
                </a:r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99501BE-DFD0-EC2A-F7D6-8C16CFA38DCF}"/>
                  </a:ext>
                </a:extLst>
              </p:cNvPr>
              <p:cNvGrpSpPr/>
              <p:nvPr/>
            </p:nvGrpSpPr>
            <p:grpSpPr>
              <a:xfrm>
                <a:off x="4382417" y="2385534"/>
                <a:ext cx="3556704" cy="2120406"/>
                <a:chOff x="4382417" y="2385534"/>
                <a:chExt cx="3556704" cy="2120406"/>
              </a:xfrm>
            </p:grpSpPr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25A2B3B-0B91-E286-43B2-23B89CDED36F}"/>
                    </a:ext>
                  </a:extLst>
                </p:cNvPr>
                <p:cNvSpPr txBox="1"/>
                <p:nvPr/>
              </p:nvSpPr>
              <p:spPr>
                <a:xfrm>
                  <a:off x="4547351" y="238553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31</a:t>
                  </a:r>
                  <a:endParaRPr lang="zh-CN" altLang="en-US" sz="800" dirty="0"/>
                </a:p>
              </p:txBody>
            </p:sp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514CECA-990A-B06F-B8D6-6E002A5D995B}"/>
                    </a:ext>
                  </a:extLst>
                </p:cNvPr>
                <p:cNvSpPr txBox="1"/>
                <p:nvPr/>
              </p:nvSpPr>
              <p:spPr>
                <a:xfrm>
                  <a:off x="4804546" y="238553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30</a:t>
                  </a:r>
                  <a:endParaRPr lang="zh-CN" altLang="en-US" sz="800" dirty="0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4484851B-6DF4-6316-F7F4-1CDB0F12DCD7}"/>
                    </a:ext>
                  </a:extLst>
                </p:cNvPr>
                <p:cNvSpPr txBox="1"/>
                <p:nvPr/>
              </p:nvSpPr>
              <p:spPr>
                <a:xfrm>
                  <a:off x="5584828" y="238553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23</a:t>
                  </a:r>
                  <a:endParaRPr lang="zh-CN" altLang="en-US" sz="800" dirty="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9EDCE6C-BBD5-F2F1-C2FE-241804DB3F78}"/>
                    </a:ext>
                  </a:extLst>
                </p:cNvPr>
                <p:cNvSpPr txBox="1"/>
                <p:nvPr/>
              </p:nvSpPr>
              <p:spPr>
                <a:xfrm>
                  <a:off x="5853508" y="2385534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22</a:t>
                  </a:r>
                  <a:endParaRPr lang="zh-CN" altLang="en-US" sz="800" dirty="0"/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57420AB-BBEE-5D91-69B4-34E8DD0AB198}"/>
                    </a:ext>
                  </a:extLst>
                </p:cNvPr>
                <p:cNvSpPr txBox="1"/>
                <p:nvPr/>
              </p:nvSpPr>
              <p:spPr>
                <a:xfrm>
                  <a:off x="7691469" y="2385534"/>
                  <a:ext cx="23916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0</a:t>
                  </a:r>
                  <a:endParaRPr lang="zh-CN" altLang="en-US" sz="800" dirty="0"/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E7CBCE7-EDE3-8E75-88E5-DCD5F0E92A6F}"/>
                    </a:ext>
                  </a:extLst>
                </p:cNvPr>
                <p:cNvSpPr txBox="1"/>
                <p:nvPr/>
              </p:nvSpPr>
              <p:spPr>
                <a:xfrm>
                  <a:off x="4538867" y="3453042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63</a:t>
                  </a:r>
                  <a:endParaRPr lang="zh-CN" altLang="en-US" sz="800" dirty="0"/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6262BA3-C66A-DF36-9DD8-D979AEC68C6C}"/>
                    </a:ext>
                  </a:extLst>
                </p:cNvPr>
                <p:cNvSpPr txBox="1"/>
                <p:nvPr/>
              </p:nvSpPr>
              <p:spPr>
                <a:xfrm>
                  <a:off x="4796062" y="3453042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62</a:t>
                  </a:r>
                  <a:endParaRPr lang="zh-CN" altLang="en-US" sz="800" dirty="0"/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6C36CDE-4F81-51F0-076B-7050E0F57D99}"/>
                    </a:ext>
                  </a:extLst>
                </p:cNvPr>
                <p:cNvSpPr txBox="1"/>
                <p:nvPr/>
              </p:nvSpPr>
              <p:spPr>
                <a:xfrm>
                  <a:off x="5576344" y="3453042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52</a:t>
                  </a:r>
                  <a:endParaRPr lang="zh-CN" altLang="en-US" sz="800" dirty="0"/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601D2EA-3E92-8A21-6A36-2B78849A609B}"/>
                    </a:ext>
                  </a:extLst>
                </p:cNvPr>
                <p:cNvSpPr txBox="1"/>
                <p:nvPr/>
              </p:nvSpPr>
              <p:spPr>
                <a:xfrm>
                  <a:off x="5845024" y="3453042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51</a:t>
                  </a:r>
                  <a:endParaRPr lang="zh-CN" altLang="en-US" sz="800" dirty="0"/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3FE7252A-41DA-1538-FB5C-F4DAA24CB20D}"/>
                    </a:ext>
                  </a:extLst>
                </p:cNvPr>
                <p:cNvSpPr txBox="1"/>
                <p:nvPr/>
              </p:nvSpPr>
              <p:spPr>
                <a:xfrm>
                  <a:off x="7682985" y="3453042"/>
                  <a:ext cx="23916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0</a:t>
                  </a:r>
                  <a:endParaRPr lang="zh-CN" altLang="en-US" sz="800" dirty="0"/>
                </a:p>
              </p:txBody>
            </p:sp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76F73301-5724-0AFA-FE08-CE96038C4C3C}"/>
                    </a:ext>
                  </a:extLst>
                </p:cNvPr>
                <p:cNvGrpSpPr/>
                <p:nvPr/>
              </p:nvGrpSpPr>
              <p:grpSpPr>
                <a:xfrm>
                  <a:off x="4382417" y="2588078"/>
                  <a:ext cx="3556704" cy="1917862"/>
                  <a:chOff x="4382417" y="2588078"/>
                  <a:chExt cx="3556704" cy="1917862"/>
                </a:xfrm>
              </p:grpSpPr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A0DFF1B7-2D1A-2343-3B25-E9266C03666B}"/>
                      </a:ext>
                    </a:extLst>
                  </p:cNvPr>
                  <p:cNvGrpSpPr/>
                  <p:nvPr/>
                </p:nvGrpSpPr>
                <p:grpSpPr>
                  <a:xfrm>
                    <a:off x="4382417" y="2588078"/>
                    <a:ext cx="3556704" cy="1917862"/>
                    <a:chOff x="4382417" y="2588078"/>
                    <a:chExt cx="3556704" cy="1917862"/>
                  </a:xfrm>
                </p:grpSpPr>
                <p:grpSp>
                  <p:nvGrpSpPr>
                    <p:cNvPr id="65" name="组合 64">
                      <a:extLst>
                        <a:ext uri="{FF2B5EF4-FFF2-40B4-BE49-F238E27FC236}">
                          <a16:creationId xmlns:a16="http://schemas.microsoft.com/office/drawing/2014/main" id="{04DD2C91-A4A6-B8F6-8816-2F51DA64F0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2417" y="2588078"/>
                      <a:ext cx="3556704" cy="1917862"/>
                      <a:chOff x="4382417" y="2588078"/>
                      <a:chExt cx="3556704" cy="1917862"/>
                    </a:xfrm>
                  </p:grpSpPr>
                  <p:grpSp>
                    <p:nvGrpSpPr>
                      <p:cNvPr id="64" name="组合 63">
                        <a:extLst>
                          <a:ext uri="{FF2B5EF4-FFF2-40B4-BE49-F238E27FC236}">
                            <a16:creationId xmlns:a16="http://schemas.microsoft.com/office/drawing/2014/main" id="{3B04C9A8-BD7D-250E-C0A7-C664FC7FE7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82417" y="2588078"/>
                        <a:ext cx="3556704" cy="1917862"/>
                        <a:chOff x="4382417" y="2588078"/>
                        <a:chExt cx="3556704" cy="1917862"/>
                      </a:xfrm>
                    </p:grpSpPr>
                    <p:grpSp>
                      <p:nvGrpSpPr>
                        <p:cNvPr id="51" name="组合 50">
                          <a:extLst>
                            <a:ext uri="{FF2B5EF4-FFF2-40B4-BE49-F238E27FC236}">
                              <a16:creationId xmlns:a16="http://schemas.microsoft.com/office/drawing/2014/main" id="{55E5550F-3498-1126-6E9C-A3A0DBA047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82417" y="2588078"/>
                          <a:ext cx="3556704" cy="1917862"/>
                          <a:chOff x="4382417" y="2588078"/>
                          <a:chExt cx="3556704" cy="1917862"/>
                        </a:xfrm>
                      </p:grpSpPr>
                      <p:grpSp>
                        <p:nvGrpSpPr>
                          <p:cNvPr id="49" name="组合 48">
                            <a:extLst>
                              <a:ext uri="{FF2B5EF4-FFF2-40B4-BE49-F238E27FC236}">
                                <a16:creationId xmlns:a16="http://schemas.microsoft.com/office/drawing/2014/main" id="{A307850B-37A2-C9ED-BB1A-3CF191C5AF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82417" y="3664819"/>
                            <a:ext cx="3548220" cy="841121"/>
                            <a:chOff x="2491748" y="2897882"/>
                            <a:chExt cx="3548220" cy="841121"/>
                          </a:xfrm>
                        </p:grpSpPr>
                        <p:grpSp>
                          <p:nvGrpSpPr>
                            <p:cNvPr id="44" name="组合 43">
                              <a:extLst>
                                <a:ext uri="{FF2B5EF4-FFF2-40B4-BE49-F238E27FC236}">
                                  <a16:creationId xmlns:a16="http://schemas.microsoft.com/office/drawing/2014/main" id="{985FEA99-E887-3412-0AB7-54AD483C74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491748" y="2897882"/>
                              <a:ext cx="3548220" cy="629027"/>
                              <a:chOff x="3258497" y="2707209"/>
                              <a:chExt cx="3548220" cy="629027"/>
                            </a:xfrm>
                          </p:grpSpPr>
                          <p:grpSp>
                            <p:nvGrpSpPr>
                              <p:cNvPr id="35" name="组合 34">
                                <a:extLst>
                                  <a:ext uri="{FF2B5EF4-FFF2-40B4-BE49-F238E27FC236}">
                                    <a16:creationId xmlns:a16="http://schemas.microsoft.com/office/drawing/2014/main" id="{0AD4E9F9-CFE3-5071-3D90-B63BC45843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44325" y="2707209"/>
                                <a:ext cx="3362392" cy="238126"/>
                                <a:chOff x="3444327" y="2813622"/>
                                <a:chExt cx="3362392" cy="238126"/>
                              </a:xfrm>
                            </p:grpSpPr>
                            <p:sp>
                              <p:nvSpPr>
                                <p:cNvPr id="7" name="矩形: 单圆角 6">
                                  <a:extLst>
                                    <a:ext uri="{FF2B5EF4-FFF2-40B4-BE49-F238E27FC236}">
                                      <a16:creationId xmlns:a16="http://schemas.microsoft.com/office/drawing/2014/main" id="{47F26861-BFCE-7D82-0379-DC7CB406DEF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10800000">
                                  <a:off x="3444327" y="2813622"/>
                                  <a:ext cx="247651" cy="238125"/>
                                </a:xfrm>
                                <a:prstGeom prst="round1Rect">
                                  <a:avLst/>
                                </a:prstGeom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19" name="矩形 18">
                                  <a:extLst>
                                    <a:ext uri="{FF2B5EF4-FFF2-40B4-BE49-F238E27FC236}">
                                      <a16:creationId xmlns:a16="http://schemas.microsoft.com/office/drawing/2014/main" id="{FCD73FB6-6A67-9034-C4DD-4223A34892E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559067" y="2813622"/>
                                  <a:ext cx="247652" cy="2381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38" name="矩形 37">
                                <a:extLst>
                                  <a:ext uri="{FF2B5EF4-FFF2-40B4-BE49-F238E27FC236}">
                                    <a16:creationId xmlns:a16="http://schemas.microsoft.com/office/drawing/2014/main" id="{C5F8CBC2-D621-D7BC-C2E4-AEEC17D1039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258497" y="3074626"/>
                                <a:ext cx="619306" cy="2616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zh-CN" altLang="en-US" sz="1100" dirty="0">
                                    <a:solidFill>
                                      <a:schemeClr val="tx1"/>
                                    </a:solidFill>
                                  </a:rPr>
                                  <a:t>符号位</a:t>
                                </a:r>
                              </a:p>
                            </p:txBody>
                          </p:sp>
                          <p:cxnSp>
                            <p:nvCxnSpPr>
                              <p:cNvPr id="41" name="直接连接符 40">
                                <a:extLst>
                                  <a:ext uri="{FF2B5EF4-FFF2-40B4-BE49-F238E27FC236}">
                                    <a16:creationId xmlns:a16="http://schemas.microsoft.com/office/drawing/2014/main" id="{7CCC2AF0-00FE-1A9A-F3E0-FFE84E33D1C9}"/>
                                  </a:ext>
                                </a:extLst>
                              </p:cNvPr>
                              <p:cNvCxnSpPr>
                                <a:stCxn id="7" idx="0"/>
                                <a:endCxn id="38" idx="0"/>
                              </p:cNvCxnSpPr>
                              <p:nvPr/>
                            </p:nvCxnSpPr>
                            <p:spPr>
                              <a:xfrm>
                                <a:off x="3568150" y="2945334"/>
                                <a:ext cx="0" cy="12929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46" name="矩形 45">
                              <a:extLst>
                                <a:ext uri="{FF2B5EF4-FFF2-40B4-BE49-F238E27FC236}">
                                  <a16:creationId xmlns:a16="http://schemas.microsoft.com/office/drawing/2014/main" id="{108600DB-2C99-FAC9-2B07-695CAFA12D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346726" y="3477393"/>
                              <a:ext cx="2105120" cy="2616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100">
                                  <a:solidFill>
                                    <a:schemeClr val="tx1"/>
                                  </a:solidFill>
                                </a:rPr>
                                <a:t>(b) </a:t>
                              </a:r>
                              <a:r>
                                <a:rPr lang="en-US" altLang="zh-CN" sz="1100" dirty="0">
                                  <a:solidFill>
                                    <a:schemeClr val="tx1"/>
                                  </a:solidFill>
                                </a:rPr>
                                <a:t>IEEE 754 </a:t>
                              </a:r>
                              <a:r>
                                <a:rPr lang="zh-CN" altLang="en-US" sz="1100" dirty="0">
                                  <a:solidFill>
                                    <a:schemeClr val="tx1"/>
                                  </a:solidFill>
                                </a:rPr>
                                <a:t>标准的</a:t>
                              </a:r>
                              <a:r>
                                <a:rPr lang="en-US" altLang="zh-CN" sz="1100" dirty="0">
                                  <a:solidFill>
                                    <a:schemeClr val="tx1"/>
                                  </a:solidFill>
                                </a:rPr>
                                <a:t>64</a:t>
                              </a:r>
                              <a:r>
                                <a:rPr lang="zh-CN" altLang="en-US" sz="1100" dirty="0">
                                  <a:solidFill>
                                    <a:schemeClr val="tx1"/>
                                  </a:solidFill>
                                </a:rPr>
                                <a:t>位浮点数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50" name="组合 49">
                            <a:extLst>
                              <a:ext uri="{FF2B5EF4-FFF2-40B4-BE49-F238E27FC236}">
                                <a16:creationId xmlns:a16="http://schemas.microsoft.com/office/drawing/2014/main" id="{8BF2711B-CF1E-B091-206B-E43106A8A1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6729" y="2588078"/>
                            <a:ext cx="3362392" cy="823066"/>
                            <a:chOff x="6491367" y="2684618"/>
                            <a:chExt cx="3362392" cy="823066"/>
                          </a:xfrm>
                        </p:grpSpPr>
                        <p:grpSp>
                          <p:nvGrpSpPr>
                            <p:cNvPr id="45" name="组合 44">
                              <a:extLst>
                                <a:ext uri="{FF2B5EF4-FFF2-40B4-BE49-F238E27FC236}">
                                  <a16:creationId xmlns:a16="http://schemas.microsoft.com/office/drawing/2014/main" id="{09458414-1D71-535F-2DB1-67033E6981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491367" y="2684618"/>
                              <a:ext cx="3362392" cy="644504"/>
                              <a:chOff x="3452811" y="3190874"/>
                              <a:chExt cx="3362392" cy="644504"/>
                            </a:xfrm>
                          </p:grpSpPr>
                          <p:grpSp>
                            <p:nvGrpSpPr>
                              <p:cNvPr id="34" name="组合 33">
                                <a:extLst>
                                  <a:ext uri="{FF2B5EF4-FFF2-40B4-BE49-F238E27FC236}">
                                    <a16:creationId xmlns:a16="http://schemas.microsoft.com/office/drawing/2014/main" id="{8AA86FF9-CEE9-CA8B-49BE-976102395F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52811" y="3190874"/>
                                <a:ext cx="3362392" cy="238126"/>
                                <a:chOff x="6160288" y="3429000"/>
                                <a:chExt cx="3362392" cy="238126"/>
                              </a:xfrm>
                            </p:grpSpPr>
                            <p:sp>
                              <p:nvSpPr>
                                <p:cNvPr id="20" name="矩形: 单圆角 19">
                                  <a:extLst>
                                    <a:ext uri="{FF2B5EF4-FFF2-40B4-BE49-F238E27FC236}">
                                      <a16:creationId xmlns:a16="http://schemas.microsoft.com/office/drawing/2014/main" id="{E7003465-138D-15DF-0F1A-44BC0737EA5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10800000">
                                  <a:off x="6160288" y="3429000"/>
                                  <a:ext cx="247651" cy="238125"/>
                                </a:xfrm>
                                <a:prstGeom prst="round1Rect">
                                  <a:avLst/>
                                </a:prstGeom>
                                <a:solidFill>
                                  <a:srgbClr val="3B3838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>
                                    <a:solidFill>
                                      <a:srgbClr val="3B383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1" name="矩形 20">
                                  <a:extLst>
                                    <a:ext uri="{FF2B5EF4-FFF2-40B4-BE49-F238E27FC236}">
                                      <a16:creationId xmlns:a16="http://schemas.microsoft.com/office/drawing/2014/main" id="{0E761CF9-96E2-2725-02CC-2618DCF164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419846" y="3429000"/>
                                  <a:ext cx="247652" cy="2381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22" name="矩形 21">
                                  <a:extLst>
                                    <a:ext uri="{FF2B5EF4-FFF2-40B4-BE49-F238E27FC236}">
                                      <a16:creationId xmlns:a16="http://schemas.microsoft.com/office/drawing/2014/main" id="{F5B39EA2-A133-DC6B-0B73-DA8FF3811B3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679407" y="3429000"/>
                                  <a:ext cx="504847" cy="2381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altLang="zh-CN" dirty="0"/>
                                    <a:t>…</a:t>
                                  </a:r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24" name="矩形 23">
                                  <a:extLst>
                                    <a:ext uri="{FF2B5EF4-FFF2-40B4-BE49-F238E27FC236}">
                                      <a16:creationId xmlns:a16="http://schemas.microsoft.com/office/drawing/2014/main" id="{03905302-9DDB-21A6-A4B6-E01D52AB4AB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198532" y="3429000"/>
                                  <a:ext cx="247652" cy="2381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25" name="矩形 24">
                                  <a:extLst>
                                    <a:ext uri="{FF2B5EF4-FFF2-40B4-BE49-F238E27FC236}">
                                      <a16:creationId xmlns:a16="http://schemas.microsoft.com/office/drawing/2014/main" id="{E7CE950A-5641-2510-7B4C-127D8DADCC4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458094" y="3429000"/>
                                  <a:ext cx="247652" cy="2381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26" name="矩形 25">
                                  <a:extLst>
                                    <a:ext uri="{FF2B5EF4-FFF2-40B4-BE49-F238E27FC236}">
                                      <a16:creationId xmlns:a16="http://schemas.microsoft.com/office/drawing/2014/main" id="{37696544-47A7-4DD9-6435-6738E673954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717655" y="3429000"/>
                                  <a:ext cx="1532381" cy="2381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altLang="zh-CN" dirty="0"/>
                                    <a:t>…</a:t>
                                  </a:r>
                                  <a:endParaRPr lang="zh-CN" altLang="en-US" dirty="0"/>
                                </a:p>
                              </p:txBody>
                            </p:sp>
                            <p:sp>
                              <p:nvSpPr>
                                <p:cNvPr id="32" name="矩形 31">
                                  <a:extLst>
                                    <a:ext uri="{FF2B5EF4-FFF2-40B4-BE49-F238E27FC236}">
                                      <a16:creationId xmlns:a16="http://schemas.microsoft.com/office/drawing/2014/main" id="{57B92920-0D4A-FD2A-4211-E8518C5E573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275028" y="3429000"/>
                                  <a:ext cx="247652" cy="23812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42" name="左大括号 41">
                                <a:extLst>
                                  <a:ext uri="{FF2B5EF4-FFF2-40B4-BE49-F238E27FC236}">
                                    <a16:creationId xmlns:a16="http://schemas.microsoft.com/office/drawing/2014/main" id="{C4582C42-AD92-1A1B-5CC7-A55444996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6200000">
                                <a:off x="4166611" y="2995941"/>
                                <a:ext cx="110353" cy="1026338"/>
                              </a:xfrm>
                              <a:prstGeom prst="leftBrace">
                                <a:avLst/>
                              </a:prstGeom>
                              <a:noFill/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43" name="矩形 42">
                                <a:extLst>
                                  <a:ext uri="{FF2B5EF4-FFF2-40B4-BE49-F238E27FC236}">
                                    <a16:creationId xmlns:a16="http://schemas.microsoft.com/office/drawing/2014/main" id="{38BD84DB-AE33-6148-4EB2-DB90769A2E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46906" y="3573768"/>
                                <a:ext cx="769174" cy="2616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100" dirty="0">
                                    <a:solidFill>
                                      <a:schemeClr val="tx1"/>
                                    </a:solidFill>
                                  </a:rPr>
                                  <a:t>8bit</a:t>
                                </a:r>
                                <a:r>
                                  <a:rPr lang="zh-CN" altLang="en-US" sz="1100" dirty="0">
                                    <a:solidFill>
                                      <a:schemeClr val="tx1"/>
                                    </a:solidFill>
                                  </a:rPr>
                                  <a:t>阶码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47" name="矩形 46">
                              <a:extLst>
                                <a:ext uri="{FF2B5EF4-FFF2-40B4-BE49-F238E27FC236}">
                                  <a16:creationId xmlns:a16="http://schemas.microsoft.com/office/drawing/2014/main" id="{8DA736F1-7F23-D1AC-D4C0-348A58A30A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53374" y="3246074"/>
                              <a:ext cx="2119407" cy="2616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altLang="zh-CN" sz="1100" dirty="0">
                                  <a:solidFill>
                                    <a:schemeClr val="tx1"/>
                                  </a:solidFill>
                                </a:rPr>
                                <a:t>(a) IEEE 754 </a:t>
                              </a:r>
                              <a:r>
                                <a:rPr lang="zh-CN" altLang="en-US" sz="1100" dirty="0">
                                  <a:solidFill>
                                    <a:schemeClr val="tx1"/>
                                  </a:solidFill>
                                </a:rPr>
                                <a:t>标准的</a:t>
                              </a:r>
                              <a:r>
                                <a:rPr lang="en-US" altLang="zh-CN" sz="1100" dirty="0">
                                  <a:solidFill>
                                    <a:schemeClr val="tx1"/>
                                  </a:solidFill>
                                </a:rPr>
                                <a:t>32</a:t>
                              </a:r>
                              <a:r>
                                <a:rPr lang="zh-CN" altLang="en-US" sz="1100" dirty="0">
                                  <a:solidFill>
                                    <a:schemeClr val="tx1"/>
                                  </a:solidFill>
                                </a:rPr>
                                <a:t>位浮点数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5" name="矩形 4">
                          <a:extLst>
                            <a:ext uri="{FF2B5EF4-FFF2-40B4-BE49-F238E27FC236}">
                              <a16:creationId xmlns:a16="http://schemas.microsoft.com/office/drawing/2014/main" id="{2F6E93D4-6E81-FA6A-A483-24F002D4F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0901" y="2970972"/>
                          <a:ext cx="619306" cy="261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100" dirty="0">
                              <a:solidFill>
                                <a:schemeClr val="tx1"/>
                              </a:solidFill>
                            </a:rPr>
                            <a:t>符号位</a:t>
                          </a:r>
                        </a:p>
                      </p:txBody>
                    </p:sp>
                  </p:grp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C5AB4556-95A4-CD6B-F153-BCB861A905EB}"/>
                          </a:ext>
                        </a:extLst>
                      </p:cNvPr>
                      <p:cNvCxnSpPr>
                        <a:endCxn id="5" idx="0"/>
                      </p:cNvCxnSpPr>
                      <p:nvPr/>
                    </p:nvCxnSpPr>
                    <p:spPr>
                      <a:xfrm>
                        <a:off x="4700554" y="2836736"/>
                        <a:ext cx="0" cy="134236"/>
                      </a:xfrm>
                      <a:prstGeom prst="line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E49389BE-B6BF-A732-0F4E-9BC8D8A90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537" y="3666653"/>
                      <a:ext cx="247652" cy="23812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0640B2F8-8BC3-E6F0-E168-429829705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2098" y="3666653"/>
                      <a:ext cx="504847" cy="23812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p:txBody>
                </p: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2C8C727D-0709-475C-EE0B-7C261E9CD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1223" y="3666653"/>
                      <a:ext cx="247652" cy="23812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8971D6F4-6808-6488-34A8-C95D554A2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0785" y="3666653"/>
                      <a:ext cx="247652" cy="238126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61" name="矩形 60">
                      <a:extLst>
                        <a:ext uri="{FF2B5EF4-FFF2-40B4-BE49-F238E27FC236}">
                          <a16:creationId xmlns:a16="http://schemas.microsoft.com/office/drawing/2014/main" id="{EA0BF59F-9217-E185-C2FD-02E54E2D47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0346" y="3666653"/>
                      <a:ext cx="1532381" cy="238126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62" name="左大括号 61">
                    <a:extLst>
                      <a:ext uri="{FF2B5EF4-FFF2-40B4-BE49-F238E27FC236}">
                        <a16:creationId xmlns:a16="http://schemas.microsoft.com/office/drawing/2014/main" id="{11F0F711-A89E-399E-DBFC-C72BA1FD1A6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90530" y="3462803"/>
                    <a:ext cx="110353" cy="1026338"/>
                  </a:xfrm>
                  <a:prstGeom prst="leftBrac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E41CFE9-8CDB-961D-FA48-12EAF445B570}"/>
                      </a:ext>
                    </a:extLst>
                  </p:cNvPr>
                  <p:cNvSpPr/>
                  <p:nvPr/>
                </p:nvSpPr>
                <p:spPr>
                  <a:xfrm>
                    <a:off x="4967073" y="4032236"/>
                    <a:ext cx="769174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100" dirty="0">
                        <a:solidFill>
                          <a:schemeClr val="tx1"/>
                        </a:solidFill>
                      </a:rPr>
                      <a:t>11bit</a:t>
                    </a:r>
                    <a:r>
                      <a:rPr lang="zh-CN" altLang="en-US" sz="1100" dirty="0">
                        <a:solidFill>
                          <a:schemeClr val="tx1"/>
                        </a:solidFill>
                      </a:rPr>
                      <a:t>阶码</a:t>
                    </a:r>
                  </a:p>
                </p:txBody>
              </p:sp>
            </p:grpSp>
          </p:grpSp>
        </p:grpSp>
        <p:sp>
          <p:nvSpPr>
            <p:cNvPr id="70" name="左大括号 69">
              <a:extLst>
                <a:ext uri="{FF2B5EF4-FFF2-40B4-BE49-F238E27FC236}">
                  <a16:creationId xmlns:a16="http://schemas.microsoft.com/office/drawing/2014/main" id="{DF85E345-7372-CC33-5633-E3F68CC8008D}"/>
                </a:ext>
              </a:extLst>
            </p:cNvPr>
            <p:cNvSpPr/>
            <p:nvPr/>
          </p:nvSpPr>
          <p:spPr>
            <a:xfrm rot="16200000">
              <a:off x="6861935" y="2947820"/>
              <a:ext cx="77745" cy="2042690"/>
            </a:xfrm>
            <a:prstGeom prst="leftBrac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5BBE6CC-3A7F-D766-0078-D9A8FA1768EF}"/>
                </a:ext>
              </a:extLst>
            </p:cNvPr>
            <p:cNvSpPr/>
            <p:nvPr/>
          </p:nvSpPr>
          <p:spPr>
            <a:xfrm>
              <a:off x="6217515" y="4061009"/>
              <a:ext cx="1358041" cy="204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52bit</a:t>
              </a:r>
              <a:r>
                <a:rPr lang="zh-CN" altLang="en-US" sz="1100" dirty="0">
                  <a:solidFill>
                    <a:schemeClr val="tx1"/>
                  </a:solidFill>
                </a:rPr>
                <a:t>尾数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1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E7D777-352D-A9A3-59CF-7D0F3074383B}"/>
              </a:ext>
            </a:extLst>
          </p:cNvPr>
          <p:cNvGrpSpPr/>
          <p:nvPr/>
        </p:nvGrpSpPr>
        <p:grpSpPr>
          <a:xfrm>
            <a:off x="3641090" y="2285364"/>
            <a:ext cx="4757420" cy="2855958"/>
            <a:chOff x="0" y="0"/>
            <a:chExt cx="4138906" cy="20821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92E1A1-2B6E-6B1F-F885-BAB85FCC3F12}"/>
                </a:ext>
              </a:extLst>
            </p:cNvPr>
            <p:cNvGrpSpPr/>
            <p:nvPr/>
          </p:nvGrpSpPr>
          <p:grpSpPr>
            <a:xfrm>
              <a:off x="1" y="0"/>
              <a:ext cx="4138905" cy="1025573"/>
              <a:chOff x="1" y="0"/>
              <a:chExt cx="4138905" cy="1025573"/>
            </a:xfrm>
          </p:grpSpPr>
          <p:sp>
            <p:nvSpPr>
              <p:cNvPr id="57" name="左大括号 56">
                <a:extLst>
                  <a:ext uri="{FF2B5EF4-FFF2-40B4-BE49-F238E27FC236}">
                    <a16:creationId xmlns:a16="http://schemas.microsoft.com/office/drawing/2014/main" id="{04E7B212-C5D8-BDFF-041B-13D9B2215CFD}"/>
                  </a:ext>
                </a:extLst>
              </p:cNvPr>
              <p:cNvSpPr/>
              <p:nvPr/>
            </p:nvSpPr>
            <p:spPr>
              <a:xfrm rot="16200000">
                <a:off x="2711290" y="-752740"/>
                <a:ext cx="104695" cy="2552081"/>
              </a:xfrm>
              <a:prstGeom prst="leftBrac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472928E-0FAF-4C61-41BE-24D63DB6B98F}"/>
                  </a:ext>
                </a:extLst>
              </p:cNvPr>
              <p:cNvSpPr/>
              <p:nvPr/>
            </p:nvSpPr>
            <p:spPr>
              <a:xfrm>
                <a:off x="2080375" y="613852"/>
                <a:ext cx="1358041" cy="204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560"/>
                  </a:lnSpc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23bit</a:t>
                </a:r>
                <a:r>
                  <a:rPr lang="zh-CN" sz="11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尾数</a:t>
                </a:r>
                <a:endParaRPr lang="zh-CN" sz="105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250C28F-B7B9-A916-ED9D-67F2AF880BED}"/>
                  </a:ext>
                </a:extLst>
              </p:cNvPr>
              <p:cNvGrpSpPr/>
              <p:nvPr/>
            </p:nvGrpSpPr>
            <p:grpSpPr>
              <a:xfrm>
                <a:off x="1" y="0"/>
                <a:ext cx="4138905" cy="1025573"/>
                <a:chOff x="1" y="0"/>
                <a:chExt cx="4138905" cy="1025573"/>
              </a:xfrm>
            </p:grpSpPr>
            <p:sp>
              <p:nvSpPr>
                <p:cNvPr id="60" name="文本框 8">
                  <a:extLst>
                    <a:ext uri="{FF2B5EF4-FFF2-40B4-BE49-F238E27FC236}">
                      <a16:creationId xmlns:a16="http://schemas.microsoft.com/office/drawing/2014/main" id="{5B062FCB-6D7D-0924-34B9-2F311643F4D4}"/>
                    </a:ext>
                  </a:extLst>
                </p:cNvPr>
                <p:cNvSpPr txBox="1"/>
                <p:nvPr/>
              </p:nvSpPr>
              <p:spPr>
                <a:xfrm>
                  <a:off x="156433" y="14501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31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文本框 9">
                  <a:extLst>
                    <a:ext uri="{FF2B5EF4-FFF2-40B4-BE49-F238E27FC236}">
                      <a16:creationId xmlns:a16="http://schemas.microsoft.com/office/drawing/2014/main" id="{CD48A609-DDF1-B116-C3CD-CD01F6585DB0}"/>
                    </a:ext>
                  </a:extLst>
                </p:cNvPr>
                <p:cNvSpPr txBox="1"/>
                <p:nvPr/>
              </p:nvSpPr>
              <p:spPr>
                <a:xfrm>
                  <a:off x="382178" y="3272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 dirty="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30</a:t>
                  </a:r>
                  <a:endParaRPr lang="zh-CN" sz="105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文本框 10">
                  <a:extLst>
                    <a:ext uri="{FF2B5EF4-FFF2-40B4-BE49-F238E27FC236}">
                      <a16:creationId xmlns:a16="http://schemas.microsoft.com/office/drawing/2014/main" id="{0D8A8018-BF9B-F33F-148D-BB5FAECD71F4}"/>
                    </a:ext>
                  </a:extLst>
                </p:cNvPr>
                <p:cNvSpPr txBox="1"/>
                <p:nvPr/>
              </p:nvSpPr>
              <p:spPr>
                <a:xfrm>
                  <a:off x="1228940" y="0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23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文本框 11">
                  <a:extLst>
                    <a:ext uri="{FF2B5EF4-FFF2-40B4-BE49-F238E27FC236}">
                      <a16:creationId xmlns:a16="http://schemas.microsoft.com/office/drawing/2014/main" id="{277F6ED2-CCC0-8037-CA2C-4C0C86706086}"/>
                    </a:ext>
                  </a:extLst>
                </p:cNvPr>
                <p:cNvSpPr txBox="1"/>
                <p:nvPr/>
              </p:nvSpPr>
              <p:spPr>
                <a:xfrm>
                  <a:off x="1415886" y="0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22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文本框 12">
                  <a:extLst>
                    <a:ext uri="{FF2B5EF4-FFF2-40B4-BE49-F238E27FC236}">
                      <a16:creationId xmlns:a16="http://schemas.microsoft.com/office/drawing/2014/main" id="{79CF5AA3-957D-C698-4130-A8B63EAD7F1A}"/>
                    </a:ext>
                  </a:extLst>
                </p:cNvPr>
                <p:cNvSpPr txBox="1"/>
                <p:nvPr/>
              </p:nvSpPr>
              <p:spPr>
                <a:xfrm>
                  <a:off x="3919616" y="0"/>
                  <a:ext cx="219290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9453B351-D6D8-C91E-7DA1-E8CFC226F781}"/>
                    </a:ext>
                  </a:extLst>
                </p:cNvPr>
                <p:cNvGrpSpPr/>
                <p:nvPr/>
              </p:nvGrpSpPr>
              <p:grpSpPr>
                <a:xfrm>
                  <a:off x="1" y="202545"/>
                  <a:ext cx="4039677" cy="823028"/>
                  <a:chOff x="1" y="202545"/>
                  <a:chExt cx="4039677" cy="823028"/>
                </a:xfrm>
              </p:grpSpPr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E0A732F8-FA12-52CA-0D7E-72FA39D61418}"/>
                      </a:ext>
                    </a:extLst>
                  </p:cNvPr>
                  <p:cNvGrpSpPr/>
                  <p:nvPr/>
                </p:nvGrpSpPr>
                <p:grpSpPr>
                  <a:xfrm>
                    <a:off x="1" y="202545"/>
                    <a:ext cx="4039677" cy="823028"/>
                    <a:chOff x="1" y="202545"/>
                    <a:chExt cx="4039677" cy="823028"/>
                  </a:xfrm>
                </p:grpSpPr>
                <p:grpSp>
                  <p:nvGrpSpPr>
                    <p:cNvPr id="68" name="组合 67">
                      <a:extLst>
                        <a:ext uri="{FF2B5EF4-FFF2-40B4-BE49-F238E27FC236}">
                          <a16:creationId xmlns:a16="http://schemas.microsoft.com/office/drawing/2014/main" id="{66D39EA7-7ED1-70E4-BBE3-CCF1A14F9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5829" y="202545"/>
                      <a:ext cx="3853849" cy="823028"/>
                      <a:chOff x="185829" y="202545"/>
                      <a:chExt cx="3853849" cy="823028"/>
                    </a:xfrm>
                  </p:grpSpPr>
                  <p:grpSp>
                    <p:nvGrpSpPr>
                      <p:cNvPr id="70" name="组合 69">
                        <a:extLst>
                          <a:ext uri="{FF2B5EF4-FFF2-40B4-BE49-F238E27FC236}">
                            <a16:creationId xmlns:a16="http://schemas.microsoft.com/office/drawing/2014/main" id="{9E39B4BE-9E66-F506-682B-1336C1DC65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5829" y="202545"/>
                        <a:ext cx="3853849" cy="644504"/>
                        <a:chOff x="185829" y="202545"/>
                        <a:chExt cx="3853849" cy="644504"/>
                      </a:xfrm>
                    </p:grpSpPr>
                    <p:grpSp>
                      <p:nvGrpSpPr>
                        <p:cNvPr id="72" name="组合 71">
                          <a:extLst>
                            <a:ext uri="{FF2B5EF4-FFF2-40B4-BE49-F238E27FC236}">
                              <a16:creationId xmlns:a16="http://schemas.microsoft.com/office/drawing/2014/main" id="{9EE55203-B570-37C6-80A6-598F4D32E2E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85829" y="202545"/>
                          <a:ext cx="3853849" cy="238126"/>
                          <a:chOff x="185829" y="202545"/>
                          <a:chExt cx="3853849" cy="238126"/>
                        </a:xfrm>
                      </p:grpSpPr>
                      <p:sp>
                        <p:nvSpPr>
                          <p:cNvPr id="75" name="矩形: 单圆角 74">
                            <a:extLst>
                              <a:ext uri="{FF2B5EF4-FFF2-40B4-BE49-F238E27FC236}">
                                <a16:creationId xmlns:a16="http://schemas.microsoft.com/office/drawing/2014/main" id="{17DA081F-E557-67F4-1F4F-05E9DA3A85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85829" y="202545"/>
                            <a:ext cx="247651" cy="238125"/>
                          </a:xfrm>
                          <a:prstGeom prst="round1Rect">
                            <a:avLst/>
                          </a:prstGeom>
                          <a:solidFill>
                            <a:srgbClr val="3B3838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ts val="1560"/>
                              </a:lnSpc>
                            </a:pPr>
                            <a:r>
                              <a:rPr lang="en-US" altLang="zh-CN" sz="1050" dirty="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rPr>
                              <a:t>0</a:t>
                            </a:r>
                            <a:endParaRPr lang="zh-CN" sz="105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6" name="矩形 75">
                            <a:extLst>
                              <a:ext uri="{FF2B5EF4-FFF2-40B4-BE49-F238E27FC236}">
                                <a16:creationId xmlns:a16="http://schemas.microsoft.com/office/drawing/2014/main" id="{3A8645DF-43BF-F799-3681-EE6E8B10FC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0121" y="202545"/>
                            <a:ext cx="1000577" cy="238126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ts val="1560"/>
                              </a:lnSpc>
                            </a:pPr>
                            <a:r>
                              <a:rPr lang="en-US" sz="1100" kern="1200" dirty="0">
                                <a:solidFill>
                                  <a:srgbClr val="FFFFFF"/>
                                </a:solidFill>
                                <a:effectLst/>
                                <a:ea typeface="宋体" panose="02010600030101010101" pitchFamily="2" charset="-122"/>
                              </a:rPr>
                              <a:t>1 0 0 0 0 0 0 0 </a:t>
                            </a:r>
                            <a:endParaRPr lang="zh-CN" sz="105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77" name="矩形 76">
                            <a:extLst>
                              <a:ext uri="{FF2B5EF4-FFF2-40B4-BE49-F238E27FC236}">
                                <a16:creationId xmlns:a16="http://schemas.microsoft.com/office/drawing/2014/main" id="{8E052735-D35F-AA07-2B39-5E7D4CE0A1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79113" y="202545"/>
                            <a:ext cx="2560565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ts val="1560"/>
                              </a:lnSpc>
                            </a:pPr>
                            <a:r>
                              <a:rPr lang="en-US" sz="1100" kern="1200" dirty="0">
                                <a:solidFill>
                                  <a:srgbClr val="FFFFFF"/>
                                </a:solidFill>
                                <a:effectLst/>
                                <a:ea typeface="宋体" panose="02010600030101010101" pitchFamily="2" charset="-122"/>
                              </a:rPr>
                              <a:t>1 0 0 1 0 0 0 1 1 1 1 0 1 0 1 1 1 0 0 0 0 1 1 </a:t>
                            </a:r>
                            <a:endParaRPr lang="zh-CN" sz="105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73" name="左大括号 72">
                          <a:extLst>
                            <a:ext uri="{FF2B5EF4-FFF2-40B4-BE49-F238E27FC236}">
                              <a16:creationId xmlns:a16="http://schemas.microsoft.com/office/drawing/2014/main" id="{FA63772C-8883-0370-AB78-8249BDFF4B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899629" y="7612"/>
                          <a:ext cx="110353" cy="1026338"/>
                        </a:xfrm>
                        <a:prstGeom prst="leftBrace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4" name="矩形 73">
                          <a:extLst>
                            <a:ext uri="{FF2B5EF4-FFF2-40B4-BE49-F238E27FC236}">
                              <a16:creationId xmlns:a16="http://schemas.microsoft.com/office/drawing/2014/main" id="{951AC192-FB61-CF19-E881-3B2AD5B72B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9924" y="585439"/>
                          <a:ext cx="769174" cy="261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ts val="1560"/>
                            </a:lnSpc>
                          </a:pPr>
                          <a:r>
                            <a:rPr lang="en-US" sz="1100" kern="1200">
                              <a:solidFill>
                                <a:srgbClr val="000000"/>
                              </a:solidFill>
                              <a:effectLst/>
                              <a:ea typeface="宋体" panose="02010600030101010101" pitchFamily="2" charset="-122"/>
                            </a:rPr>
                            <a:t>8bit</a:t>
                          </a:r>
                          <a:r>
                            <a:rPr lang="zh-CN" sz="11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阶码</a:t>
                          </a:r>
                          <a:endParaRPr lang="zh-CN" sz="105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71" name="矩形 70">
                        <a:extLst>
                          <a:ext uri="{FF2B5EF4-FFF2-40B4-BE49-F238E27FC236}">
                            <a16:creationId xmlns:a16="http://schemas.microsoft.com/office/drawing/2014/main" id="{8EED5E79-CAC1-0B82-6BF0-1263F657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8328" y="763963"/>
                        <a:ext cx="2119407" cy="261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ts val="1560"/>
                          </a:lnSpc>
                        </a:pPr>
                        <a:r>
                          <a:rPr lang="en-US" sz="1100" kern="1200" dirty="0">
                            <a:solidFill>
                              <a:srgbClr val="000000"/>
                            </a:solidFill>
                            <a:effectLst/>
                            <a:ea typeface="宋体" panose="02010600030101010101" pitchFamily="2" charset="-122"/>
                          </a:rPr>
                          <a:t>(a) 3.14</a:t>
                        </a:r>
                        <a:r>
                          <a:rPr lang="zh-CN" sz="11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a:t>的</a:t>
                        </a:r>
                        <a:r>
                          <a:rPr lang="en-US" sz="11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a:t>32</a:t>
                        </a:r>
                        <a:r>
                          <a:rPr lang="zh-CN" sz="11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a:t>位浮点数二进制码</a:t>
                        </a:r>
                        <a:endParaRPr lang="zh-CN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4BBA40F0-7599-8FDE-2314-F110DADE4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" y="585439"/>
                      <a:ext cx="619306" cy="2616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符号位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359164E2-5B1E-CF2D-E557-54C7EA074762}"/>
                      </a:ext>
                    </a:extLst>
                  </p:cNvPr>
                  <p:cNvCxnSpPr>
                    <a:cxnSpLocks/>
                    <a:endCxn id="69" idx="0"/>
                  </p:cNvCxnSpPr>
                  <p:nvPr/>
                </p:nvCxnSpPr>
                <p:spPr>
                  <a:xfrm>
                    <a:off x="309654" y="451203"/>
                    <a:ext cx="0" cy="134236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CD62A18-3B1F-D0B6-F369-BFD4C1377669}"/>
                </a:ext>
              </a:extLst>
            </p:cNvPr>
            <p:cNvGrpSpPr/>
            <p:nvPr/>
          </p:nvGrpSpPr>
          <p:grpSpPr>
            <a:xfrm>
              <a:off x="0" y="1039986"/>
              <a:ext cx="4116914" cy="1042172"/>
              <a:chOff x="0" y="1039986"/>
              <a:chExt cx="4116914" cy="1042172"/>
            </a:xfrm>
          </p:grpSpPr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04AA5620-08EF-7F2C-96C5-2383956AD72C}"/>
                  </a:ext>
                </a:extLst>
              </p:cNvPr>
              <p:cNvSpPr/>
              <p:nvPr/>
            </p:nvSpPr>
            <p:spPr>
              <a:xfrm rot="16200000">
                <a:off x="2689209" y="287340"/>
                <a:ext cx="104695" cy="2552081"/>
              </a:xfrm>
              <a:prstGeom prst="leftBrac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DA77C29-D13F-AB57-1162-171D0259FCA6}"/>
                  </a:ext>
                </a:extLst>
              </p:cNvPr>
              <p:cNvSpPr/>
              <p:nvPr/>
            </p:nvSpPr>
            <p:spPr>
              <a:xfrm>
                <a:off x="2080374" y="1654292"/>
                <a:ext cx="1358041" cy="204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560"/>
                  </a:lnSpc>
                </a:pPr>
                <a:r>
                  <a:rPr lang="en-US" sz="1100" kern="120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</a:rPr>
                  <a:t>23bit</a:t>
                </a:r>
                <a:r>
                  <a:rPr lang="zh-CN" sz="11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尾数</a:t>
                </a:r>
                <a:endParaRPr lang="zh-CN" sz="105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ADBF6AC-3AE5-0961-3CCA-9DBB0DBDA19C}"/>
                  </a:ext>
                </a:extLst>
              </p:cNvPr>
              <p:cNvGrpSpPr/>
              <p:nvPr/>
            </p:nvGrpSpPr>
            <p:grpSpPr>
              <a:xfrm>
                <a:off x="0" y="1039986"/>
                <a:ext cx="4116914" cy="1042172"/>
                <a:chOff x="0" y="1039986"/>
                <a:chExt cx="4116914" cy="1042172"/>
              </a:xfrm>
            </p:grpSpPr>
            <p:sp>
              <p:nvSpPr>
                <p:cNvPr id="11" name="文本框 58">
                  <a:extLst>
                    <a:ext uri="{FF2B5EF4-FFF2-40B4-BE49-F238E27FC236}">
                      <a16:creationId xmlns:a16="http://schemas.microsoft.com/office/drawing/2014/main" id="{7884CC79-33AB-02DA-0180-C1ADA07ECA5E}"/>
                    </a:ext>
                  </a:extLst>
                </p:cNvPr>
                <p:cNvSpPr txBox="1"/>
                <p:nvPr/>
              </p:nvSpPr>
              <p:spPr>
                <a:xfrm>
                  <a:off x="140761" y="1045252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 dirty="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31</a:t>
                  </a:r>
                  <a:endParaRPr lang="zh-CN" sz="105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" name="文本框 59">
                  <a:extLst>
                    <a:ext uri="{FF2B5EF4-FFF2-40B4-BE49-F238E27FC236}">
                      <a16:creationId xmlns:a16="http://schemas.microsoft.com/office/drawing/2014/main" id="{E341E795-6282-E0ED-7315-9128DA115D11}"/>
                    </a:ext>
                  </a:extLst>
                </p:cNvPr>
                <p:cNvSpPr txBox="1"/>
                <p:nvPr/>
              </p:nvSpPr>
              <p:spPr>
                <a:xfrm>
                  <a:off x="369402" y="1045253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30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文本框 60">
                  <a:extLst>
                    <a:ext uri="{FF2B5EF4-FFF2-40B4-BE49-F238E27FC236}">
                      <a16:creationId xmlns:a16="http://schemas.microsoft.com/office/drawing/2014/main" id="{DFA0C6D9-370A-C09A-5E7D-7E963A940710}"/>
                    </a:ext>
                  </a:extLst>
                </p:cNvPr>
                <p:cNvSpPr txBox="1"/>
                <p:nvPr/>
              </p:nvSpPr>
              <p:spPr>
                <a:xfrm>
                  <a:off x="1206889" y="1039986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23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文本框 61">
                  <a:extLst>
                    <a:ext uri="{FF2B5EF4-FFF2-40B4-BE49-F238E27FC236}">
                      <a16:creationId xmlns:a16="http://schemas.microsoft.com/office/drawing/2014/main" id="{87F1F45D-8B9E-A7D3-7409-2947526D3BA4}"/>
                    </a:ext>
                  </a:extLst>
                </p:cNvPr>
                <p:cNvSpPr txBox="1"/>
                <p:nvPr/>
              </p:nvSpPr>
              <p:spPr>
                <a:xfrm>
                  <a:off x="1393839" y="1039986"/>
                  <a:ext cx="266365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22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文本框 62">
                  <a:extLst>
                    <a:ext uri="{FF2B5EF4-FFF2-40B4-BE49-F238E27FC236}">
                      <a16:creationId xmlns:a16="http://schemas.microsoft.com/office/drawing/2014/main" id="{853C5DA2-7678-64D8-54A2-D6130D555DAD}"/>
                    </a:ext>
                  </a:extLst>
                </p:cNvPr>
                <p:cNvSpPr txBox="1"/>
                <p:nvPr/>
              </p:nvSpPr>
              <p:spPr>
                <a:xfrm>
                  <a:off x="3897624" y="1039986"/>
                  <a:ext cx="219290" cy="290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just">
                    <a:lnSpc>
                      <a:spcPts val="1560"/>
                    </a:lnSpc>
                  </a:pPr>
                  <a:r>
                    <a:rPr lang="en-US" sz="800" kern="1200">
                      <a:solidFill>
                        <a:srgbClr val="000000"/>
                      </a:solidFill>
                      <a:effectLst/>
                      <a:latin typeface="等线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endParaRPr lang="zh-CN" sz="105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D96F03CF-88AE-B18F-D52E-B594FB39EB85}"/>
                    </a:ext>
                  </a:extLst>
                </p:cNvPr>
                <p:cNvGrpSpPr/>
                <p:nvPr/>
              </p:nvGrpSpPr>
              <p:grpSpPr>
                <a:xfrm>
                  <a:off x="0" y="1242625"/>
                  <a:ext cx="4017597" cy="839533"/>
                  <a:chOff x="0" y="1242625"/>
                  <a:chExt cx="4017597" cy="839533"/>
                </a:xfrm>
              </p:grpSpPr>
              <p:grpSp>
                <p:nvGrpSpPr>
                  <p:cNvPr id="32" name="组合 31">
                    <a:extLst>
                      <a:ext uri="{FF2B5EF4-FFF2-40B4-BE49-F238E27FC236}">
                        <a16:creationId xmlns:a16="http://schemas.microsoft.com/office/drawing/2014/main" id="{5FB5E05D-AE6F-CFA2-1EAF-69B44F50B56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242625"/>
                    <a:ext cx="4017597" cy="839533"/>
                    <a:chOff x="0" y="1242625"/>
                    <a:chExt cx="4017597" cy="839533"/>
                  </a:xfrm>
                </p:grpSpPr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281342C-74E0-0DC9-A1D1-40B384ED8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3748" y="1242625"/>
                      <a:ext cx="3853849" cy="839533"/>
                      <a:chOff x="163748" y="1242625"/>
                      <a:chExt cx="3853849" cy="839533"/>
                    </a:xfrm>
                  </p:grpSpPr>
                  <p:grpSp>
                    <p:nvGrpSpPr>
                      <p:cNvPr id="37" name="组合 36">
                        <a:extLst>
                          <a:ext uri="{FF2B5EF4-FFF2-40B4-BE49-F238E27FC236}">
                            <a16:creationId xmlns:a16="http://schemas.microsoft.com/office/drawing/2014/main" id="{CC51EEE2-556A-6067-CBBE-9EBCAD05F1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748" y="1242625"/>
                        <a:ext cx="3853849" cy="644504"/>
                        <a:chOff x="163748" y="1242625"/>
                        <a:chExt cx="3853849" cy="644504"/>
                      </a:xfrm>
                    </p:grpSpPr>
                    <p:grpSp>
                      <p:nvGrpSpPr>
                        <p:cNvPr id="39" name="组合 38">
                          <a:extLst>
                            <a:ext uri="{FF2B5EF4-FFF2-40B4-BE49-F238E27FC236}">
                              <a16:creationId xmlns:a16="http://schemas.microsoft.com/office/drawing/2014/main" id="{B8FD68F6-824F-9EA9-14AC-B5FA42BFD8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3748" y="1242625"/>
                          <a:ext cx="3853849" cy="238126"/>
                          <a:chOff x="163748" y="1242625"/>
                          <a:chExt cx="3853849" cy="238126"/>
                        </a:xfrm>
                      </p:grpSpPr>
                      <p:sp>
                        <p:nvSpPr>
                          <p:cNvPr id="45" name="矩形: 单圆角 44">
                            <a:extLst>
                              <a:ext uri="{FF2B5EF4-FFF2-40B4-BE49-F238E27FC236}">
                                <a16:creationId xmlns:a16="http://schemas.microsoft.com/office/drawing/2014/main" id="{8B93DA73-49B6-2492-300B-09895994F0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0800000">
                            <a:off x="163748" y="1242625"/>
                            <a:ext cx="247651" cy="238125"/>
                          </a:xfrm>
                          <a:prstGeom prst="round1Rect">
                            <a:avLst/>
                          </a:prstGeom>
                          <a:solidFill>
                            <a:srgbClr val="3B3838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ts val="1560"/>
                              </a:lnSpc>
                            </a:pPr>
                            <a:r>
                              <a:rPr lang="en-US" sz="1100" kern="1200" dirty="0">
                                <a:solidFill>
                                  <a:srgbClr val="FFFFFF"/>
                                </a:solidFill>
                                <a:effectLst/>
                                <a:ea typeface="宋体" panose="02010600030101010101" pitchFamily="2" charset="-122"/>
                              </a:rPr>
                              <a:t>0</a:t>
                            </a:r>
                            <a:endParaRPr lang="zh-CN" sz="105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5" name="矩形 54">
                            <a:extLst>
                              <a:ext uri="{FF2B5EF4-FFF2-40B4-BE49-F238E27FC236}">
                                <a16:creationId xmlns:a16="http://schemas.microsoft.com/office/drawing/2014/main" id="{A35B26E4-6C20-F243-DA1F-F0C013D578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8040" y="1242625"/>
                            <a:ext cx="1000577" cy="238126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ts val="1560"/>
                              </a:lnSpc>
                            </a:pPr>
                            <a:r>
                              <a:rPr lang="en-US" sz="1100" kern="1200" dirty="0">
                                <a:solidFill>
                                  <a:srgbClr val="FFFFFF"/>
                                </a:solidFill>
                                <a:effectLst/>
                                <a:ea typeface="宋体" panose="02010600030101010101" pitchFamily="2" charset="-122"/>
                              </a:rPr>
                              <a:t>0 1 1 1 1 1 1 1 </a:t>
                            </a:r>
                            <a:endParaRPr lang="zh-CN" sz="105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56" name="矩形 55">
                            <a:extLst>
                              <a:ext uri="{FF2B5EF4-FFF2-40B4-BE49-F238E27FC236}">
                                <a16:creationId xmlns:a16="http://schemas.microsoft.com/office/drawing/2014/main" id="{FA42FD15-1665-B5AD-207E-1B9968C211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57032" y="1242625"/>
                            <a:ext cx="2560565" cy="23812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ts val="1560"/>
                              </a:lnSpc>
                            </a:pPr>
                            <a:r>
                              <a:rPr lang="en-US" sz="1100" kern="1200" dirty="0">
                                <a:solidFill>
                                  <a:srgbClr val="FFFFFF"/>
                                </a:solidFill>
                                <a:effectLst/>
                                <a:ea typeface="宋体" panose="02010600030101010101" pitchFamily="2" charset="-122"/>
                              </a:rPr>
                              <a:t>0 0 1 0 0 0 1 1 1 1 0 1 0 1 1 1 0 0 0 0 1 0 1 </a:t>
                            </a:r>
                            <a:endParaRPr lang="zh-CN" sz="105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40" name="左大括号 39">
                          <a:extLst>
                            <a:ext uri="{FF2B5EF4-FFF2-40B4-BE49-F238E27FC236}">
                              <a16:creationId xmlns:a16="http://schemas.microsoft.com/office/drawing/2014/main" id="{2C68B7F5-4E21-FCD7-FB0C-098436A80F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877548" y="1047692"/>
                          <a:ext cx="110353" cy="1026338"/>
                        </a:xfrm>
                        <a:prstGeom prst="leftBrace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2" name="矩形 41">
                          <a:extLst>
                            <a:ext uri="{FF2B5EF4-FFF2-40B4-BE49-F238E27FC236}">
                              <a16:creationId xmlns:a16="http://schemas.microsoft.com/office/drawing/2014/main" id="{C08F8782-7658-F0E9-E2E6-4E8FA4378F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9923" y="1625519"/>
                          <a:ext cx="769174" cy="261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ts val="1560"/>
                            </a:lnSpc>
                          </a:pPr>
                          <a:r>
                            <a:rPr lang="en-US" sz="1100" kern="1200">
                              <a:solidFill>
                                <a:srgbClr val="000000"/>
                              </a:solidFill>
                              <a:effectLst/>
                              <a:ea typeface="宋体" panose="02010600030101010101" pitchFamily="2" charset="-122"/>
                            </a:rPr>
                            <a:t>8bit</a:t>
                          </a:r>
                          <a:r>
                            <a:rPr lang="zh-CN" sz="1100" kern="12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</a:rPr>
                            <a:t>阶码</a:t>
                          </a:r>
                          <a:endParaRPr lang="zh-CN" sz="105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38" name="矩形 37">
                        <a:extLst>
                          <a:ext uri="{FF2B5EF4-FFF2-40B4-BE49-F238E27FC236}">
                            <a16:creationId xmlns:a16="http://schemas.microsoft.com/office/drawing/2014/main" id="{22A4066F-03D1-9600-2112-EC4015C1FD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8329" y="1820548"/>
                        <a:ext cx="2119407" cy="261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ts val="1560"/>
                          </a:lnSpc>
                        </a:pPr>
                        <a:r>
                          <a:rPr lang="en-US" sz="1100" kern="1200" dirty="0">
                            <a:solidFill>
                              <a:srgbClr val="000000"/>
                            </a:solidFill>
                            <a:effectLst/>
                            <a:ea typeface="宋体" panose="02010600030101010101" pitchFamily="2" charset="-122"/>
                          </a:rPr>
                          <a:t>(b) 1.14</a:t>
                        </a:r>
                        <a:r>
                          <a:rPr lang="zh-CN" sz="11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a:t>的</a:t>
                        </a:r>
                        <a:r>
                          <a:rPr lang="en-US" sz="11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a:t>32</a:t>
                        </a:r>
                        <a:r>
                          <a:rPr lang="zh-CN" sz="110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</a:rPr>
                          <a:t>位浮点数二进制码</a:t>
                        </a:r>
                        <a:endParaRPr lang="zh-CN" sz="105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92CDDB43-1A8C-DB10-6AB2-AB8B992CB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625519"/>
                      <a:ext cx="619306" cy="2616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符号位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E7F9160C-D63C-69FE-820E-B99AC308A108}"/>
                      </a:ext>
                    </a:extLst>
                  </p:cNvPr>
                  <p:cNvCxnSpPr>
                    <a:cxnSpLocks/>
                    <a:endCxn id="36" idx="0"/>
                  </p:cNvCxnSpPr>
                  <p:nvPr/>
                </p:nvCxnSpPr>
                <p:spPr>
                  <a:xfrm>
                    <a:off x="309653" y="1491283"/>
                    <a:ext cx="0" cy="134236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56494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174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咕 咕咕</dc:creator>
  <cp:lastModifiedBy>咕咕 咕</cp:lastModifiedBy>
  <cp:revision>80</cp:revision>
  <dcterms:created xsi:type="dcterms:W3CDTF">2023-03-18T07:37:51Z</dcterms:created>
  <dcterms:modified xsi:type="dcterms:W3CDTF">2024-03-26T01:45:32Z</dcterms:modified>
</cp:coreProperties>
</file>