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85"/>
  </p:normalViewPr>
  <p:slideViewPr>
    <p:cSldViewPr snapToGrid="0" snapToObjects="1">
      <p:cViewPr varScale="1">
        <p:scale>
          <a:sx n="89" d="100"/>
          <a:sy n="89" d="100"/>
        </p:scale>
        <p:origin x="8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49BA4-CE8D-E94F-9FEF-AC90CD8030A4}"/>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C6B43DE4-50C5-0E46-B9A4-CDEDE9A62F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AD8080AE-727D-BC4B-9020-797FCFDCE848}"/>
              </a:ext>
            </a:extLst>
          </p:cNvPr>
          <p:cNvSpPr>
            <a:spLocks noGrp="1"/>
          </p:cNvSpPr>
          <p:nvPr>
            <p:ph type="dt" sz="half" idx="10"/>
          </p:nvPr>
        </p:nvSpPr>
        <p:spPr/>
        <p:txBody>
          <a:bodyPr/>
          <a:lstStyle/>
          <a:p>
            <a:fld id="{A585F184-37FE-8C44-8D8A-CA0222E588C0}" type="datetimeFigureOut">
              <a:rPr kumimoji="1" lang="zh-CN" altLang="en-US" smtClean="0"/>
              <a:t>2020/1/17</a:t>
            </a:fld>
            <a:endParaRPr kumimoji="1" lang="zh-CN" altLang="en-US"/>
          </a:p>
        </p:txBody>
      </p:sp>
      <p:sp>
        <p:nvSpPr>
          <p:cNvPr id="5" name="页脚占位符 4">
            <a:extLst>
              <a:ext uri="{FF2B5EF4-FFF2-40B4-BE49-F238E27FC236}">
                <a16:creationId xmlns:a16="http://schemas.microsoft.com/office/drawing/2014/main" id="{003C80DB-9FC5-EF4F-B68C-EC8BC716F67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405A3A5-7A6E-2E49-94A4-F71E68A4B0A5}"/>
              </a:ext>
            </a:extLst>
          </p:cNvPr>
          <p:cNvSpPr>
            <a:spLocks noGrp="1"/>
          </p:cNvSpPr>
          <p:nvPr>
            <p:ph type="sldNum" sz="quarter" idx="12"/>
          </p:nvPr>
        </p:nvSpPr>
        <p:spPr/>
        <p:txBody>
          <a:bodyPr/>
          <a:lstStyle/>
          <a:p>
            <a:fld id="{B4DDB077-7851-E74B-AB7B-2E5C645AEE28}" type="slidenum">
              <a:rPr kumimoji="1" lang="zh-CN" altLang="en-US" smtClean="0"/>
              <a:t>‹#›</a:t>
            </a:fld>
            <a:endParaRPr kumimoji="1" lang="zh-CN" altLang="en-US"/>
          </a:p>
        </p:txBody>
      </p:sp>
    </p:spTree>
    <p:extLst>
      <p:ext uri="{BB962C8B-B14F-4D97-AF65-F5344CB8AC3E}">
        <p14:creationId xmlns:p14="http://schemas.microsoft.com/office/powerpoint/2010/main" val="1325394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79E7F5-E84B-BD44-8F8D-7CE7D989936D}"/>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F20B13A-C8AE-2543-A3EF-35CFCA14FD5C}"/>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59E5D8A4-464B-7840-9004-12D0D3C96ABF}"/>
              </a:ext>
            </a:extLst>
          </p:cNvPr>
          <p:cNvSpPr>
            <a:spLocks noGrp="1"/>
          </p:cNvSpPr>
          <p:nvPr>
            <p:ph type="dt" sz="half" idx="10"/>
          </p:nvPr>
        </p:nvSpPr>
        <p:spPr/>
        <p:txBody>
          <a:bodyPr/>
          <a:lstStyle/>
          <a:p>
            <a:fld id="{A585F184-37FE-8C44-8D8A-CA0222E588C0}" type="datetimeFigureOut">
              <a:rPr kumimoji="1" lang="zh-CN" altLang="en-US" smtClean="0"/>
              <a:t>2020/1/17</a:t>
            </a:fld>
            <a:endParaRPr kumimoji="1" lang="zh-CN" altLang="en-US"/>
          </a:p>
        </p:txBody>
      </p:sp>
      <p:sp>
        <p:nvSpPr>
          <p:cNvPr id="5" name="页脚占位符 4">
            <a:extLst>
              <a:ext uri="{FF2B5EF4-FFF2-40B4-BE49-F238E27FC236}">
                <a16:creationId xmlns:a16="http://schemas.microsoft.com/office/drawing/2014/main" id="{1C9CFF5E-B732-A346-AD7F-3CDDD4B01A7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D0478DE-8EB4-4440-95ED-3F291CB7934C}"/>
              </a:ext>
            </a:extLst>
          </p:cNvPr>
          <p:cNvSpPr>
            <a:spLocks noGrp="1"/>
          </p:cNvSpPr>
          <p:nvPr>
            <p:ph type="sldNum" sz="quarter" idx="12"/>
          </p:nvPr>
        </p:nvSpPr>
        <p:spPr/>
        <p:txBody>
          <a:bodyPr/>
          <a:lstStyle/>
          <a:p>
            <a:fld id="{B4DDB077-7851-E74B-AB7B-2E5C645AEE28}" type="slidenum">
              <a:rPr kumimoji="1" lang="zh-CN" altLang="en-US" smtClean="0"/>
              <a:t>‹#›</a:t>
            </a:fld>
            <a:endParaRPr kumimoji="1" lang="zh-CN" altLang="en-US"/>
          </a:p>
        </p:txBody>
      </p:sp>
    </p:spTree>
    <p:extLst>
      <p:ext uri="{BB962C8B-B14F-4D97-AF65-F5344CB8AC3E}">
        <p14:creationId xmlns:p14="http://schemas.microsoft.com/office/powerpoint/2010/main" val="1047841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B4DC434-5D08-AD4F-8EF2-0C3801715902}"/>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5A55C4C-5351-9947-9519-DC00D17258C6}"/>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5577D3A3-0855-524A-AC53-C5FD48369982}"/>
              </a:ext>
            </a:extLst>
          </p:cNvPr>
          <p:cNvSpPr>
            <a:spLocks noGrp="1"/>
          </p:cNvSpPr>
          <p:nvPr>
            <p:ph type="dt" sz="half" idx="10"/>
          </p:nvPr>
        </p:nvSpPr>
        <p:spPr/>
        <p:txBody>
          <a:bodyPr/>
          <a:lstStyle/>
          <a:p>
            <a:fld id="{A585F184-37FE-8C44-8D8A-CA0222E588C0}" type="datetimeFigureOut">
              <a:rPr kumimoji="1" lang="zh-CN" altLang="en-US" smtClean="0"/>
              <a:t>2020/1/17</a:t>
            </a:fld>
            <a:endParaRPr kumimoji="1" lang="zh-CN" altLang="en-US"/>
          </a:p>
        </p:txBody>
      </p:sp>
      <p:sp>
        <p:nvSpPr>
          <p:cNvPr id="5" name="页脚占位符 4">
            <a:extLst>
              <a:ext uri="{FF2B5EF4-FFF2-40B4-BE49-F238E27FC236}">
                <a16:creationId xmlns:a16="http://schemas.microsoft.com/office/drawing/2014/main" id="{48C77E22-4C4C-814E-B546-DE3DE2DB064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CE5CCC5-D637-BB43-8E63-EE69D6BE46D1}"/>
              </a:ext>
            </a:extLst>
          </p:cNvPr>
          <p:cNvSpPr>
            <a:spLocks noGrp="1"/>
          </p:cNvSpPr>
          <p:nvPr>
            <p:ph type="sldNum" sz="quarter" idx="12"/>
          </p:nvPr>
        </p:nvSpPr>
        <p:spPr/>
        <p:txBody>
          <a:bodyPr/>
          <a:lstStyle/>
          <a:p>
            <a:fld id="{B4DDB077-7851-E74B-AB7B-2E5C645AEE28}" type="slidenum">
              <a:rPr kumimoji="1" lang="zh-CN" altLang="en-US" smtClean="0"/>
              <a:t>‹#›</a:t>
            </a:fld>
            <a:endParaRPr kumimoji="1" lang="zh-CN" altLang="en-US"/>
          </a:p>
        </p:txBody>
      </p:sp>
    </p:spTree>
    <p:extLst>
      <p:ext uri="{BB962C8B-B14F-4D97-AF65-F5344CB8AC3E}">
        <p14:creationId xmlns:p14="http://schemas.microsoft.com/office/powerpoint/2010/main" val="3122712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320FD2-4C33-F040-97B5-BFB48559B4F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459717F-EA87-444B-8781-2D418F0F2E3D}"/>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45082B32-5E5F-7349-8111-3CF870617D19}"/>
              </a:ext>
            </a:extLst>
          </p:cNvPr>
          <p:cNvSpPr>
            <a:spLocks noGrp="1"/>
          </p:cNvSpPr>
          <p:nvPr>
            <p:ph type="dt" sz="half" idx="10"/>
          </p:nvPr>
        </p:nvSpPr>
        <p:spPr/>
        <p:txBody>
          <a:bodyPr/>
          <a:lstStyle/>
          <a:p>
            <a:fld id="{A585F184-37FE-8C44-8D8A-CA0222E588C0}" type="datetimeFigureOut">
              <a:rPr kumimoji="1" lang="zh-CN" altLang="en-US" smtClean="0"/>
              <a:t>2020/1/17</a:t>
            </a:fld>
            <a:endParaRPr kumimoji="1" lang="zh-CN" altLang="en-US"/>
          </a:p>
        </p:txBody>
      </p:sp>
      <p:sp>
        <p:nvSpPr>
          <p:cNvPr id="5" name="页脚占位符 4">
            <a:extLst>
              <a:ext uri="{FF2B5EF4-FFF2-40B4-BE49-F238E27FC236}">
                <a16:creationId xmlns:a16="http://schemas.microsoft.com/office/drawing/2014/main" id="{DAEE3CF9-25A1-4A4F-9460-0729CBF3D2F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ABE34C8-B554-6F48-9FD3-8BBEF5898A19}"/>
              </a:ext>
            </a:extLst>
          </p:cNvPr>
          <p:cNvSpPr>
            <a:spLocks noGrp="1"/>
          </p:cNvSpPr>
          <p:nvPr>
            <p:ph type="sldNum" sz="quarter" idx="12"/>
          </p:nvPr>
        </p:nvSpPr>
        <p:spPr/>
        <p:txBody>
          <a:bodyPr/>
          <a:lstStyle/>
          <a:p>
            <a:fld id="{B4DDB077-7851-E74B-AB7B-2E5C645AEE28}" type="slidenum">
              <a:rPr kumimoji="1" lang="zh-CN" altLang="en-US" smtClean="0"/>
              <a:t>‹#›</a:t>
            </a:fld>
            <a:endParaRPr kumimoji="1" lang="zh-CN" altLang="en-US"/>
          </a:p>
        </p:txBody>
      </p:sp>
    </p:spTree>
    <p:extLst>
      <p:ext uri="{BB962C8B-B14F-4D97-AF65-F5344CB8AC3E}">
        <p14:creationId xmlns:p14="http://schemas.microsoft.com/office/powerpoint/2010/main" val="4166757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D1616B-6425-1148-B426-0B8C8B3A8F78}"/>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C72068FD-C695-7941-812D-03F4A69FEC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08D1E43B-ADB8-364F-97FF-113D931CF84A}"/>
              </a:ext>
            </a:extLst>
          </p:cNvPr>
          <p:cNvSpPr>
            <a:spLocks noGrp="1"/>
          </p:cNvSpPr>
          <p:nvPr>
            <p:ph type="dt" sz="half" idx="10"/>
          </p:nvPr>
        </p:nvSpPr>
        <p:spPr/>
        <p:txBody>
          <a:bodyPr/>
          <a:lstStyle/>
          <a:p>
            <a:fld id="{A585F184-37FE-8C44-8D8A-CA0222E588C0}" type="datetimeFigureOut">
              <a:rPr kumimoji="1" lang="zh-CN" altLang="en-US" smtClean="0"/>
              <a:t>2020/1/17</a:t>
            </a:fld>
            <a:endParaRPr kumimoji="1" lang="zh-CN" altLang="en-US"/>
          </a:p>
        </p:txBody>
      </p:sp>
      <p:sp>
        <p:nvSpPr>
          <p:cNvPr id="5" name="页脚占位符 4">
            <a:extLst>
              <a:ext uri="{FF2B5EF4-FFF2-40B4-BE49-F238E27FC236}">
                <a16:creationId xmlns:a16="http://schemas.microsoft.com/office/drawing/2014/main" id="{8B32DAE8-2D78-B54E-A19F-FD354E3A872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DD1D9D0-2AC2-A243-9D8D-214A290F5A2E}"/>
              </a:ext>
            </a:extLst>
          </p:cNvPr>
          <p:cNvSpPr>
            <a:spLocks noGrp="1"/>
          </p:cNvSpPr>
          <p:nvPr>
            <p:ph type="sldNum" sz="quarter" idx="12"/>
          </p:nvPr>
        </p:nvSpPr>
        <p:spPr/>
        <p:txBody>
          <a:bodyPr/>
          <a:lstStyle/>
          <a:p>
            <a:fld id="{B4DDB077-7851-E74B-AB7B-2E5C645AEE28}" type="slidenum">
              <a:rPr kumimoji="1" lang="zh-CN" altLang="en-US" smtClean="0"/>
              <a:t>‹#›</a:t>
            </a:fld>
            <a:endParaRPr kumimoji="1" lang="zh-CN" altLang="en-US"/>
          </a:p>
        </p:txBody>
      </p:sp>
    </p:spTree>
    <p:extLst>
      <p:ext uri="{BB962C8B-B14F-4D97-AF65-F5344CB8AC3E}">
        <p14:creationId xmlns:p14="http://schemas.microsoft.com/office/powerpoint/2010/main" val="3788406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DD2F86-B5F0-1E46-9CEF-AFE92876C52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AD00FDA3-18BE-A847-A875-8DAE82E71554}"/>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1155F8A0-600A-584E-B6C2-B774D3A04BDB}"/>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33454774-61AE-C74C-9654-8A58DB7C76E7}"/>
              </a:ext>
            </a:extLst>
          </p:cNvPr>
          <p:cNvSpPr>
            <a:spLocks noGrp="1"/>
          </p:cNvSpPr>
          <p:nvPr>
            <p:ph type="dt" sz="half" idx="10"/>
          </p:nvPr>
        </p:nvSpPr>
        <p:spPr/>
        <p:txBody>
          <a:bodyPr/>
          <a:lstStyle/>
          <a:p>
            <a:fld id="{A585F184-37FE-8C44-8D8A-CA0222E588C0}" type="datetimeFigureOut">
              <a:rPr kumimoji="1" lang="zh-CN" altLang="en-US" smtClean="0"/>
              <a:t>2020/1/17</a:t>
            </a:fld>
            <a:endParaRPr kumimoji="1" lang="zh-CN" altLang="en-US"/>
          </a:p>
        </p:txBody>
      </p:sp>
      <p:sp>
        <p:nvSpPr>
          <p:cNvPr id="6" name="页脚占位符 5">
            <a:extLst>
              <a:ext uri="{FF2B5EF4-FFF2-40B4-BE49-F238E27FC236}">
                <a16:creationId xmlns:a16="http://schemas.microsoft.com/office/drawing/2014/main" id="{4A701554-6FAA-B840-841F-7B0D3C5D958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0DD343F-0B20-E24A-BB07-E812FEDD32CB}"/>
              </a:ext>
            </a:extLst>
          </p:cNvPr>
          <p:cNvSpPr>
            <a:spLocks noGrp="1"/>
          </p:cNvSpPr>
          <p:nvPr>
            <p:ph type="sldNum" sz="quarter" idx="12"/>
          </p:nvPr>
        </p:nvSpPr>
        <p:spPr/>
        <p:txBody>
          <a:bodyPr/>
          <a:lstStyle/>
          <a:p>
            <a:fld id="{B4DDB077-7851-E74B-AB7B-2E5C645AEE28}" type="slidenum">
              <a:rPr kumimoji="1" lang="zh-CN" altLang="en-US" smtClean="0"/>
              <a:t>‹#›</a:t>
            </a:fld>
            <a:endParaRPr kumimoji="1" lang="zh-CN" altLang="en-US"/>
          </a:p>
        </p:txBody>
      </p:sp>
    </p:spTree>
    <p:extLst>
      <p:ext uri="{BB962C8B-B14F-4D97-AF65-F5344CB8AC3E}">
        <p14:creationId xmlns:p14="http://schemas.microsoft.com/office/powerpoint/2010/main" val="267309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B5A6C5-6AE9-044C-8EFF-8313433EBC21}"/>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936D90C-4E83-EF4B-B059-0EC26AA7C6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0DC18131-B048-1647-8CCF-7FA16A98AC40}"/>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4C66A770-6588-674D-A1A5-8185700B43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DEA12186-1B8B-9D41-88E4-3B39F420A899}"/>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3FEC0D37-9069-1341-93C7-9638A3AE4094}"/>
              </a:ext>
            </a:extLst>
          </p:cNvPr>
          <p:cNvSpPr>
            <a:spLocks noGrp="1"/>
          </p:cNvSpPr>
          <p:nvPr>
            <p:ph type="dt" sz="half" idx="10"/>
          </p:nvPr>
        </p:nvSpPr>
        <p:spPr/>
        <p:txBody>
          <a:bodyPr/>
          <a:lstStyle/>
          <a:p>
            <a:fld id="{A585F184-37FE-8C44-8D8A-CA0222E588C0}" type="datetimeFigureOut">
              <a:rPr kumimoji="1" lang="zh-CN" altLang="en-US" smtClean="0"/>
              <a:t>2020/1/17</a:t>
            </a:fld>
            <a:endParaRPr kumimoji="1" lang="zh-CN" altLang="en-US"/>
          </a:p>
        </p:txBody>
      </p:sp>
      <p:sp>
        <p:nvSpPr>
          <p:cNvPr id="8" name="页脚占位符 7">
            <a:extLst>
              <a:ext uri="{FF2B5EF4-FFF2-40B4-BE49-F238E27FC236}">
                <a16:creationId xmlns:a16="http://schemas.microsoft.com/office/drawing/2014/main" id="{FA87DE29-40C9-7842-9AAE-CCD7B6A011C3}"/>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FC47CF71-80DF-D04B-8700-199C371E8ACD}"/>
              </a:ext>
            </a:extLst>
          </p:cNvPr>
          <p:cNvSpPr>
            <a:spLocks noGrp="1"/>
          </p:cNvSpPr>
          <p:nvPr>
            <p:ph type="sldNum" sz="quarter" idx="12"/>
          </p:nvPr>
        </p:nvSpPr>
        <p:spPr/>
        <p:txBody>
          <a:bodyPr/>
          <a:lstStyle/>
          <a:p>
            <a:fld id="{B4DDB077-7851-E74B-AB7B-2E5C645AEE28}" type="slidenum">
              <a:rPr kumimoji="1" lang="zh-CN" altLang="en-US" smtClean="0"/>
              <a:t>‹#›</a:t>
            </a:fld>
            <a:endParaRPr kumimoji="1" lang="zh-CN" altLang="en-US"/>
          </a:p>
        </p:txBody>
      </p:sp>
    </p:spTree>
    <p:extLst>
      <p:ext uri="{BB962C8B-B14F-4D97-AF65-F5344CB8AC3E}">
        <p14:creationId xmlns:p14="http://schemas.microsoft.com/office/powerpoint/2010/main" val="2788276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BDC103-0EFB-BC4E-94E2-73CCAF45575F}"/>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EF55F01C-59E9-704B-90DD-DD0FF771AD7F}"/>
              </a:ext>
            </a:extLst>
          </p:cNvPr>
          <p:cNvSpPr>
            <a:spLocks noGrp="1"/>
          </p:cNvSpPr>
          <p:nvPr>
            <p:ph type="dt" sz="half" idx="10"/>
          </p:nvPr>
        </p:nvSpPr>
        <p:spPr/>
        <p:txBody>
          <a:bodyPr/>
          <a:lstStyle/>
          <a:p>
            <a:fld id="{A585F184-37FE-8C44-8D8A-CA0222E588C0}" type="datetimeFigureOut">
              <a:rPr kumimoji="1" lang="zh-CN" altLang="en-US" smtClean="0"/>
              <a:t>2020/1/17</a:t>
            </a:fld>
            <a:endParaRPr kumimoji="1" lang="zh-CN" altLang="en-US"/>
          </a:p>
        </p:txBody>
      </p:sp>
      <p:sp>
        <p:nvSpPr>
          <p:cNvPr id="4" name="页脚占位符 3">
            <a:extLst>
              <a:ext uri="{FF2B5EF4-FFF2-40B4-BE49-F238E27FC236}">
                <a16:creationId xmlns:a16="http://schemas.microsoft.com/office/drawing/2014/main" id="{AFACC8D7-D941-A74A-A471-97F06310E950}"/>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94C4AFB2-68FD-C846-A0CB-4B396230FF44}"/>
              </a:ext>
            </a:extLst>
          </p:cNvPr>
          <p:cNvSpPr>
            <a:spLocks noGrp="1"/>
          </p:cNvSpPr>
          <p:nvPr>
            <p:ph type="sldNum" sz="quarter" idx="12"/>
          </p:nvPr>
        </p:nvSpPr>
        <p:spPr/>
        <p:txBody>
          <a:bodyPr/>
          <a:lstStyle/>
          <a:p>
            <a:fld id="{B4DDB077-7851-E74B-AB7B-2E5C645AEE28}" type="slidenum">
              <a:rPr kumimoji="1" lang="zh-CN" altLang="en-US" smtClean="0"/>
              <a:t>‹#›</a:t>
            </a:fld>
            <a:endParaRPr kumimoji="1" lang="zh-CN" altLang="en-US"/>
          </a:p>
        </p:txBody>
      </p:sp>
    </p:spTree>
    <p:extLst>
      <p:ext uri="{BB962C8B-B14F-4D97-AF65-F5344CB8AC3E}">
        <p14:creationId xmlns:p14="http://schemas.microsoft.com/office/powerpoint/2010/main" val="3262819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460D2F6-BFE1-124F-A716-7963DF7A4933}"/>
              </a:ext>
            </a:extLst>
          </p:cNvPr>
          <p:cNvSpPr>
            <a:spLocks noGrp="1"/>
          </p:cNvSpPr>
          <p:nvPr>
            <p:ph type="dt" sz="half" idx="10"/>
          </p:nvPr>
        </p:nvSpPr>
        <p:spPr/>
        <p:txBody>
          <a:bodyPr/>
          <a:lstStyle/>
          <a:p>
            <a:fld id="{A585F184-37FE-8C44-8D8A-CA0222E588C0}" type="datetimeFigureOut">
              <a:rPr kumimoji="1" lang="zh-CN" altLang="en-US" smtClean="0"/>
              <a:t>2020/1/17</a:t>
            </a:fld>
            <a:endParaRPr kumimoji="1" lang="zh-CN" altLang="en-US"/>
          </a:p>
        </p:txBody>
      </p:sp>
      <p:sp>
        <p:nvSpPr>
          <p:cNvPr id="3" name="页脚占位符 2">
            <a:extLst>
              <a:ext uri="{FF2B5EF4-FFF2-40B4-BE49-F238E27FC236}">
                <a16:creationId xmlns:a16="http://schemas.microsoft.com/office/drawing/2014/main" id="{7135B692-770A-1949-8268-797BB3818B30}"/>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C6C365C7-E3D9-FE43-A7CF-9855296AF6EA}"/>
              </a:ext>
            </a:extLst>
          </p:cNvPr>
          <p:cNvSpPr>
            <a:spLocks noGrp="1"/>
          </p:cNvSpPr>
          <p:nvPr>
            <p:ph type="sldNum" sz="quarter" idx="12"/>
          </p:nvPr>
        </p:nvSpPr>
        <p:spPr/>
        <p:txBody>
          <a:bodyPr/>
          <a:lstStyle/>
          <a:p>
            <a:fld id="{B4DDB077-7851-E74B-AB7B-2E5C645AEE28}" type="slidenum">
              <a:rPr kumimoji="1" lang="zh-CN" altLang="en-US" smtClean="0"/>
              <a:t>‹#›</a:t>
            </a:fld>
            <a:endParaRPr kumimoji="1" lang="zh-CN" altLang="en-US"/>
          </a:p>
        </p:txBody>
      </p:sp>
    </p:spTree>
    <p:extLst>
      <p:ext uri="{BB962C8B-B14F-4D97-AF65-F5344CB8AC3E}">
        <p14:creationId xmlns:p14="http://schemas.microsoft.com/office/powerpoint/2010/main" val="3934078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E290A-708C-004A-9367-5E774C32C97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3946D63A-A970-464A-97DE-7A001925C9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440B5958-4D18-274B-AEFC-1F88A825AB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2B0054B0-5F37-3D4C-A8B0-204842233D32}"/>
              </a:ext>
            </a:extLst>
          </p:cNvPr>
          <p:cNvSpPr>
            <a:spLocks noGrp="1"/>
          </p:cNvSpPr>
          <p:nvPr>
            <p:ph type="dt" sz="half" idx="10"/>
          </p:nvPr>
        </p:nvSpPr>
        <p:spPr/>
        <p:txBody>
          <a:bodyPr/>
          <a:lstStyle/>
          <a:p>
            <a:fld id="{A585F184-37FE-8C44-8D8A-CA0222E588C0}" type="datetimeFigureOut">
              <a:rPr kumimoji="1" lang="zh-CN" altLang="en-US" smtClean="0"/>
              <a:t>2020/1/17</a:t>
            </a:fld>
            <a:endParaRPr kumimoji="1" lang="zh-CN" altLang="en-US"/>
          </a:p>
        </p:txBody>
      </p:sp>
      <p:sp>
        <p:nvSpPr>
          <p:cNvPr id="6" name="页脚占位符 5">
            <a:extLst>
              <a:ext uri="{FF2B5EF4-FFF2-40B4-BE49-F238E27FC236}">
                <a16:creationId xmlns:a16="http://schemas.microsoft.com/office/drawing/2014/main" id="{DA2D64D6-0388-ED48-9FC5-A757E7B5178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3BA72FE-450A-DC40-BE4C-E2DC5858E442}"/>
              </a:ext>
            </a:extLst>
          </p:cNvPr>
          <p:cNvSpPr>
            <a:spLocks noGrp="1"/>
          </p:cNvSpPr>
          <p:nvPr>
            <p:ph type="sldNum" sz="quarter" idx="12"/>
          </p:nvPr>
        </p:nvSpPr>
        <p:spPr/>
        <p:txBody>
          <a:bodyPr/>
          <a:lstStyle/>
          <a:p>
            <a:fld id="{B4DDB077-7851-E74B-AB7B-2E5C645AEE28}" type="slidenum">
              <a:rPr kumimoji="1" lang="zh-CN" altLang="en-US" smtClean="0"/>
              <a:t>‹#›</a:t>
            </a:fld>
            <a:endParaRPr kumimoji="1" lang="zh-CN" altLang="en-US"/>
          </a:p>
        </p:txBody>
      </p:sp>
    </p:spTree>
    <p:extLst>
      <p:ext uri="{BB962C8B-B14F-4D97-AF65-F5344CB8AC3E}">
        <p14:creationId xmlns:p14="http://schemas.microsoft.com/office/powerpoint/2010/main" val="381986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406700-1473-9D48-9D98-BCB87E4578D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662975EE-9D61-2349-8691-FE6662E960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D12CE93C-9724-6F41-B2AC-B529E816BF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188CAB99-30C1-924C-ADE3-78601224161D}"/>
              </a:ext>
            </a:extLst>
          </p:cNvPr>
          <p:cNvSpPr>
            <a:spLocks noGrp="1"/>
          </p:cNvSpPr>
          <p:nvPr>
            <p:ph type="dt" sz="half" idx="10"/>
          </p:nvPr>
        </p:nvSpPr>
        <p:spPr/>
        <p:txBody>
          <a:bodyPr/>
          <a:lstStyle/>
          <a:p>
            <a:fld id="{A585F184-37FE-8C44-8D8A-CA0222E588C0}" type="datetimeFigureOut">
              <a:rPr kumimoji="1" lang="zh-CN" altLang="en-US" smtClean="0"/>
              <a:t>2020/1/17</a:t>
            </a:fld>
            <a:endParaRPr kumimoji="1" lang="zh-CN" altLang="en-US"/>
          </a:p>
        </p:txBody>
      </p:sp>
      <p:sp>
        <p:nvSpPr>
          <p:cNvPr id="6" name="页脚占位符 5">
            <a:extLst>
              <a:ext uri="{FF2B5EF4-FFF2-40B4-BE49-F238E27FC236}">
                <a16:creationId xmlns:a16="http://schemas.microsoft.com/office/drawing/2014/main" id="{D957E0C0-8F16-1F42-867E-30BB5090138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C4E9DA5-CE24-C244-B763-BB5E1599F822}"/>
              </a:ext>
            </a:extLst>
          </p:cNvPr>
          <p:cNvSpPr>
            <a:spLocks noGrp="1"/>
          </p:cNvSpPr>
          <p:nvPr>
            <p:ph type="sldNum" sz="quarter" idx="12"/>
          </p:nvPr>
        </p:nvSpPr>
        <p:spPr/>
        <p:txBody>
          <a:bodyPr/>
          <a:lstStyle/>
          <a:p>
            <a:fld id="{B4DDB077-7851-E74B-AB7B-2E5C645AEE28}" type="slidenum">
              <a:rPr kumimoji="1" lang="zh-CN" altLang="en-US" smtClean="0"/>
              <a:t>‹#›</a:t>
            </a:fld>
            <a:endParaRPr kumimoji="1" lang="zh-CN" altLang="en-US"/>
          </a:p>
        </p:txBody>
      </p:sp>
    </p:spTree>
    <p:extLst>
      <p:ext uri="{BB962C8B-B14F-4D97-AF65-F5344CB8AC3E}">
        <p14:creationId xmlns:p14="http://schemas.microsoft.com/office/powerpoint/2010/main" val="2349923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4627003-74E6-2A4F-82C0-EDE65F4151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1CA5CAB-EE7B-9F4B-BC72-5B282F489C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6C3A38DA-F8D0-2B4F-A635-B02874DE92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85F184-37FE-8C44-8D8A-CA0222E588C0}" type="datetimeFigureOut">
              <a:rPr kumimoji="1" lang="zh-CN" altLang="en-US" smtClean="0"/>
              <a:t>2020/1/17</a:t>
            </a:fld>
            <a:endParaRPr kumimoji="1" lang="zh-CN" altLang="en-US"/>
          </a:p>
        </p:txBody>
      </p:sp>
      <p:sp>
        <p:nvSpPr>
          <p:cNvPr id="5" name="页脚占位符 4">
            <a:extLst>
              <a:ext uri="{FF2B5EF4-FFF2-40B4-BE49-F238E27FC236}">
                <a16:creationId xmlns:a16="http://schemas.microsoft.com/office/drawing/2014/main" id="{E7B55EBB-A52D-FA42-920A-48F9D94C37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E3392FE0-0926-BB4E-A118-0DF0867CBB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DDB077-7851-E74B-AB7B-2E5C645AEE28}" type="slidenum">
              <a:rPr kumimoji="1" lang="zh-CN" altLang="en-US" smtClean="0"/>
              <a:t>‹#›</a:t>
            </a:fld>
            <a:endParaRPr kumimoji="1" lang="zh-CN" altLang="en-US"/>
          </a:p>
        </p:txBody>
      </p:sp>
    </p:spTree>
    <p:extLst>
      <p:ext uri="{BB962C8B-B14F-4D97-AF65-F5344CB8AC3E}">
        <p14:creationId xmlns:p14="http://schemas.microsoft.com/office/powerpoint/2010/main" val="1499997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06BE1-B562-124C-BE11-D6AD874A9891}"/>
              </a:ext>
            </a:extLst>
          </p:cNvPr>
          <p:cNvSpPr>
            <a:spLocks noGrp="1"/>
          </p:cNvSpPr>
          <p:nvPr>
            <p:ph type="ctrTitle"/>
          </p:nvPr>
        </p:nvSpPr>
        <p:spPr/>
        <p:txBody>
          <a:bodyPr/>
          <a:lstStyle/>
          <a:p>
            <a:r>
              <a:rPr kumimoji="1" lang="en-US" altLang="zh-CN" dirty="0"/>
              <a:t>Winter project for NJU</a:t>
            </a:r>
            <a:endParaRPr kumimoji="1" lang="zh-CN" altLang="en-US" dirty="0"/>
          </a:p>
        </p:txBody>
      </p:sp>
      <p:sp>
        <p:nvSpPr>
          <p:cNvPr id="3" name="副标题 2">
            <a:extLst>
              <a:ext uri="{FF2B5EF4-FFF2-40B4-BE49-F238E27FC236}">
                <a16:creationId xmlns:a16="http://schemas.microsoft.com/office/drawing/2014/main" id="{561D304B-F352-4B41-ABD0-19B55A27C5B3}"/>
              </a:ext>
            </a:extLst>
          </p:cNvPr>
          <p:cNvSpPr>
            <a:spLocks noGrp="1"/>
          </p:cNvSpPr>
          <p:nvPr>
            <p:ph type="subTitle" idx="1"/>
          </p:nvPr>
        </p:nvSpPr>
        <p:spPr>
          <a:xfrm>
            <a:off x="1524000" y="4570412"/>
            <a:ext cx="9144000" cy="687387"/>
          </a:xfrm>
        </p:spPr>
        <p:txBody>
          <a:bodyPr/>
          <a:lstStyle/>
          <a:p>
            <a:r>
              <a:rPr kumimoji="1" lang="zh-CN" altLang="en-US" dirty="0"/>
              <a:t>                                                               </a:t>
            </a:r>
            <a:r>
              <a:rPr kumimoji="1" lang="en-US" altLang="zh-CN" dirty="0"/>
              <a:t>--191220032 </a:t>
            </a:r>
            <a:r>
              <a:rPr kumimoji="1" lang="zh-CN" altLang="en-US" dirty="0"/>
              <a:t>顾思容</a:t>
            </a:r>
          </a:p>
        </p:txBody>
      </p:sp>
      <p:pic>
        <p:nvPicPr>
          <p:cNvPr id="5" name="图片 4">
            <a:extLst>
              <a:ext uri="{FF2B5EF4-FFF2-40B4-BE49-F238E27FC236}">
                <a16:creationId xmlns:a16="http://schemas.microsoft.com/office/drawing/2014/main" id="{4C728435-0787-1F46-9A9D-1C29B9D2A1DA}"/>
              </a:ext>
            </a:extLst>
          </p:cNvPr>
          <p:cNvPicPr>
            <a:picLocks noChangeAspect="1"/>
          </p:cNvPicPr>
          <p:nvPr/>
        </p:nvPicPr>
        <p:blipFill>
          <a:blip r:embed="rId2"/>
          <a:stretch>
            <a:fillRect/>
          </a:stretch>
        </p:blipFill>
        <p:spPr>
          <a:xfrm>
            <a:off x="0" y="0"/>
            <a:ext cx="1701800" cy="2120900"/>
          </a:xfrm>
          <a:prstGeom prst="rect">
            <a:avLst/>
          </a:prstGeom>
        </p:spPr>
      </p:pic>
    </p:spTree>
    <p:extLst>
      <p:ext uri="{BB962C8B-B14F-4D97-AF65-F5344CB8AC3E}">
        <p14:creationId xmlns:p14="http://schemas.microsoft.com/office/powerpoint/2010/main" val="3098243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6ED71-391F-B54A-A698-21FAA33438B4}"/>
              </a:ext>
            </a:extLst>
          </p:cNvPr>
          <p:cNvSpPr>
            <a:spLocks noGrp="1"/>
          </p:cNvSpPr>
          <p:nvPr>
            <p:ph type="title"/>
          </p:nvPr>
        </p:nvSpPr>
        <p:spPr/>
        <p:txBody>
          <a:bodyPr/>
          <a:lstStyle/>
          <a:p>
            <a:r>
              <a:rPr kumimoji="1" lang="zh-CN" altLang="en-US" dirty="0"/>
              <a:t>         </a:t>
            </a:r>
          </a:p>
        </p:txBody>
      </p:sp>
      <p:pic>
        <p:nvPicPr>
          <p:cNvPr id="5" name="内容占位符 4">
            <a:extLst>
              <a:ext uri="{FF2B5EF4-FFF2-40B4-BE49-F238E27FC236}">
                <a16:creationId xmlns:a16="http://schemas.microsoft.com/office/drawing/2014/main" id="{8724A55D-4239-E645-B40A-8F6BB78F9B20}"/>
              </a:ext>
            </a:extLst>
          </p:cNvPr>
          <p:cNvPicPr>
            <a:picLocks noGrp="1" noChangeAspect="1"/>
          </p:cNvPicPr>
          <p:nvPr>
            <p:ph idx="1"/>
          </p:nvPr>
        </p:nvPicPr>
        <p:blipFill>
          <a:blip r:embed="rId2"/>
          <a:stretch>
            <a:fillRect/>
          </a:stretch>
        </p:blipFill>
        <p:spPr>
          <a:xfrm>
            <a:off x="0" y="0"/>
            <a:ext cx="1701800" cy="2120900"/>
          </a:xfrm>
        </p:spPr>
      </p:pic>
      <p:sp>
        <p:nvSpPr>
          <p:cNvPr id="7" name="文本框 6">
            <a:extLst>
              <a:ext uri="{FF2B5EF4-FFF2-40B4-BE49-F238E27FC236}">
                <a16:creationId xmlns:a16="http://schemas.microsoft.com/office/drawing/2014/main" id="{93BC1D2B-7C0D-844B-8406-53A2B97BBC5B}"/>
              </a:ext>
            </a:extLst>
          </p:cNvPr>
          <p:cNvSpPr txBox="1"/>
          <p:nvPr/>
        </p:nvSpPr>
        <p:spPr>
          <a:xfrm>
            <a:off x="3414713" y="735361"/>
            <a:ext cx="7815264" cy="769441"/>
          </a:xfrm>
          <a:prstGeom prst="rect">
            <a:avLst/>
          </a:prstGeom>
          <a:noFill/>
        </p:spPr>
        <p:txBody>
          <a:bodyPr wrap="square" rtlCol="0">
            <a:spAutoFit/>
          </a:bodyPr>
          <a:lstStyle/>
          <a:p>
            <a:r>
              <a:rPr kumimoji="1" lang="zh-CN" altLang="en-US" sz="4400" dirty="0">
                <a:latin typeface="+mj-ea"/>
                <a:ea typeface="+mj-ea"/>
              </a:rPr>
              <a:t>模块二之售货清单</a:t>
            </a:r>
          </a:p>
        </p:txBody>
      </p:sp>
      <p:sp>
        <p:nvSpPr>
          <p:cNvPr id="10" name="文本框 9">
            <a:extLst>
              <a:ext uri="{FF2B5EF4-FFF2-40B4-BE49-F238E27FC236}">
                <a16:creationId xmlns:a16="http://schemas.microsoft.com/office/drawing/2014/main" id="{A4554505-9D10-554F-B25B-E734BD2A8008}"/>
              </a:ext>
            </a:extLst>
          </p:cNvPr>
          <p:cNvSpPr txBox="1"/>
          <p:nvPr/>
        </p:nvSpPr>
        <p:spPr>
          <a:xfrm>
            <a:off x="2014538" y="1504802"/>
            <a:ext cx="9339262" cy="3046988"/>
          </a:xfrm>
          <a:prstGeom prst="rect">
            <a:avLst/>
          </a:prstGeom>
          <a:noFill/>
        </p:spPr>
        <p:txBody>
          <a:bodyPr wrap="square" rtlCol="0">
            <a:spAutoFit/>
          </a:bodyPr>
          <a:lstStyle/>
          <a:p>
            <a:r>
              <a:rPr kumimoji="1" lang="zh-CN" altLang="en-US" sz="2400" dirty="0"/>
              <a:t>∎管理员输入</a:t>
            </a:r>
            <a:r>
              <a:rPr kumimoji="1" lang="en-US" altLang="zh-CN" sz="2400" dirty="0"/>
              <a:t>5</a:t>
            </a:r>
            <a:r>
              <a:rPr kumimoji="1" lang="zh-CN" altLang="en-US" sz="2400" dirty="0"/>
              <a:t>开始实现此功能</a:t>
            </a:r>
            <a:endParaRPr kumimoji="1" lang="en-US" altLang="zh-CN" sz="2400" dirty="0"/>
          </a:p>
          <a:p>
            <a:r>
              <a:rPr kumimoji="1" lang="zh-CN" altLang="en-US" sz="2400" dirty="0"/>
              <a:t>∎实现步骤：</a:t>
            </a:r>
            <a:endParaRPr kumimoji="1" lang="en-US" altLang="zh-CN" sz="2400" dirty="0"/>
          </a:p>
          <a:p>
            <a:r>
              <a:rPr kumimoji="1" lang="en-US" altLang="zh-CN" sz="2400" dirty="0"/>
              <a:t>1.</a:t>
            </a:r>
            <a:r>
              <a:rPr kumimoji="1" lang="zh-CN" altLang="en-US" sz="2400" dirty="0"/>
              <a:t> 用链表存储“已售清单”中前五列内容。</a:t>
            </a:r>
            <a:endParaRPr kumimoji="1" lang="en-US" altLang="zh-CN" sz="2400" dirty="0"/>
          </a:p>
          <a:p>
            <a:r>
              <a:rPr kumimoji="1" lang="en-US" altLang="zh-CN" sz="2400" dirty="0"/>
              <a:t>2.</a:t>
            </a:r>
            <a:r>
              <a:rPr kumimoji="1" lang="zh-CN" altLang="en-US" sz="2400" dirty="0"/>
              <a:t> 按商品</a:t>
            </a:r>
            <a:r>
              <a:rPr kumimoji="1" lang="en-US" altLang="zh-CN" sz="2400" dirty="0"/>
              <a:t>ID</a:t>
            </a:r>
            <a:r>
              <a:rPr kumimoji="1" lang="zh-CN" altLang="en-US" sz="2400" dirty="0"/>
              <a:t>升序重新排列。</a:t>
            </a:r>
            <a:endParaRPr kumimoji="1" lang="en-US" altLang="zh-CN" sz="2400" dirty="0"/>
          </a:p>
          <a:p>
            <a:r>
              <a:rPr kumimoji="1" lang="en-US" altLang="zh-CN" sz="2400" dirty="0"/>
              <a:t>3.</a:t>
            </a:r>
            <a:r>
              <a:rPr kumimoji="1" lang="zh-CN" altLang="en-US" sz="2400" dirty="0"/>
              <a:t>合并</a:t>
            </a:r>
            <a:r>
              <a:rPr kumimoji="1" lang="en-US" altLang="zh-CN" sz="2400" dirty="0"/>
              <a:t>ID</a:t>
            </a:r>
            <a:r>
              <a:rPr kumimoji="1" lang="zh-CN" altLang="en-US" sz="2400" dirty="0"/>
              <a:t>、价格均相同的商品</a:t>
            </a:r>
            <a:endParaRPr kumimoji="1" lang="en-US" altLang="zh-CN" sz="2400" dirty="0"/>
          </a:p>
          <a:p>
            <a:r>
              <a:rPr kumimoji="1" lang="zh-CN" altLang="en-US" sz="2400" dirty="0"/>
              <a:t>∎输出链表中内容及上下边框。</a:t>
            </a:r>
            <a:endParaRPr kumimoji="1" lang="en-US" altLang="zh-CN" sz="2400" dirty="0"/>
          </a:p>
          <a:p>
            <a:endParaRPr kumimoji="1" lang="en-US" altLang="zh-CN" sz="2400" dirty="0"/>
          </a:p>
          <a:p>
            <a:r>
              <a:rPr kumimoji="1" lang="zh-CN" altLang="en-US" sz="2400" b="1" dirty="0">
                <a:solidFill>
                  <a:srgbClr val="7030A0"/>
                </a:solidFill>
              </a:rPr>
              <a:t>注：</a:t>
            </a:r>
            <a:r>
              <a:rPr kumimoji="1" lang="en-US" altLang="zh-CN" sz="2400" b="1" dirty="0">
                <a:solidFill>
                  <a:srgbClr val="7030A0"/>
                </a:solidFill>
              </a:rPr>
              <a:t>ID</a:t>
            </a:r>
            <a:r>
              <a:rPr kumimoji="1" lang="zh-CN" altLang="en-US" sz="2400" b="1" dirty="0">
                <a:solidFill>
                  <a:srgbClr val="7030A0"/>
                </a:solidFill>
              </a:rPr>
              <a:t>升序功能通过将所有</a:t>
            </a:r>
            <a:r>
              <a:rPr kumimoji="1" lang="en-US" altLang="zh-CN" sz="2400" b="1" dirty="0">
                <a:solidFill>
                  <a:srgbClr val="7030A0"/>
                </a:solidFill>
              </a:rPr>
              <a:t>ID</a:t>
            </a:r>
            <a:r>
              <a:rPr kumimoji="1" lang="zh-CN" altLang="en-US" sz="2400" b="1" dirty="0">
                <a:solidFill>
                  <a:srgbClr val="7030A0"/>
                </a:solidFill>
              </a:rPr>
              <a:t>后两位转化成数字后排序得。</a:t>
            </a:r>
          </a:p>
        </p:txBody>
      </p:sp>
    </p:spTree>
    <p:extLst>
      <p:ext uri="{BB962C8B-B14F-4D97-AF65-F5344CB8AC3E}">
        <p14:creationId xmlns:p14="http://schemas.microsoft.com/office/powerpoint/2010/main" val="2659271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92A013-E3FD-AF4A-B3F3-F1FE534F5B86}"/>
              </a:ext>
            </a:extLst>
          </p:cNvPr>
          <p:cNvSpPr>
            <a:spLocks noGrp="1"/>
          </p:cNvSpPr>
          <p:nvPr>
            <p:ph type="title"/>
          </p:nvPr>
        </p:nvSpPr>
        <p:spPr>
          <a:xfrm>
            <a:off x="3100388" y="365125"/>
            <a:ext cx="9091612" cy="1325563"/>
          </a:xfrm>
        </p:spPr>
        <p:txBody>
          <a:bodyPr>
            <a:normAutofit fontScale="90000"/>
          </a:bodyPr>
          <a:lstStyle/>
          <a:p>
            <a:r>
              <a:rPr kumimoji="1" lang="zh-CN" altLang="en-US" dirty="0"/>
              <a:t>模块三之用户注销登录</a:t>
            </a:r>
            <a:br>
              <a:rPr kumimoji="1" lang="en-US" altLang="zh-CN" dirty="0"/>
            </a:br>
            <a:r>
              <a:rPr kumimoji="1" lang="zh-CN" altLang="en-US" dirty="0"/>
              <a:t>                      </a:t>
            </a:r>
            <a:r>
              <a:rPr kumimoji="1" lang="en-US" altLang="zh-CN" dirty="0"/>
              <a:t>&amp;</a:t>
            </a:r>
            <a:r>
              <a:rPr kumimoji="1" lang="zh-CN" altLang="en-US" dirty="0"/>
              <a:t> 查看商品 </a:t>
            </a:r>
            <a:r>
              <a:rPr kumimoji="1" lang="en-US" altLang="zh-CN" dirty="0"/>
              <a:t>&amp;</a:t>
            </a:r>
            <a:r>
              <a:rPr kumimoji="1" lang="zh-CN" altLang="en-US" dirty="0"/>
              <a:t> 商品搜索</a:t>
            </a:r>
          </a:p>
        </p:txBody>
      </p:sp>
      <p:pic>
        <p:nvPicPr>
          <p:cNvPr id="5" name="内容占位符 4">
            <a:extLst>
              <a:ext uri="{FF2B5EF4-FFF2-40B4-BE49-F238E27FC236}">
                <a16:creationId xmlns:a16="http://schemas.microsoft.com/office/drawing/2014/main" id="{2BC795E7-C219-DA4E-9BF8-09C15318D4D8}"/>
              </a:ext>
            </a:extLst>
          </p:cNvPr>
          <p:cNvPicPr>
            <a:picLocks noGrp="1" noChangeAspect="1"/>
          </p:cNvPicPr>
          <p:nvPr>
            <p:ph idx="1"/>
          </p:nvPr>
        </p:nvPicPr>
        <p:blipFill>
          <a:blip r:embed="rId2"/>
          <a:stretch>
            <a:fillRect/>
          </a:stretch>
        </p:blipFill>
        <p:spPr>
          <a:xfrm>
            <a:off x="0" y="0"/>
            <a:ext cx="1701800" cy="2120900"/>
          </a:xfrm>
        </p:spPr>
      </p:pic>
      <p:sp>
        <p:nvSpPr>
          <p:cNvPr id="6" name="文本框 5">
            <a:extLst>
              <a:ext uri="{FF2B5EF4-FFF2-40B4-BE49-F238E27FC236}">
                <a16:creationId xmlns:a16="http://schemas.microsoft.com/office/drawing/2014/main" id="{23821FE7-872A-2545-AE7E-D48D833C0032}"/>
              </a:ext>
            </a:extLst>
          </p:cNvPr>
          <p:cNvSpPr txBox="1"/>
          <p:nvPr/>
        </p:nvSpPr>
        <p:spPr>
          <a:xfrm>
            <a:off x="2185988" y="1543050"/>
            <a:ext cx="8886825" cy="5262979"/>
          </a:xfrm>
          <a:prstGeom prst="rect">
            <a:avLst/>
          </a:prstGeom>
          <a:noFill/>
        </p:spPr>
        <p:txBody>
          <a:bodyPr wrap="square" rtlCol="0">
            <a:spAutoFit/>
          </a:bodyPr>
          <a:lstStyle/>
          <a:p>
            <a:r>
              <a:rPr kumimoji="1" lang="zh-CN" altLang="en-US" sz="2400" b="1" dirty="0"/>
              <a:t>注销登录：</a:t>
            </a:r>
            <a:endParaRPr kumimoji="1" lang="en-US" altLang="zh-CN" sz="2400" b="1" dirty="0"/>
          </a:p>
          <a:p>
            <a:r>
              <a:rPr kumimoji="1" lang="zh-CN" altLang="en-US" sz="2400" dirty="0"/>
              <a:t>∎用户输入</a:t>
            </a:r>
            <a:r>
              <a:rPr kumimoji="1" lang="en-US" altLang="zh-CN" sz="2400" dirty="0"/>
              <a:t>1</a:t>
            </a:r>
            <a:r>
              <a:rPr kumimoji="1" lang="zh-CN" altLang="en-US" sz="2400" dirty="0"/>
              <a:t>开始实现此功能</a:t>
            </a:r>
            <a:endParaRPr kumimoji="1" lang="en-US" altLang="zh-CN" sz="2400" dirty="0"/>
          </a:p>
          <a:p>
            <a:r>
              <a:rPr kumimoji="1" lang="zh-CN" altLang="en-US" sz="2400" dirty="0"/>
              <a:t>∎该用户不可运行模块三（即模块三中该用户文件不可打开）</a:t>
            </a:r>
            <a:endParaRPr kumimoji="1" lang="en-US" altLang="zh-CN" sz="2400" dirty="0"/>
          </a:p>
          <a:p>
            <a:r>
              <a:rPr kumimoji="1" lang="zh-CN" altLang="en-US" sz="2400" dirty="0"/>
              <a:t>∎输出“注销成功！”及上下边框。</a:t>
            </a:r>
            <a:endParaRPr kumimoji="1" lang="en-US" altLang="zh-CN" sz="2400" dirty="0"/>
          </a:p>
          <a:p>
            <a:r>
              <a:rPr kumimoji="1" lang="zh-CN" altLang="en-US" sz="2400" b="1" dirty="0"/>
              <a:t>查看商品：</a:t>
            </a:r>
            <a:endParaRPr kumimoji="1" lang="en-US" altLang="zh-CN" sz="2400" b="1" dirty="0"/>
          </a:p>
          <a:p>
            <a:r>
              <a:rPr kumimoji="1" lang="zh-CN" altLang="en-US" sz="2400" dirty="0"/>
              <a:t>∎用户输入</a:t>
            </a:r>
            <a:r>
              <a:rPr kumimoji="1" lang="en-US" altLang="zh-CN" sz="2400" dirty="0"/>
              <a:t>2</a:t>
            </a:r>
            <a:r>
              <a:rPr kumimoji="1" lang="zh-CN" altLang="en-US" sz="2400" dirty="0"/>
              <a:t>开始实现此功能</a:t>
            </a:r>
            <a:endParaRPr kumimoji="1" lang="en-US" altLang="zh-CN" sz="2400" dirty="0"/>
          </a:p>
          <a:p>
            <a:r>
              <a:rPr kumimoji="1" lang="zh-CN" altLang="en-US" sz="2400" dirty="0"/>
              <a:t>∎输出库存文件中商品数量为正的商品信息及上下边框。</a:t>
            </a:r>
            <a:endParaRPr kumimoji="1" lang="en-US" altLang="zh-CN" sz="2400" dirty="0"/>
          </a:p>
          <a:p>
            <a:r>
              <a:rPr kumimoji="1" lang="zh-CN" altLang="en-US" sz="2400" b="1" dirty="0"/>
              <a:t>商品搜索：</a:t>
            </a:r>
            <a:endParaRPr kumimoji="1" lang="en-US" altLang="zh-CN" sz="2400" b="1" dirty="0"/>
          </a:p>
          <a:p>
            <a:r>
              <a:rPr kumimoji="1" lang="zh-CN" altLang="en-US" sz="2400" dirty="0"/>
              <a:t>∎用户输入</a:t>
            </a:r>
            <a:r>
              <a:rPr kumimoji="1" lang="en-US" altLang="zh-CN" sz="2400" dirty="0"/>
              <a:t>3</a:t>
            </a:r>
            <a:r>
              <a:rPr kumimoji="1" lang="zh-CN" altLang="en-US" sz="2400" dirty="0"/>
              <a:t>开始实现此功能</a:t>
            </a:r>
            <a:endParaRPr kumimoji="1" lang="en-US" altLang="zh-CN" sz="2400" dirty="0"/>
          </a:p>
          <a:p>
            <a:r>
              <a:rPr kumimoji="1" lang="zh-CN" altLang="en-US" sz="2400" dirty="0"/>
              <a:t>∎输出“输入商品名称：”</a:t>
            </a:r>
            <a:endParaRPr kumimoji="1" lang="en-US" altLang="zh-CN" sz="2400" dirty="0"/>
          </a:p>
          <a:p>
            <a:r>
              <a:rPr kumimoji="1" lang="zh-CN" altLang="en-US" sz="2400" dirty="0"/>
              <a:t>用户输入（若不能与库存文件中已有商品名称匹配或该商品数量不为正，输出“商品不存在！”后程序结束。）</a:t>
            </a:r>
            <a:endParaRPr kumimoji="1" lang="en-US" altLang="zh-CN" sz="2400" dirty="0"/>
          </a:p>
          <a:p>
            <a:r>
              <a:rPr kumimoji="1" lang="zh-CN" altLang="en-US" sz="2400" dirty="0"/>
              <a:t>∎匹配上数量为正的商品后输出库存文件中第一行及匹配上的商品信息，上下边框。</a:t>
            </a:r>
          </a:p>
        </p:txBody>
      </p:sp>
    </p:spTree>
    <p:extLst>
      <p:ext uri="{BB962C8B-B14F-4D97-AF65-F5344CB8AC3E}">
        <p14:creationId xmlns:p14="http://schemas.microsoft.com/office/powerpoint/2010/main" val="1647919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50963-0D45-E045-8AAE-D629115B127D}"/>
              </a:ext>
            </a:extLst>
          </p:cNvPr>
          <p:cNvSpPr>
            <a:spLocks noGrp="1"/>
          </p:cNvSpPr>
          <p:nvPr>
            <p:ph type="title"/>
          </p:nvPr>
        </p:nvSpPr>
        <p:spPr>
          <a:xfrm>
            <a:off x="3128962" y="0"/>
            <a:ext cx="8237537" cy="1325563"/>
          </a:xfrm>
        </p:spPr>
        <p:txBody>
          <a:bodyPr/>
          <a:lstStyle/>
          <a:p>
            <a:r>
              <a:rPr kumimoji="1" lang="zh-CN" altLang="en-US" dirty="0"/>
              <a:t>模块三之添加商品至购物车</a:t>
            </a:r>
          </a:p>
        </p:txBody>
      </p:sp>
      <p:pic>
        <p:nvPicPr>
          <p:cNvPr id="5" name="内容占位符 4">
            <a:extLst>
              <a:ext uri="{FF2B5EF4-FFF2-40B4-BE49-F238E27FC236}">
                <a16:creationId xmlns:a16="http://schemas.microsoft.com/office/drawing/2014/main" id="{59FFF4EA-453C-7C43-94DB-70FBA8D6945C}"/>
              </a:ext>
            </a:extLst>
          </p:cNvPr>
          <p:cNvPicPr>
            <a:picLocks noGrp="1" noChangeAspect="1"/>
          </p:cNvPicPr>
          <p:nvPr>
            <p:ph idx="1"/>
          </p:nvPr>
        </p:nvPicPr>
        <p:blipFill>
          <a:blip r:embed="rId2"/>
          <a:stretch>
            <a:fillRect/>
          </a:stretch>
        </p:blipFill>
        <p:spPr>
          <a:xfrm>
            <a:off x="0" y="0"/>
            <a:ext cx="1701800" cy="2120900"/>
          </a:xfrm>
        </p:spPr>
      </p:pic>
      <p:sp>
        <p:nvSpPr>
          <p:cNvPr id="8" name="文本框 7">
            <a:extLst>
              <a:ext uri="{FF2B5EF4-FFF2-40B4-BE49-F238E27FC236}">
                <a16:creationId xmlns:a16="http://schemas.microsoft.com/office/drawing/2014/main" id="{702ED10B-BDC7-C547-B012-105B934536C5}"/>
              </a:ext>
            </a:extLst>
          </p:cNvPr>
          <p:cNvSpPr txBox="1"/>
          <p:nvPr/>
        </p:nvSpPr>
        <p:spPr>
          <a:xfrm>
            <a:off x="1926431" y="856357"/>
            <a:ext cx="9215437" cy="5632311"/>
          </a:xfrm>
          <a:prstGeom prst="rect">
            <a:avLst/>
          </a:prstGeom>
          <a:noFill/>
        </p:spPr>
        <p:txBody>
          <a:bodyPr wrap="square" rtlCol="0">
            <a:spAutoFit/>
          </a:bodyPr>
          <a:lstStyle/>
          <a:p>
            <a:r>
              <a:rPr kumimoji="1" lang="zh-CN" altLang="en-US" sz="2400" dirty="0"/>
              <a:t>∎用户输入</a:t>
            </a:r>
            <a:r>
              <a:rPr kumimoji="1" lang="en-US" altLang="zh-CN" sz="2400" dirty="0"/>
              <a:t>4</a:t>
            </a:r>
            <a:r>
              <a:rPr kumimoji="1" lang="zh-CN" altLang="en-US" sz="2400" dirty="0"/>
              <a:t>开始实现此功能</a:t>
            </a:r>
            <a:endParaRPr kumimoji="1" lang="en-US" altLang="zh-CN" sz="2400" dirty="0"/>
          </a:p>
          <a:p>
            <a:r>
              <a:rPr kumimoji="1" lang="zh-CN" altLang="en-US" sz="2400" dirty="0"/>
              <a:t>∎输出“输入商品</a:t>
            </a:r>
            <a:r>
              <a:rPr kumimoji="1" lang="en-US" altLang="zh-CN" sz="2400" dirty="0"/>
              <a:t>ID</a:t>
            </a:r>
            <a:r>
              <a:rPr kumimoji="1" lang="zh-CN" altLang="en-US" sz="2400" dirty="0"/>
              <a:t>和数量：”</a:t>
            </a:r>
            <a:endParaRPr kumimoji="1" lang="en-US" altLang="zh-CN" sz="2400" dirty="0"/>
          </a:p>
          <a:p>
            <a:r>
              <a:rPr kumimoji="1" lang="zh-CN" altLang="en-US" sz="2400" dirty="0"/>
              <a:t>用户输入</a:t>
            </a:r>
            <a:r>
              <a:rPr kumimoji="1" lang="en-US" altLang="zh-CN" sz="2400" dirty="0"/>
              <a:t>——</a:t>
            </a:r>
            <a:r>
              <a:rPr kumimoji="1" lang="zh-CN" altLang="en-US" sz="2400" dirty="0"/>
              <a:t>若输入的</a:t>
            </a:r>
            <a:r>
              <a:rPr kumimoji="1" lang="en-US" altLang="zh-CN" sz="2400" dirty="0"/>
              <a:t>ID</a:t>
            </a:r>
            <a:r>
              <a:rPr kumimoji="1" lang="zh-CN" altLang="en-US" sz="2400" dirty="0"/>
              <a:t>不能与库存文件中已有商品</a:t>
            </a:r>
            <a:r>
              <a:rPr kumimoji="1" lang="en-US" altLang="zh-CN" sz="2400" dirty="0"/>
              <a:t>ID</a:t>
            </a:r>
            <a:r>
              <a:rPr kumimoji="1" lang="zh-CN" altLang="en-US" sz="2400" dirty="0"/>
              <a:t>匹配或商品数量不为正，输出“没有该商品！”及上下边框后程序结束；若输入的数量不是正整数，输出“输入错误，请重新输入数量：”后，用户重输入；若输入的数量超过库存量，输出“库存不足！”后用户重输入。（循环实现）</a:t>
            </a:r>
            <a:endParaRPr kumimoji="1" lang="en-US" altLang="zh-CN" sz="2400" dirty="0"/>
          </a:p>
          <a:p>
            <a:r>
              <a:rPr kumimoji="1" lang="zh-CN" altLang="en-US" sz="2400" dirty="0"/>
              <a:t>∎若该商品原先在购物车中不存在：</a:t>
            </a:r>
            <a:endParaRPr kumimoji="1" lang="en-US" altLang="zh-CN" sz="2400" dirty="0"/>
          </a:p>
          <a:p>
            <a:r>
              <a:rPr kumimoji="1" lang="en-US" altLang="zh-CN" sz="2400" dirty="0"/>
              <a:t>1.</a:t>
            </a:r>
            <a:r>
              <a:rPr kumimoji="1" lang="zh-CN" altLang="en-US" sz="2400" dirty="0"/>
              <a:t>将库存文件中匹配到的该商品信息写入购物车。</a:t>
            </a:r>
            <a:endParaRPr kumimoji="1" lang="en-US" altLang="zh-CN" sz="2400" dirty="0"/>
          </a:p>
          <a:p>
            <a:r>
              <a:rPr kumimoji="1" lang="en-US" altLang="zh-CN" sz="2400" dirty="0"/>
              <a:t>2.</a:t>
            </a:r>
            <a:r>
              <a:rPr kumimoji="1" lang="zh-CN" altLang="en-US" sz="2400" dirty="0"/>
              <a:t>数量修改为用户所需数量。</a:t>
            </a:r>
            <a:endParaRPr kumimoji="1" lang="en-US" altLang="zh-CN" sz="2400" dirty="0"/>
          </a:p>
          <a:p>
            <a:r>
              <a:rPr kumimoji="1" lang="en-US" altLang="zh-CN" sz="2400" dirty="0"/>
              <a:t>3.</a:t>
            </a:r>
            <a:r>
              <a:rPr kumimoji="1" lang="zh-CN" altLang="en-US" sz="2400" dirty="0"/>
              <a:t>通过字符串比较函数将新增行插入到原有内容中，以保证升序。</a:t>
            </a:r>
            <a:endParaRPr kumimoji="1" lang="en-US" altLang="zh-CN" sz="2400" dirty="0"/>
          </a:p>
          <a:p>
            <a:r>
              <a:rPr kumimoji="1" lang="zh-CN" altLang="en-US" sz="2400" dirty="0"/>
              <a:t>∎若该商品原先在购物车中，则将用户文件中匹配到的该商品增加相应数量。</a:t>
            </a:r>
            <a:endParaRPr kumimoji="1" lang="en-US" altLang="zh-CN" sz="2400" dirty="0"/>
          </a:p>
          <a:p>
            <a:r>
              <a:rPr kumimoji="1" lang="zh-CN" altLang="en-US" sz="2400" dirty="0"/>
              <a:t>∎输出“已经加入购物车！”及上下边框，换行后输出“购物车中有：”，换行后输出用户文件中内容及上下边框。</a:t>
            </a:r>
            <a:endParaRPr kumimoji="1" lang="en-US" altLang="zh-CN" sz="2400" dirty="0"/>
          </a:p>
        </p:txBody>
      </p:sp>
    </p:spTree>
    <p:extLst>
      <p:ext uri="{BB962C8B-B14F-4D97-AF65-F5344CB8AC3E}">
        <p14:creationId xmlns:p14="http://schemas.microsoft.com/office/powerpoint/2010/main" val="856041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31CE65-9478-A246-8F75-170FF49B4456}"/>
              </a:ext>
            </a:extLst>
          </p:cNvPr>
          <p:cNvSpPr>
            <a:spLocks noGrp="1"/>
          </p:cNvSpPr>
          <p:nvPr>
            <p:ph type="title"/>
          </p:nvPr>
        </p:nvSpPr>
        <p:spPr>
          <a:xfrm>
            <a:off x="3314700" y="365125"/>
            <a:ext cx="8039099" cy="1325563"/>
          </a:xfrm>
        </p:spPr>
        <p:txBody>
          <a:bodyPr/>
          <a:lstStyle/>
          <a:p>
            <a:r>
              <a:rPr kumimoji="1" lang="zh-CN" altLang="en-US" dirty="0"/>
              <a:t>模块三之删除购物车商品</a:t>
            </a:r>
          </a:p>
        </p:txBody>
      </p:sp>
      <p:pic>
        <p:nvPicPr>
          <p:cNvPr id="5" name="内容占位符 4">
            <a:extLst>
              <a:ext uri="{FF2B5EF4-FFF2-40B4-BE49-F238E27FC236}">
                <a16:creationId xmlns:a16="http://schemas.microsoft.com/office/drawing/2014/main" id="{76025D72-D42A-1B4A-B2BA-1B1103FFEBC2}"/>
              </a:ext>
            </a:extLst>
          </p:cNvPr>
          <p:cNvPicPr>
            <a:picLocks noGrp="1" noChangeAspect="1"/>
          </p:cNvPicPr>
          <p:nvPr>
            <p:ph idx="1"/>
          </p:nvPr>
        </p:nvPicPr>
        <p:blipFill>
          <a:blip r:embed="rId2"/>
          <a:stretch>
            <a:fillRect/>
          </a:stretch>
        </p:blipFill>
        <p:spPr>
          <a:xfrm>
            <a:off x="0" y="0"/>
            <a:ext cx="1701800" cy="2120900"/>
          </a:xfrm>
        </p:spPr>
      </p:pic>
      <p:sp>
        <p:nvSpPr>
          <p:cNvPr id="8" name="文本框 7">
            <a:extLst>
              <a:ext uri="{FF2B5EF4-FFF2-40B4-BE49-F238E27FC236}">
                <a16:creationId xmlns:a16="http://schemas.microsoft.com/office/drawing/2014/main" id="{6F30479B-533C-224E-912F-B29AC1F33B6E}"/>
              </a:ext>
            </a:extLst>
          </p:cNvPr>
          <p:cNvSpPr txBox="1"/>
          <p:nvPr/>
        </p:nvSpPr>
        <p:spPr>
          <a:xfrm>
            <a:off x="2143125" y="1571625"/>
            <a:ext cx="9210675" cy="3416320"/>
          </a:xfrm>
          <a:prstGeom prst="rect">
            <a:avLst/>
          </a:prstGeom>
          <a:noFill/>
        </p:spPr>
        <p:txBody>
          <a:bodyPr wrap="square" rtlCol="0">
            <a:spAutoFit/>
          </a:bodyPr>
          <a:lstStyle/>
          <a:p>
            <a:r>
              <a:rPr kumimoji="1" lang="zh-CN" altLang="en-US" sz="2400" dirty="0"/>
              <a:t>∎用户输入</a:t>
            </a:r>
            <a:r>
              <a:rPr kumimoji="1" lang="en-US" altLang="zh-CN" sz="2400" dirty="0"/>
              <a:t>5</a:t>
            </a:r>
            <a:r>
              <a:rPr kumimoji="1" lang="zh-CN" altLang="en-US" sz="2400" dirty="0"/>
              <a:t>开始实现此功能</a:t>
            </a:r>
            <a:endParaRPr kumimoji="1" lang="en-US" altLang="zh-CN" sz="2400" dirty="0"/>
          </a:p>
          <a:p>
            <a:r>
              <a:rPr kumimoji="1" lang="zh-CN" altLang="en-US" sz="2400" dirty="0"/>
              <a:t>∎输出“输入商品</a:t>
            </a:r>
            <a:r>
              <a:rPr kumimoji="1" lang="en-US" altLang="zh-CN" sz="2400" dirty="0"/>
              <a:t>ID</a:t>
            </a:r>
            <a:r>
              <a:rPr kumimoji="1" lang="zh-CN" altLang="en-US" sz="2400" dirty="0"/>
              <a:t>和数量：”</a:t>
            </a:r>
            <a:endParaRPr kumimoji="1" lang="en-US" altLang="zh-CN" sz="2400" dirty="0"/>
          </a:p>
          <a:p>
            <a:r>
              <a:rPr kumimoji="1" lang="zh-CN" altLang="en-US" sz="2400" dirty="0"/>
              <a:t>用户输入</a:t>
            </a:r>
            <a:r>
              <a:rPr kumimoji="1" lang="en-US" altLang="zh-CN" sz="2400" dirty="0"/>
              <a:t>——</a:t>
            </a:r>
            <a:r>
              <a:rPr kumimoji="1" lang="zh-CN" altLang="en-US" sz="2400" dirty="0"/>
              <a:t>若与用户文件中商品</a:t>
            </a:r>
            <a:r>
              <a:rPr kumimoji="1" lang="en-US" altLang="zh-CN" sz="2400" dirty="0"/>
              <a:t>ID</a:t>
            </a:r>
            <a:r>
              <a:rPr kumimoji="1" lang="zh-CN" altLang="en-US" sz="2400" dirty="0"/>
              <a:t>不能匹配，则输出“购物车中无该商品！”后程序结束；若用户输入的不是正整数，输出“输入错误，请重新输入数量：”后用户重输入。（循环实现）</a:t>
            </a:r>
            <a:endParaRPr kumimoji="1" lang="en-US" altLang="zh-CN" sz="2400" dirty="0"/>
          </a:p>
          <a:p>
            <a:r>
              <a:rPr kumimoji="1" lang="zh-CN" altLang="en-US" sz="2400" dirty="0"/>
              <a:t>∎若用户输入的数量少于购物车中商品数量，则将该商品减少相应数量；否则删除该商品所在行。</a:t>
            </a:r>
            <a:endParaRPr kumimoji="1" lang="en-US" altLang="zh-CN" sz="2400" dirty="0"/>
          </a:p>
          <a:p>
            <a:r>
              <a:rPr kumimoji="1" lang="zh-CN" altLang="en-US" sz="2400" dirty="0"/>
              <a:t>∎输出“删除成功！”及上下边框。</a:t>
            </a:r>
            <a:endParaRPr kumimoji="1" lang="en-US" altLang="zh-CN" sz="2400" dirty="0"/>
          </a:p>
          <a:p>
            <a:r>
              <a:rPr kumimoji="1" lang="zh-CN" altLang="en-US" sz="2400" dirty="0"/>
              <a:t>∎输出“购物车中有：”，输出该用户文件中内容及上下边框。</a:t>
            </a:r>
          </a:p>
        </p:txBody>
      </p:sp>
    </p:spTree>
    <p:extLst>
      <p:ext uri="{BB962C8B-B14F-4D97-AF65-F5344CB8AC3E}">
        <p14:creationId xmlns:p14="http://schemas.microsoft.com/office/powerpoint/2010/main" val="1460176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77A41C-C0DA-6A4A-942E-829795DC41CA}"/>
              </a:ext>
            </a:extLst>
          </p:cNvPr>
          <p:cNvSpPr>
            <a:spLocks noGrp="1"/>
          </p:cNvSpPr>
          <p:nvPr>
            <p:ph type="title"/>
          </p:nvPr>
        </p:nvSpPr>
        <p:spPr>
          <a:xfrm>
            <a:off x="2571750" y="365125"/>
            <a:ext cx="8782050" cy="1325563"/>
          </a:xfrm>
        </p:spPr>
        <p:txBody>
          <a:bodyPr/>
          <a:lstStyle/>
          <a:p>
            <a:r>
              <a:rPr kumimoji="1" lang="zh-CN" altLang="en-US" dirty="0"/>
              <a:t>模块三之查看购物车</a:t>
            </a:r>
            <a:r>
              <a:rPr kumimoji="1" lang="en-US" altLang="zh-CN" dirty="0"/>
              <a:t>&amp;</a:t>
            </a:r>
            <a:r>
              <a:rPr kumimoji="1" lang="zh-CN" altLang="en-US" dirty="0"/>
              <a:t>结账</a:t>
            </a:r>
          </a:p>
        </p:txBody>
      </p:sp>
      <p:pic>
        <p:nvPicPr>
          <p:cNvPr id="5" name="内容占位符 4">
            <a:extLst>
              <a:ext uri="{FF2B5EF4-FFF2-40B4-BE49-F238E27FC236}">
                <a16:creationId xmlns:a16="http://schemas.microsoft.com/office/drawing/2014/main" id="{26A229EF-184F-6E4F-AB92-7042542C95F9}"/>
              </a:ext>
            </a:extLst>
          </p:cNvPr>
          <p:cNvPicPr>
            <a:picLocks noGrp="1" noChangeAspect="1"/>
          </p:cNvPicPr>
          <p:nvPr>
            <p:ph idx="1"/>
          </p:nvPr>
        </p:nvPicPr>
        <p:blipFill>
          <a:blip r:embed="rId2"/>
          <a:stretch>
            <a:fillRect/>
          </a:stretch>
        </p:blipFill>
        <p:spPr>
          <a:xfrm>
            <a:off x="0" y="0"/>
            <a:ext cx="1701800" cy="2120900"/>
          </a:xfrm>
        </p:spPr>
      </p:pic>
      <p:sp>
        <p:nvSpPr>
          <p:cNvPr id="7" name="文本框 6">
            <a:extLst>
              <a:ext uri="{FF2B5EF4-FFF2-40B4-BE49-F238E27FC236}">
                <a16:creationId xmlns:a16="http://schemas.microsoft.com/office/drawing/2014/main" id="{A412945A-8E66-6249-927F-3BF65C2DC4BA}"/>
              </a:ext>
            </a:extLst>
          </p:cNvPr>
          <p:cNvSpPr txBox="1"/>
          <p:nvPr/>
        </p:nvSpPr>
        <p:spPr>
          <a:xfrm>
            <a:off x="2243138" y="1500188"/>
            <a:ext cx="8729662" cy="5262979"/>
          </a:xfrm>
          <a:prstGeom prst="rect">
            <a:avLst/>
          </a:prstGeom>
          <a:noFill/>
        </p:spPr>
        <p:txBody>
          <a:bodyPr wrap="square" rtlCol="0">
            <a:spAutoFit/>
          </a:bodyPr>
          <a:lstStyle/>
          <a:p>
            <a:r>
              <a:rPr kumimoji="1" lang="zh-CN" altLang="en-US" sz="2400" b="1" dirty="0"/>
              <a:t>查看购物车：</a:t>
            </a:r>
            <a:endParaRPr kumimoji="1" lang="en-US" altLang="zh-CN" sz="2400" b="1" dirty="0"/>
          </a:p>
          <a:p>
            <a:r>
              <a:rPr kumimoji="1" lang="zh-CN" altLang="en-US" sz="2400" dirty="0"/>
              <a:t>∎用户输入</a:t>
            </a:r>
            <a:r>
              <a:rPr kumimoji="1" lang="en-US" altLang="zh-CN" sz="2400" dirty="0"/>
              <a:t>6</a:t>
            </a:r>
            <a:r>
              <a:rPr kumimoji="1" lang="zh-CN" altLang="en-US" sz="2400" dirty="0"/>
              <a:t>开始实现此功能</a:t>
            </a:r>
            <a:endParaRPr kumimoji="1" lang="en-US" altLang="zh-CN" sz="2400" dirty="0"/>
          </a:p>
          <a:p>
            <a:r>
              <a:rPr kumimoji="1" lang="zh-CN" altLang="en-US" sz="2400" dirty="0"/>
              <a:t>∎输出用户文件中内容及上下边框。</a:t>
            </a:r>
            <a:endParaRPr kumimoji="1" lang="en-US" altLang="zh-CN" sz="2400" dirty="0"/>
          </a:p>
          <a:p>
            <a:r>
              <a:rPr kumimoji="1" lang="zh-CN" altLang="en-US" sz="2400" b="1" dirty="0"/>
              <a:t>结账：</a:t>
            </a:r>
            <a:endParaRPr kumimoji="1" lang="en-US" altLang="zh-CN" sz="2400" b="1" dirty="0"/>
          </a:p>
          <a:p>
            <a:r>
              <a:rPr kumimoji="1" lang="zh-CN" altLang="en-US" sz="2400" dirty="0"/>
              <a:t>∎用户输入</a:t>
            </a:r>
            <a:r>
              <a:rPr kumimoji="1" lang="en-US" altLang="zh-CN" sz="2400" dirty="0"/>
              <a:t>7</a:t>
            </a:r>
            <a:r>
              <a:rPr kumimoji="1" lang="zh-CN" altLang="en-US" sz="2400" dirty="0"/>
              <a:t>开始实现此功能</a:t>
            </a:r>
            <a:endParaRPr kumimoji="1" lang="en-US" altLang="zh-CN" sz="2400" dirty="0"/>
          </a:p>
          <a:p>
            <a:r>
              <a:rPr kumimoji="1" lang="zh-CN" altLang="en-US" sz="2400" dirty="0"/>
              <a:t>∎输出用户文件中内容及上下边框。</a:t>
            </a:r>
            <a:endParaRPr kumimoji="1" lang="en-US" altLang="zh-CN" sz="2400" dirty="0"/>
          </a:p>
          <a:p>
            <a:r>
              <a:rPr kumimoji="1" lang="zh-CN" altLang="en-US" sz="2400" dirty="0"/>
              <a:t>∎输出“一共需要支付**（各商品价格*数量的总和）！确认支付请按 </a:t>
            </a:r>
            <a:r>
              <a:rPr kumimoji="1" lang="en-US" altLang="zh-CN" sz="2400" dirty="0"/>
              <a:t>1</a:t>
            </a:r>
            <a:r>
              <a:rPr kumimoji="1" lang="zh-CN" altLang="en-US" sz="2400" dirty="0"/>
              <a:t> ，取消支付请按 </a:t>
            </a:r>
            <a:r>
              <a:rPr kumimoji="1" lang="en-US" altLang="zh-CN" sz="2400" dirty="0"/>
              <a:t>0</a:t>
            </a:r>
            <a:r>
              <a:rPr kumimoji="1" lang="zh-CN" altLang="en-US" sz="2400" dirty="0"/>
              <a:t>：”及上下边框，用户输入</a:t>
            </a:r>
            <a:endParaRPr kumimoji="1" lang="en-US" altLang="zh-CN" sz="2400" dirty="0"/>
          </a:p>
          <a:p>
            <a:r>
              <a:rPr kumimoji="1" lang="zh-CN" altLang="en-US" sz="2400" dirty="0"/>
              <a:t>∎若用户输入</a:t>
            </a:r>
            <a:r>
              <a:rPr kumimoji="1" lang="en-US" altLang="zh-CN" sz="2400" dirty="0"/>
              <a:t>0</a:t>
            </a:r>
            <a:r>
              <a:rPr kumimoji="1" lang="zh-CN" altLang="en-US" sz="2400" dirty="0"/>
              <a:t>，程序结束；若用户输入</a:t>
            </a:r>
            <a:r>
              <a:rPr kumimoji="1" lang="en-US" altLang="zh-CN" sz="2400" dirty="0"/>
              <a:t>0</a:t>
            </a:r>
            <a:r>
              <a:rPr kumimoji="1" lang="zh-CN" altLang="en-US" sz="2400" dirty="0"/>
              <a:t>和</a:t>
            </a:r>
            <a:r>
              <a:rPr kumimoji="1" lang="en-US" altLang="zh-CN" sz="2400" dirty="0"/>
              <a:t>1</a:t>
            </a:r>
            <a:r>
              <a:rPr kumimoji="1" lang="zh-CN" altLang="en-US" sz="2400" dirty="0"/>
              <a:t>以外的数字，输出“输入错误，请重新输入：”后用户再输入，并从第四步继续（循环实现）；若用户输入</a:t>
            </a:r>
            <a:r>
              <a:rPr kumimoji="1" lang="en-US" altLang="zh-CN" sz="2400" dirty="0"/>
              <a:t>1</a:t>
            </a:r>
            <a:r>
              <a:rPr kumimoji="1" lang="zh-CN" altLang="en-US" sz="2400" dirty="0"/>
              <a:t>，库存文件中相应商品减少相应数量，将用户文件中除第一行以外的内容剪切至“已售清单”，并在最后一列写入用户名。（即文件名）</a:t>
            </a:r>
            <a:endParaRPr kumimoji="1" lang="en-US" altLang="zh-CN" sz="2400" dirty="0"/>
          </a:p>
          <a:p>
            <a:r>
              <a:rPr kumimoji="1" lang="zh-CN" altLang="en-US" sz="2400" dirty="0"/>
              <a:t>∎输出“付款成功！”及上下边框。</a:t>
            </a:r>
            <a:endParaRPr kumimoji="1" lang="zh-CN" altLang="en-US" sz="2400" b="1" dirty="0"/>
          </a:p>
        </p:txBody>
      </p:sp>
    </p:spTree>
    <p:extLst>
      <p:ext uri="{BB962C8B-B14F-4D97-AF65-F5344CB8AC3E}">
        <p14:creationId xmlns:p14="http://schemas.microsoft.com/office/powerpoint/2010/main" val="2599320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D47E46FC-1AF6-BE41-9CA4-ADF34ED370D5}"/>
              </a:ext>
            </a:extLst>
          </p:cNvPr>
          <p:cNvPicPr>
            <a:picLocks noGrp="1" noChangeAspect="1"/>
          </p:cNvPicPr>
          <p:nvPr>
            <p:ph idx="1"/>
          </p:nvPr>
        </p:nvPicPr>
        <p:blipFill>
          <a:blip r:embed="rId2"/>
          <a:stretch>
            <a:fillRect/>
          </a:stretch>
        </p:blipFill>
        <p:spPr>
          <a:xfrm>
            <a:off x="0" y="0"/>
            <a:ext cx="1701800" cy="2120900"/>
          </a:xfrm>
        </p:spPr>
      </p:pic>
      <p:sp>
        <p:nvSpPr>
          <p:cNvPr id="6" name="文本框 5">
            <a:extLst>
              <a:ext uri="{FF2B5EF4-FFF2-40B4-BE49-F238E27FC236}">
                <a16:creationId xmlns:a16="http://schemas.microsoft.com/office/drawing/2014/main" id="{A87C7439-2A96-9D44-84AB-68F3BE5A816B}"/>
              </a:ext>
            </a:extLst>
          </p:cNvPr>
          <p:cNvSpPr txBox="1"/>
          <p:nvPr/>
        </p:nvSpPr>
        <p:spPr>
          <a:xfrm>
            <a:off x="2957513" y="2657475"/>
            <a:ext cx="7672387" cy="2862322"/>
          </a:xfrm>
          <a:prstGeom prst="rect">
            <a:avLst/>
          </a:prstGeom>
          <a:noFill/>
        </p:spPr>
        <p:txBody>
          <a:bodyPr wrap="square" rtlCol="0">
            <a:spAutoFit/>
          </a:bodyPr>
          <a:lstStyle/>
          <a:p>
            <a:r>
              <a:rPr kumimoji="1" lang="en-US" altLang="zh-CN" sz="6000" dirty="0"/>
              <a:t>——The		End——</a:t>
            </a:r>
          </a:p>
          <a:p>
            <a:endParaRPr kumimoji="1" lang="en-US" altLang="zh-CN" sz="6000" dirty="0"/>
          </a:p>
          <a:p>
            <a:r>
              <a:rPr kumimoji="1" lang="zh-CN" altLang="en-US" sz="6000" dirty="0"/>
              <a:t>                      </a:t>
            </a:r>
            <a:r>
              <a:rPr kumimoji="1" lang="zh-CN" altLang="en-US" sz="2000" dirty="0"/>
              <a:t>（尚不完善，仅初步考虑）</a:t>
            </a:r>
            <a:endParaRPr kumimoji="1" lang="zh-CN" altLang="en-US" sz="6000" dirty="0"/>
          </a:p>
        </p:txBody>
      </p:sp>
    </p:spTree>
    <p:extLst>
      <p:ext uri="{BB962C8B-B14F-4D97-AF65-F5344CB8AC3E}">
        <p14:creationId xmlns:p14="http://schemas.microsoft.com/office/powerpoint/2010/main" val="4016207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C781FD-F534-BE45-AD2F-F602004A64E7}"/>
              </a:ext>
            </a:extLst>
          </p:cNvPr>
          <p:cNvSpPr>
            <a:spLocks noGrp="1"/>
          </p:cNvSpPr>
          <p:nvPr>
            <p:ph type="title"/>
          </p:nvPr>
        </p:nvSpPr>
        <p:spPr>
          <a:xfrm>
            <a:off x="4972050" y="365125"/>
            <a:ext cx="6381749" cy="1325563"/>
          </a:xfrm>
        </p:spPr>
        <p:txBody>
          <a:bodyPr/>
          <a:lstStyle/>
          <a:p>
            <a:r>
              <a:rPr kumimoji="1" lang="zh-CN" altLang="en-US" dirty="0"/>
              <a:t>概览</a:t>
            </a:r>
          </a:p>
        </p:txBody>
      </p:sp>
      <p:pic>
        <p:nvPicPr>
          <p:cNvPr id="5" name="内容占位符 4">
            <a:extLst>
              <a:ext uri="{FF2B5EF4-FFF2-40B4-BE49-F238E27FC236}">
                <a16:creationId xmlns:a16="http://schemas.microsoft.com/office/drawing/2014/main" id="{4DF04EEA-9A97-3F48-AD04-71466F24096E}"/>
              </a:ext>
            </a:extLst>
          </p:cNvPr>
          <p:cNvPicPr>
            <a:picLocks noGrp="1" noChangeAspect="1"/>
          </p:cNvPicPr>
          <p:nvPr>
            <p:ph idx="1"/>
          </p:nvPr>
        </p:nvPicPr>
        <p:blipFill>
          <a:blip r:embed="rId2"/>
          <a:stretch>
            <a:fillRect/>
          </a:stretch>
        </p:blipFill>
        <p:spPr>
          <a:xfrm>
            <a:off x="0" y="0"/>
            <a:ext cx="1701800" cy="2120900"/>
          </a:xfrm>
        </p:spPr>
      </p:pic>
      <p:sp>
        <p:nvSpPr>
          <p:cNvPr id="6" name="文本框 5">
            <a:extLst>
              <a:ext uri="{FF2B5EF4-FFF2-40B4-BE49-F238E27FC236}">
                <a16:creationId xmlns:a16="http://schemas.microsoft.com/office/drawing/2014/main" id="{B7C7F966-5EF2-C240-AFD2-7BDFCE94676A}"/>
              </a:ext>
            </a:extLst>
          </p:cNvPr>
          <p:cNvSpPr txBox="1"/>
          <p:nvPr/>
        </p:nvSpPr>
        <p:spPr>
          <a:xfrm>
            <a:off x="2371725" y="2039938"/>
            <a:ext cx="7000875" cy="1384995"/>
          </a:xfrm>
          <a:prstGeom prst="rect">
            <a:avLst/>
          </a:prstGeom>
          <a:noFill/>
        </p:spPr>
        <p:txBody>
          <a:bodyPr wrap="square" rtlCol="0">
            <a:spAutoFit/>
          </a:bodyPr>
          <a:lstStyle/>
          <a:p>
            <a:r>
              <a:rPr kumimoji="1" lang="zh-CN" altLang="en-US" sz="2800" dirty="0"/>
              <a:t>该项目分为三个模块：</a:t>
            </a:r>
            <a:endParaRPr kumimoji="1" lang="en-US" altLang="zh-CN" sz="2800" dirty="0"/>
          </a:p>
          <a:p>
            <a:r>
              <a:rPr kumimoji="1" lang="zh-CN" altLang="en-US" sz="2800" dirty="0"/>
              <a:t>        一、</a:t>
            </a:r>
            <a:r>
              <a:rPr kumimoji="1" lang="zh-CN" altLang="en-US" sz="2400" dirty="0"/>
              <a:t>用户登录、注册、管理员登录</a:t>
            </a:r>
            <a:endParaRPr kumimoji="1" lang="en-US" altLang="zh-CN" sz="2400" dirty="0"/>
          </a:p>
          <a:p>
            <a:endParaRPr kumimoji="1" lang="zh-CN" altLang="en-US" sz="2800" dirty="0"/>
          </a:p>
        </p:txBody>
      </p:sp>
      <p:pic>
        <p:nvPicPr>
          <p:cNvPr id="7" name="图片 6">
            <a:extLst>
              <a:ext uri="{FF2B5EF4-FFF2-40B4-BE49-F238E27FC236}">
                <a16:creationId xmlns:a16="http://schemas.microsoft.com/office/drawing/2014/main" id="{B7E26BD8-B53E-734D-92D5-E82474DED372}"/>
              </a:ext>
            </a:extLst>
          </p:cNvPr>
          <p:cNvPicPr>
            <a:picLocks noChangeAspect="1"/>
          </p:cNvPicPr>
          <p:nvPr/>
        </p:nvPicPr>
        <p:blipFill rotWithShape="1">
          <a:blip r:embed="rId3"/>
          <a:srcRect l="271" t="2875" r="-271" b="70684"/>
          <a:stretch/>
        </p:blipFill>
        <p:spPr>
          <a:xfrm>
            <a:off x="3199342" y="2932635"/>
            <a:ext cx="5270500" cy="624583"/>
          </a:xfrm>
          <a:prstGeom prst="rect">
            <a:avLst/>
          </a:prstGeom>
        </p:spPr>
      </p:pic>
      <p:sp>
        <p:nvSpPr>
          <p:cNvPr id="8" name="文本框 7">
            <a:extLst>
              <a:ext uri="{FF2B5EF4-FFF2-40B4-BE49-F238E27FC236}">
                <a16:creationId xmlns:a16="http://schemas.microsoft.com/office/drawing/2014/main" id="{3D82CD12-D039-6043-93F9-822B4DEAD1B9}"/>
              </a:ext>
            </a:extLst>
          </p:cNvPr>
          <p:cNvSpPr txBox="1"/>
          <p:nvPr/>
        </p:nvSpPr>
        <p:spPr>
          <a:xfrm>
            <a:off x="3128963" y="3610670"/>
            <a:ext cx="6400800" cy="892552"/>
          </a:xfrm>
          <a:prstGeom prst="rect">
            <a:avLst/>
          </a:prstGeom>
          <a:noFill/>
        </p:spPr>
        <p:txBody>
          <a:bodyPr wrap="square" rtlCol="0">
            <a:spAutoFit/>
          </a:bodyPr>
          <a:lstStyle/>
          <a:p>
            <a:r>
              <a:rPr kumimoji="1" lang="zh-CN" altLang="en-US" sz="2400" dirty="0"/>
              <a:t>二、管理员注销登录及对商品的操作</a:t>
            </a:r>
            <a:endParaRPr kumimoji="1" lang="en-US" altLang="zh-CN" sz="2400" dirty="0"/>
          </a:p>
          <a:p>
            <a:r>
              <a:rPr kumimoji="1" lang="zh-CN" altLang="en-US" sz="2800" dirty="0"/>
              <a:t>        </a:t>
            </a:r>
          </a:p>
        </p:txBody>
      </p:sp>
      <p:pic>
        <p:nvPicPr>
          <p:cNvPr id="9" name="图片 8">
            <a:extLst>
              <a:ext uri="{FF2B5EF4-FFF2-40B4-BE49-F238E27FC236}">
                <a16:creationId xmlns:a16="http://schemas.microsoft.com/office/drawing/2014/main" id="{652DA50B-370B-8545-B52D-E7257393891B}"/>
              </a:ext>
            </a:extLst>
          </p:cNvPr>
          <p:cNvPicPr>
            <a:picLocks noChangeAspect="1"/>
          </p:cNvPicPr>
          <p:nvPr/>
        </p:nvPicPr>
        <p:blipFill rotWithShape="1">
          <a:blip r:embed="rId4"/>
          <a:srcRect t="3414" r="51626" b="83911"/>
          <a:stretch/>
        </p:blipFill>
        <p:spPr>
          <a:xfrm>
            <a:off x="3199342" y="4012341"/>
            <a:ext cx="5510510" cy="517695"/>
          </a:xfrm>
          <a:prstGeom prst="rect">
            <a:avLst/>
          </a:prstGeom>
        </p:spPr>
      </p:pic>
      <p:pic>
        <p:nvPicPr>
          <p:cNvPr id="10" name="图片 9">
            <a:extLst>
              <a:ext uri="{FF2B5EF4-FFF2-40B4-BE49-F238E27FC236}">
                <a16:creationId xmlns:a16="http://schemas.microsoft.com/office/drawing/2014/main" id="{5340FE16-67BF-B243-8D98-B313C80DC53C}"/>
              </a:ext>
            </a:extLst>
          </p:cNvPr>
          <p:cNvPicPr>
            <a:picLocks noChangeAspect="1"/>
          </p:cNvPicPr>
          <p:nvPr/>
        </p:nvPicPr>
        <p:blipFill rotWithShape="1">
          <a:blip r:embed="rId4"/>
          <a:srcRect l="49083" t="4685" b="80720"/>
          <a:stretch/>
        </p:blipFill>
        <p:spPr>
          <a:xfrm>
            <a:off x="3187293" y="4530036"/>
            <a:ext cx="5522559" cy="576000"/>
          </a:xfrm>
          <a:prstGeom prst="rect">
            <a:avLst/>
          </a:prstGeom>
        </p:spPr>
      </p:pic>
      <p:sp>
        <p:nvSpPr>
          <p:cNvPr id="11" name="文本框 10">
            <a:extLst>
              <a:ext uri="{FF2B5EF4-FFF2-40B4-BE49-F238E27FC236}">
                <a16:creationId xmlns:a16="http://schemas.microsoft.com/office/drawing/2014/main" id="{358387DA-8BEA-E946-A6C0-A5388D8BD496}"/>
              </a:ext>
            </a:extLst>
          </p:cNvPr>
          <p:cNvSpPr txBox="1"/>
          <p:nvPr/>
        </p:nvSpPr>
        <p:spPr>
          <a:xfrm>
            <a:off x="3128963" y="5106036"/>
            <a:ext cx="6012391" cy="892552"/>
          </a:xfrm>
          <a:prstGeom prst="rect">
            <a:avLst/>
          </a:prstGeom>
          <a:noFill/>
        </p:spPr>
        <p:txBody>
          <a:bodyPr wrap="square" rtlCol="0">
            <a:spAutoFit/>
          </a:bodyPr>
          <a:lstStyle/>
          <a:p>
            <a:r>
              <a:rPr kumimoji="1" lang="zh-CN" altLang="en-US" sz="2400" dirty="0"/>
              <a:t>三、用户注销登录及对商品的操作</a:t>
            </a:r>
            <a:endParaRPr kumimoji="1" lang="en-US" altLang="zh-CN" sz="2400" dirty="0"/>
          </a:p>
          <a:p>
            <a:endParaRPr kumimoji="1" lang="zh-CN" altLang="en-US" sz="2800" dirty="0"/>
          </a:p>
        </p:txBody>
      </p:sp>
      <p:pic>
        <p:nvPicPr>
          <p:cNvPr id="12" name="图片 11">
            <a:extLst>
              <a:ext uri="{FF2B5EF4-FFF2-40B4-BE49-F238E27FC236}">
                <a16:creationId xmlns:a16="http://schemas.microsoft.com/office/drawing/2014/main" id="{F67ABB33-B8A7-F541-ACEF-53BC48B40924}"/>
              </a:ext>
            </a:extLst>
          </p:cNvPr>
          <p:cNvPicPr>
            <a:picLocks noChangeAspect="1"/>
          </p:cNvPicPr>
          <p:nvPr/>
        </p:nvPicPr>
        <p:blipFill rotWithShape="1">
          <a:blip r:embed="rId5"/>
          <a:srcRect t="4325" r="61364" b="82088"/>
          <a:stretch/>
        </p:blipFill>
        <p:spPr>
          <a:xfrm>
            <a:off x="3187293" y="5494972"/>
            <a:ext cx="4924214" cy="555753"/>
          </a:xfrm>
          <a:prstGeom prst="rect">
            <a:avLst/>
          </a:prstGeom>
        </p:spPr>
      </p:pic>
      <p:pic>
        <p:nvPicPr>
          <p:cNvPr id="14" name="图片 13">
            <a:extLst>
              <a:ext uri="{FF2B5EF4-FFF2-40B4-BE49-F238E27FC236}">
                <a16:creationId xmlns:a16="http://schemas.microsoft.com/office/drawing/2014/main" id="{32F7C51E-7E16-164D-B7B1-CC2B5B7B981C}"/>
              </a:ext>
            </a:extLst>
          </p:cNvPr>
          <p:cNvPicPr>
            <a:picLocks noChangeAspect="1"/>
          </p:cNvPicPr>
          <p:nvPr/>
        </p:nvPicPr>
        <p:blipFill rotWithShape="1">
          <a:blip r:embed="rId5"/>
          <a:srcRect l="38609" t="4508" b="82179"/>
          <a:stretch/>
        </p:blipFill>
        <p:spPr>
          <a:xfrm>
            <a:off x="3187293" y="6038245"/>
            <a:ext cx="7584930" cy="536343"/>
          </a:xfrm>
          <a:prstGeom prst="rect">
            <a:avLst/>
          </a:prstGeom>
        </p:spPr>
      </p:pic>
    </p:spTree>
    <p:extLst>
      <p:ext uri="{BB962C8B-B14F-4D97-AF65-F5344CB8AC3E}">
        <p14:creationId xmlns:p14="http://schemas.microsoft.com/office/powerpoint/2010/main" val="968271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B15589-1F80-EF45-AC2C-AF99361FDD09}"/>
              </a:ext>
            </a:extLst>
          </p:cNvPr>
          <p:cNvSpPr>
            <a:spLocks noGrp="1"/>
          </p:cNvSpPr>
          <p:nvPr>
            <p:ph type="title"/>
          </p:nvPr>
        </p:nvSpPr>
        <p:spPr>
          <a:xfrm>
            <a:off x="5157788" y="397668"/>
            <a:ext cx="7353300" cy="1325563"/>
          </a:xfrm>
        </p:spPr>
        <p:txBody>
          <a:bodyPr/>
          <a:lstStyle/>
          <a:p>
            <a:r>
              <a:rPr kumimoji="1" lang="zh-CN" altLang="en-US" dirty="0"/>
              <a:t>概览</a:t>
            </a:r>
          </a:p>
        </p:txBody>
      </p:sp>
      <p:pic>
        <p:nvPicPr>
          <p:cNvPr id="5" name="内容占位符 4">
            <a:extLst>
              <a:ext uri="{FF2B5EF4-FFF2-40B4-BE49-F238E27FC236}">
                <a16:creationId xmlns:a16="http://schemas.microsoft.com/office/drawing/2014/main" id="{FBD45579-2F31-934C-852E-A62CA3ABC06F}"/>
              </a:ext>
            </a:extLst>
          </p:cNvPr>
          <p:cNvPicPr>
            <a:picLocks noGrp="1" noChangeAspect="1"/>
          </p:cNvPicPr>
          <p:nvPr>
            <p:ph idx="1"/>
          </p:nvPr>
        </p:nvPicPr>
        <p:blipFill>
          <a:blip r:embed="rId2"/>
          <a:stretch>
            <a:fillRect/>
          </a:stretch>
        </p:blipFill>
        <p:spPr>
          <a:xfrm>
            <a:off x="0" y="0"/>
            <a:ext cx="1701800" cy="2120900"/>
          </a:xfrm>
        </p:spPr>
      </p:pic>
      <p:sp>
        <p:nvSpPr>
          <p:cNvPr id="7" name="文本框 6">
            <a:extLst>
              <a:ext uri="{FF2B5EF4-FFF2-40B4-BE49-F238E27FC236}">
                <a16:creationId xmlns:a16="http://schemas.microsoft.com/office/drawing/2014/main" id="{2F8A4087-887A-4B4D-8226-3378FE0D21CB}"/>
              </a:ext>
            </a:extLst>
          </p:cNvPr>
          <p:cNvSpPr txBox="1"/>
          <p:nvPr/>
        </p:nvSpPr>
        <p:spPr>
          <a:xfrm>
            <a:off x="2243138" y="1528763"/>
            <a:ext cx="8958262" cy="4524315"/>
          </a:xfrm>
          <a:prstGeom prst="rect">
            <a:avLst/>
          </a:prstGeom>
          <a:noFill/>
        </p:spPr>
        <p:txBody>
          <a:bodyPr wrap="square" rtlCol="0">
            <a:spAutoFit/>
          </a:bodyPr>
          <a:lstStyle/>
          <a:p>
            <a:r>
              <a:rPr kumimoji="1" lang="zh-CN" altLang="en-US" sz="2400" dirty="0"/>
              <a:t>∎在每一模块的开头</a:t>
            </a:r>
            <a:endParaRPr kumimoji="1" lang="en-US" altLang="zh-CN" sz="2400" dirty="0"/>
          </a:p>
          <a:p>
            <a:r>
              <a:rPr kumimoji="1" lang="zh-CN" altLang="en-US" sz="2400" dirty="0"/>
              <a:t>   首先输出该模块可以实现的功能及其对应序号，上下边框</a:t>
            </a:r>
            <a:endParaRPr kumimoji="1" lang="en-US" altLang="zh-CN" sz="2400" dirty="0"/>
          </a:p>
          <a:p>
            <a:r>
              <a:rPr kumimoji="1" lang="zh-CN" altLang="en-US" sz="2400" dirty="0"/>
              <a:t>   如</a:t>
            </a:r>
            <a:endParaRPr kumimoji="1" lang="en-US" altLang="zh-CN" sz="2400" dirty="0"/>
          </a:p>
          <a:p>
            <a:endParaRPr kumimoji="1" lang="en-US" altLang="zh-CN" sz="2400" dirty="0"/>
          </a:p>
          <a:p>
            <a:r>
              <a:rPr kumimoji="1" lang="zh-CN" altLang="en-US" sz="2400" dirty="0"/>
              <a:t>∎接着换行输出“输入操作：”</a:t>
            </a:r>
            <a:endParaRPr kumimoji="1" lang="en-US" altLang="zh-CN" sz="2400" dirty="0"/>
          </a:p>
          <a:p>
            <a:r>
              <a:rPr kumimoji="1" lang="zh-CN" altLang="en-US" sz="2400" dirty="0"/>
              <a:t>   此时操作者输入数字即开始实现对应功能</a:t>
            </a:r>
            <a:endParaRPr kumimoji="1" lang="en-US" altLang="zh-CN" sz="2400" dirty="0"/>
          </a:p>
          <a:p>
            <a:r>
              <a:rPr kumimoji="1" lang="zh-CN" altLang="en-US" sz="2400" dirty="0"/>
              <a:t>   如                              </a:t>
            </a:r>
            <a:endParaRPr kumimoji="1" lang="en-US" altLang="zh-CN" sz="2400" dirty="0"/>
          </a:p>
          <a:p>
            <a:endParaRPr kumimoji="1" lang="en-US" altLang="zh-CN" sz="2400" dirty="0"/>
          </a:p>
          <a:p>
            <a:endParaRPr kumimoji="1" lang="en-US" altLang="zh-CN" sz="2400" dirty="0"/>
          </a:p>
          <a:p>
            <a:r>
              <a:rPr kumimoji="1" lang="zh-CN" altLang="en-US" sz="2400" dirty="0"/>
              <a:t>   则开始实现售货清单功能  </a:t>
            </a:r>
            <a:endParaRPr kumimoji="1" lang="en-US" altLang="zh-CN" sz="2400" dirty="0"/>
          </a:p>
          <a:p>
            <a:endParaRPr kumimoji="1" lang="en-US" altLang="zh-CN" sz="2400" dirty="0"/>
          </a:p>
          <a:p>
            <a:r>
              <a:rPr kumimoji="1" lang="zh-CN" altLang="en-US" sz="2400" b="1" dirty="0">
                <a:solidFill>
                  <a:srgbClr val="7030A0"/>
                </a:solidFill>
              </a:rPr>
              <a:t> 注：模块三在初始时所有用户文件均不可打开</a:t>
            </a:r>
          </a:p>
        </p:txBody>
      </p:sp>
      <p:pic>
        <p:nvPicPr>
          <p:cNvPr id="8" name="图片 7">
            <a:extLst>
              <a:ext uri="{FF2B5EF4-FFF2-40B4-BE49-F238E27FC236}">
                <a16:creationId xmlns:a16="http://schemas.microsoft.com/office/drawing/2014/main" id="{107E97D1-0CF3-C44D-A517-604AC138D0A8}"/>
              </a:ext>
            </a:extLst>
          </p:cNvPr>
          <p:cNvPicPr>
            <a:picLocks noChangeAspect="1"/>
          </p:cNvPicPr>
          <p:nvPr/>
        </p:nvPicPr>
        <p:blipFill rotWithShape="1">
          <a:blip r:embed="rId3"/>
          <a:srcRect l="271" t="2875" r="-271" b="70684"/>
          <a:stretch/>
        </p:blipFill>
        <p:spPr>
          <a:xfrm>
            <a:off x="2998788" y="2403617"/>
            <a:ext cx="5270500" cy="624583"/>
          </a:xfrm>
          <a:prstGeom prst="rect">
            <a:avLst/>
          </a:prstGeom>
        </p:spPr>
      </p:pic>
      <p:pic>
        <p:nvPicPr>
          <p:cNvPr id="10" name="图片 9">
            <a:extLst>
              <a:ext uri="{FF2B5EF4-FFF2-40B4-BE49-F238E27FC236}">
                <a16:creationId xmlns:a16="http://schemas.microsoft.com/office/drawing/2014/main" id="{29FE9021-D524-7E4B-88EB-3EC70DD2BD74}"/>
              </a:ext>
            </a:extLst>
          </p:cNvPr>
          <p:cNvPicPr>
            <a:picLocks noChangeAspect="1"/>
          </p:cNvPicPr>
          <p:nvPr/>
        </p:nvPicPr>
        <p:blipFill rotWithShape="1">
          <a:blip r:embed="rId4"/>
          <a:srcRect b="62196"/>
          <a:stretch/>
        </p:blipFill>
        <p:spPr>
          <a:xfrm>
            <a:off x="2998788" y="3871510"/>
            <a:ext cx="8585570" cy="889710"/>
          </a:xfrm>
          <a:prstGeom prst="rect">
            <a:avLst/>
          </a:prstGeom>
        </p:spPr>
      </p:pic>
    </p:spTree>
    <p:extLst>
      <p:ext uri="{BB962C8B-B14F-4D97-AF65-F5344CB8AC3E}">
        <p14:creationId xmlns:p14="http://schemas.microsoft.com/office/powerpoint/2010/main" val="3784908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0E02AC-2921-E045-ABBE-E8AF32D2A050}"/>
              </a:ext>
            </a:extLst>
          </p:cNvPr>
          <p:cNvSpPr>
            <a:spLocks noGrp="1"/>
          </p:cNvSpPr>
          <p:nvPr>
            <p:ph type="title"/>
          </p:nvPr>
        </p:nvSpPr>
        <p:spPr>
          <a:xfrm>
            <a:off x="3786188" y="365125"/>
            <a:ext cx="7567612" cy="1325563"/>
          </a:xfrm>
        </p:spPr>
        <p:txBody>
          <a:bodyPr/>
          <a:lstStyle/>
          <a:p>
            <a:r>
              <a:rPr kumimoji="1" lang="zh-CN" altLang="en-US" dirty="0"/>
              <a:t>模块一之用户登录</a:t>
            </a:r>
          </a:p>
        </p:txBody>
      </p:sp>
      <p:pic>
        <p:nvPicPr>
          <p:cNvPr id="5" name="内容占位符 4">
            <a:extLst>
              <a:ext uri="{FF2B5EF4-FFF2-40B4-BE49-F238E27FC236}">
                <a16:creationId xmlns:a16="http://schemas.microsoft.com/office/drawing/2014/main" id="{A9C0618A-95FA-B342-A19A-208684C187A0}"/>
              </a:ext>
            </a:extLst>
          </p:cNvPr>
          <p:cNvPicPr>
            <a:picLocks noGrp="1" noChangeAspect="1"/>
          </p:cNvPicPr>
          <p:nvPr>
            <p:ph idx="1"/>
          </p:nvPr>
        </p:nvPicPr>
        <p:blipFill>
          <a:blip r:embed="rId2"/>
          <a:stretch>
            <a:fillRect/>
          </a:stretch>
        </p:blipFill>
        <p:spPr>
          <a:xfrm>
            <a:off x="0" y="-32544"/>
            <a:ext cx="1701800" cy="2120900"/>
          </a:xfrm>
        </p:spPr>
      </p:pic>
      <p:sp>
        <p:nvSpPr>
          <p:cNvPr id="7" name="文本框 6">
            <a:extLst>
              <a:ext uri="{FF2B5EF4-FFF2-40B4-BE49-F238E27FC236}">
                <a16:creationId xmlns:a16="http://schemas.microsoft.com/office/drawing/2014/main" id="{DFD9D717-4D9E-3541-9F63-3BE3B4555DAD}"/>
              </a:ext>
            </a:extLst>
          </p:cNvPr>
          <p:cNvSpPr txBox="1"/>
          <p:nvPr/>
        </p:nvSpPr>
        <p:spPr>
          <a:xfrm>
            <a:off x="1971675" y="1507067"/>
            <a:ext cx="9780058" cy="4524315"/>
          </a:xfrm>
          <a:prstGeom prst="rect">
            <a:avLst/>
          </a:prstGeom>
          <a:noFill/>
        </p:spPr>
        <p:txBody>
          <a:bodyPr wrap="square" rtlCol="0">
            <a:spAutoFit/>
          </a:bodyPr>
          <a:lstStyle/>
          <a:p>
            <a:r>
              <a:rPr kumimoji="1" lang="zh-CN" altLang="en-US" sz="2400" dirty="0"/>
              <a:t>∎用户输入</a:t>
            </a:r>
            <a:r>
              <a:rPr kumimoji="1" lang="en-US" altLang="zh-CN" sz="2400" dirty="0"/>
              <a:t>1</a:t>
            </a:r>
            <a:r>
              <a:rPr kumimoji="1" lang="zh-CN" altLang="en-US" sz="2400" dirty="0"/>
              <a:t>开始实现此功能</a:t>
            </a:r>
            <a:endParaRPr kumimoji="1" lang="en-US" altLang="zh-CN" sz="2400" dirty="0"/>
          </a:p>
          <a:p>
            <a:r>
              <a:rPr kumimoji="1" lang="zh-CN" altLang="en-US" sz="2400" dirty="0"/>
              <a:t>∎接着输出“输入用户名：”</a:t>
            </a:r>
            <a:endParaRPr kumimoji="1" lang="en-US" altLang="zh-CN" sz="2400" dirty="0"/>
          </a:p>
          <a:p>
            <a:r>
              <a:rPr kumimoji="1" lang="zh-CN" altLang="en-US" sz="2400" dirty="0"/>
              <a:t>用户输入（若不能与文件中已有用户名匹配，则输出“您还未注     册，请按</a:t>
            </a:r>
            <a:r>
              <a:rPr kumimoji="1" lang="en-US" altLang="zh-CN" sz="2400" dirty="0"/>
              <a:t>2</a:t>
            </a:r>
            <a:r>
              <a:rPr kumimoji="1" lang="zh-CN" altLang="en-US" sz="2400" dirty="0"/>
              <a:t>注册”后程序结束）</a:t>
            </a:r>
            <a:endParaRPr kumimoji="1" lang="en-US" altLang="zh-CN" sz="2400" dirty="0"/>
          </a:p>
          <a:p>
            <a:r>
              <a:rPr kumimoji="1" lang="zh-CN" altLang="en-US" sz="2400" dirty="0"/>
              <a:t>∎用户名匹配成功后输出“输入密码：”</a:t>
            </a:r>
            <a:endParaRPr kumimoji="1" lang="en-US" altLang="zh-CN" sz="2400" dirty="0"/>
          </a:p>
          <a:p>
            <a:r>
              <a:rPr kumimoji="1" lang="zh-CN" altLang="en-US" sz="2400" dirty="0"/>
              <a:t>用户输入</a:t>
            </a:r>
            <a:r>
              <a:rPr kumimoji="1" lang="en-US" altLang="zh-CN" sz="2400" dirty="0"/>
              <a:t>——</a:t>
            </a:r>
            <a:r>
              <a:rPr kumimoji="1" lang="zh-CN" altLang="en-US" sz="2400" dirty="0"/>
              <a:t>用户共有</a:t>
            </a:r>
            <a:r>
              <a:rPr kumimoji="1" lang="en-US" altLang="zh-CN" sz="2400" dirty="0"/>
              <a:t>3</a:t>
            </a:r>
            <a:r>
              <a:rPr kumimoji="1" lang="zh-CN" altLang="en-US" sz="2400" dirty="0"/>
              <a:t>次输入的机会，若不匹配则输出“用户名或密码错误，请重新输入！”及上下边框，并从第二步开始重复。三次内匹配成功则输出“登录成功！”及上下边框。若三次均错误，则输出“登录失败，请核对密码！”及上下边框。（循环实现）</a:t>
            </a:r>
            <a:endParaRPr kumimoji="1" lang="en-US" altLang="zh-CN" sz="2400" dirty="0"/>
          </a:p>
          <a:p>
            <a:r>
              <a:rPr kumimoji="1" lang="zh-CN" altLang="en-US" sz="2400" dirty="0"/>
              <a:t>∎该用户可运行模块三（即模块三中该用户文件可打开）</a:t>
            </a:r>
            <a:endParaRPr kumimoji="1" lang="en-US" altLang="zh-CN" sz="2400" dirty="0"/>
          </a:p>
          <a:p>
            <a:endParaRPr kumimoji="1" lang="en-US" altLang="zh-CN" sz="2400" dirty="0"/>
          </a:p>
          <a:p>
            <a:r>
              <a:rPr kumimoji="1" lang="zh-CN" altLang="en-US" sz="2400" b="1" dirty="0">
                <a:solidFill>
                  <a:srgbClr val="7030A0"/>
                </a:solidFill>
              </a:rPr>
              <a:t>注：匹配功能由字符串比较函数实现</a:t>
            </a:r>
          </a:p>
        </p:txBody>
      </p:sp>
    </p:spTree>
    <p:extLst>
      <p:ext uri="{BB962C8B-B14F-4D97-AF65-F5344CB8AC3E}">
        <p14:creationId xmlns:p14="http://schemas.microsoft.com/office/powerpoint/2010/main" val="3443201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27F0DB-AD44-644D-B512-5DBF1142E480}"/>
              </a:ext>
            </a:extLst>
          </p:cNvPr>
          <p:cNvSpPr>
            <a:spLocks noGrp="1"/>
          </p:cNvSpPr>
          <p:nvPr>
            <p:ph type="title"/>
          </p:nvPr>
        </p:nvSpPr>
        <p:spPr>
          <a:xfrm>
            <a:off x="3914775" y="-500063"/>
            <a:ext cx="7439024" cy="2190752"/>
          </a:xfrm>
        </p:spPr>
        <p:txBody>
          <a:bodyPr/>
          <a:lstStyle/>
          <a:p>
            <a:r>
              <a:rPr kumimoji="1" lang="zh-CN" altLang="en-US" dirty="0"/>
              <a:t>模块一之用户注册</a:t>
            </a:r>
          </a:p>
        </p:txBody>
      </p:sp>
      <p:pic>
        <p:nvPicPr>
          <p:cNvPr id="5" name="内容占位符 4">
            <a:extLst>
              <a:ext uri="{FF2B5EF4-FFF2-40B4-BE49-F238E27FC236}">
                <a16:creationId xmlns:a16="http://schemas.microsoft.com/office/drawing/2014/main" id="{FDCB0DDD-9A82-5648-8481-296669D756C1}"/>
              </a:ext>
            </a:extLst>
          </p:cNvPr>
          <p:cNvPicPr>
            <a:picLocks noGrp="1" noChangeAspect="1"/>
          </p:cNvPicPr>
          <p:nvPr>
            <p:ph idx="1"/>
          </p:nvPr>
        </p:nvPicPr>
        <p:blipFill>
          <a:blip r:embed="rId2"/>
          <a:stretch>
            <a:fillRect/>
          </a:stretch>
        </p:blipFill>
        <p:spPr>
          <a:xfrm>
            <a:off x="0" y="0"/>
            <a:ext cx="1701800" cy="2120900"/>
          </a:xfrm>
        </p:spPr>
      </p:pic>
      <p:sp>
        <p:nvSpPr>
          <p:cNvPr id="6" name="文本框 5">
            <a:extLst>
              <a:ext uri="{FF2B5EF4-FFF2-40B4-BE49-F238E27FC236}">
                <a16:creationId xmlns:a16="http://schemas.microsoft.com/office/drawing/2014/main" id="{757DABFE-190A-8843-958C-A5EEC391BD3F}"/>
              </a:ext>
            </a:extLst>
          </p:cNvPr>
          <p:cNvSpPr txBox="1"/>
          <p:nvPr/>
        </p:nvSpPr>
        <p:spPr>
          <a:xfrm>
            <a:off x="1930400" y="856357"/>
            <a:ext cx="8785225" cy="6001643"/>
          </a:xfrm>
          <a:prstGeom prst="rect">
            <a:avLst/>
          </a:prstGeom>
          <a:noFill/>
        </p:spPr>
        <p:txBody>
          <a:bodyPr wrap="square" rtlCol="0">
            <a:spAutoFit/>
          </a:bodyPr>
          <a:lstStyle/>
          <a:p>
            <a:r>
              <a:rPr kumimoji="1" lang="zh-CN" altLang="en-US" sz="2400" dirty="0"/>
              <a:t>∎用户输入</a:t>
            </a:r>
            <a:r>
              <a:rPr kumimoji="1" lang="en-US" altLang="zh-CN" sz="2400" dirty="0"/>
              <a:t>2</a:t>
            </a:r>
            <a:r>
              <a:rPr kumimoji="1" lang="zh-CN" altLang="en-US" sz="2400" dirty="0"/>
              <a:t>开始实现此功能</a:t>
            </a:r>
            <a:endParaRPr kumimoji="1" lang="en-US" altLang="zh-CN" sz="2400" dirty="0"/>
          </a:p>
          <a:p>
            <a:r>
              <a:rPr kumimoji="1" lang="zh-CN" altLang="en-US" sz="2400" dirty="0"/>
              <a:t>∎接着输出“输入用户名：”</a:t>
            </a:r>
            <a:endParaRPr kumimoji="1" lang="en-US" altLang="zh-CN" sz="2400" dirty="0"/>
          </a:p>
          <a:p>
            <a:r>
              <a:rPr kumimoji="1" lang="zh-CN" altLang="en-US" sz="2400" dirty="0"/>
              <a:t>用户输入</a:t>
            </a:r>
            <a:endParaRPr kumimoji="1" lang="en-US" altLang="zh-CN" sz="2400" dirty="0"/>
          </a:p>
          <a:p>
            <a:r>
              <a:rPr kumimoji="1" lang="en-US" altLang="zh-CN" sz="2400" dirty="0"/>
              <a:t>1.</a:t>
            </a:r>
            <a:r>
              <a:rPr kumimoji="1" lang="zh-CN" altLang="en-US" sz="2400" dirty="0"/>
              <a:t>若与已存在的用户名匹配，输出“该用户名已存在，请重新设置！”换行后再从第二步开始。</a:t>
            </a:r>
            <a:endParaRPr kumimoji="1" lang="en-US" altLang="zh-CN" sz="2400" dirty="0"/>
          </a:p>
          <a:p>
            <a:r>
              <a:rPr kumimoji="1" lang="en-US" altLang="zh-CN" sz="2400" dirty="0"/>
              <a:t>2.</a:t>
            </a:r>
            <a:r>
              <a:rPr kumimoji="1" lang="zh-CN" altLang="en-US" sz="2400" dirty="0"/>
              <a:t>若用户名超过二十个字符，输出“用户名不得超过二十个字符！”，换行后再从第二步开始。</a:t>
            </a:r>
            <a:endParaRPr kumimoji="1" lang="en-US" altLang="zh-CN" sz="2400" dirty="0"/>
          </a:p>
          <a:p>
            <a:r>
              <a:rPr kumimoji="1" lang="en-US" altLang="zh-CN" sz="2400" dirty="0"/>
              <a:t>3.</a:t>
            </a:r>
            <a:r>
              <a:rPr kumimoji="1" lang="zh-CN" altLang="en-US" sz="2400" dirty="0"/>
              <a:t>若用户输入小写字母和数字以外的字符，输出“用户名中不得包含小写字母和数字以外的字符！”换行后再从第二步开始。</a:t>
            </a:r>
            <a:endParaRPr kumimoji="1" lang="en-US" altLang="zh-CN" sz="2400" dirty="0"/>
          </a:p>
          <a:p>
            <a:r>
              <a:rPr kumimoji="1" lang="zh-CN" altLang="en-US" sz="2400" dirty="0"/>
              <a:t>∎正确输入用户名后，输出“输入密码：”</a:t>
            </a:r>
            <a:endParaRPr kumimoji="1" lang="en-US" altLang="zh-CN" sz="2400" dirty="0"/>
          </a:p>
          <a:p>
            <a:r>
              <a:rPr kumimoji="1" lang="zh-CN" altLang="en-US" sz="2400" dirty="0"/>
              <a:t>用户输入（要求同上一步的</a:t>
            </a:r>
            <a:r>
              <a:rPr kumimoji="1" lang="en-US" altLang="zh-CN" sz="2400" dirty="0"/>
              <a:t>2</a:t>
            </a:r>
            <a:r>
              <a:rPr kumimoji="1" lang="zh-CN" altLang="en-US" sz="2400" dirty="0"/>
              <a:t>和</a:t>
            </a:r>
            <a:r>
              <a:rPr kumimoji="1" lang="en-US" altLang="zh-CN" sz="2400" dirty="0"/>
              <a:t>3</a:t>
            </a:r>
            <a:r>
              <a:rPr kumimoji="1" lang="zh-CN" altLang="en-US" sz="2400" dirty="0"/>
              <a:t>，但换行后从第三步开始）</a:t>
            </a:r>
            <a:endParaRPr kumimoji="1" lang="en-US" altLang="zh-CN" sz="2400" dirty="0"/>
          </a:p>
          <a:p>
            <a:r>
              <a:rPr kumimoji="1" lang="zh-CN" altLang="en-US" sz="2400" dirty="0"/>
              <a:t>∎设置成功后，创建以用户名命名的文件并在文件中写入第一行，输出“注册成功！登陆成功！”及上下边框。</a:t>
            </a:r>
            <a:endParaRPr kumimoji="1" lang="en-US" altLang="zh-CN" sz="2400" dirty="0"/>
          </a:p>
          <a:p>
            <a:r>
              <a:rPr kumimoji="1" lang="zh-CN" altLang="en-US" sz="2400" dirty="0"/>
              <a:t>∎该用户可运行模块三（即模块三中该用户文件可打开）</a:t>
            </a:r>
            <a:endParaRPr kumimoji="1" lang="en-US" altLang="zh-CN" sz="2400" dirty="0"/>
          </a:p>
          <a:p>
            <a:endParaRPr kumimoji="1" lang="en-US" altLang="zh-CN" sz="2400" dirty="0"/>
          </a:p>
          <a:p>
            <a:r>
              <a:rPr kumimoji="1" lang="zh-CN" altLang="en-US" sz="2400" b="1" dirty="0">
                <a:solidFill>
                  <a:srgbClr val="7030A0"/>
                </a:solidFill>
              </a:rPr>
              <a:t>注：字符数目限制功能由</a:t>
            </a:r>
            <a:r>
              <a:rPr kumimoji="1" lang="en-US" altLang="zh-CN" sz="2400" b="1" dirty="0" err="1">
                <a:solidFill>
                  <a:srgbClr val="7030A0"/>
                </a:solidFill>
              </a:rPr>
              <a:t>len</a:t>
            </a:r>
            <a:r>
              <a:rPr kumimoji="1" lang="zh-CN" altLang="en-US" sz="2400" b="1" dirty="0">
                <a:solidFill>
                  <a:srgbClr val="7030A0"/>
                </a:solidFill>
              </a:rPr>
              <a:t>函数实现，字符类型由</a:t>
            </a:r>
            <a:r>
              <a:rPr kumimoji="1" lang="en-US" altLang="zh-CN" sz="2400" b="1" dirty="0">
                <a:solidFill>
                  <a:srgbClr val="7030A0"/>
                </a:solidFill>
              </a:rPr>
              <a:t>ASCII</a:t>
            </a:r>
            <a:r>
              <a:rPr kumimoji="1" lang="zh-CN" altLang="en-US" sz="2400" b="1" dirty="0">
                <a:solidFill>
                  <a:srgbClr val="7030A0"/>
                </a:solidFill>
              </a:rPr>
              <a:t>码控制。</a:t>
            </a:r>
            <a:endParaRPr kumimoji="1" lang="en-US" altLang="zh-CN" sz="2400" b="1" dirty="0">
              <a:solidFill>
                <a:srgbClr val="7030A0"/>
              </a:solidFill>
            </a:endParaRPr>
          </a:p>
        </p:txBody>
      </p:sp>
    </p:spTree>
    <p:extLst>
      <p:ext uri="{BB962C8B-B14F-4D97-AF65-F5344CB8AC3E}">
        <p14:creationId xmlns:p14="http://schemas.microsoft.com/office/powerpoint/2010/main" val="3896451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701CB0-C7AF-9C4B-B1D9-17CFFEC54F80}"/>
              </a:ext>
            </a:extLst>
          </p:cNvPr>
          <p:cNvSpPr>
            <a:spLocks noGrp="1"/>
          </p:cNvSpPr>
          <p:nvPr>
            <p:ph type="title"/>
          </p:nvPr>
        </p:nvSpPr>
        <p:spPr>
          <a:xfrm>
            <a:off x="3200401" y="1"/>
            <a:ext cx="8153400" cy="1690688"/>
          </a:xfrm>
        </p:spPr>
        <p:txBody>
          <a:bodyPr/>
          <a:lstStyle/>
          <a:p>
            <a:r>
              <a:rPr kumimoji="1" lang="zh-CN" altLang="en-US" dirty="0"/>
              <a:t>模块一之管理员登录</a:t>
            </a:r>
          </a:p>
        </p:txBody>
      </p:sp>
      <p:pic>
        <p:nvPicPr>
          <p:cNvPr id="5" name="内容占位符 4">
            <a:extLst>
              <a:ext uri="{FF2B5EF4-FFF2-40B4-BE49-F238E27FC236}">
                <a16:creationId xmlns:a16="http://schemas.microsoft.com/office/drawing/2014/main" id="{CD7F11D7-E4E6-A941-859C-4C5AF35F1549}"/>
              </a:ext>
            </a:extLst>
          </p:cNvPr>
          <p:cNvPicPr>
            <a:picLocks noGrp="1" noChangeAspect="1"/>
          </p:cNvPicPr>
          <p:nvPr>
            <p:ph idx="1"/>
          </p:nvPr>
        </p:nvPicPr>
        <p:blipFill>
          <a:blip r:embed="rId2"/>
          <a:stretch>
            <a:fillRect/>
          </a:stretch>
        </p:blipFill>
        <p:spPr>
          <a:xfrm>
            <a:off x="0" y="0"/>
            <a:ext cx="1701800" cy="2120900"/>
          </a:xfrm>
        </p:spPr>
      </p:pic>
      <p:sp>
        <p:nvSpPr>
          <p:cNvPr id="8" name="文本框 7">
            <a:extLst>
              <a:ext uri="{FF2B5EF4-FFF2-40B4-BE49-F238E27FC236}">
                <a16:creationId xmlns:a16="http://schemas.microsoft.com/office/drawing/2014/main" id="{614A6701-43D0-2D48-B14C-F9C3A9CAEE8A}"/>
              </a:ext>
            </a:extLst>
          </p:cNvPr>
          <p:cNvSpPr txBox="1"/>
          <p:nvPr/>
        </p:nvSpPr>
        <p:spPr>
          <a:xfrm>
            <a:off x="1828801" y="1225689"/>
            <a:ext cx="9001125" cy="5632311"/>
          </a:xfrm>
          <a:prstGeom prst="rect">
            <a:avLst/>
          </a:prstGeom>
          <a:noFill/>
        </p:spPr>
        <p:txBody>
          <a:bodyPr wrap="square" rtlCol="0">
            <a:spAutoFit/>
          </a:bodyPr>
          <a:lstStyle/>
          <a:p>
            <a:r>
              <a:rPr kumimoji="1" lang="zh-CN" altLang="en-US" sz="2400" dirty="0"/>
              <a:t>∎管理员输入</a:t>
            </a:r>
            <a:r>
              <a:rPr kumimoji="1" lang="en-US" altLang="zh-CN" sz="2400" dirty="0"/>
              <a:t>3</a:t>
            </a:r>
            <a:r>
              <a:rPr kumimoji="1" lang="zh-CN" altLang="en-US" sz="2400" dirty="0"/>
              <a:t>开始实现此功能</a:t>
            </a:r>
            <a:endParaRPr kumimoji="1" lang="en-US" altLang="zh-CN" sz="2400" dirty="0"/>
          </a:p>
          <a:p>
            <a:r>
              <a:rPr kumimoji="1" lang="zh-CN" altLang="en-US" sz="2400" dirty="0"/>
              <a:t>∎接着输出“输入管理员</a:t>
            </a:r>
            <a:r>
              <a:rPr kumimoji="1" lang="en-US" altLang="zh-CN" sz="2400" dirty="0"/>
              <a:t>ID</a:t>
            </a:r>
            <a:r>
              <a:rPr kumimoji="1" lang="zh-CN" altLang="en-US" sz="2400" dirty="0"/>
              <a:t>：”</a:t>
            </a:r>
            <a:endParaRPr kumimoji="1" lang="en-US" altLang="zh-CN" sz="2400" dirty="0"/>
          </a:p>
          <a:p>
            <a:r>
              <a:rPr kumimoji="1" lang="zh-CN" altLang="en-US" sz="2400" dirty="0"/>
              <a:t>管理员输入</a:t>
            </a:r>
            <a:r>
              <a:rPr kumimoji="1" lang="en-US" altLang="zh-CN" sz="2400" dirty="0"/>
              <a:t>——</a:t>
            </a:r>
            <a:r>
              <a:rPr kumimoji="1" lang="zh-CN" altLang="en-US" sz="2400" dirty="0"/>
              <a:t>管理员共有</a:t>
            </a:r>
            <a:r>
              <a:rPr kumimoji="1" lang="en-US" altLang="zh-CN" sz="2400" dirty="0"/>
              <a:t>3</a:t>
            </a:r>
            <a:r>
              <a:rPr kumimoji="1" lang="zh-CN" altLang="en-US" sz="2400" dirty="0"/>
              <a:t>次输入的机会，若不匹配则输出“</a:t>
            </a:r>
            <a:r>
              <a:rPr kumimoji="1" lang="en-US" altLang="zh-CN" sz="2400" dirty="0"/>
              <a:t>ID</a:t>
            </a:r>
            <a:r>
              <a:rPr kumimoji="1" lang="zh-CN" altLang="en-US" sz="2400" dirty="0"/>
              <a:t>错误，请重新输入！”及上下边框，并从第二步开始重复。三次内匹配成功则输出“登录成功！”及上下边框。若三次均错误，则输出“登录失败，请核对密码！”及上下边框。（循环实现）</a:t>
            </a:r>
            <a:endParaRPr kumimoji="1" lang="en-US" altLang="zh-CN" sz="2400" dirty="0"/>
          </a:p>
          <a:p>
            <a:r>
              <a:rPr kumimoji="1" lang="zh-CN" altLang="en-US" sz="2400" dirty="0"/>
              <a:t>∎管理员</a:t>
            </a:r>
            <a:r>
              <a:rPr kumimoji="1" lang="en-US" altLang="zh-CN" sz="2400" dirty="0"/>
              <a:t>ID</a:t>
            </a:r>
            <a:r>
              <a:rPr kumimoji="1" lang="zh-CN" altLang="en-US" sz="2400" dirty="0"/>
              <a:t>匹配成功后输出“输入管理员密码：”</a:t>
            </a:r>
            <a:endParaRPr kumimoji="1" lang="en-US" altLang="zh-CN" sz="2400" dirty="0"/>
          </a:p>
          <a:p>
            <a:r>
              <a:rPr kumimoji="1" lang="zh-CN" altLang="en-US" sz="2400" dirty="0"/>
              <a:t>管理员输入</a:t>
            </a:r>
            <a:r>
              <a:rPr kumimoji="1" lang="en-US" altLang="zh-CN" sz="2400" dirty="0"/>
              <a:t>——</a:t>
            </a:r>
            <a:r>
              <a:rPr kumimoji="1" lang="zh-CN" altLang="en-US" sz="2400" dirty="0"/>
              <a:t>管理员共有</a:t>
            </a:r>
            <a:r>
              <a:rPr kumimoji="1" lang="en-US" altLang="zh-CN" sz="2400" dirty="0"/>
              <a:t>3</a:t>
            </a:r>
            <a:r>
              <a:rPr kumimoji="1" lang="zh-CN" altLang="en-US" sz="2400" dirty="0"/>
              <a:t>次输入的机会，若不匹配则输出“用户名或密码错误，请重新输入！”及上下边框，并从第三步开始重复。三次内匹配成功则输出“登录成功！”及上下边框。若三次均错误，则输出“登录失败，请核对密码！”及上下边框。（循环实现）</a:t>
            </a:r>
            <a:endParaRPr kumimoji="1" lang="en-US" altLang="zh-CN" sz="2400" dirty="0"/>
          </a:p>
          <a:p>
            <a:r>
              <a:rPr kumimoji="1" lang="zh-CN" altLang="en-US" sz="2400" dirty="0"/>
              <a:t>∎模块二可运行（通过设布尔值实现）</a:t>
            </a:r>
            <a:endParaRPr kumimoji="1" lang="en-US" altLang="zh-CN" sz="2400" dirty="0"/>
          </a:p>
          <a:p>
            <a:endParaRPr kumimoji="1" lang="en-US" altLang="zh-CN" sz="2400" dirty="0"/>
          </a:p>
          <a:p>
            <a:r>
              <a:rPr kumimoji="1" lang="zh-CN" altLang="en-US" sz="2400" b="1" dirty="0">
                <a:solidFill>
                  <a:srgbClr val="7030A0"/>
                </a:solidFill>
              </a:rPr>
              <a:t>注：与用户登录类似，但管理员只有一个</a:t>
            </a:r>
          </a:p>
        </p:txBody>
      </p:sp>
    </p:spTree>
    <p:extLst>
      <p:ext uri="{BB962C8B-B14F-4D97-AF65-F5344CB8AC3E}">
        <p14:creationId xmlns:p14="http://schemas.microsoft.com/office/powerpoint/2010/main" val="2353769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BEDFB-75EC-BB41-A10E-3FF26B1CC4E3}"/>
              </a:ext>
            </a:extLst>
          </p:cNvPr>
          <p:cNvSpPr>
            <a:spLocks noGrp="1"/>
          </p:cNvSpPr>
          <p:nvPr>
            <p:ph type="title"/>
          </p:nvPr>
        </p:nvSpPr>
        <p:spPr>
          <a:xfrm>
            <a:off x="3086099" y="-400050"/>
            <a:ext cx="9244013" cy="2090739"/>
          </a:xfrm>
        </p:spPr>
        <p:txBody>
          <a:bodyPr>
            <a:normAutofit/>
          </a:bodyPr>
          <a:lstStyle/>
          <a:p>
            <a:r>
              <a:rPr kumimoji="1" lang="zh-CN" altLang="en-US" dirty="0"/>
              <a:t>模块二之管理员注销登录</a:t>
            </a:r>
            <a:br>
              <a:rPr kumimoji="1" lang="en-US" altLang="zh-CN" dirty="0"/>
            </a:br>
            <a:r>
              <a:rPr kumimoji="1" lang="zh-CN" altLang="en-US" dirty="0"/>
              <a:t>                </a:t>
            </a:r>
            <a:r>
              <a:rPr kumimoji="1" lang="en-US" altLang="zh-CN" dirty="0"/>
              <a:t>&amp;</a:t>
            </a:r>
            <a:r>
              <a:rPr kumimoji="1" lang="zh-CN" altLang="en-US" dirty="0"/>
              <a:t> 查询商品 </a:t>
            </a:r>
            <a:r>
              <a:rPr kumimoji="1" lang="en-US" altLang="zh-CN" dirty="0"/>
              <a:t>&amp;</a:t>
            </a:r>
            <a:r>
              <a:rPr kumimoji="1" lang="zh-CN" altLang="en-US" dirty="0"/>
              <a:t> 增加商品</a:t>
            </a:r>
          </a:p>
        </p:txBody>
      </p:sp>
      <p:pic>
        <p:nvPicPr>
          <p:cNvPr id="5" name="内容占位符 4">
            <a:extLst>
              <a:ext uri="{FF2B5EF4-FFF2-40B4-BE49-F238E27FC236}">
                <a16:creationId xmlns:a16="http://schemas.microsoft.com/office/drawing/2014/main" id="{999D6715-222D-4D4D-9C32-67ABE49E333D}"/>
              </a:ext>
            </a:extLst>
          </p:cNvPr>
          <p:cNvPicPr>
            <a:picLocks noGrp="1" noChangeAspect="1"/>
          </p:cNvPicPr>
          <p:nvPr>
            <p:ph idx="1"/>
          </p:nvPr>
        </p:nvPicPr>
        <p:blipFill>
          <a:blip r:embed="rId2"/>
          <a:stretch>
            <a:fillRect/>
          </a:stretch>
        </p:blipFill>
        <p:spPr>
          <a:xfrm>
            <a:off x="0" y="0"/>
            <a:ext cx="1701800" cy="2120900"/>
          </a:xfrm>
        </p:spPr>
      </p:pic>
      <p:sp>
        <p:nvSpPr>
          <p:cNvPr id="6" name="文本框 5">
            <a:extLst>
              <a:ext uri="{FF2B5EF4-FFF2-40B4-BE49-F238E27FC236}">
                <a16:creationId xmlns:a16="http://schemas.microsoft.com/office/drawing/2014/main" id="{CC84AE34-9DE3-C849-A224-26A3C91889B5}"/>
              </a:ext>
            </a:extLst>
          </p:cNvPr>
          <p:cNvSpPr txBox="1"/>
          <p:nvPr/>
        </p:nvSpPr>
        <p:spPr>
          <a:xfrm>
            <a:off x="1957387" y="856357"/>
            <a:ext cx="9772650" cy="6001643"/>
          </a:xfrm>
          <a:prstGeom prst="rect">
            <a:avLst/>
          </a:prstGeom>
          <a:noFill/>
        </p:spPr>
        <p:txBody>
          <a:bodyPr wrap="square" rtlCol="0">
            <a:spAutoFit/>
          </a:bodyPr>
          <a:lstStyle/>
          <a:p>
            <a:r>
              <a:rPr kumimoji="1" lang="zh-CN" altLang="en-US" sz="2400" b="1" dirty="0"/>
              <a:t>注销登录：</a:t>
            </a:r>
            <a:endParaRPr kumimoji="1" lang="en-US" altLang="zh-CN" sz="2400" b="1" dirty="0"/>
          </a:p>
          <a:p>
            <a:r>
              <a:rPr kumimoji="1" lang="zh-CN" altLang="en-US" sz="2400" dirty="0"/>
              <a:t>∎管理员输入</a:t>
            </a:r>
            <a:r>
              <a:rPr kumimoji="1" lang="en-US" altLang="zh-CN" sz="2400" dirty="0"/>
              <a:t>0</a:t>
            </a:r>
            <a:r>
              <a:rPr kumimoji="1" lang="zh-CN" altLang="en-US" sz="2400" dirty="0"/>
              <a:t>开始实现此功能</a:t>
            </a:r>
            <a:endParaRPr kumimoji="1" lang="en-US" altLang="zh-CN" sz="2400" dirty="0"/>
          </a:p>
          <a:p>
            <a:r>
              <a:rPr kumimoji="1" lang="zh-CN" altLang="en-US" sz="2400" dirty="0"/>
              <a:t>∎模块二不可运行（通过设布尔值实现）</a:t>
            </a:r>
            <a:endParaRPr kumimoji="1" lang="en-US" altLang="zh-CN" sz="2400" dirty="0"/>
          </a:p>
          <a:p>
            <a:r>
              <a:rPr kumimoji="1" lang="zh-CN" altLang="en-US" sz="2400" dirty="0"/>
              <a:t>∎输出“注销成功！”及上下边框。</a:t>
            </a:r>
            <a:endParaRPr kumimoji="1" lang="en-US" altLang="zh-CN" sz="2400" dirty="0"/>
          </a:p>
          <a:p>
            <a:r>
              <a:rPr kumimoji="1" lang="zh-CN" altLang="en-US" sz="2400" b="1" dirty="0"/>
              <a:t>查询商品：</a:t>
            </a:r>
            <a:endParaRPr kumimoji="1" lang="en-US" altLang="zh-CN" sz="2400" b="1" dirty="0"/>
          </a:p>
          <a:p>
            <a:r>
              <a:rPr kumimoji="1" lang="zh-CN" altLang="en-US" sz="2400" dirty="0"/>
              <a:t>∎管理员输入</a:t>
            </a:r>
            <a:r>
              <a:rPr kumimoji="1" lang="en-US" altLang="zh-CN" sz="2400" dirty="0"/>
              <a:t>1</a:t>
            </a:r>
            <a:r>
              <a:rPr kumimoji="1" lang="zh-CN" altLang="en-US" sz="2400" dirty="0"/>
              <a:t>开始实现此功能</a:t>
            </a:r>
            <a:endParaRPr kumimoji="1" lang="en-US" altLang="zh-CN" sz="2400" dirty="0"/>
          </a:p>
          <a:p>
            <a:r>
              <a:rPr kumimoji="1" lang="zh-CN" altLang="en-US" sz="2400" dirty="0"/>
              <a:t>∎输出库存文件中内容及上下边框。</a:t>
            </a:r>
            <a:endParaRPr kumimoji="1" lang="en-US" altLang="zh-CN" sz="2400" dirty="0"/>
          </a:p>
          <a:p>
            <a:r>
              <a:rPr kumimoji="1" lang="zh-CN" altLang="en-US" sz="2400" b="1" dirty="0"/>
              <a:t>增加商品：</a:t>
            </a:r>
            <a:endParaRPr kumimoji="1" lang="en-US" altLang="zh-CN" sz="2400" b="1" dirty="0"/>
          </a:p>
          <a:p>
            <a:r>
              <a:rPr kumimoji="1" lang="zh-CN" altLang="en-US" sz="2400" dirty="0"/>
              <a:t>∎管理员输入</a:t>
            </a:r>
            <a:r>
              <a:rPr kumimoji="1" lang="en-US" altLang="zh-CN" sz="2400" dirty="0"/>
              <a:t>2</a:t>
            </a:r>
            <a:r>
              <a:rPr kumimoji="1" lang="zh-CN" altLang="en-US" sz="2400" dirty="0"/>
              <a:t>开始实现此功能</a:t>
            </a:r>
            <a:endParaRPr kumimoji="1" lang="en-US" altLang="zh-CN" sz="2400" dirty="0"/>
          </a:p>
          <a:p>
            <a:r>
              <a:rPr kumimoji="1" lang="zh-CN" altLang="en-US" sz="2400" dirty="0"/>
              <a:t>∎输出“依次输入商品名、品牌、价格、数量：”，管理员输入，文件中增加商品信息。（若</a:t>
            </a:r>
            <a:r>
              <a:rPr kumimoji="1" lang="en-US" altLang="zh-CN" sz="2400" dirty="0"/>
              <a:t>ID</a:t>
            </a:r>
            <a:r>
              <a:rPr kumimoji="1" lang="zh-CN" altLang="en-US" sz="2400" dirty="0"/>
              <a:t>与库存中原有商品</a:t>
            </a:r>
            <a:r>
              <a:rPr kumimoji="1" lang="en-US" altLang="zh-CN" sz="2400" dirty="0"/>
              <a:t>ID</a:t>
            </a:r>
            <a:r>
              <a:rPr kumimoji="1" lang="zh-CN" altLang="en-US" sz="2400" dirty="0"/>
              <a:t>匹配，则只修改数量，不增加信息）</a:t>
            </a:r>
            <a:endParaRPr kumimoji="1" lang="en-US" altLang="zh-CN" sz="2400" dirty="0"/>
          </a:p>
          <a:p>
            <a:r>
              <a:rPr kumimoji="1" lang="zh-CN" altLang="en-US" sz="2400" dirty="0"/>
              <a:t>∎输出“增加成功！”及上下边框。</a:t>
            </a:r>
            <a:endParaRPr kumimoji="1" lang="en-US" altLang="zh-CN" sz="2400" dirty="0"/>
          </a:p>
          <a:p>
            <a:endParaRPr kumimoji="1" lang="en-US" altLang="zh-CN" sz="2400" dirty="0"/>
          </a:p>
          <a:p>
            <a:r>
              <a:rPr kumimoji="1" lang="zh-CN" altLang="en-US" sz="2400" b="1" dirty="0">
                <a:solidFill>
                  <a:srgbClr val="7030A0"/>
                </a:solidFill>
              </a:rPr>
              <a:t>注：序号递增功能通过将上一序号后两位转化成数字后</a:t>
            </a:r>
            <a:r>
              <a:rPr kumimoji="1" lang="en-US" altLang="zh-CN" sz="2400" b="1" dirty="0">
                <a:solidFill>
                  <a:srgbClr val="7030A0"/>
                </a:solidFill>
              </a:rPr>
              <a:t>+1</a:t>
            </a:r>
            <a:r>
              <a:rPr kumimoji="1" lang="zh-CN" altLang="en-US" sz="2400" b="1" dirty="0">
                <a:solidFill>
                  <a:srgbClr val="7030A0"/>
                </a:solidFill>
              </a:rPr>
              <a:t>实现。（已知库存文件不超过</a:t>
            </a:r>
            <a:r>
              <a:rPr kumimoji="1" lang="en-US" altLang="zh-CN" sz="2400" b="1" dirty="0">
                <a:solidFill>
                  <a:srgbClr val="7030A0"/>
                </a:solidFill>
              </a:rPr>
              <a:t>100</a:t>
            </a:r>
            <a:r>
              <a:rPr kumimoji="1" lang="zh-CN" altLang="en-US" sz="2400" b="1" dirty="0">
                <a:solidFill>
                  <a:srgbClr val="7030A0"/>
                </a:solidFill>
              </a:rPr>
              <a:t>行）</a:t>
            </a:r>
          </a:p>
        </p:txBody>
      </p:sp>
    </p:spTree>
    <p:extLst>
      <p:ext uri="{BB962C8B-B14F-4D97-AF65-F5344CB8AC3E}">
        <p14:creationId xmlns:p14="http://schemas.microsoft.com/office/powerpoint/2010/main" val="145226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C06B2-5984-8D42-BC7C-4547053DA031}"/>
              </a:ext>
            </a:extLst>
          </p:cNvPr>
          <p:cNvSpPr>
            <a:spLocks noGrp="1"/>
          </p:cNvSpPr>
          <p:nvPr>
            <p:ph type="title"/>
          </p:nvPr>
        </p:nvSpPr>
        <p:spPr>
          <a:xfrm>
            <a:off x="3629024" y="365125"/>
            <a:ext cx="7724775" cy="1325563"/>
          </a:xfrm>
        </p:spPr>
        <p:txBody>
          <a:bodyPr/>
          <a:lstStyle/>
          <a:p>
            <a:r>
              <a:rPr kumimoji="1" lang="zh-CN" altLang="en-US" dirty="0"/>
              <a:t>模块二之删除商品</a:t>
            </a:r>
            <a:br>
              <a:rPr kumimoji="1" lang="en-US" altLang="zh-CN" dirty="0"/>
            </a:br>
            <a:r>
              <a:rPr kumimoji="1" lang="zh-CN" altLang="en-US" dirty="0"/>
              <a:t>                          </a:t>
            </a:r>
          </a:p>
        </p:txBody>
      </p:sp>
      <p:pic>
        <p:nvPicPr>
          <p:cNvPr id="5" name="内容占位符 4">
            <a:extLst>
              <a:ext uri="{FF2B5EF4-FFF2-40B4-BE49-F238E27FC236}">
                <a16:creationId xmlns:a16="http://schemas.microsoft.com/office/drawing/2014/main" id="{FA181E01-9D6D-E748-9D35-EADF4FC09569}"/>
              </a:ext>
            </a:extLst>
          </p:cNvPr>
          <p:cNvPicPr>
            <a:picLocks noGrp="1" noChangeAspect="1"/>
          </p:cNvPicPr>
          <p:nvPr>
            <p:ph idx="1"/>
          </p:nvPr>
        </p:nvPicPr>
        <p:blipFill>
          <a:blip r:embed="rId2"/>
          <a:stretch>
            <a:fillRect/>
          </a:stretch>
        </p:blipFill>
        <p:spPr>
          <a:xfrm>
            <a:off x="0" y="0"/>
            <a:ext cx="1701800" cy="2120900"/>
          </a:xfrm>
        </p:spPr>
      </p:pic>
      <p:sp>
        <p:nvSpPr>
          <p:cNvPr id="6" name="文本框 5">
            <a:extLst>
              <a:ext uri="{FF2B5EF4-FFF2-40B4-BE49-F238E27FC236}">
                <a16:creationId xmlns:a16="http://schemas.microsoft.com/office/drawing/2014/main" id="{51E7130C-9CA9-D640-90B2-243EECD29C5C}"/>
              </a:ext>
            </a:extLst>
          </p:cNvPr>
          <p:cNvSpPr txBox="1"/>
          <p:nvPr/>
        </p:nvSpPr>
        <p:spPr>
          <a:xfrm>
            <a:off x="2352676" y="1690688"/>
            <a:ext cx="9415462" cy="2677656"/>
          </a:xfrm>
          <a:prstGeom prst="rect">
            <a:avLst/>
          </a:prstGeom>
          <a:noFill/>
        </p:spPr>
        <p:txBody>
          <a:bodyPr wrap="square" rtlCol="0">
            <a:spAutoFit/>
          </a:bodyPr>
          <a:lstStyle/>
          <a:p>
            <a:r>
              <a:rPr kumimoji="1" lang="zh-CN" altLang="en-US" sz="2400" dirty="0"/>
              <a:t>∎管理员输入</a:t>
            </a:r>
            <a:r>
              <a:rPr kumimoji="1" lang="en-US" altLang="zh-CN" sz="2400" dirty="0"/>
              <a:t>3</a:t>
            </a:r>
            <a:r>
              <a:rPr kumimoji="1" lang="zh-CN" altLang="en-US" sz="2400" dirty="0"/>
              <a:t>开始实现此功能</a:t>
            </a:r>
            <a:endParaRPr kumimoji="1" lang="en-US" altLang="zh-CN" sz="2400" dirty="0"/>
          </a:p>
          <a:p>
            <a:r>
              <a:rPr kumimoji="1" lang="zh-CN" altLang="en-US" sz="2400" dirty="0"/>
              <a:t>∎输出“依次输入商品名、品牌：”</a:t>
            </a:r>
            <a:endParaRPr kumimoji="1" lang="en-US" altLang="zh-CN" sz="2400" dirty="0"/>
          </a:p>
          <a:p>
            <a:r>
              <a:rPr kumimoji="1" lang="zh-CN" altLang="en-US" sz="2400" dirty="0"/>
              <a:t>管理员输入（若不能匹配则输出“输入错误！”及上下边框，程序结束。）</a:t>
            </a:r>
            <a:endParaRPr kumimoji="1" lang="en-US" altLang="zh-CN" sz="2400" dirty="0"/>
          </a:p>
          <a:p>
            <a:r>
              <a:rPr kumimoji="1" lang="zh-CN" altLang="en-US" sz="2400" dirty="0"/>
              <a:t>∎将匹配到的商品数量置为</a:t>
            </a:r>
            <a:r>
              <a:rPr kumimoji="1" lang="en-US" altLang="zh-CN" sz="2400" dirty="0"/>
              <a:t>-1</a:t>
            </a:r>
            <a:r>
              <a:rPr kumimoji="1" lang="zh-CN" altLang="en-US" sz="2400" dirty="0"/>
              <a:t>。</a:t>
            </a:r>
            <a:endParaRPr kumimoji="1" lang="en-US" altLang="zh-CN" sz="2400" dirty="0"/>
          </a:p>
          <a:p>
            <a:r>
              <a:rPr kumimoji="1" lang="zh-CN" altLang="en-US" sz="2400" dirty="0"/>
              <a:t>∎将所有用户文件中含有该商品的行删除。</a:t>
            </a:r>
            <a:endParaRPr kumimoji="1" lang="en-US" altLang="zh-CN" sz="2400" dirty="0"/>
          </a:p>
          <a:p>
            <a:r>
              <a:rPr kumimoji="1" lang="zh-CN" altLang="en-US" sz="2400" dirty="0"/>
              <a:t>∎输出“删除成功！”及上下边框。</a:t>
            </a:r>
            <a:endParaRPr kumimoji="1" lang="en-US" altLang="zh-CN" sz="2400" dirty="0"/>
          </a:p>
        </p:txBody>
      </p:sp>
      <p:pic>
        <p:nvPicPr>
          <p:cNvPr id="7" name="图片 6">
            <a:extLst>
              <a:ext uri="{FF2B5EF4-FFF2-40B4-BE49-F238E27FC236}">
                <a16:creationId xmlns:a16="http://schemas.microsoft.com/office/drawing/2014/main" id="{DC264081-72F1-CE4B-A225-2E19D2B4ED2A}"/>
              </a:ext>
            </a:extLst>
          </p:cNvPr>
          <p:cNvPicPr>
            <a:picLocks noChangeAspect="1"/>
          </p:cNvPicPr>
          <p:nvPr/>
        </p:nvPicPr>
        <p:blipFill rotWithShape="1">
          <a:blip r:embed="rId3"/>
          <a:srcRect t="36565" b="55399"/>
          <a:stretch/>
        </p:blipFill>
        <p:spPr>
          <a:xfrm>
            <a:off x="1883303" y="4699312"/>
            <a:ext cx="9734376" cy="468000"/>
          </a:xfrm>
          <a:prstGeom prst="rect">
            <a:avLst/>
          </a:prstGeom>
          <a:ln>
            <a:solidFill>
              <a:schemeClr val="tx1"/>
            </a:solidFill>
          </a:ln>
        </p:spPr>
      </p:pic>
    </p:spTree>
    <p:extLst>
      <p:ext uri="{BB962C8B-B14F-4D97-AF65-F5344CB8AC3E}">
        <p14:creationId xmlns:p14="http://schemas.microsoft.com/office/powerpoint/2010/main" val="2217931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C4BD63-4016-E94E-A230-624D3F209D3E}"/>
              </a:ext>
            </a:extLst>
          </p:cNvPr>
          <p:cNvSpPr>
            <a:spLocks noGrp="1"/>
          </p:cNvSpPr>
          <p:nvPr>
            <p:ph type="title"/>
          </p:nvPr>
        </p:nvSpPr>
        <p:spPr>
          <a:xfrm>
            <a:off x="3343275" y="-149226"/>
            <a:ext cx="7853362" cy="1325563"/>
          </a:xfrm>
        </p:spPr>
        <p:txBody>
          <a:bodyPr/>
          <a:lstStyle/>
          <a:p>
            <a:r>
              <a:rPr kumimoji="1" lang="zh-CN" altLang="en-US" dirty="0"/>
              <a:t>模块二之修改商品信息</a:t>
            </a:r>
          </a:p>
        </p:txBody>
      </p:sp>
      <p:sp>
        <p:nvSpPr>
          <p:cNvPr id="3" name="内容占位符 2">
            <a:extLst>
              <a:ext uri="{FF2B5EF4-FFF2-40B4-BE49-F238E27FC236}">
                <a16:creationId xmlns:a16="http://schemas.microsoft.com/office/drawing/2014/main" id="{7943D505-8C11-9843-8865-5E58968B1F36}"/>
              </a:ext>
            </a:extLst>
          </p:cNvPr>
          <p:cNvSpPr>
            <a:spLocks noGrp="1"/>
          </p:cNvSpPr>
          <p:nvPr>
            <p:ph idx="1"/>
          </p:nvPr>
        </p:nvSpPr>
        <p:spPr>
          <a:xfrm>
            <a:off x="2357438" y="785814"/>
            <a:ext cx="8996362" cy="6072186"/>
          </a:xfrm>
        </p:spPr>
        <p:txBody>
          <a:bodyPr>
            <a:normAutofit fontScale="70000" lnSpcReduction="20000"/>
          </a:bodyPr>
          <a:lstStyle/>
          <a:p>
            <a:pPr marL="0" indent="0">
              <a:lnSpc>
                <a:spcPct val="120000"/>
              </a:lnSpc>
              <a:spcBef>
                <a:spcPts val="0"/>
              </a:spcBef>
              <a:buNone/>
            </a:pPr>
            <a:r>
              <a:rPr kumimoji="1" lang="zh-CN" altLang="en-US" sz="3400" dirty="0"/>
              <a:t>∎管理员输入</a:t>
            </a:r>
            <a:r>
              <a:rPr kumimoji="1" lang="en-US" altLang="zh-CN" sz="3400" dirty="0"/>
              <a:t>4</a:t>
            </a:r>
            <a:r>
              <a:rPr kumimoji="1" lang="zh-CN" altLang="en-US" sz="3400" dirty="0"/>
              <a:t>开始实现此功能</a:t>
            </a:r>
            <a:endParaRPr kumimoji="1" lang="en-US" altLang="zh-CN" sz="3400" dirty="0"/>
          </a:p>
          <a:p>
            <a:pPr marL="0" indent="0">
              <a:lnSpc>
                <a:spcPct val="120000"/>
              </a:lnSpc>
              <a:spcBef>
                <a:spcPts val="0"/>
              </a:spcBef>
              <a:buNone/>
            </a:pPr>
            <a:r>
              <a:rPr kumimoji="1" lang="zh-CN" altLang="en-US" sz="3400" dirty="0"/>
              <a:t>∎输出“依次输入商品名、品牌：”</a:t>
            </a:r>
            <a:endParaRPr kumimoji="1" lang="en-US" altLang="zh-CN" sz="3400" dirty="0"/>
          </a:p>
          <a:p>
            <a:pPr marL="0" indent="0">
              <a:lnSpc>
                <a:spcPct val="120000"/>
              </a:lnSpc>
              <a:spcBef>
                <a:spcPts val="0"/>
              </a:spcBef>
              <a:buNone/>
            </a:pPr>
            <a:r>
              <a:rPr kumimoji="1" lang="zh-CN" altLang="en-US" sz="3400" dirty="0"/>
              <a:t>管理员输入（若不能匹配则输出“输入错误！”及上下边框，程序结束。）</a:t>
            </a:r>
            <a:endParaRPr kumimoji="1" lang="en-US" altLang="zh-CN" sz="3400" dirty="0"/>
          </a:p>
          <a:p>
            <a:pPr marL="0" indent="0">
              <a:lnSpc>
                <a:spcPct val="120000"/>
              </a:lnSpc>
              <a:spcBef>
                <a:spcPts val="0"/>
              </a:spcBef>
              <a:buNone/>
            </a:pPr>
            <a:r>
              <a:rPr kumimoji="1" lang="zh-CN" altLang="en-US" sz="3400" dirty="0"/>
              <a:t>∎匹配后输出“修改价格按</a:t>
            </a:r>
            <a:r>
              <a:rPr kumimoji="1" lang="en-US" altLang="zh-CN" sz="3400" dirty="0"/>
              <a:t>1</a:t>
            </a:r>
            <a:r>
              <a:rPr kumimoji="1" lang="zh-CN" altLang="en-US" sz="3400" dirty="0"/>
              <a:t>，修改数量按</a:t>
            </a:r>
            <a:r>
              <a:rPr kumimoji="1" lang="en-US" altLang="zh-CN" sz="3400" dirty="0"/>
              <a:t>2</a:t>
            </a:r>
            <a:r>
              <a:rPr kumimoji="1" lang="zh-CN" altLang="en-US" sz="3400" dirty="0"/>
              <a:t>：”</a:t>
            </a:r>
            <a:endParaRPr kumimoji="1" lang="en-US" altLang="zh-CN" sz="3400" dirty="0"/>
          </a:p>
          <a:p>
            <a:pPr marL="0" indent="0">
              <a:lnSpc>
                <a:spcPct val="120000"/>
              </a:lnSpc>
              <a:spcBef>
                <a:spcPts val="0"/>
              </a:spcBef>
              <a:buNone/>
            </a:pPr>
            <a:r>
              <a:rPr kumimoji="1" lang="zh-CN" altLang="en-US" sz="3400" dirty="0"/>
              <a:t>管理员输入</a:t>
            </a:r>
            <a:r>
              <a:rPr kumimoji="1" lang="en-US" altLang="zh-CN" sz="3400" dirty="0"/>
              <a:t>——</a:t>
            </a:r>
            <a:r>
              <a:rPr kumimoji="1" lang="zh-CN" altLang="en-US" sz="3400" dirty="0"/>
              <a:t>若管理员输入的不是</a:t>
            </a:r>
            <a:r>
              <a:rPr kumimoji="1" lang="en-US" altLang="zh-CN" sz="3400" dirty="0"/>
              <a:t>1</a:t>
            </a:r>
            <a:r>
              <a:rPr kumimoji="1" lang="zh-CN" altLang="en-US" sz="3400" dirty="0"/>
              <a:t>或</a:t>
            </a:r>
            <a:r>
              <a:rPr kumimoji="1" lang="en-US" altLang="zh-CN" sz="3400" dirty="0"/>
              <a:t>2</a:t>
            </a:r>
            <a:r>
              <a:rPr kumimoji="1" lang="zh-CN" altLang="en-US" sz="3400" dirty="0"/>
              <a:t>，则输出“输入错误！”并从第三步再继续。（循环实现）</a:t>
            </a:r>
            <a:endParaRPr kumimoji="1" lang="en-US" altLang="zh-CN" sz="3400" dirty="0"/>
          </a:p>
          <a:p>
            <a:pPr marL="0" indent="0">
              <a:lnSpc>
                <a:spcPct val="120000"/>
              </a:lnSpc>
              <a:spcBef>
                <a:spcPts val="0"/>
              </a:spcBef>
              <a:buNone/>
            </a:pPr>
            <a:r>
              <a:rPr kumimoji="1" lang="zh-CN" altLang="en-US" sz="3400" dirty="0"/>
              <a:t>∎输出“输入修改值：”</a:t>
            </a:r>
            <a:endParaRPr kumimoji="1" lang="en-US" altLang="zh-CN" sz="3400" dirty="0"/>
          </a:p>
          <a:p>
            <a:pPr marL="0" indent="0">
              <a:lnSpc>
                <a:spcPct val="120000"/>
              </a:lnSpc>
              <a:spcBef>
                <a:spcPts val="0"/>
              </a:spcBef>
              <a:buNone/>
            </a:pPr>
            <a:r>
              <a:rPr kumimoji="1" lang="zh-CN" altLang="en-US" sz="3400" dirty="0"/>
              <a:t>管理员输入</a:t>
            </a:r>
            <a:r>
              <a:rPr kumimoji="1" lang="en-US" altLang="zh-CN" sz="3400" dirty="0"/>
              <a:t>——</a:t>
            </a:r>
            <a:r>
              <a:rPr kumimoji="1" lang="zh-CN" altLang="en-US" sz="3400" dirty="0"/>
              <a:t>若管理员输入负数或数量是小数，则输出“输入错误！”并从第四步再继续。（循环实现）</a:t>
            </a:r>
            <a:endParaRPr kumimoji="1" lang="en-US" altLang="zh-CN" sz="3400" dirty="0"/>
          </a:p>
          <a:p>
            <a:pPr marL="0" indent="0">
              <a:lnSpc>
                <a:spcPct val="120000"/>
              </a:lnSpc>
              <a:spcBef>
                <a:spcPts val="0"/>
              </a:spcBef>
              <a:buNone/>
            </a:pPr>
            <a:r>
              <a:rPr kumimoji="1" lang="zh-CN" altLang="en-US" sz="3400" dirty="0"/>
              <a:t>∎若改变的是价格，则将库存文件和所有用户文件中该商品价格均改变；若改变的是数量，则只修改库存文件中对应商品数量。（若数量改为</a:t>
            </a:r>
            <a:r>
              <a:rPr kumimoji="1" lang="en-US" altLang="zh-CN" sz="3400" dirty="0"/>
              <a:t>0</a:t>
            </a:r>
            <a:r>
              <a:rPr kumimoji="1" lang="zh-CN" altLang="en-US" sz="3400" dirty="0"/>
              <a:t>，则将所有用户文件中含有该商品的行删除）</a:t>
            </a:r>
            <a:endParaRPr kumimoji="1" lang="en-US" altLang="zh-CN" sz="3400" dirty="0"/>
          </a:p>
          <a:p>
            <a:pPr marL="0" indent="0">
              <a:lnSpc>
                <a:spcPct val="120000"/>
              </a:lnSpc>
              <a:spcBef>
                <a:spcPts val="0"/>
              </a:spcBef>
              <a:buNone/>
            </a:pPr>
            <a:r>
              <a:rPr kumimoji="1" lang="zh-CN" altLang="en-US" sz="3400" dirty="0"/>
              <a:t>∎输出“修改成功！”及上下边框。</a:t>
            </a:r>
            <a:endParaRPr kumimoji="1" lang="en-US" altLang="zh-CN" sz="3400" dirty="0"/>
          </a:p>
          <a:p>
            <a:pPr marL="0" indent="0">
              <a:lnSpc>
                <a:spcPct val="120000"/>
              </a:lnSpc>
              <a:spcBef>
                <a:spcPts val="0"/>
              </a:spcBef>
              <a:buNone/>
            </a:pPr>
            <a:endParaRPr kumimoji="1" lang="en-US" altLang="zh-CN" sz="3400" dirty="0"/>
          </a:p>
          <a:p>
            <a:pPr marL="0" indent="0">
              <a:lnSpc>
                <a:spcPct val="120000"/>
              </a:lnSpc>
              <a:spcBef>
                <a:spcPts val="0"/>
              </a:spcBef>
              <a:buNone/>
            </a:pPr>
            <a:r>
              <a:rPr kumimoji="1" lang="zh-CN" altLang="en-US" sz="3400" b="1" dirty="0">
                <a:solidFill>
                  <a:srgbClr val="7030A0"/>
                </a:solidFill>
              </a:rPr>
              <a:t>注：判断输入是否是小数通过看其</a:t>
            </a:r>
            <a:r>
              <a:rPr kumimoji="1" lang="en-US" altLang="zh-CN" sz="3400" b="1" dirty="0" err="1">
                <a:solidFill>
                  <a:srgbClr val="7030A0"/>
                </a:solidFill>
              </a:rPr>
              <a:t>int</a:t>
            </a:r>
            <a:r>
              <a:rPr kumimoji="1" lang="zh-CN" altLang="en-US" sz="3400" b="1" dirty="0">
                <a:solidFill>
                  <a:srgbClr val="7030A0"/>
                </a:solidFill>
              </a:rPr>
              <a:t>型和</a:t>
            </a:r>
            <a:r>
              <a:rPr kumimoji="1" lang="en-US" altLang="zh-CN" sz="3400" b="1" dirty="0">
                <a:solidFill>
                  <a:srgbClr val="7030A0"/>
                </a:solidFill>
              </a:rPr>
              <a:t>double</a:t>
            </a:r>
            <a:r>
              <a:rPr kumimoji="1" lang="zh-CN" altLang="en-US" sz="3400" b="1" dirty="0">
                <a:solidFill>
                  <a:srgbClr val="7030A0"/>
                </a:solidFill>
              </a:rPr>
              <a:t>型是否相等。</a:t>
            </a:r>
            <a:endParaRPr kumimoji="1" lang="en-US" altLang="zh-CN" sz="3400" b="1" dirty="0">
              <a:solidFill>
                <a:srgbClr val="7030A0"/>
              </a:solidFill>
            </a:endParaRPr>
          </a:p>
          <a:p>
            <a:pPr marL="0" indent="0">
              <a:lnSpc>
                <a:spcPct val="120000"/>
              </a:lnSpc>
              <a:spcBef>
                <a:spcPts val="0"/>
              </a:spcBef>
              <a:buNone/>
            </a:pPr>
            <a:endParaRPr kumimoji="1" lang="en-US" altLang="zh-CN" sz="2600" dirty="0"/>
          </a:p>
          <a:p>
            <a:pPr marL="0" indent="0">
              <a:lnSpc>
                <a:spcPct val="120000"/>
              </a:lnSpc>
              <a:spcBef>
                <a:spcPts val="0"/>
              </a:spcBef>
              <a:buNone/>
            </a:pPr>
            <a:endParaRPr kumimoji="1" lang="en-US" altLang="zh-CN" sz="3400" dirty="0"/>
          </a:p>
          <a:p>
            <a:pPr marL="0" indent="0">
              <a:lnSpc>
                <a:spcPct val="100000"/>
              </a:lnSpc>
              <a:spcBef>
                <a:spcPts val="0"/>
              </a:spcBef>
              <a:buNone/>
            </a:pPr>
            <a:endParaRPr kumimoji="1" lang="en-US" altLang="zh-CN" sz="2600" dirty="0"/>
          </a:p>
        </p:txBody>
      </p:sp>
      <p:pic>
        <p:nvPicPr>
          <p:cNvPr id="6" name="图片 5">
            <a:extLst>
              <a:ext uri="{FF2B5EF4-FFF2-40B4-BE49-F238E27FC236}">
                <a16:creationId xmlns:a16="http://schemas.microsoft.com/office/drawing/2014/main" id="{06A23B39-55F2-424A-9D88-863736A0A5D9}"/>
              </a:ext>
            </a:extLst>
          </p:cNvPr>
          <p:cNvPicPr>
            <a:picLocks noChangeAspect="1"/>
          </p:cNvPicPr>
          <p:nvPr/>
        </p:nvPicPr>
        <p:blipFill>
          <a:blip r:embed="rId2"/>
          <a:stretch>
            <a:fillRect/>
          </a:stretch>
        </p:blipFill>
        <p:spPr>
          <a:xfrm>
            <a:off x="-12700" y="-32544"/>
            <a:ext cx="1701800" cy="2120900"/>
          </a:xfrm>
          <a:prstGeom prst="rect">
            <a:avLst/>
          </a:prstGeom>
        </p:spPr>
      </p:pic>
    </p:spTree>
    <p:extLst>
      <p:ext uri="{BB962C8B-B14F-4D97-AF65-F5344CB8AC3E}">
        <p14:creationId xmlns:p14="http://schemas.microsoft.com/office/powerpoint/2010/main" val="16506615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3713</TotalTime>
  <Words>1989</Words>
  <Application>Microsoft Macintosh PowerPoint</Application>
  <PresentationFormat>宽屏</PresentationFormat>
  <Paragraphs>139</Paragraphs>
  <Slides>15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等线</vt:lpstr>
      <vt:lpstr>等线 Light</vt:lpstr>
      <vt:lpstr>Arial</vt:lpstr>
      <vt:lpstr>Office 主题​​</vt:lpstr>
      <vt:lpstr>Winter project for NJU</vt:lpstr>
      <vt:lpstr>概览</vt:lpstr>
      <vt:lpstr>概览</vt:lpstr>
      <vt:lpstr>模块一之用户登录</vt:lpstr>
      <vt:lpstr>模块一之用户注册</vt:lpstr>
      <vt:lpstr>模块一之管理员登录</vt:lpstr>
      <vt:lpstr>模块二之管理员注销登录                 &amp; 查询商品 &amp; 增加商品</vt:lpstr>
      <vt:lpstr>模块二之删除商品                           </vt:lpstr>
      <vt:lpstr>模块二之修改商品信息</vt:lpstr>
      <vt:lpstr>         </vt:lpstr>
      <vt:lpstr>模块三之用户注销登录                       &amp; 查看商品 &amp; 商品搜索</vt:lpstr>
      <vt:lpstr>模块三之添加商品至购物车</vt:lpstr>
      <vt:lpstr>模块三之删除购物车商品</vt:lpstr>
      <vt:lpstr>模块三之查看购物车&amp;结账</vt:lpstr>
      <vt:lpstr>PowerPoint 演示文稿</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Winter project for NJU</dc:title>
  <dc:creator>Office 365</dc:creator>
  <cp:lastModifiedBy>Office 365</cp:lastModifiedBy>
  <cp:revision>68</cp:revision>
  <dcterms:created xsi:type="dcterms:W3CDTF">2020-01-14T10:02:58Z</dcterms:created>
  <dcterms:modified xsi:type="dcterms:W3CDTF">2020-01-17T12:44:49Z</dcterms:modified>
</cp:coreProperties>
</file>