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1169" r:id="rId3"/>
    <p:sldId id="1163" r:id="rId4"/>
    <p:sldId id="1225" r:id="rId5"/>
    <p:sldId id="1280" r:id="rId6"/>
    <p:sldId id="1281" r:id="rId7"/>
    <p:sldId id="1282" r:id="rId8"/>
    <p:sldId id="1182" r:id="rId9"/>
    <p:sldId id="1176" r:id="rId10"/>
    <p:sldId id="1177" r:id="rId11"/>
    <p:sldId id="1286" r:id="rId12"/>
    <p:sldId id="1288" r:id="rId13"/>
    <p:sldId id="1289" r:id="rId14"/>
    <p:sldId id="1287" r:id="rId15"/>
    <p:sldId id="1283" r:id="rId16"/>
    <p:sldId id="1243" r:id="rId17"/>
    <p:sldId id="1178" r:id="rId18"/>
    <p:sldId id="1217" r:id="rId19"/>
    <p:sldId id="1244" r:id="rId20"/>
    <p:sldId id="1285" r:id="rId21"/>
    <p:sldId id="1284" r:id="rId22"/>
    <p:sldId id="1237" r:id="rId23"/>
    <p:sldId id="1207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环游" initials="环游" lastIdx="1" clrIdx="0"/>
  <p:cmAuthor id="2" name="chen yanfeng" initials="cy" lastIdx="2" clrIdx="1">
    <p:extLst>
      <p:ext uri="{19B8F6BF-5375-455C-9EA6-DF929625EA0E}">
        <p15:presenceInfo xmlns:p15="http://schemas.microsoft.com/office/powerpoint/2012/main" userId="e5fb4eab0f95d8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781"/>
    <a:srgbClr val="C00000"/>
    <a:srgbClr val="2E75B6"/>
    <a:srgbClr val="FFA7A7"/>
    <a:srgbClr val="3579D3"/>
    <a:srgbClr val="DAE3F3"/>
    <a:srgbClr val="1B467D"/>
    <a:srgbClr val="FFF2EF"/>
    <a:srgbClr val="FE0000"/>
    <a:srgbClr val="A5D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 autoAdjust="0"/>
    <p:restoredTop sz="94363" autoAdjust="0"/>
  </p:normalViewPr>
  <p:slideViewPr>
    <p:cSldViewPr snapToGrid="0">
      <p:cViewPr varScale="1">
        <p:scale>
          <a:sx n="74" d="100"/>
          <a:sy n="74" d="100"/>
        </p:scale>
        <p:origin x="278" y="48"/>
      </p:cViewPr>
      <p:guideLst>
        <p:guide orient="horz" pos="2153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36"/>
    </p:cViewPr>
  </p:sorter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5BAAB-F1D8-4E34-9863-43AC5DC53D08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FA5402F-C5B1-4353-8831-769C217E6621}">
      <dgm:prSet phldrT="[文本]"/>
      <dgm:spPr/>
      <dgm:t>
        <a:bodyPr/>
        <a:lstStyle/>
        <a:p>
          <a:r>
            <a:rPr lang="en-US" altLang="zh-CN" dirty="0"/>
            <a:t>2023.4-2023.5</a:t>
          </a:r>
          <a:endParaRPr lang="zh-CN" altLang="en-US" dirty="0"/>
        </a:p>
      </dgm:t>
    </dgm:pt>
    <dgm:pt modelId="{068C93BC-289D-4A34-8F35-BD505DE468AE}" type="parTrans" cxnId="{CA2272E2-3E31-48C2-86A4-088B619A9703}">
      <dgm:prSet/>
      <dgm:spPr/>
      <dgm:t>
        <a:bodyPr/>
        <a:lstStyle/>
        <a:p>
          <a:endParaRPr lang="zh-CN" altLang="en-US"/>
        </a:p>
      </dgm:t>
    </dgm:pt>
    <dgm:pt modelId="{0DFFDE64-55A6-4A90-9CA9-87AF4DC922FE}" type="sibTrans" cxnId="{CA2272E2-3E31-48C2-86A4-088B619A9703}">
      <dgm:prSet/>
      <dgm:spPr/>
      <dgm:t>
        <a:bodyPr/>
        <a:lstStyle/>
        <a:p>
          <a:endParaRPr lang="zh-CN" altLang="en-US"/>
        </a:p>
      </dgm:t>
    </dgm:pt>
    <dgm:pt modelId="{8FE87310-FDA6-433D-908D-34974A5EAE1F}">
      <dgm:prSet phldrT="[文本]"/>
      <dgm:spPr/>
      <dgm:t>
        <a:bodyPr/>
        <a:lstStyle/>
        <a:p>
          <a:r>
            <a:rPr lang="en-US" altLang="zh-CN" dirty="0"/>
            <a:t>2023.6-2023.7</a:t>
          </a:r>
          <a:endParaRPr lang="zh-CN" altLang="en-US" dirty="0"/>
        </a:p>
      </dgm:t>
    </dgm:pt>
    <dgm:pt modelId="{C9F064E0-95ED-491F-823B-33A857113D36}" type="parTrans" cxnId="{7E0782F4-884D-4A10-A4CC-D5B969423040}">
      <dgm:prSet/>
      <dgm:spPr/>
      <dgm:t>
        <a:bodyPr/>
        <a:lstStyle/>
        <a:p>
          <a:endParaRPr lang="zh-CN" altLang="en-US"/>
        </a:p>
      </dgm:t>
    </dgm:pt>
    <dgm:pt modelId="{8C18E3B3-1B4D-44BE-8DD2-DF1A5CC5CE46}" type="sibTrans" cxnId="{7E0782F4-884D-4A10-A4CC-D5B969423040}">
      <dgm:prSet/>
      <dgm:spPr/>
      <dgm:t>
        <a:bodyPr/>
        <a:lstStyle/>
        <a:p>
          <a:endParaRPr lang="zh-CN" altLang="en-US"/>
        </a:p>
      </dgm:t>
    </dgm:pt>
    <dgm:pt modelId="{D3DFF0EF-A818-4E2E-A3AE-06E4A304EBA3}">
      <dgm:prSet phldrT="[文本]"/>
      <dgm:spPr/>
      <dgm:t>
        <a:bodyPr/>
        <a:lstStyle/>
        <a:p>
          <a:r>
            <a:rPr lang="en-US" altLang="zh-CN" dirty="0"/>
            <a:t>2023.8</a:t>
          </a:r>
          <a:endParaRPr lang="zh-CN" altLang="en-US" dirty="0"/>
        </a:p>
      </dgm:t>
    </dgm:pt>
    <dgm:pt modelId="{F3680094-86FF-4C29-97F2-0B6AE5BCE472}" type="parTrans" cxnId="{7EAACD4E-69A6-43D3-A6E3-A872D9540ACE}">
      <dgm:prSet/>
      <dgm:spPr/>
      <dgm:t>
        <a:bodyPr/>
        <a:lstStyle/>
        <a:p>
          <a:endParaRPr lang="zh-CN" altLang="en-US"/>
        </a:p>
      </dgm:t>
    </dgm:pt>
    <dgm:pt modelId="{4C2D8B92-EA60-4859-85EC-08B065CAB5F3}" type="sibTrans" cxnId="{7EAACD4E-69A6-43D3-A6E3-A872D9540ACE}">
      <dgm:prSet/>
      <dgm:spPr/>
      <dgm:t>
        <a:bodyPr/>
        <a:lstStyle/>
        <a:p>
          <a:endParaRPr lang="zh-CN" altLang="en-US"/>
        </a:p>
      </dgm:t>
    </dgm:pt>
    <dgm:pt modelId="{FBE78F30-15E1-4674-A8A9-843520D4B451}">
      <dgm:prSet/>
      <dgm:spPr/>
      <dgm:t>
        <a:bodyPr/>
        <a:lstStyle/>
        <a:p>
          <a:r>
            <a:rPr lang="en-US" altLang="zh-CN" dirty="0"/>
            <a:t>2023.9</a:t>
          </a:r>
          <a:endParaRPr lang="zh-CN" altLang="en-US" dirty="0"/>
        </a:p>
      </dgm:t>
    </dgm:pt>
    <dgm:pt modelId="{3392E70F-D123-4168-8FCA-53E6DEDF23F4}" type="parTrans" cxnId="{FBE0E39B-04CD-4F47-A717-5BC0F2274CA6}">
      <dgm:prSet/>
      <dgm:spPr/>
      <dgm:t>
        <a:bodyPr/>
        <a:lstStyle/>
        <a:p>
          <a:endParaRPr lang="zh-CN" altLang="en-US"/>
        </a:p>
      </dgm:t>
    </dgm:pt>
    <dgm:pt modelId="{5AFFD723-B78D-452B-B417-19FA8581D0F2}" type="sibTrans" cxnId="{FBE0E39B-04CD-4F47-A717-5BC0F2274CA6}">
      <dgm:prSet/>
      <dgm:spPr/>
      <dgm:t>
        <a:bodyPr/>
        <a:lstStyle/>
        <a:p>
          <a:endParaRPr lang="zh-CN" altLang="en-US"/>
        </a:p>
      </dgm:t>
    </dgm:pt>
    <dgm:pt modelId="{52BC703C-6CB2-4801-8D35-CE10C1E74F03}">
      <dgm:prSet/>
      <dgm:spPr/>
      <dgm:t>
        <a:bodyPr/>
        <a:lstStyle/>
        <a:p>
          <a:r>
            <a:rPr lang="en-US" altLang="zh-CN" dirty="0"/>
            <a:t>2023.10</a:t>
          </a:r>
          <a:endParaRPr lang="zh-CN" altLang="en-US" dirty="0"/>
        </a:p>
      </dgm:t>
    </dgm:pt>
    <dgm:pt modelId="{9BD0D72D-05A6-4A52-82D9-40009D82AB3B}" type="parTrans" cxnId="{79F6B3C8-15EA-4610-BD6B-A7DEE6126295}">
      <dgm:prSet/>
      <dgm:spPr/>
      <dgm:t>
        <a:bodyPr/>
        <a:lstStyle/>
        <a:p>
          <a:endParaRPr lang="zh-CN" altLang="en-US"/>
        </a:p>
      </dgm:t>
    </dgm:pt>
    <dgm:pt modelId="{138289BE-E76E-432C-B396-DBAF413AE106}" type="sibTrans" cxnId="{79F6B3C8-15EA-4610-BD6B-A7DEE6126295}">
      <dgm:prSet/>
      <dgm:spPr/>
      <dgm:t>
        <a:bodyPr/>
        <a:lstStyle/>
        <a:p>
          <a:endParaRPr lang="zh-CN" altLang="en-US"/>
        </a:p>
      </dgm:t>
    </dgm:pt>
    <dgm:pt modelId="{66957F84-31A0-4C8D-9F80-7A245A164CA0}">
      <dgm:prSet/>
      <dgm:spPr/>
      <dgm:t>
        <a:bodyPr/>
        <a:lstStyle/>
        <a:p>
          <a:r>
            <a:rPr lang="en-US" altLang="zh-CN" dirty="0"/>
            <a:t>2023.11</a:t>
          </a:r>
          <a:endParaRPr lang="zh-CN" altLang="en-US" dirty="0"/>
        </a:p>
      </dgm:t>
    </dgm:pt>
    <dgm:pt modelId="{E4EABA0F-82D9-489B-B30F-4777BCC93A7B}" type="parTrans" cxnId="{70185BF1-7417-43DE-959A-76271DA5C7EA}">
      <dgm:prSet/>
      <dgm:spPr/>
      <dgm:t>
        <a:bodyPr/>
        <a:lstStyle/>
        <a:p>
          <a:endParaRPr lang="zh-CN" altLang="en-US"/>
        </a:p>
      </dgm:t>
    </dgm:pt>
    <dgm:pt modelId="{A44B2E29-7215-4081-8673-4FECF6E088ED}" type="sibTrans" cxnId="{70185BF1-7417-43DE-959A-76271DA5C7EA}">
      <dgm:prSet/>
      <dgm:spPr/>
      <dgm:t>
        <a:bodyPr/>
        <a:lstStyle/>
        <a:p>
          <a:endParaRPr lang="zh-CN" altLang="en-US"/>
        </a:p>
      </dgm:t>
    </dgm:pt>
    <dgm:pt modelId="{F2CA9FE6-597E-40BB-9C40-4FAC14E4BB33}" type="pres">
      <dgm:prSet presAssocID="{F955BAAB-F1D8-4E34-9863-43AC5DC53D08}" presName="CompostProcess" presStyleCnt="0">
        <dgm:presLayoutVars>
          <dgm:dir/>
          <dgm:resizeHandles val="exact"/>
        </dgm:presLayoutVars>
      </dgm:prSet>
      <dgm:spPr/>
    </dgm:pt>
    <dgm:pt modelId="{4D1541F4-D3ED-457B-A073-357C970578F3}" type="pres">
      <dgm:prSet presAssocID="{F955BAAB-F1D8-4E34-9863-43AC5DC53D08}" presName="arrow" presStyleLbl="bgShp" presStyleIdx="0" presStyleCnt="1" custLinFactNeighborX="654" custLinFactNeighborY="-20771"/>
      <dgm:spPr/>
    </dgm:pt>
    <dgm:pt modelId="{AB36ED64-66FC-40CD-9541-FA535B35F3A4}" type="pres">
      <dgm:prSet presAssocID="{F955BAAB-F1D8-4E34-9863-43AC5DC53D08}" presName="linearProcess" presStyleCnt="0"/>
      <dgm:spPr/>
    </dgm:pt>
    <dgm:pt modelId="{6B163239-7557-4BFF-AEB0-F769E0A9793A}" type="pres">
      <dgm:prSet presAssocID="{FFA5402F-C5B1-4353-8831-769C217E6621}" presName="textNode" presStyleLbl="node1" presStyleIdx="0" presStyleCnt="6">
        <dgm:presLayoutVars>
          <dgm:bulletEnabled val="1"/>
        </dgm:presLayoutVars>
      </dgm:prSet>
      <dgm:spPr/>
    </dgm:pt>
    <dgm:pt modelId="{A72D37F7-5683-4F5D-9EDD-54A51D2453C4}" type="pres">
      <dgm:prSet presAssocID="{0DFFDE64-55A6-4A90-9CA9-87AF4DC922FE}" presName="sibTrans" presStyleCnt="0"/>
      <dgm:spPr/>
    </dgm:pt>
    <dgm:pt modelId="{DFAA867A-14D7-4B5B-B99C-C650F4452D8B}" type="pres">
      <dgm:prSet presAssocID="{8FE87310-FDA6-433D-908D-34974A5EAE1F}" presName="textNode" presStyleLbl="node1" presStyleIdx="1" presStyleCnt="6">
        <dgm:presLayoutVars>
          <dgm:bulletEnabled val="1"/>
        </dgm:presLayoutVars>
      </dgm:prSet>
      <dgm:spPr/>
    </dgm:pt>
    <dgm:pt modelId="{AF939756-B1F5-476B-9B64-B19B21EDB826}" type="pres">
      <dgm:prSet presAssocID="{8C18E3B3-1B4D-44BE-8DD2-DF1A5CC5CE46}" presName="sibTrans" presStyleCnt="0"/>
      <dgm:spPr/>
    </dgm:pt>
    <dgm:pt modelId="{6DE7B389-7CCD-4A89-8026-4F836ABD6DBF}" type="pres">
      <dgm:prSet presAssocID="{D3DFF0EF-A818-4E2E-A3AE-06E4A304EBA3}" presName="textNode" presStyleLbl="node1" presStyleIdx="2" presStyleCnt="6">
        <dgm:presLayoutVars>
          <dgm:bulletEnabled val="1"/>
        </dgm:presLayoutVars>
      </dgm:prSet>
      <dgm:spPr/>
    </dgm:pt>
    <dgm:pt modelId="{50E9E5B9-8C57-4DC4-8455-AB51F5FAAA7F}" type="pres">
      <dgm:prSet presAssocID="{4C2D8B92-EA60-4859-85EC-08B065CAB5F3}" presName="sibTrans" presStyleCnt="0"/>
      <dgm:spPr/>
    </dgm:pt>
    <dgm:pt modelId="{04F3992C-C246-40D3-8796-1E6246BD5BB2}" type="pres">
      <dgm:prSet presAssocID="{FBE78F30-15E1-4674-A8A9-843520D4B451}" presName="textNode" presStyleLbl="node1" presStyleIdx="3" presStyleCnt="6">
        <dgm:presLayoutVars>
          <dgm:bulletEnabled val="1"/>
        </dgm:presLayoutVars>
      </dgm:prSet>
      <dgm:spPr/>
    </dgm:pt>
    <dgm:pt modelId="{5DFDC636-427E-498B-AB9E-4BB66B6FBB72}" type="pres">
      <dgm:prSet presAssocID="{5AFFD723-B78D-452B-B417-19FA8581D0F2}" presName="sibTrans" presStyleCnt="0"/>
      <dgm:spPr/>
    </dgm:pt>
    <dgm:pt modelId="{1413F05F-803A-4CB6-A2E5-D22EE962B006}" type="pres">
      <dgm:prSet presAssocID="{52BC703C-6CB2-4801-8D35-CE10C1E74F03}" presName="textNode" presStyleLbl="node1" presStyleIdx="4" presStyleCnt="6">
        <dgm:presLayoutVars>
          <dgm:bulletEnabled val="1"/>
        </dgm:presLayoutVars>
      </dgm:prSet>
      <dgm:spPr/>
    </dgm:pt>
    <dgm:pt modelId="{3A85B043-3C8A-4000-A083-3487930CC82F}" type="pres">
      <dgm:prSet presAssocID="{138289BE-E76E-432C-B396-DBAF413AE106}" presName="sibTrans" presStyleCnt="0"/>
      <dgm:spPr/>
    </dgm:pt>
    <dgm:pt modelId="{8E9DB55D-DCD6-4F76-93B7-5FC6202EF409}" type="pres">
      <dgm:prSet presAssocID="{66957F84-31A0-4C8D-9F80-7A245A164CA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2B9822B-5341-4F51-99E4-2A8B6650AADA}" type="presOf" srcId="{FFA5402F-C5B1-4353-8831-769C217E6621}" destId="{6B163239-7557-4BFF-AEB0-F769E0A9793A}" srcOrd="0" destOrd="0" presId="urn:microsoft.com/office/officeart/2005/8/layout/hProcess9"/>
    <dgm:cxn modelId="{82D08535-DEAA-48FB-A473-24094DDE1FB7}" type="presOf" srcId="{66957F84-31A0-4C8D-9F80-7A245A164CA0}" destId="{8E9DB55D-DCD6-4F76-93B7-5FC6202EF409}" srcOrd="0" destOrd="0" presId="urn:microsoft.com/office/officeart/2005/8/layout/hProcess9"/>
    <dgm:cxn modelId="{7EAACD4E-69A6-43D3-A6E3-A872D9540ACE}" srcId="{F955BAAB-F1D8-4E34-9863-43AC5DC53D08}" destId="{D3DFF0EF-A818-4E2E-A3AE-06E4A304EBA3}" srcOrd="2" destOrd="0" parTransId="{F3680094-86FF-4C29-97F2-0B6AE5BCE472}" sibTransId="{4C2D8B92-EA60-4859-85EC-08B065CAB5F3}"/>
    <dgm:cxn modelId="{A3CA8850-E215-4D72-AA08-AE7657DFF76D}" type="presOf" srcId="{D3DFF0EF-A818-4E2E-A3AE-06E4A304EBA3}" destId="{6DE7B389-7CCD-4A89-8026-4F836ABD6DBF}" srcOrd="0" destOrd="0" presId="urn:microsoft.com/office/officeart/2005/8/layout/hProcess9"/>
    <dgm:cxn modelId="{28B98188-6885-4DA5-8DAF-ECB583005986}" type="presOf" srcId="{8FE87310-FDA6-433D-908D-34974A5EAE1F}" destId="{DFAA867A-14D7-4B5B-B99C-C650F4452D8B}" srcOrd="0" destOrd="0" presId="urn:microsoft.com/office/officeart/2005/8/layout/hProcess9"/>
    <dgm:cxn modelId="{FBE0E39B-04CD-4F47-A717-5BC0F2274CA6}" srcId="{F955BAAB-F1D8-4E34-9863-43AC5DC53D08}" destId="{FBE78F30-15E1-4674-A8A9-843520D4B451}" srcOrd="3" destOrd="0" parTransId="{3392E70F-D123-4168-8FCA-53E6DEDF23F4}" sibTransId="{5AFFD723-B78D-452B-B417-19FA8581D0F2}"/>
    <dgm:cxn modelId="{0BCCC5BB-0462-4CDF-8F32-67593D981A0D}" type="presOf" srcId="{52BC703C-6CB2-4801-8D35-CE10C1E74F03}" destId="{1413F05F-803A-4CB6-A2E5-D22EE962B006}" srcOrd="0" destOrd="0" presId="urn:microsoft.com/office/officeart/2005/8/layout/hProcess9"/>
    <dgm:cxn modelId="{79F6B3C8-15EA-4610-BD6B-A7DEE6126295}" srcId="{F955BAAB-F1D8-4E34-9863-43AC5DC53D08}" destId="{52BC703C-6CB2-4801-8D35-CE10C1E74F03}" srcOrd="4" destOrd="0" parTransId="{9BD0D72D-05A6-4A52-82D9-40009D82AB3B}" sibTransId="{138289BE-E76E-432C-B396-DBAF413AE106}"/>
    <dgm:cxn modelId="{0536DAD5-3DBD-4DB4-BDE8-D69846CCC12A}" type="presOf" srcId="{F955BAAB-F1D8-4E34-9863-43AC5DC53D08}" destId="{F2CA9FE6-597E-40BB-9C40-4FAC14E4BB33}" srcOrd="0" destOrd="0" presId="urn:microsoft.com/office/officeart/2005/8/layout/hProcess9"/>
    <dgm:cxn modelId="{2D802DDA-AAF6-4460-9F9D-8DF138E90689}" type="presOf" srcId="{FBE78F30-15E1-4674-A8A9-843520D4B451}" destId="{04F3992C-C246-40D3-8796-1E6246BD5BB2}" srcOrd="0" destOrd="0" presId="urn:microsoft.com/office/officeart/2005/8/layout/hProcess9"/>
    <dgm:cxn modelId="{CA2272E2-3E31-48C2-86A4-088B619A9703}" srcId="{F955BAAB-F1D8-4E34-9863-43AC5DC53D08}" destId="{FFA5402F-C5B1-4353-8831-769C217E6621}" srcOrd="0" destOrd="0" parTransId="{068C93BC-289D-4A34-8F35-BD505DE468AE}" sibTransId="{0DFFDE64-55A6-4A90-9CA9-87AF4DC922FE}"/>
    <dgm:cxn modelId="{70185BF1-7417-43DE-959A-76271DA5C7EA}" srcId="{F955BAAB-F1D8-4E34-9863-43AC5DC53D08}" destId="{66957F84-31A0-4C8D-9F80-7A245A164CA0}" srcOrd="5" destOrd="0" parTransId="{E4EABA0F-82D9-489B-B30F-4777BCC93A7B}" sibTransId="{A44B2E29-7215-4081-8673-4FECF6E088ED}"/>
    <dgm:cxn modelId="{7E0782F4-884D-4A10-A4CC-D5B969423040}" srcId="{F955BAAB-F1D8-4E34-9863-43AC5DC53D08}" destId="{8FE87310-FDA6-433D-908D-34974A5EAE1F}" srcOrd="1" destOrd="0" parTransId="{C9F064E0-95ED-491F-823B-33A857113D36}" sibTransId="{8C18E3B3-1B4D-44BE-8DD2-DF1A5CC5CE46}"/>
    <dgm:cxn modelId="{C472D82B-C3B8-4A77-A385-7E136F19FEED}" type="presParOf" srcId="{F2CA9FE6-597E-40BB-9C40-4FAC14E4BB33}" destId="{4D1541F4-D3ED-457B-A073-357C970578F3}" srcOrd="0" destOrd="0" presId="urn:microsoft.com/office/officeart/2005/8/layout/hProcess9"/>
    <dgm:cxn modelId="{F1636503-E952-4216-9C56-9A3D07696C97}" type="presParOf" srcId="{F2CA9FE6-597E-40BB-9C40-4FAC14E4BB33}" destId="{AB36ED64-66FC-40CD-9541-FA535B35F3A4}" srcOrd="1" destOrd="0" presId="urn:microsoft.com/office/officeart/2005/8/layout/hProcess9"/>
    <dgm:cxn modelId="{869C0BFC-E52B-4F51-B29D-63E0043AF356}" type="presParOf" srcId="{AB36ED64-66FC-40CD-9541-FA535B35F3A4}" destId="{6B163239-7557-4BFF-AEB0-F769E0A9793A}" srcOrd="0" destOrd="0" presId="urn:microsoft.com/office/officeart/2005/8/layout/hProcess9"/>
    <dgm:cxn modelId="{3153DC45-C5AC-4FBA-8B62-53B42D0A963A}" type="presParOf" srcId="{AB36ED64-66FC-40CD-9541-FA535B35F3A4}" destId="{A72D37F7-5683-4F5D-9EDD-54A51D2453C4}" srcOrd="1" destOrd="0" presId="urn:microsoft.com/office/officeart/2005/8/layout/hProcess9"/>
    <dgm:cxn modelId="{835488C9-1393-4CB0-B75A-91C2023263A6}" type="presParOf" srcId="{AB36ED64-66FC-40CD-9541-FA535B35F3A4}" destId="{DFAA867A-14D7-4B5B-B99C-C650F4452D8B}" srcOrd="2" destOrd="0" presId="urn:microsoft.com/office/officeart/2005/8/layout/hProcess9"/>
    <dgm:cxn modelId="{F3322C71-E390-4698-B194-BC20326E1469}" type="presParOf" srcId="{AB36ED64-66FC-40CD-9541-FA535B35F3A4}" destId="{AF939756-B1F5-476B-9B64-B19B21EDB826}" srcOrd="3" destOrd="0" presId="urn:microsoft.com/office/officeart/2005/8/layout/hProcess9"/>
    <dgm:cxn modelId="{4FC5B3FF-F853-4C5E-821D-20B1ED3EE331}" type="presParOf" srcId="{AB36ED64-66FC-40CD-9541-FA535B35F3A4}" destId="{6DE7B389-7CCD-4A89-8026-4F836ABD6DBF}" srcOrd="4" destOrd="0" presId="urn:microsoft.com/office/officeart/2005/8/layout/hProcess9"/>
    <dgm:cxn modelId="{4C5F14A2-E54C-4757-8B33-379CAA975736}" type="presParOf" srcId="{AB36ED64-66FC-40CD-9541-FA535B35F3A4}" destId="{50E9E5B9-8C57-4DC4-8455-AB51F5FAAA7F}" srcOrd="5" destOrd="0" presId="urn:microsoft.com/office/officeart/2005/8/layout/hProcess9"/>
    <dgm:cxn modelId="{69F0C9FF-98EC-4C3A-9E11-27EF3B4BBCA4}" type="presParOf" srcId="{AB36ED64-66FC-40CD-9541-FA535B35F3A4}" destId="{04F3992C-C246-40D3-8796-1E6246BD5BB2}" srcOrd="6" destOrd="0" presId="urn:microsoft.com/office/officeart/2005/8/layout/hProcess9"/>
    <dgm:cxn modelId="{3DAC7E38-63AE-4DB2-BA9A-32CE9BB53482}" type="presParOf" srcId="{AB36ED64-66FC-40CD-9541-FA535B35F3A4}" destId="{5DFDC636-427E-498B-AB9E-4BB66B6FBB72}" srcOrd="7" destOrd="0" presId="urn:microsoft.com/office/officeart/2005/8/layout/hProcess9"/>
    <dgm:cxn modelId="{FCBF0628-90E9-4645-A7FD-5C0DA02AC710}" type="presParOf" srcId="{AB36ED64-66FC-40CD-9541-FA535B35F3A4}" destId="{1413F05F-803A-4CB6-A2E5-D22EE962B006}" srcOrd="8" destOrd="0" presId="urn:microsoft.com/office/officeart/2005/8/layout/hProcess9"/>
    <dgm:cxn modelId="{4E9400BC-C925-4885-91EF-91FF30CE3100}" type="presParOf" srcId="{AB36ED64-66FC-40CD-9541-FA535B35F3A4}" destId="{3A85B043-3C8A-4000-A083-3487930CC82F}" srcOrd="9" destOrd="0" presId="urn:microsoft.com/office/officeart/2005/8/layout/hProcess9"/>
    <dgm:cxn modelId="{19325062-BA43-4576-9D6E-6BF6F8E49C52}" type="presParOf" srcId="{AB36ED64-66FC-40CD-9541-FA535B35F3A4}" destId="{8E9DB55D-DCD6-4F76-93B7-5FC6202EF40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541F4-D3ED-457B-A073-357C970578F3}">
      <dsp:nvSpPr>
        <dsp:cNvPr id="0" name=""/>
        <dsp:cNvSpPr/>
      </dsp:nvSpPr>
      <dsp:spPr>
        <a:xfrm>
          <a:off x="869402" y="0"/>
          <a:ext cx="9173304" cy="1693959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163239-7557-4BFF-AEB0-F769E0A9793A}">
      <dsp:nvSpPr>
        <dsp:cNvPr id="0" name=""/>
        <dsp:cNvSpPr/>
      </dsp:nvSpPr>
      <dsp:spPr>
        <a:xfrm>
          <a:off x="9221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2023.4-2023.5</a:t>
          </a:r>
          <a:endParaRPr lang="zh-CN" altLang="en-US" sz="1800" kern="1200" dirty="0"/>
        </a:p>
      </dsp:txBody>
      <dsp:txXfrm>
        <a:off x="42298" y="541264"/>
        <a:ext cx="1605623" cy="611429"/>
      </dsp:txXfrm>
    </dsp:sp>
    <dsp:sp modelId="{DFAA867A-14D7-4B5B-B99C-C650F4452D8B}">
      <dsp:nvSpPr>
        <dsp:cNvPr id="0" name=""/>
        <dsp:cNvSpPr/>
      </dsp:nvSpPr>
      <dsp:spPr>
        <a:xfrm>
          <a:off x="182960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2023.6-2023.7</a:t>
          </a:r>
          <a:endParaRPr lang="zh-CN" altLang="en-US" sz="1800" kern="1200" dirty="0"/>
        </a:p>
      </dsp:txBody>
      <dsp:txXfrm>
        <a:off x="1862679" y="541264"/>
        <a:ext cx="1605623" cy="611429"/>
      </dsp:txXfrm>
    </dsp:sp>
    <dsp:sp modelId="{6DE7B389-7CCD-4A89-8026-4F836ABD6DBF}">
      <dsp:nvSpPr>
        <dsp:cNvPr id="0" name=""/>
        <dsp:cNvSpPr/>
      </dsp:nvSpPr>
      <dsp:spPr>
        <a:xfrm>
          <a:off x="364998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2023.8</a:t>
          </a:r>
          <a:endParaRPr lang="zh-CN" altLang="en-US" sz="1800" kern="1200" dirty="0"/>
        </a:p>
      </dsp:txBody>
      <dsp:txXfrm>
        <a:off x="3683059" y="541264"/>
        <a:ext cx="1605623" cy="611429"/>
      </dsp:txXfrm>
    </dsp:sp>
    <dsp:sp modelId="{04F3992C-C246-40D3-8796-1E6246BD5BB2}">
      <dsp:nvSpPr>
        <dsp:cNvPr id="0" name=""/>
        <dsp:cNvSpPr/>
      </dsp:nvSpPr>
      <dsp:spPr>
        <a:xfrm>
          <a:off x="5470362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2023.9</a:t>
          </a:r>
          <a:endParaRPr lang="zh-CN" altLang="en-US" sz="1800" kern="1200" dirty="0"/>
        </a:p>
      </dsp:txBody>
      <dsp:txXfrm>
        <a:off x="5503439" y="541264"/>
        <a:ext cx="1605623" cy="611429"/>
      </dsp:txXfrm>
    </dsp:sp>
    <dsp:sp modelId="{1413F05F-803A-4CB6-A2E5-D22EE962B006}">
      <dsp:nvSpPr>
        <dsp:cNvPr id="0" name=""/>
        <dsp:cNvSpPr/>
      </dsp:nvSpPr>
      <dsp:spPr>
        <a:xfrm>
          <a:off x="7290743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2023.10</a:t>
          </a:r>
          <a:endParaRPr lang="zh-CN" altLang="en-US" sz="1800" kern="1200" dirty="0"/>
        </a:p>
      </dsp:txBody>
      <dsp:txXfrm>
        <a:off x="7323820" y="541264"/>
        <a:ext cx="1605623" cy="611429"/>
      </dsp:txXfrm>
    </dsp:sp>
    <dsp:sp modelId="{8E9DB55D-DCD6-4F76-93B7-5FC6202EF409}">
      <dsp:nvSpPr>
        <dsp:cNvPr id="0" name=""/>
        <dsp:cNvSpPr/>
      </dsp:nvSpPr>
      <dsp:spPr>
        <a:xfrm>
          <a:off x="9111123" y="508187"/>
          <a:ext cx="1671777" cy="6775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2023.11</a:t>
          </a:r>
          <a:endParaRPr lang="zh-CN" altLang="en-US" sz="1800" kern="1200" dirty="0"/>
        </a:p>
      </dsp:txBody>
      <dsp:txXfrm>
        <a:off x="9144200" y="541264"/>
        <a:ext cx="1605623" cy="611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7F49-4683-4B4D-953D-78EBF02CD240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33CD-24BC-4AFF-AA23-F18E342DD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747F1-8C35-41E6-B0F0-2BDE9D022DE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3682-B170-4900-8DD4-617417A39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3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83682-B170-4900-8DD4-617417A39CB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blipFill dpi="0" rotWithShape="1">
          <a:blip r:embed="rId2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682" y="3666270"/>
            <a:ext cx="12192000" cy="3191730"/>
          </a:xfrm>
          <a:prstGeom prst="rect">
            <a:avLst/>
          </a:prstGeom>
          <a:blipFill dpi="0" rotWithShape="1">
            <a:blip r:embed="rId4" cstate="email">
              <a:alphaModFix amt="92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438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9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4342" y="7315"/>
            <a:ext cx="2334772" cy="67980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004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4342" y="7315"/>
            <a:ext cx="2334772" cy="67980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2535" y="-19135"/>
            <a:ext cx="1445323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20" name="TextBox 9"/>
          <p:cNvSpPr txBox="1"/>
          <p:nvPr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cxnSp>
        <p:nvCxnSpPr>
          <p:cNvPr id="27" name="直接连接符 26"/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/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C319B1-A472-1470-2691-54994E1FA772}"/>
              </a:ext>
            </a:extLst>
          </p:cNvPr>
          <p:cNvSpPr/>
          <p:nvPr userDrawn="1"/>
        </p:nvSpPr>
        <p:spPr>
          <a:xfrm>
            <a:off x="7173771" y="2031"/>
            <a:ext cx="2569957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4FDF3B3-55F9-B6C5-D271-26D39A72C5FF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754EE39-760E-AF56-C6BB-112B66877C2C}"/>
              </a:ext>
            </a:extLst>
          </p:cNvPr>
          <p:cNvSpPr txBox="1"/>
          <p:nvPr userDrawn="1"/>
        </p:nvSpPr>
        <p:spPr>
          <a:xfrm>
            <a:off x="7193973" y="177726"/>
            <a:ext cx="2568114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项目实施思路及成果展示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2498E6-55ED-3C45-3866-51BAA9CFCC37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DEBC95-B1DC-71E0-DBD0-99423C1A69B8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>
            <a:extLst>
              <a:ext uri="{FF2B5EF4-FFF2-40B4-BE49-F238E27FC236}">
                <a16:creationId xmlns:a16="http://schemas.microsoft.com/office/drawing/2014/main" id="{3B4204CD-3869-79EF-3394-2BCBEA748E59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1E0C3C-1ACF-0B6A-15B1-A3967B199659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3CCB82B3-CDAB-D6F1-C105-44BD37BF929F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2544" y="-11935"/>
            <a:ext cx="1018319" cy="684664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B28D821-B681-9FF9-D123-952257B692B6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586A8C62-3798-B18F-7417-4AE1973178AD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9AA0AC-83B3-5887-E75E-A9590F9FBBFE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6D77F1-D89A-016C-3CD5-38FA7EED930A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69EDC106-9CA3-1695-DD83-37070A84FA17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3CE5E1-EE42-85C0-BB32-F59601D73045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959CC2-C447-3821-DFEA-61A0ED450EA0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A17E75-CB9C-8FBD-3DD8-7CD3B09442D5}"/>
              </a:ext>
            </a:extLst>
          </p:cNvPr>
          <p:cNvSpPr/>
          <p:nvPr userDrawn="1"/>
        </p:nvSpPr>
        <p:spPr>
          <a:xfrm>
            <a:off x="10881323" y="-11939"/>
            <a:ext cx="1086220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91D5215-10F8-3183-0059-8021DA80243C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4BB53C7-7C00-286E-7389-BF8C1B325355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E93386C-6410-305C-1719-FB5D0332E9E9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AE64B1-5F48-18C6-D869-69EAD0BA2DCF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14AE1BAB-7F0F-7818-618E-2C75C69E18D3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BC6644-64E2-82ED-141C-AC45713A8116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88B60F-A1B6-642B-76DC-410ACD607FB5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41975" y="687124"/>
            <a:ext cx="12108050" cy="0"/>
          </a:xfrm>
          <a:prstGeom prst="line">
            <a:avLst/>
          </a:prstGeom>
          <a:ln w="28575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65114" y="835718"/>
            <a:ext cx="11861772" cy="531215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114" y="20077"/>
            <a:ext cx="2353052" cy="620641"/>
          </a:xfrm>
          <a:prstGeom prst="rect">
            <a:avLst/>
          </a:prstGeom>
        </p:spPr>
      </p:pic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B70A39-CE4C-665B-51E7-74FB4454942E}"/>
              </a:ext>
            </a:extLst>
          </p:cNvPr>
          <p:cNvSpPr/>
          <p:nvPr userDrawn="1"/>
        </p:nvSpPr>
        <p:spPr>
          <a:xfrm>
            <a:off x="5592535" y="-19135"/>
            <a:ext cx="1445323" cy="699063"/>
          </a:xfrm>
          <a:prstGeom prst="rect">
            <a:avLst/>
          </a:prstGeom>
          <a:solidFill>
            <a:srgbClr val="18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5520" tIns="37760" rIns="75520" bIns="377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00FC86B7-15AE-340A-3B9F-26CF2E8B5F24}"/>
              </a:ext>
            </a:extLst>
          </p:cNvPr>
          <p:cNvSpPr txBox="1"/>
          <p:nvPr userDrawn="1"/>
        </p:nvSpPr>
        <p:spPr>
          <a:xfrm>
            <a:off x="5576358" y="164595"/>
            <a:ext cx="147767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前期研究基础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9E21F40-4907-0099-4FF9-D8C3ED6273B0}"/>
              </a:ext>
            </a:extLst>
          </p:cNvPr>
          <p:cNvSpPr txBox="1"/>
          <p:nvPr userDrawn="1"/>
        </p:nvSpPr>
        <p:spPr>
          <a:xfrm>
            <a:off x="7168427" y="177726"/>
            <a:ext cx="259366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项目实施思路及成果展示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EA647F-A96F-C377-209F-CA8F47F2956C}"/>
              </a:ext>
            </a:extLst>
          </p:cNvPr>
          <p:cNvCxnSpPr/>
          <p:nvPr userDrawn="1"/>
        </p:nvCxnSpPr>
        <p:spPr>
          <a:xfrm>
            <a:off x="7124003" y="260808"/>
            <a:ext cx="0" cy="2243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23C96C-165D-7383-F7F2-6FD5ED15D0BA}"/>
              </a:ext>
            </a:extLst>
          </p:cNvPr>
          <p:cNvCxnSpPr/>
          <p:nvPr userDrawn="1"/>
        </p:nvCxnSpPr>
        <p:spPr>
          <a:xfrm>
            <a:off x="978958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FD8C8D0B-E1A0-B1D9-9574-C3A8DE5EB090}"/>
              </a:ext>
            </a:extLst>
          </p:cNvPr>
          <p:cNvSpPr txBox="1"/>
          <p:nvPr userDrawn="1"/>
        </p:nvSpPr>
        <p:spPr>
          <a:xfrm>
            <a:off x="9816192" y="175665"/>
            <a:ext cx="1011025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项目管理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F108CB-23E0-5C1B-CF23-E77C327186CF}"/>
              </a:ext>
            </a:extLst>
          </p:cNvPr>
          <p:cNvCxnSpPr/>
          <p:nvPr userDrawn="1"/>
        </p:nvCxnSpPr>
        <p:spPr>
          <a:xfrm>
            <a:off x="10854713" y="261106"/>
            <a:ext cx="0" cy="22435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9B984E-0FE9-6937-AE4A-54AF14E875B5}"/>
              </a:ext>
            </a:extLst>
          </p:cNvPr>
          <p:cNvSpPr txBox="1"/>
          <p:nvPr userDrawn="1"/>
        </p:nvSpPr>
        <p:spPr>
          <a:xfrm>
            <a:off x="10874915" y="186018"/>
            <a:ext cx="1050371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项目保障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65685" y="6356350"/>
            <a:ext cx="913648" cy="29110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EF65-0EC7-4310-98C4-82A188521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117" y="1371599"/>
            <a:ext cx="9903883" cy="5486401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矩形 1"/>
          <p:cNvSpPr/>
          <p:nvPr/>
        </p:nvSpPr>
        <p:spPr>
          <a:xfrm>
            <a:off x="0" y="1290030"/>
            <a:ext cx="12192000" cy="2201333"/>
          </a:xfrm>
          <a:prstGeom prst="rect">
            <a:avLst/>
          </a:prstGeom>
          <a:gradFill flip="none" rotWithShape="1">
            <a:gsLst>
              <a:gs pos="0">
                <a:srgbClr val="184984"/>
              </a:gs>
              <a:gs pos="73550">
                <a:srgbClr val="184984"/>
              </a:gs>
              <a:gs pos="47100">
                <a:srgbClr val="184984"/>
              </a:gs>
              <a:gs pos="100000">
                <a:srgbClr val="1849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3608" y="66581"/>
            <a:ext cx="3231655" cy="94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99729" y="4251352"/>
            <a:ext cx="30572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汇报人：</a:t>
            </a:r>
            <a:endParaRPr lang="en-US" altLang="zh-CN" sz="2800" dirty="0">
              <a:latin typeface="+mj-ea"/>
              <a:ea typeface="+mj-ea"/>
            </a:endParaRPr>
          </a:p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指导老师：李明涛</a:t>
            </a:r>
            <a:endParaRPr lang="en-US" altLang="zh-CN" sz="2800" dirty="0">
              <a:latin typeface="+mj-ea"/>
              <a:ea typeface="+mj-ea"/>
            </a:endParaRPr>
          </a:p>
          <a:p>
            <a:pPr algn="ctr">
              <a:spcAft>
                <a:spcPts val="1800"/>
              </a:spcAft>
            </a:pPr>
            <a:r>
              <a:rPr lang="zh-CN" altLang="en-US" sz="2800" dirty="0">
                <a:latin typeface="+mj-ea"/>
                <a:ea typeface="+mj-ea"/>
              </a:rPr>
              <a:t>成员：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C36C5D-D898-0CE5-7DF7-9C427370797D}"/>
              </a:ext>
            </a:extLst>
          </p:cNvPr>
          <p:cNvSpPr/>
          <p:nvPr/>
        </p:nvSpPr>
        <p:spPr>
          <a:xfrm>
            <a:off x="355896" y="1575294"/>
            <a:ext cx="11480208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综合能源系统设计优化平台开发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目前成果展示</a:t>
            </a:r>
          </a:p>
        </p:txBody>
      </p:sp>
    </p:spTree>
    <p:extLst>
      <p:ext uri="{BB962C8B-B14F-4D97-AF65-F5344CB8AC3E}">
        <p14:creationId xmlns:p14="http://schemas.microsoft.com/office/powerpoint/2010/main" val="20914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目前成果展示</a:t>
            </a:r>
          </a:p>
        </p:txBody>
      </p:sp>
    </p:spTree>
    <p:extLst>
      <p:ext uri="{BB962C8B-B14F-4D97-AF65-F5344CB8AC3E}">
        <p14:creationId xmlns:p14="http://schemas.microsoft.com/office/powerpoint/2010/main" val="177015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目前成果展示</a:t>
            </a:r>
          </a:p>
        </p:txBody>
      </p:sp>
    </p:spTree>
    <p:extLst>
      <p:ext uri="{BB962C8B-B14F-4D97-AF65-F5344CB8AC3E}">
        <p14:creationId xmlns:p14="http://schemas.microsoft.com/office/powerpoint/2010/main" val="423591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2.5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目前成果展示</a:t>
            </a:r>
          </a:p>
        </p:txBody>
      </p:sp>
    </p:spTree>
    <p:extLst>
      <p:ext uri="{BB962C8B-B14F-4D97-AF65-F5344CB8AC3E}">
        <p14:creationId xmlns:p14="http://schemas.microsoft.com/office/powerpoint/2010/main" val="141005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FDA63B-5366-1B53-C5F3-861306E65F9E}"/>
              </a:ext>
            </a:extLst>
          </p:cNvPr>
          <p:cNvSpPr txBox="1"/>
          <p:nvPr/>
        </p:nvSpPr>
        <p:spPr>
          <a:xfrm>
            <a:off x="630620" y="86710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2.6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遇到困难及解决方式</a:t>
            </a:r>
          </a:p>
        </p:txBody>
      </p:sp>
    </p:spTree>
    <p:extLst>
      <p:ext uri="{BB962C8B-B14F-4D97-AF65-F5344CB8AC3E}">
        <p14:creationId xmlns:p14="http://schemas.microsoft.com/office/powerpoint/2010/main" val="3827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项目人员构成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543" y="3988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B4B1F3-FE73-8636-63D9-8EAEB833DBD9}"/>
              </a:ext>
            </a:extLst>
          </p:cNvPr>
          <p:cNvSpPr/>
          <p:nvPr/>
        </p:nvSpPr>
        <p:spPr>
          <a:xfrm>
            <a:off x="630619" y="1551816"/>
            <a:ext cx="4906580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52AD9C-C6F7-267D-A181-959D6EDADA51}"/>
              </a:ext>
            </a:extLst>
          </p:cNvPr>
          <p:cNvSpPr/>
          <p:nvPr/>
        </p:nvSpPr>
        <p:spPr>
          <a:xfrm>
            <a:off x="6096000" y="1580384"/>
            <a:ext cx="5021943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E03E4-6F3A-6BA4-642E-9BCEA1CDA6FD}"/>
              </a:ext>
            </a:extLst>
          </p:cNvPr>
          <p:cNvSpPr/>
          <p:nvPr/>
        </p:nvSpPr>
        <p:spPr>
          <a:xfrm>
            <a:off x="630619" y="4080713"/>
            <a:ext cx="3310008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6292D5-8205-ABEE-CAF1-924EC8F3A775}"/>
              </a:ext>
            </a:extLst>
          </p:cNvPr>
          <p:cNvSpPr/>
          <p:nvPr/>
        </p:nvSpPr>
        <p:spPr>
          <a:xfrm>
            <a:off x="4244677" y="4080710"/>
            <a:ext cx="3310008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CAECC7-779B-1C5C-F83A-51CF3064138A}"/>
              </a:ext>
            </a:extLst>
          </p:cNvPr>
          <p:cNvSpPr/>
          <p:nvPr/>
        </p:nvSpPr>
        <p:spPr>
          <a:xfrm>
            <a:off x="7974849" y="4080711"/>
            <a:ext cx="3143094" cy="221342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AEDACE-E21F-3C75-EFC9-BEFC37520FCE}"/>
              </a:ext>
            </a:extLst>
          </p:cNvPr>
          <p:cNvSpPr txBox="1"/>
          <p:nvPr/>
        </p:nvSpPr>
        <p:spPr>
          <a:xfrm>
            <a:off x="2706914" y="1644236"/>
            <a:ext cx="179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负责人 成浩东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6FE33B-6F81-6E0F-A190-47D67B234A71}"/>
              </a:ext>
            </a:extLst>
          </p:cNvPr>
          <p:cNvSpPr txBox="1"/>
          <p:nvPr/>
        </p:nvSpPr>
        <p:spPr>
          <a:xfrm>
            <a:off x="8316684" y="1644235"/>
            <a:ext cx="158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吴曹川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14B8-B851-DA91-B936-94E6911FDCFC}"/>
              </a:ext>
            </a:extLst>
          </p:cNvPr>
          <p:cNvSpPr txBox="1"/>
          <p:nvPr/>
        </p:nvSpPr>
        <p:spPr>
          <a:xfrm>
            <a:off x="2271485" y="4354286"/>
            <a:ext cx="155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石雪雅</a:t>
            </a:r>
            <a:endParaRPr lang="en-US" altLang="zh-CN" dirty="0"/>
          </a:p>
          <a:p>
            <a:r>
              <a:rPr lang="zh-CN" altLang="en-US" dirty="0"/>
              <a:t>能动学院</a:t>
            </a:r>
            <a:endParaRPr lang="en-US" altLang="zh-CN" dirty="0"/>
          </a:p>
          <a:p>
            <a:r>
              <a:rPr lang="zh-CN" altLang="en-US" dirty="0"/>
              <a:t>新能源专业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656D2F-E4FC-6285-93D2-2081C0A5A653}"/>
              </a:ext>
            </a:extLst>
          </p:cNvPr>
          <p:cNvSpPr txBox="1"/>
          <p:nvPr/>
        </p:nvSpPr>
        <p:spPr>
          <a:xfrm>
            <a:off x="5198490" y="4354286"/>
            <a:ext cx="246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孙卓婧</a:t>
            </a:r>
            <a:endParaRPr lang="en-US" altLang="zh-CN" dirty="0"/>
          </a:p>
          <a:p>
            <a:r>
              <a:rPr lang="zh-CN" altLang="en-US" dirty="0"/>
              <a:t>电信学部</a:t>
            </a:r>
            <a:endParaRPr lang="en-US" altLang="zh-CN" dirty="0"/>
          </a:p>
          <a:p>
            <a:r>
              <a:rPr lang="zh-CN" altLang="en-US" dirty="0"/>
              <a:t>自动化专业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5C3F12-1522-5806-1898-4205D71CD1EE}"/>
              </a:ext>
            </a:extLst>
          </p:cNvPr>
          <p:cNvSpPr txBox="1"/>
          <p:nvPr/>
        </p:nvSpPr>
        <p:spPr>
          <a:xfrm>
            <a:off x="9546396" y="4138156"/>
            <a:ext cx="179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张博强</a:t>
            </a:r>
            <a:endParaRPr lang="en-US" altLang="zh-CN" dirty="0"/>
          </a:p>
          <a:p>
            <a:r>
              <a:rPr lang="zh-CN" altLang="en-US" dirty="0"/>
              <a:t>电信学部</a:t>
            </a:r>
            <a:endParaRPr lang="en-US" altLang="zh-CN" dirty="0"/>
          </a:p>
          <a:p>
            <a:r>
              <a:rPr lang="zh-CN" altLang="en-US" dirty="0"/>
              <a:t>自动化专业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人员分工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6543" y="3988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A5709B-047A-394D-105C-90C87596646F}"/>
              </a:ext>
            </a:extLst>
          </p:cNvPr>
          <p:cNvGrpSpPr/>
          <p:nvPr/>
        </p:nvGrpSpPr>
        <p:grpSpPr>
          <a:xfrm>
            <a:off x="358709" y="1533014"/>
            <a:ext cx="11622833" cy="4910557"/>
            <a:chOff x="82938" y="1047284"/>
            <a:chExt cx="12026124" cy="536901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AC0B4CC-606F-A429-4EFF-A562900724AC}"/>
                </a:ext>
              </a:extLst>
            </p:cNvPr>
            <p:cNvSpPr/>
            <p:nvPr/>
          </p:nvSpPr>
          <p:spPr>
            <a:xfrm>
              <a:off x="197098" y="1364154"/>
              <a:ext cx="6225540" cy="49475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29DA07B-E9A6-C9F7-CBB9-05A2691183DD}"/>
                </a:ext>
              </a:extLst>
            </p:cNvPr>
            <p:cNvSpPr txBox="1"/>
            <p:nvPr/>
          </p:nvSpPr>
          <p:spPr>
            <a:xfrm>
              <a:off x="248225" y="1047284"/>
              <a:ext cx="329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后端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框架负责人：孙卓婧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A21DDC-51C5-E245-F500-69D04D254F82}"/>
                </a:ext>
              </a:extLst>
            </p:cNvPr>
            <p:cNvSpPr/>
            <p:nvPr/>
          </p:nvSpPr>
          <p:spPr>
            <a:xfrm>
              <a:off x="8548617" y="1364154"/>
              <a:ext cx="3489960" cy="494750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E04A27C-4035-EA16-6745-146E91D8BE4F}"/>
                </a:ext>
              </a:extLst>
            </p:cNvPr>
            <p:cNvSpPr txBox="1"/>
            <p:nvPr/>
          </p:nvSpPr>
          <p:spPr>
            <a:xfrm>
              <a:off x="8548617" y="1056376"/>
              <a:ext cx="3362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前端（框架负责人：成浩东）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AC74FAF-9D12-0945-5EA8-32C26594D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22637" y="3762940"/>
              <a:ext cx="21259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5ECDA57-23CE-9537-C150-46837607F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637" y="4520380"/>
              <a:ext cx="21259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9C759D2-6E90-0282-184B-3E9564D620FD}"/>
                </a:ext>
              </a:extLst>
            </p:cNvPr>
            <p:cNvSpPr txBox="1"/>
            <p:nvPr/>
          </p:nvSpPr>
          <p:spPr>
            <a:xfrm>
              <a:off x="6868788" y="3961414"/>
              <a:ext cx="1241435" cy="3365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Oxygen.jl</a:t>
              </a:r>
              <a:endParaRPr lang="zh-CN" altLang="en-US" sz="1400" b="1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48D0F4-EBDC-D74B-B099-625DF9C7EB19}"/>
                </a:ext>
              </a:extLst>
            </p:cNvPr>
            <p:cNvSpPr/>
            <p:nvPr/>
          </p:nvSpPr>
          <p:spPr>
            <a:xfrm>
              <a:off x="490844" y="3319291"/>
              <a:ext cx="2096587" cy="27549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DC25987-5AE3-B2DA-93CD-32838CC69470}"/>
                </a:ext>
              </a:extLst>
            </p:cNvPr>
            <p:cNvSpPr txBox="1"/>
            <p:nvPr/>
          </p:nvSpPr>
          <p:spPr>
            <a:xfrm>
              <a:off x="445790" y="2981155"/>
              <a:ext cx="2265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模型建立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负责人：张博强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3C6CF05-9FD4-E820-F8B2-64D470DD788E}"/>
                </a:ext>
              </a:extLst>
            </p:cNvPr>
            <p:cNvCxnSpPr>
              <a:cxnSpLocks/>
            </p:cNvCxnSpPr>
            <p:nvPr/>
          </p:nvCxnSpPr>
          <p:spPr>
            <a:xfrm>
              <a:off x="2616823" y="4892990"/>
              <a:ext cx="14397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8B0963D-FDC6-85F1-3B58-4E3362D528B9}"/>
                </a:ext>
              </a:extLst>
            </p:cNvPr>
            <p:cNvSpPr/>
            <p:nvPr/>
          </p:nvSpPr>
          <p:spPr>
            <a:xfrm>
              <a:off x="4065130" y="3319291"/>
              <a:ext cx="2120042" cy="272088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B434FE2-A7EE-36ED-F66E-40DD2BA766C2}"/>
                </a:ext>
              </a:extLst>
            </p:cNvPr>
            <p:cNvSpPr txBox="1"/>
            <p:nvPr/>
          </p:nvSpPr>
          <p:spPr>
            <a:xfrm>
              <a:off x="3976862" y="2966475"/>
              <a:ext cx="2278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模型转化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负责人：吴曹川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32917F7-6E35-9225-4D1A-A8C755F31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3433" y="5568462"/>
              <a:ext cx="1443107" cy="25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0E02BFA-57B6-6AC3-5B61-0DC54DCA8C23}"/>
                </a:ext>
              </a:extLst>
            </p:cNvPr>
            <p:cNvSpPr/>
            <p:nvPr/>
          </p:nvSpPr>
          <p:spPr>
            <a:xfrm>
              <a:off x="9062609" y="3319291"/>
              <a:ext cx="2771505" cy="272088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104B4DB-3878-7378-7E0A-FE0AD93E75F1}"/>
                </a:ext>
              </a:extLst>
            </p:cNvPr>
            <p:cNvSpPr txBox="1"/>
            <p:nvPr/>
          </p:nvSpPr>
          <p:spPr>
            <a:xfrm>
              <a:off x="9004828" y="3001561"/>
              <a:ext cx="2278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组件设计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负责人：石雪雅</a:t>
              </a:r>
              <a:r>
                <a:rPr lang="en-US" altLang="zh-CN" sz="1400" b="1" dirty="0"/>
                <a:t>)</a:t>
              </a:r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A1D0CA3-86DC-BC38-AB08-48493092860C}"/>
                </a:ext>
              </a:extLst>
            </p:cNvPr>
            <p:cNvSpPr txBox="1"/>
            <p:nvPr/>
          </p:nvSpPr>
          <p:spPr>
            <a:xfrm>
              <a:off x="2774687" y="5049185"/>
              <a:ext cx="1142099" cy="3365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MTK+Julia</a:t>
              </a:r>
              <a:endParaRPr lang="zh-CN" altLang="en-US" sz="1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E90C2BC-4171-FD72-B341-64690F4646DE}"/>
                </a:ext>
              </a:extLst>
            </p:cNvPr>
            <p:cNvSpPr txBox="1"/>
            <p:nvPr/>
          </p:nvSpPr>
          <p:spPr>
            <a:xfrm>
              <a:off x="716713" y="5339336"/>
              <a:ext cx="1735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文献上的能源问题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76EB54D-7743-E4CE-36AC-FA509E67D4AB}"/>
                </a:ext>
              </a:extLst>
            </p:cNvPr>
            <p:cNvSpPr txBox="1"/>
            <p:nvPr/>
          </p:nvSpPr>
          <p:spPr>
            <a:xfrm>
              <a:off x="662135" y="4562723"/>
              <a:ext cx="2033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已知待解决的能源问题建模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84E540B-397D-509A-A302-40ECB6783F34}"/>
                </a:ext>
              </a:extLst>
            </p:cNvPr>
            <p:cNvSpPr txBox="1"/>
            <p:nvPr/>
          </p:nvSpPr>
          <p:spPr>
            <a:xfrm>
              <a:off x="615403" y="3826669"/>
              <a:ext cx="203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未知待探索的能源问题建模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1E15CAB-E431-7A6A-9866-AE5BDCA85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43" y="3481684"/>
              <a:ext cx="1" cy="2248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260D02C-936A-BEA9-7316-EC7F6ACFEAA0}"/>
                </a:ext>
              </a:extLst>
            </p:cNvPr>
            <p:cNvSpPr txBox="1"/>
            <p:nvPr/>
          </p:nvSpPr>
          <p:spPr>
            <a:xfrm>
              <a:off x="4135983" y="5360916"/>
              <a:ext cx="1735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MTK</a:t>
              </a:r>
              <a:r>
                <a:rPr lang="zh-CN" altLang="en-US" sz="1200" dirty="0"/>
                <a:t>具体建模方法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7DC90C9-96CD-8E5E-4E01-A12DBA5E1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467" y="1364153"/>
              <a:ext cx="0" cy="158100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8AD1DE1-E85F-2053-E0EE-AD834F2AE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940" y="1364153"/>
              <a:ext cx="9614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0054A27F-E561-76A6-F8A3-0C157A491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257" y="1364153"/>
              <a:ext cx="0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A31D9E5-BC6B-07F7-B4C8-B2F956B3F3C8}"/>
                </a:ext>
              </a:extLst>
            </p:cNvPr>
            <p:cNvCxnSpPr>
              <a:cxnSpLocks/>
            </p:cNvCxnSpPr>
            <p:nvPr/>
          </p:nvCxnSpPr>
          <p:spPr>
            <a:xfrm>
              <a:off x="716713" y="1364153"/>
              <a:ext cx="0" cy="160849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2840DA2-7586-359E-7F48-317E3FCAD808}"/>
                </a:ext>
              </a:extLst>
            </p:cNvPr>
            <p:cNvSpPr txBox="1"/>
            <p:nvPr/>
          </p:nvSpPr>
          <p:spPr>
            <a:xfrm>
              <a:off x="4114813" y="4611487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数学语言转化为代码语言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6D5C1C3-DF42-AA54-203F-845E696A4E01}"/>
                </a:ext>
              </a:extLst>
            </p:cNvPr>
            <p:cNvSpPr txBox="1"/>
            <p:nvPr/>
          </p:nvSpPr>
          <p:spPr>
            <a:xfrm>
              <a:off x="815102" y="1980397"/>
              <a:ext cx="1284695" cy="5232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模型、框架构建交流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D9B06A2-5F5A-993A-724A-5E9CAF2FF631}"/>
                </a:ext>
              </a:extLst>
            </p:cNvPr>
            <p:cNvSpPr txBox="1"/>
            <p:nvPr/>
          </p:nvSpPr>
          <p:spPr>
            <a:xfrm>
              <a:off x="4629940" y="1981509"/>
              <a:ext cx="1284695" cy="5232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组件、框架构建交流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D754FB9-691C-533B-8C6C-DE2EF04E51AB}"/>
                </a:ext>
              </a:extLst>
            </p:cNvPr>
            <p:cNvSpPr txBox="1"/>
            <p:nvPr/>
          </p:nvSpPr>
          <p:spPr>
            <a:xfrm>
              <a:off x="4145054" y="3826669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组件化编程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839AA474-BEB3-E9E4-8452-009041A65D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6554" y="3429255"/>
              <a:ext cx="972" cy="2428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B72EBAC-1764-CA22-54C9-7B22D751A699}"/>
                </a:ext>
              </a:extLst>
            </p:cNvPr>
            <p:cNvSpPr txBox="1"/>
            <p:nvPr/>
          </p:nvSpPr>
          <p:spPr>
            <a:xfrm>
              <a:off x="2701591" y="3846153"/>
              <a:ext cx="1263829" cy="70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清楚</a:t>
              </a:r>
              <a:r>
                <a:rPr lang="en-US" altLang="zh-CN" sz="1200" dirty="0"/>
                <a:t>Julia</a:t>
              </a:r>
              <a:r>
                <a:rPr lang="zh-CN" altLang="en-US" sz="1200" dirty="0"/>
                <a:t>用于后端项目的代码规范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90F0BAF-BDBD-8EE4-019B-A7EEA709ED46}"/>
                </a:ext>
              </a:extLst>
            </p:cNvPr>
            <p:cNvSpPr txBox="1"/>
            <p:nvPr/>
          </p:nvSpPr>
          <p:spPr>
            <a:xfrm>
              <a:off x="2223100" y="2563616"/>
              <a:ext cx="1506223" cy="30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完成后端框架搭建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40AD396-655A-98A0-0C94-0966A1EBE99B}"/>
                </a:ext>
              </a:extLst>
            </p:cNvPr>
            <p:cNvSpPr txBox="1"/>
            <p:nvPr/>
          </p:nvSpPr>
          <p:spPr>
            <a:xfrm>
              <a:off x="2187580" y="1737347"/>
              <a:ext cx="1767936" cy="70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顺利完成运算并与前端框架顺利对接（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文件传输与解析）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FF2D7737-094A-80DF-8AAE-AF1816A72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382" y="1364153"/>
              <a:ext cx="0" cy="3156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7141297-E81E-0626-B15A-008C9233AD27}"/>
                </a:ext>
              </a:extLst>
            </p:cNvPr>
            <p:cNvSpPr txBox="1"/>
            <p:nvPr/>
          </p:nvSpPr>
          <p:spPr>
            <a:xfrm>
              <a:off x="9348093" y="5360916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Vue2+3</a:t>
              </a:r>
              <a:r>
                <a:rPr lang="zh-CN" altLang="en-US" sz="1200" dirty="0"/>
                <a:t>基础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A9AA891-CE32-EBEB-79D0-2F6EA575D66B}"/>
                </a:ext>
              </a:extLst>
            </p:cNvPr>
            <p:cNvSpPr txBox="1"/>
            <p:nvPr/>
          </p:nvSpPr>
          <p:spPr>
            <a:xfrm>
              <a:off x="9348093" y="4611487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UI</a:t>
              </a:r>
              <a:r>
                <a:rPr lang="zh-CN" altLang="en-US" sz="1200" dirty="0"/>
                <a:t>组件库的合理调用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1D65007-B052-2AEA-764E-7450B83C7307}"/>
                </a:ext>
              </a:extLst>
            </p:cNvPr>
            <p:cNvSpPr txBox="1"/>
            <p:nvPr/>
          </p:nvSpPr>
          <p:spPr>
            <a:xfrm>
              <a:off x="9348093" y="3852672"/>
              <a:ext cx="186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完成相应组件的构建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94CC9786-D61A-25AE-1091-C6E7AA20A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5097" y="1364153"/>
              <a:ext cx="0" cy="158100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ABFF34FA-529A-149F-C83F-18EAB660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114" y="1364153"/>
              <a:ext cx="4" cy="167649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923AC8D-041B-3B9F-0344-0682A41EA8E4}"/>
                </a:ext>
              </a:extLst>
            </p:cNvPr>
            <p:cNvSpPr txBox="1"/>
            <p:nvPr/>
          </p:nvSpPr>
          <p:spPr>
            <a:xfrm>
              <a:off x="9376168" y="2590935"/>
              <a:ext cx="2278188" cy="30777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前端界面设计、构建交流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50F2650-B8CE-BDBC-C9DF-F660F8901AC4}"/>
                </a:ext>
              </a:extLst>
            </p:cNvPr>
            <p:cNvSpPr txBox="1"/>
            <p:nvPr/>
          </p:nvSpPr>
          <p:spPr>
            <a:xfrm>
              <a:off x="9309555" y="2074179"/>
              <a:ext cx="2323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Vue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TypeScript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vite</a:t>
              </a:r>
              <a:r>
                <a:rPr lang="zh-CN" altLang="en-US" sz="1200" dirty="0"/>
                <a:t>技术应用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F99CE18-B463-6A54-1F66-2BB860B44EE9}"/>
                </a:ext>
              </a:extLst>
            </p:cNvPr>
            <p:cNvSpPr txBox="1"/>
            <p:nvPr/>
          </p:nvSpPr>
          <p:spPr>
            <a:xfrm>
              <a:off x="6605537" y="3194579"/>
              <a:ext cx="1742469" cy="50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后端计算结果以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格式传输至前端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8E58759-BA67-7044-8455-839B4276B8B3}"/>
                </a:ext>
              </a:extLst>
            </p:cNvPr>
            <p:cNvSpPr txBox="1"/>
            <p:nvPr/>
          </p:nvSpPr>
          <p:spPr>
            <a:xfrm>
              <a:off x="6705219" y="4893492"/>
              <a:ext cx="157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后端计算所需参数以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格式从前端获取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FF82CB7-A68F-B524-E34F-BE44C6190B23}"/>
                </a:ext>
              </a:extLst>
            </p:cNvPr>
            <p:cNvSpPr txBox="1"/>
            <p:nvPr/>
          </p:nvSpPr>
          <p:spPr>
            <a:xfrm>
              <a:off x="9282714" y="1467003"/>
              <a:ext cx="2294140" cy="50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顺利完成展示并与后端框架顺利对接（</a:t>
              </a:r>
              <a:r>
                <a:rPr lang="en-US" altLang="zh-CN" sz="1200" dirty="0"/>
                <a:t>json</a:t>
              </a:r>
              <a:r>
                <a:rPr lang="zh-CN" altLang="en-US" sz="1200" dirty="0"/>
                <a:t>文件传输与解析）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C3FC4FF-D3D2-89AE-2B75-40558DA9674D}"/>
                </a:ext>
              </a:extLst>
            </p:cNvPr>
            <p:cNvSpPr/>
            <p:nvPr/>
          </p:nvSpPr>
          <p:spPr>
            <a:xfrm>
              <a:off x="82938" y="1047284"/>
              <a:ext cx="12026124" cy="5369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57372F5-32BA-C4CD-9FB6-15ECE1FE28D3}"/>
                </a:ext>
              </a:extLst>
            </p:cNvPr>
            <p:cNvSpPr txBox="1"/>
            <p:nvPr/>
          </p:nvSpPr>
          <p:spPr>
            <a:xfrm>
              <a:off x="6672866" y="1534432"/>
              <a:ext cx="1295124" cy="1312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STEP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BY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STEP!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C3D7D5BC-69BF-5F3C-5C43-B12A4CEB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096" y="1441948"/>
              <a:ext cx="0" cy="1363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A41015C4-7249-AE56-3A42-FDAA387639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33737" y="3471946"/>
              <a:ext cx="972" cy="2428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ABC8B1E-9670-3FE8-9B85-B9062E242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7338" y="1513237"/>
              <a:ext cx="14036" cy="913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任务安排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28D840A-827B-DC59-4A10-8B28975BD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959741"/>
              </p:ext>
            </p:extLst>
          </p:nvPr>
        </p:nvGraphicFramePr>
        <p:xfrm>
          <a:off x="630620" y="1348890"/>
          <a:ext cx="10792123" cy="169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10D552F-44BB-404E-18B6-AB6BFCE5EF2E}"/>
              </a:ext>
            </a:extLst>
          </p:cNvPr>
          <p:cNvSpPr/>
          <p:nvPr/>
        </p:nvSpPr>
        <p:spPr>
          <a:xfrm>
            <a:off x="410213" y="2794252"/>
            <a:ext cx="1713437" cy="3379367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42E7B6-F833-1FBC-60DF-1CF077F7B54F}"/>
              </a:ext>
            </a:extLst>
          </p:cNvPr>
          <p:cNvSpPr/>
          <p:nvPr/>
        </p:nvSpPr>
        <p:spPr>
          <a:xfrm>
            <a:off x="2254277" y="2794252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582C65-A342-9FAF-7939-C76EBEE13AC5}"/>
              </a:ext>
            </a:extLst>
          </p:cNvPr>
          <p:cNvSpPr txBox="1"/>
          <p:nvPr/>
        </p:nvSpPr>
        <p:spPr>
          <a:xfrm>
            <a:off x="531768" y="2974778"/>
            <a:ext cx="159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包的开发流程，学习优化相关的基础知识，学习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语言下数学规划软件包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的使用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832FA7-9FFF-ABE1-E8AF-6125432A7746}"/>
              </a:ext>
            </a:extLst>
          </p:cNvPr>
          <p:cNvSpPr/>
          <p:nvPr/>
        </p:nvSpPr>
        <p:spPr>
          <a:xfrm>
            <a:off x="4098340" y="2794252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09A0BD-CBBB-9905-4FB8-428D1D3B937D}"/>
              </a:ext>
            </a:extLst>
          </p:cNvPr>
          <p:cNvSpPr txBox="1"/>
          <p:nvPr/>
        </p:nvSpPr>
        <p:spPr>
          <a:xfrm>
            <a:off x="2375833" y="3165184"/>
            <a:ext cx="1470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使用典型的优化问题理解和掌握通过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界面调用求解器实现最优化运算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EDA81C8-300E-49B6-748E-D9ED62D054CE}"/>
              </a:ext>
            </a:extLst>
          </p:cNvPr>
          <p:cNvSpPr/>
          <p:nvPr/>
        </p:nvSpPr>
        <p:spPr>
          <a:xfrm>
            <a:off x="6041010" y="2794252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F03C0E-B7D8-2B9B-1685-BA80223D2462}"/>
              </a:ext>
            </a:extLst>
          </p:cNvPr>
          <p:cNvSpPr txBox="1"/>
          <p:nvPr/>
        </p:nvSpPr>
        <p:spPr>
          <a:xfrm>
            <a:off x="4137555" y="3187991"/>
            <a:ext cx="1674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学习前端与后端技术编程基础</a:t>
            </a:r>
            <a:r>
              <a:rPr lang="en-US" altLang="zh-CN" sz="2000" b="1" dirty="0">
                <a:solidFill>
                  <a:schemeClr val="bg1"/>
                </a:solidFill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</a:rPr>
              <a:t>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Vue</a:t>
            </a:r>
            <a:r>
              <a:rPr lang="zh-CN" altLang="en-US" sz="2000" b="1" dirty="0">
                <a:solidFill>
                  <a:schemeClr val="bg1"/>
                </a:solidFill>
              </a:rPr>
              <a:t>语法框架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MTK</a:t>
            </a:r>
            <a:r>
              <a:rPr lang="zh-CN" altLang="en-US" sz="2000" b="1" dirty="0">
                <a:solidFill>
                  <a:schemeClr val="bg1"/>
                </a:solidFill>
              </a:rPr>
              <a:t>建模语言以及相关算法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BBBA62C-12FC-F4C6-D1D1-446FCEC37F7C}"/>
              </a:ext>
            </a:extLst>
          </p:cNvPr>
          <p:cNvSpPr/>
          <p:nvPr/>
        </p:nvSpPr>
        <p:spPr>
          <a:xfrm>
            <a:off x="7917735" y="2794252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605BC1-BC46-3A05-5FC7-D728FB8C4BB7}"/>
              </a:ext>
            </a:extLst>
          </p:cNvPr>
          <p:cNvSpPr txBox="1"/>
          <p:nvPr/>
        </p:nvSpPr>
        <p:spPr>
          <a:xfrm>
            <a:off x="8039291" y="3624366"/>
            <a:ext cx="1470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搭建第一个能源仿真平台，实现前后端交互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D24CAA-EDDD-52E4-D0A1-A3A0E7CC4CB7}"/>
              </a:ext>
            </a:extLst>
          </p:cNvPr>
          <p:cNvSpPr txBox="1"/>
          <p:nvPr/>
        </p:nvSpPr>
        <p:spPr>
          <a:xfrm>
            <a:off x="6096000" y="3319072"/>
            <a:ext cx="1680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r>
              <a:rPr lang="en-US" altLang="zh-CN" sz="2000" b="1" dirty="0" err="1">
                <a:solidFill>
                  <a:schemeClr val="bg1"/>
                </a:solidFill>
              </a:rPr>
              <a:t>JUMP.jl</a:t>
            </a:r>
            <a:r>
              <a:rPr lang="zh-CN" altLang="en-US" sz="2000" b="1" dirty="0">
                <a:solidFill>
                  <a:schemeClr val="bg1"/>
                </a:solidFill>
              </a:rPr>
              <a:t>，</a:t>
            </a:r>
            <a:r>
              <a:rPr lang="en-US" altLang="zh-CN" sz="2000" b="1" dirty="0" err="1">
                <a:solidFill>
                  <a:schemeClr val="bg1"/>
                </a:solidFill>
              </a:rPr>
              <a:t>oxygen.jl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  <a:r>
              <a:rPr lang="en-US" altLang="zh-CN" sz="2000" b="1" dirty="0">
                <a:solidFill>
                  <a:schemeClr val="bg1"/>
                </a:solidFill>
              </a:rPr>
              <a:t>Julia</a:t>
            </a:r>
            <a:r>
              <a:rPr lang="zh-CN" altLang="en-US" sz="2000" b="1" dirty="0">
                <a:solidFill>
                  <a:schemeClr val="bg1"/>
                </a:solidFill>
              </a:rPr>
              <a:t>包，编写简单</a:t>
            </a:r>
            <a:r>
              <a:rPr lang="en-US" altLang="zh-CN" sz="2000" b="1" dirty="0" err="1">
                <a:solidFill>
                  <a:schemeClr val="bg1"/>
                </a:solidFill>
              </a:rPr>
              <a:t>api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深入学习能源系统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2503A35-5A69-4BDC-E6FB-0FDA7EFBF7EB}"/>
              </a:ext>
            </a:extLst>
          </p:cNvPr>
          <p:cNvSpPr/>
          <p:nvPr/>
        </p:nvSpPr>
        <p:spPr>
          <a:xfrm>
            <a:off x="9847301" y="2793415"/>
            <a:ext cx="1713437" cy="3196645"/>
          </a:xfrm>
          <a:prstGeom prst="roundRect">
            <a:avLst/>
          </a:prstGeom>
          <a:solidFill>
            <a:schemeClr val="accent1"/>
          </a:solidFill>
          <a:ln>
            <a:solidFill>
              <a:srgbClr val="1B467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467D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8C473-4049-AF56-A687-74249CC1A966}"/>
              </a:ext>
            </a:extLst>
          </p:cNvPr>
          <p:cNvSpPr txBox="1"/>
          <p:nvPr/>
        </p:nvSpPr>
        <p:spPr>
          <a:xfrm>
            <a:off x="9952419" y="3360550"/>
            <a:ext cx="1470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修改优化能源仿真平台，在交流学习中加深对能源系统的了解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083C613-E838-BB82-F0D8-931DBBF4EA40}"/>
              </a:ext>
            </a:extLst>
          </p:cNvPr>
          <p:cNvSpPr/>
          <p:nvPr/>
        </p:nvSpPr>
        <p:spPr>
          <a:xfrm>
            <a:off x="4223656" y="1561290"/>
            <a:ext cx="3838885" cy="491334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条件保障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27D79-BC0E-B18C-C9BA-8E9D551ED5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3547" y="1640560"/>
            <a:ext cx="3647415" cy="44314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3FA650-3FD5-E93F-5ED2-F5E5A3A7E37D}"/>
              </a:ext>
            </a:extLst>
          </p:cNvPr>
          <p:cNvGrpSpPr/>
          <p:nvPr/>
        </p:nvGrpSpPr>
        <p:grpSpPr>
          <a:xfrm>
            <a:off x="438895" y="1455533"/>
            <a:ext cx="2871000" cy="430374"/>
            <a:chOff x="3618815" y="1472483"/>
            <a:chExt cx="2871000" cy="43037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7F0661-BA26-B5B4-49EB-1A8CC5B23462}"/>
                </a:ext>
              </a:extLst>
            </p:cNvPr>
            <p:cNvSpPr txBox="1"/>
            <p:nvPr/>
          </p:nvSpPr>
          <p:spPr>
            <a:xfrm>
              <a:off x="3740344" y="1472483"/>
              <a:ext cx="2749471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B46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建立专属团队协作平台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6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D5A87054-98C2-1518-F564-BB68D67DCEAA}"/>
                </a:ext>
              </a:extLst>
            </p:cNvPr>
            <p:cNvSpPr/>
            <p:nvPr/>
          </p:nvSpPr>
          <p:spPr>
            <a:xfrm>
              <a:off x="3618815" y="1555900"/>
              <a:ext cx="126002" cy="272852"/>
            </a:xfrm>
            <a:prstGeom prst="parallelogram">
              <a:avLst>
                <a:gd name="adj" fmla="val 61218"/>
              </a:avLst>
            </a:prstGeom>
            <a:solidFill>
              <a:srgbClr val="1B4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C57A63-C21B-47F5-C894-79C0F077BD23}"/>
              </a:ext>
            </a:extLst>
          </p:cNvPr>
          <p:cNvGrpSpPr/>
          <p:nvPr/>
        </p:nvGrpSpPr>
        <p:grpSpPr>
          <a:xfrm>
            <a:off x="682996" y="2301543"/>
            <a:ext cx="2749471" cy="2030706"/>
            <a:chOff x="1170506" y="1885561"/>
            <a:chExt cx="2749471" cy="203070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AAD40E-E73C-2B9B-EFFD-3D3F33B73726}"/>
                </a:ext>
              </a:extLst>
            </p:cNvPr>
            <p:cNvSpPr/>
            <p:nvPr/>
          </p:nvSpPr>
          <p:spPr>
            <a:xfrm>
              <a:off x="1170506" y="1885561"/>
              <a:ext cx="2749471" cy="2030706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5D66A6-917B-D33B-C990-26F106A1E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5079" y="2012326"/>
              <a:ext cx="2572326" cy="1866075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6D02E6-F467-C88A-64F6-6E9C85596DCF}"/>
              </a:ext>
            </a:extLst>
          </p:cNvPr>
          <p:cNvGrpSpPr/>
          <p:nvPr/>
        </p:nvGrpSpPr>
        <p:grpSpPr>
          <a:xfrm>
            <a:off x="8171543" y="2856522"/>
            <a:ext cx="3854715" cy="3618117"/>
            <a:chOff x="8142514" y="2167094"/>
            <a:chExt cx="3854715" cy="361811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50AB27-512A-E9E0-1D17-18D2BD0F3E3F}"/>
                </a:ext>
              </a:extLst>
            </p:cNvPr>
            <p:cNvSpPr/>
            <p:nvPr/>
          </p:nvSpPr>
          <p:spPr>
            <a:xfrm>
              <a:off x="8142514" y="2167094"/>
              <a:ext cx="3854715" cy="3618117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6B9806C-58AB-220F-0F71-6F3E3463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9402" y="2272880"/>
              <a:ext cx="3638825" cy="3367464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C5B79E-1A80-B6F7-5E02-7AC1B8414ABA}"/>
              </a:ext>
            </a:extLst>
          </p:cNvPr>
          <p:cNvGrpSpPr/>
          <p:nvPr/>
        </p:nvGrpSpPr>
        <p:grpSpPr>
          <a:xfrm>
            <a:off x="547318" y="4527761"/>
            <a:ext cx="3445385" cy="1835587"/>
            <a:chOff x="87087" y="4401100"/>
            <a:chExt cx="3908500" cy="18355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0764B4D-1AA2-61F3-46F9-16413FA4077C}"/>
                </a:ext>
              </a:extLst>
            </p:cNvPr>
            <p:cNvSpPr/>
            <p:nvPr/>
          </p:nvSpPr>
          <p:spPr>
            <a:xfrm>
              <a:off x="87087" y="4401100"/>
              <a:ext cx="3908500" cy="1835587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F6C62CD-F468-36CF-9DB1-55F66985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187" y="4474943"/>
              <a:ext cx="3790336" cy="1746020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88EFAA2-B7C6-76E3-53D5-4180F9CBB987}"/>
              </a:ext>
            </a:extLst>
          </p:cNvPr>
          <p:cNvSpPr/>
          <p:nvPr/>
        </p:nvSpPr>
        <p:spPr>
          <a:xfrm>
            <a:off x="5058697" y="4730309"/>
            <a:ext cx="759335" cy="217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D8F7-1934-7ED9-9E8C-D327C9D10A66}"/>
              </a:ext>
            </a:extLst>
          </p:cNvPr>
          <p:cNvSpPr/>
          <p:nvPr/>
        </p:nvSpPr>
        <p:spPr>
          <a:xfrm>
            <a:off x="5056500" y="4999664"/>
            <a:ext cx="759335" cy="217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2C632E-16C8-B33E-D035-A1B9FFA6E5B0}"/>
              </a:ext>
            </a:extLst>
          </p:cNvPr>
          <p:cNvSpPr/>
          <p:nvPr/>
        </p:nvSpPr>
        <p:spPr>
          <a:xfrm>
            <a:off x="5058697" y="5785211"/>
            <a:ext cx="759335" cy="217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6FB585-335D-2092-7AB4-55D8BD576FEB}"/>
              </a:ext>
            </a:extLst>
          </p:cNvPr>
          <p:cNvCxnSpPr>
            <a:cxnSpLocks/>
          </p:cNvCxnSpPr>
          <p:nvPr/>
        </p:nvCxnSpPr>
        <p:spPr>
          <a:xfrm flipH="1" flipV="1">
            <a:off x="3434664" y="3882769"/>
            <a:ext cx="1621836" cy="847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F217199-333B-B921-1D19-B056C1655FC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845200" y="4665581"/>
            <a:ext cx="2326343" cy="11032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CB8963-F5F2-AF23-28BC-4E0CC5F1F32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992703" y="5445555"/>
            <a:ext cx="1060578" cy="4972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我来 wolai 内外兼修：好用+好看 - 知乎">
            <a:extLst>
              <a:ext uri="{FF2B5EF4-FFF2-40B4-BE49-F238E27FC236}">
                <a16:creationId xmlns:a16="http://schemas.microsoft.com/office/drawing/2014/main" id="{0C0590AE-759B-7268-D64A-C3481235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543" y="1535506"/>
            <a:ext cx="1176149" cy="11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083C613-E838-BB82-F0D8-931DBBF4EA40}"/>
              </a:ext>
            </a:extLst>
          </p:cNvPr>
          <p:cNvSpPr/>
          <p:nvPr/>
        </p:nvSpPr>
        <p:spPr>
          <a:xfrm>
            <a:off x="4223656" y="1561290"/>
            <a:ext cx="3838885" cy="4913349"/>
          </a:xfrm>
          <a:prstGeom prst="rect">
            <a:avLst/>
          </a:prstGeom>
          <a:ln w="38100">
            <a:solidFill>
              <a:srgbClr val="1B46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3E8D62-FD07-B00C-A03B-E405E8174B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293" y="1620027"/>
            <a:ext cx="3685170" cy="4854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条件保障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3FA650-3FD5-E93F-5ED2-F5E5A3A7E37D}"/>
              </a:ext>
            </a:extLst>
          </p:cNvPr>
          <p:cNvGrpSpPr/>
          <p:nvPr/>
        </p:nvGrpSpPr>
        <p:grpSpPr>
          <a:xfrm>
            <a:off x="677613" y="1532166"/>
            <a:ext cx="2066718" cy="590981"/>
            <a:chOff x="3618815" y="1528291"/>
            <a:chExt cx="2299511" cy="43037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7F0661-BA26-B5B4-49EB-1A8CC5B23462}"/>
                </a:ext>
              </a:extLst>
            </p:cNvPr>
            <p:cNvSpPr txBox="1"/>
            <p:nvPr/>
          </p:nvSpPr>
          <p:spPr>
            <a:xfrm>
              <a:off x="3681816" y="1528291"/>
              <a:ext cx="2236510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B46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建立学习分享平台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6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D5A87054-98C2-1518-F564-BB68D67DCEAA}"/>
                </a:ext>
              </a:extLst>
            </p:cNvPr>
            <p:cNvSpPr/>
            <p:nvPr/>
          </p:nvSpPr>
          <p:spPr>
            <a:xfrm>
              <a:off x="3618815" y="1555900"/>
              <a:ext cx="126002" cy="272852"/>
            </a:xfrm>
            <a:prstGeom prst="parallelogram">
              <a:avLst>
                <a:gd name="adj" fmla="val 61218"/>
              </a:avLst>
            </a:prstGeom>
            <a:solidFill>
              <a:srgbClr val="1B4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AAAD40E-E73C-2B9B-EFFD-3D3F33B73726}"/>
              </a:ext>
            </a:extLst>
          </p:cNvPr>
          <p:cNvSpPr/>
          <p:nvPr/>
        </p:nvSpPr>
        <p:spPr>
          <a:xfrm>
            <a:off x="682996" y="2301543"/>
            <a:ext cx="2749471" cy="203070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0AB27-512A-E9E0-1D17-18D2BD0F3E3F}"/>
              </a:ext>
            </a:extLst>
          </p:cNvPr>
          <p:cNvSpPr/>
          <p:nvPr/>
        </p:nvSpPr>
        <p:spPr>
          <a:xfrm>
            <a:off x="8171543" y="2856522"/>
            <a:ext cx="3854715" cy="3618117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764B4D-1AA2-61F3-46F9-16413FA4077C}"/>
              </a:ext>
            </a:extLst>
          </p:cNvPr>
          <p:cNvSpPr/>
          <p:nvPr/>
        </p:nvSpPr>
        <p:spPr>
          <a:xfrm>
            <a:off x="547318" y="4527761"/>
            <a:ext cx="3445385" cy="1958342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8EFAA2-B7C6-76E3-53D5-4180F9CBB987}"/>
              </a:ext>
            </a:extLst>
          </p:cNvPr>
          <p:cNvSpPr/>
          <p:nvPr/>
        </p:nvSpPr>
        <p:spPr>
          <a:xfrm>
            <a:off x="5845200" y="4114473"/>
            <a:ext cx="759335" cy="217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4D8F7-1934-7ED9-9E8C-D327C9D10A66}"/>
              </a:ext>
            </a:extLst>
          </p:cNvPr>
          <p:cNvSpPr/>
          <p:nvPr/>
        </p:nvSpPr>
        <p:spPr>
          <a:xfrm>
            <a:off x="5845200" y="4455065"/>
            <a:ext cx="1016281" cy="25576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2C632E-16C8-B33E-D035-A1B9FFA6E5B0}"/>
              </a:ext>
            </a:extLst>
          </p:cNvPr>
          <p:cNvSpPr/>
          <p:nvPr/>
        </p:nvSpPr>
        <p:spPr>
          <a:xfrm>
            <a:off x="5845431" y="5885543"/>
            <a:ext cx="1060578" cy="2557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6FB585-335D-2092-7AB4-55D8BD576F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34664" y="3882769"/>
            <a:ext cx="2410536" cy="340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F217199-333B-B921-1D19-B056C1655FC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905778" y="4665581"/>
            <a:ext cx="1265765" cy="13360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CB8963-F5F2-AF23-28BC-4E0CC5F1F324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>
            <a:off x="3992703" y="4582947"/>
            <a:ext cx="1852497" cy="9239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我来 wolai 内外兼修：好用+好看 - 知乎">
            <a:extLst>
              <a:ext uri="{FF2B5EF4-FFF2-40B4-BE49-F238E27FC236}">
                <a16:creationId xmlns:a16="http://schemas.microsoft.com/office/drawing/2014/main" id="{0C0590AE-759B-7268-D64A-C3481235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1543" y="1535506"/>
            <a:ext cx="1176149" cy="11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6C316D-31D1-4D6B-8361-817940E706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63" y="2350050"/>
            <a:ext cx="2628735" cy="1933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B7B6A7-87C9-CBDA-E58B-CF7FDB79853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5839" y="2912844"/>
            <a:ext cx="3766122" cy="35054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EB8C4EF-CCCD-F2CC-3605-048E01D4A31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613" y="4605838"/>
            <a:ext cx="3141289" cy="8968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2AA789-502E-7A4C-21BD-44A8D8A72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20" y="5514172"/>
            <a:ext cx="3285411" cy="89688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DB84883-D168-9565-F17C-892DA3B53C67}"/>
              </a:ext>
            </a:extLst>
          </p:cNvPr>
          <p:cNvSpPr/>
          <p:nvPr/>
        </p:nvSpPr>
        <p:spPr>
          <a:xfrm>
            <a:off x="5834179" y="5149476"/>
            <a:ext cx="835136" cy="2557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D672358-85AC-71A3-E73A-35DDC0FF99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3992703" y="5237973"/>
            <a:ext cx="1896793" cy="2689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114" y="835718"/>
            <a:ext cx="11861772" cy="715104"/>
          </a:xfrm>
          <a:prstGeom prst="rect">
            <a:avLst/>
          </a:prstGeom>
          <a:solidFill>
            <a:srgbClr val="004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490123" y="2270234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PART 1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1353" y="2270234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前期研究基础</a:t>
            </a:r>
          </a:p>
        </p:txBody>
      </p:sp>
      <p:sp>
        <p:nvSpPr>
          <p:cNvPr id="6" name="矩形 5"/>
          <p:cNvSpPr/>
          <p:nvPr/>
        </p:nvSpPr>
        <p:spPr>
          <a:xfrm>
            <a:off x="1490122" y="3200691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2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0122" y="4131148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3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0121" y="5061605"/>
            <a:ext cx="1931275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PART 4</a:t>
            </a:r>
            <a:endParaRPr lang="zh-CN" altLang="en-US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1353" y="3200691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项目实施思路及成果展示</a:t>
            </a:r>
          </a:p>
        </p:txBody>
      </p:sp>
      <p:sp>
        <p:nvSpPr>
          <p:cNvPr id="11" name="矩形 10"/>
          <p:cNvSpPr/>
          <p:nvPr/>
        </p:nvSpPr>
        <p:spPr>
          <a:xfrm>
            <a:off x="4901353" y="4131148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项目管理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901353" y="5061605"/>
            <a:ext cx="5693356" cy="715104"/>
          </a:xfrm>
          <a:prstGeom prst="rect">
            <a:avLst/>
          </a:prstGeom>
          <a:solidFill>
            <a:srgbClr val="D6D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项目保障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D43496-4490-8499-AA1C-55D4901F9B75}"/>
              </a:ext>
            </a:extLst>
          </p:cNvPr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4.2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条件保障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DF2E88-FF60-0DAB-2E9E-F091D47B486D}"/>
              </a:ext>
            </a:extLst>
          </p:cNvPr>
          <p:cNvGrpSpPr/>
          <p:nvPr/>
        </p:nvGrpSpPr>
        <p:grpSpPr>
          <a:xfrm>
            <a:off x="677614" y="1532167"/>
            <a:ext cx="2293133" cy="430374"/>
            <a:chOff x="3618815" y="1528291"/>
            <a:chExt cx="2551428" cy="31341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3971D35-0802-7377-24DD-380B6770E1B3}"/>
                </a:ext>
              </a:extLst>
            </p:cNvPr>
            <p:cNvSpPr txBox="1"/>
            <p:nvPr/>
          </p:nvSpPr>
          <p:spPr>
            <a:xfrm>
              <a:off x="3681816" y="1528291"/>
              <a:ext cx="2488427" cy="31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rgbClr val="1B46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定期召开团队会议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B46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75F5EE10-991B-577D-94D9-E7C49D690B41}"/>
                </a:ext>
              </a:extLst>
            </p:cNvPr>
            <p:cNvSpPr/>
            <p:nvPr/>
          </p:nvSpPr>
          <p:spPr>
            <a:xfrm>
              <a:off x="3618815" y="1555900"/>
              <a:ext cx="126002" cy="272852"/>
            </a:xfrm>
            <a:prstGeom prst="parallelogram">
              <a:avLst>
                <a:gd name="adj" fmla="val 61218"/>
              </a:avLst>
            </a:prstGeom>
            <a:solidFill>
              <a:srgbClr val="1B4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D4EDC2-CA6A-181F-A3B6-E7EA30E62FD9}"/>
              </a:ext>
            </a:extLst>
          </p:cNvPr>
          <p:cNvGrpSpPr/>
          <p:nvPr/>
        </p:nvGrpSpPr>
        <p:grpSpPr>
          <a:xfrm>
            <a:off x="266154" y="2362354"/>
            <a:ext cx="4436045" cy="3260358"/>
            <a:chOff x="354705" y="2105575"/>
            <a:chExt cx="4436045" cy="326035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1A3684-7491-5DE5-AB8C-7E81F412CD00}"/>
                </a:ext>
              </a:extLst>
            </p:cNvPr>
            <p:cNvSpPr/>
            <p:nvPr/>
          </p:nvSpPr>
          <p:spPr>
            <a:xfrm>
              <a:off x="354705" y="2105575"/>
              <a:ext cx="4436045" cy="3260358"/>
            </a:xfrm>
            <a:prstGeom prst="rect">
              <a:avLst/>
            </a:prstGeom>
            <a:ln w="38100">
              <a:solidFill>
                <a:srgbClr val="1B467D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75AC07-85DB-188E-78FF-C371A9FE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841" y="2165940"/>
              <a:ext cx="4282799" cy="3147726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16FAEC-E401-FF60-D39E-D599D2278834}"/>
              </a:ext>
            </a:extLst>
          </p:cNvPr>
          <p:cNvGrpSpPr/>
          <p:nvPr/>
        </p:nvGrpSpPr>
        <p:grpSpPr>
          <a:xfrm>
            <a:off x="4796335" y="1802820"/>
            <a:ext cx="3572421" cy="4482378"/>
            <a:chOff x="4905433" y="1570080"/>
            <a:chExt cx="3572421" cy="448237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6E1CD-3E28-506F-90F1-4B3688C1855E}"/>
                </a:ext>
              </a:extLst>
            </p:cNvPr>
            <p:cNvSpPr/>
            <p:nvPr/>
          </p:nvSpPr>
          <p:spPr>
            <a:xfrm>
              <a:off x="4905433" y="1570080"/>
              <a:ext cx="3572421" cy="4482378"/>
            </a:xfrm>
            <a:prstGeom prst="rect">
              <a:avLst/>
            </a:prstGeom>
            <a:ln w="38100">
              <a:solidFill>
                <a:srgbClr val="1B467D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610969-CAA3-CAFC-BB94-A259E566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5186" y="1757416"/>
              <a:ext cx="3468585" cy="4004755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6DA542-FAF4-CE21-62E3-A33AA57567D8}"/>
              </a:ext>
            </a:extLst>
          </p:cNvPr>
          <p:cNvGrpSpPr/>
          <p:nvPr/>
        </p:nvGrpSpPr>
        <p:grpSpPr>
          <a:xfrm>
            <a:off x="8508018" y="1425961"/>
            <a:ext cx="3323692" cy="5236096"/>
            <a:chOff x="8592537" y="1425961"/>
            <a:chExt cx="3323692" cy="52360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EFDED5-7390-D857-5BEE-4DCEB745E7AB}"/>
                </a:ext>
              </a:extLst>
            </p:cNvPr>
            <p:cNvSpPr/>
            <p:nvPr/>
          </p:nvSpPr>
          <p:spPr>
            <a:xfrm>
              <a:off x="8592537" y="1425961"/>
              <a:ext cx="3323692" cy="5236096"/>
            </a:xfrm>
            <a:prstGeom prst="rect">
              <a:avLst/>
            </a:prstGeom>
            <a:ln w="38100">
              <a:solidFill>
                <a:srgbClr val="1B467D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0A103B1-5CDF-6E0F-71F9-38BF17D35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5659" y="1518455"/>
              <a:ext cx="2917448" cy="5051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77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4.1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经费预算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BCE120-152A-D044-1101-13123403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5454"/>
              </p:ext>
            </p:extLst>
          </p:nvPr>
        </p:nvGraphicFramePr>
        <p:xfrm>
          <a:off x="384629" y="1952172"/>
          <a:ext cx="11575143" cy="3973364"/>
        </p:xfrm>
        <a:graphic>
          <a:graphicData uri="http://schemas.openxmlformats.org/drawingml/2006/table">
            <a:tbl>
              <a:tblPr firstRow="1" firstCol="1" lastRow="1">
                <a:tableStyleId>{B301B821-A1FF-4177-AEE7-76D212191A09}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329124712"/>
                    </a:ext>
                  </a:extLst>
                </a:gridCol>
                <a:gridCol w="2939142">
                  <a:extLst>
                    <a:ext uri="{9D8B030D-6E8A-4147-A177-3AD203B41FA5}">
                      <a16:colId xmlns:a16="http://schemas.microsoft.com/office/drawing/2014/main" val="2484266777"/>
                    </a:ext>
                  </a:extLst>
                </a:gridCol>
                <a:gridCol w="5638801">
                  <a:extLst>
                    <a:ext uri="{9D8B030D-6E8A-4147-A177-3AD203B41FA5}">
                      <a16:colId xmlns:a16="http://schemas.microsoft.com/office/drawing/2014/main" val="504538920"/>
                    </a:ext>
                  </a:extLst>
                </a:gridCol>
              </a:tblGrid>
              <a:tr h="60234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开支科目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预算经费（元）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主要用途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62355"/>
                  </a:ext>
                </a:extLst>
              </a:tr>
              <a:tr h="44268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、业务费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3000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检索世界前沿科研文献，购买专业书籍、计算服务费等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995774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(1)</a:t>
                      </a:r>
                      <a:r>
                        <a:rPr lang="zh-CN" sz="1800" kern="100" dirty="0">
                          <a:effectLst/>
                        </a:rPr>
                        <a:t>计算、分析、测试费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租借高性能运算中心计算费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575255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(2)</a:t>
                      </a:r>
                      <a:r>
                        <a:rPr lang="zh-CN" sz="1800" kern="100" dirty="0">
                          <a:effectLst/>
                        </a:rPr>
                        <a:t>会议、差旅费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组织小型研讨会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215478"/>
                  </a:ext>
                </a:extLst>
              </a:tr>
              <a:tr h="57864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(3)</a:t>
                      </a:r>
                      <a:r>
                        <a:rPr lang="zh-CN" sz="1800" kern="100">
                          <a:effectLst/>
                        </a:rPr>
                        <a:t>图书购置费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2000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检索世界前沿科研文献，购买专业书籍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072933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、仪器设备费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5000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购买计算工作站等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830985"/>
                  </a:ext>
                </a:extLst>
              </a:tr>
              <a:tr h="46993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、专用材料费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kern="100" dirty="0">
                          <a:effectLst/>
                        </a:rPr>
                        <a:t>2000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购买实验耗费器材，系统搭建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65469"/>
                  </a:ext>
                </a:extLst>
              </a:tr>
              <a:tr h="469939">
                <a:tc gridSpan="2">
                  <a:txBody>
                    <a:bodyPr/>
                    <a:lstStyle/>
                    <a:p>
                      <a:pPr indent="1752600" algn="just">
                        <a:spcBef>
                          <a:spcPts val="600"/>
                        </a:spcBef>
                      </a:pPr>
                      <a:r>
                        <a:rPr lang="zh-CN" sz="2400" kern="100" dirty="0">
                          <a:effectLst/>
                        </a:rPr>
                        <a:t>总计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2400" kern="100" dirty="0">
                          <a:effectLst/>
                        </a:rPr>
                        <a:t>              10000</a:t>
                      </a:r>
                      <a:r>
                        <a:rPr lang="zh-CN" sz="2400" kern="100" dirty="0">
                          <a:effectLst/>
                        </a:rPr>
                        <a:t>元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8933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A6D5766-8D52-F37F-1C1E-A374F50BEEAF}"/>
              </a:ext>
            </a:extLst>
          </p:cNvPr>
          <p:cNvSpPr txBox="1"/>
          <p:nvPr/>
        </p:nvSpPr>
        <p:spPr>
          <a:xfrm flipH="1">
            <a:off x="3354975" y="6045200"/>
            <a:ext cx="44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总共批了</a:t>
            </a:r>
            <a:r>
              <a:rPr lang="en-US" altLang="zh-CN" dirty="0"/>
              <a:t>7000</a:t>
            </a:r>
            <a:r>
              <a:rPr lang="zh-CN" altLang="en-US" dirty="0"/>
              <a:t>经费，要不要改？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117" y="1371599"/>
            <a:ext cx="9903883" cy="5486401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矩形 1"/>
          <p:cNvSpPr/>
          <p:nvPr/>
        </p:nvSpPr>
        <p:spPr>
          <a:xfrm>
            <a:off x="0" y="1896533"/>
            <a:ext cx="12192000" cy="2480733"/>
          </a:xfrm>
          <a:prstGeom prst="rect">
            <a:avLst/>
          </a:prstGeom>
          <a:gradFill flip="none" rotWithShape="1">
            <a:gsLst>
              <a:gs pos="0">
                <a:srgbClr val="184984"/>
              </a:gs>
              <a:gs pos="73550">
                <a:srgbClr val="184984"/>
              </a:gs>
              <a:gs pos="47100">
                <a:srgbClr val="184984"/>
              </a:gs>
              <a:gs pos="100000">
                <a:srgbClr val="1849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请各位老师批评指正！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9008" y="295180"/>
            <a:ext cx="3696910" cy="1076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en-IE" altLang="en-US" sz="2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前期科研训练经验积累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98D9E9-8D68-18FA-C20A-EDEBEB6F5356}"/>
              </a:ext>
            </a:extLst>
          </p:cNvPr>
          <p:cNvSpPr/>
          <p:nvPr/>
        </p:nvSpPr>
        <p:spPr>
          <a:xfrm>
            <a:off x="630620" y="1582014"/>
            <a:ext cx="5121594" cy="4903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DF35BA-7B5B-53CE-A5FD-41B357BFB39B}"/>
              </a:ext>
            </a:extLst>
          </p:cNvPr>
          <p:cNvSpPr/>
          <p:nvPr/>
        </p:nvSpPr>
        <p:spPr bwMode="auto">
          <a:xfrm>
            <a:off x="6096000" y="1582013"/>
            <a:ext cx="5773993" cy="4903113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prstClr val="white"/>
              </a:solidFill>
              <a:ea typeface="等线" panose="02010600030101010101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E57BDA-E5D8-AD4E-B884-B7153FDA73F9}"/>
              </a:ext>
            </a:extLst>
          </p:cNvPr>
          <p:cNvSpPr txBox="1"/>
          <p:nvPr/>
        </p:nvSpPr>
        <p:spPr>
          <a:xfrm>
            <a:off x="804254" y="1981903"/>
            <a:ext cx="4733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学习安装相关软件</a:t>
            </a:r>
            <a:endParaRPr lang="en-US" altLang="zh-CN" dirty="0"/>
          </a:p>
          <a:p>
            <a:r>
              <a:rPr lang="en-US" altLang="zh-CN" dirty="0" err="1"/>
              <a:t>Vscode</a:t>
            </a:r>
            <a:r>
              <a:rPr lang="en-US" altLang="zh-CN" dirty="0"/>
              <a:t>                 Julia              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学习计算机通识科普系列课程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了解计算优化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48FCAA-BEBC-3284-39AE-FF1C418D4752}"/>
              </a:ext>
            </a:extLst>
          </p:cNvPr>
          <p:cNvSpPr txBox="1"/>
          <p:nvPr/>
        </p:nvSpPr>
        <p:spPr>
          <a:xfrm>
            <a:off x="6096000" y="1708745"/>
            <a:ext cx="5574591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科研训练经验积累</a:t>
            </a:r>
            <a:endParaRPr lang="en-US" altLang="zh-CN" sz="2000" b="1" dirty="0">
              <a:solidFill>
                <a:srgbClr val="1B46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成浩东</a:t>
            </a:r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吴曹川</a:t>
            </a:r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石雪雅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曾参与腾飞杯“高性能液态金属锂离子电池”项目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孙卓婧</a:t>
            </a:r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张博强</a:t>
            </a:r>
            <a:endParaRPr lang="en-US" altLang="zh-CN" dirty="0"/>
          </a:p>
          <a:p>
            <a:r>
              <a:rPr lang="en-US" altLang="zh-CN" dirty="0"/>
              <a:t>     </a:t>
            </a:r>
          </a:p>
          <a:p>
            <a:endParaRPr lang="en-US" altLang="zh-CN" dirty="0"/>
          </a:p>
          <a:p>
            <a:r>
              <a:rPr lang="zh-CN" altLang="en-US" dirty="0"/>
              <a:t>（写一写成员都参加过哪些科研训练，竞赛活动 主要写项目名称和内容）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2CC68-61CA-8C97-2D33-7CF426D4A0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03" y="2645215"/>
            <a:ext cx="1770785" cy="8722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87D94A-6BBE-6301-2474-3A50BE03D1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1111" y="2645215"/>
            <a:ext cx="1384689" cy="8722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F23A45-4E4C-5765-FDA8-C4A0933DF1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00" y="2645215"/>
            <a:ext cx="1204122" cy="8722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F8970-DDF7-E3AE-23F4-137F79E1C38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54" y="3950447"/>
            <a:ext cx="2030239" cy="1110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B30BA3-D9A0-752F-BFFD-25881C4873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7289" y="3950447"/>
            <a:ext cx="2638963" cy="24577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E7A4B1-3757-01F5-ACDA-4D721EB531C4}"/>
              </a:ext>
            </a:extLst>
          </p:cNvPr>
          <p:cNvSpPr txBox="1"/>
          <p:nvPr/>
        </p:nvSpPr>
        <p:spPr>
          <a:xfrm>
            <a:off x="1621393" y="1561706"/>
            <a:ext cx="27432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前期学习准备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30620" y="86710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前期文献调研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A8A8AE-87B0-7213-A3F2-49181E627F5C}"/>
              </a:ext>
            </a:extLst>
          </p:cNvPr>
          <p:cNvSpPr/>
          <p:nvPr/>
        </p:nvSpPr>
        <p:spPr>
          <a:xfrm>
            <a:off x="630620" y="1582014"/>
            <a:ext cx="5121594" cy="4903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49CF26-187B-7647-258C-616E55A40B51}"/>
              </a:ext>
            </a:extLst>
          </p:cNvPr>
          <p:cNvSpPr/>
          <p:nvPr/>
        </p:nvSpPr>
        <p:spPr bwMode="auto">
          <a:xfrm>
            <a:off x="6178273" y="1582013"/>
            <a:ext cx="5670557" cy="4903113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prstClr val="white"/>
              </a:solidFill>
              <a:ea typeface="等线" panose="0201060003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A5C08A-84F1-46FD-1C43-C8B4D8D4A3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105" y="1730784"/>
            <a:ext cx="3298458" cy="1698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97A3F5-EE7D-68B9-0C73-30ADFB84E1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5209" y="1730784"/>
            <a:ext cx="3276686" cy="15621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5A7888-C493-311D-FED1-F71C76297E29}"/>
              </a:ext>
            </a:extLst>
          </p:cNvPr>
          <p:cNvSpPr txBox="1"/>
          <p:nvPr/>
        </p:nvSpPr>
        <p:spPr>
          <a:xfrm>
            <a:off x="892278" y="3598489"/>
            <a:ext cx="4483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构建结合电</a:t>
            </a:r>
            <a:r>
              <a:rPr lang="en-US" altLang="zh-CN" dirty="0"/>
              <a:t>-</a:t>
            </a:r>
            <a:r>
              <a:rPr lang="zh-CN" altLang="en-US" dirty="0"/>
              <a:t>热</a:t>
            </a:r>
            <a:r>
              <a:rPr lang="en-US" altLang="zh-CN" dirty="0"/>
              <a:t>-</a:t>
            </a:r>
            <a:r>
              <a:rPr lang="zh-CN" altLang="en-US" dirty="0"/>
              <a:t>氢协同存储的近零能耗社区能源系统架构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综合能源系统是一种耦合冷、热、电、气等多种各异能源的多能流综合能源 系统。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含可再生能源和压缩空气储能的孤岛能源系统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19139-05BF-82CE-1969-F24007E3DB0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027" y="3386637"/>
            <a:ext cx="2561595" cy="1330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CF216E-0434-5F64-B338-76DCC12CB8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3551" y="3360447"/>
            <a:ext cx="2770562" cy="2966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66B358-903A-B20C-E79F-A1D3DAF52FC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9193" y="4820677"/>
            <a:ext cx="2538429" cy="1506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2D701A-F926-01DC-705C-77EC95AF1832}"/>
              </a:ext>
            </a:extLst>
          </p:cNvPr>
          <p:cNvGrpSpPr/>
          <p:nvPr/>
        </p:nvGrpSpPr>
        <p:grpSpPr>
          <a:xfrm>
            <a:off x="505043" y="5168031"/>
            <a:ext cx="11092527" cy="1580269"/>
            <a:chOff x="505043" y="5168031"/>
            <a:chExt cx="11092527" cy="158026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25D1D7E-77E5-8D59-1212-2C44D3B99F10}"/>
                </a:ext>
              </a:extLst>
            </p:cNvPr>
            <p:cNvSpPr txBox="1"/>
            <p:nvPr/>
          </p:nvSpPr>
          <p:spPr>
            <a:xfrm>
              <a:off x="649228" y="5168031"/>
              <a:ext cx="2492990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B467D"/>
                  </a:solidFill>
                  <a:latin typeface="+mj-ea"/>
                  <a:ea typeface="+mj-ea"/>
                </a:rPr>
                <a:t>双碳战略与能源革命</a:t>
              </a:r>
              <a:endParaRPr lang="en-US" altLang="zh-CN" sz="2000" b="1" dirty="0">
                <a:solidFill>
                  <a:srgbClr val="1B467D"/>
                </a:solidFill>
                <a:latin typeface="+mj-ea"/>
                <a:ea typeface="+mj-ea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EF0F3-69A1-B22D-3821-5DCF9887F3FD}"/>
                </a:ext>
              </a:extLst>
            </p:cNvPr>
            <p:cNvGrpSpPr/>
            <p:nvPr/>
          </p:nvGrpSpPr>
          <p:grpSpPr>
            <a:xfrm>
              <a:off x="505043" y="5253111"/>
              <a:ext cx="11092527" cy="1495189"/>
              <a:chOff x="505043" y="5253111"/>
              <a:chExt cx="11092527" cy="149518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52F776-7B8F-5831-8BA4-48EE8962A62C}"/>
                  </a:ext>
                </a:extLst>
              </p:cNvPr>
              <p:cNvSpPr/>
              <p:nvPr/>
            </p:nvSpPr>
            <p:spPr>
              <a:xfrm>
                <a:off x="719667" y="5609571"/>
                <a:ext cx="8119533" cy="1138729"/>
              </a:xfrm>
              <a:prstGeom prst="rect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rgbClr val="001C54">
                        <a:alpha val="52000"/>
                      </a:srgbClr>
                    </a:gs>
                    <a:gs pos="55000">
                      <a:schemeClr val="bg1"/>
                    </a:gs>
                    <a:gs pos="100000">
                      <a:srgbClr val="001C54">
                        <a:alpha val="52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5098C7B-40DE-0F0E-E722-8D1806458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161101" y="5295056"/>
                <a:ext cx="2436469" cy="14434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64738FD5-7592-2FA5-CE4E-1BA1382BC315}"/>
                  </a:ext>
                </a:extLst>
              </p:cNvPr>
              <p:cNvSpPr/>
              <p:nvPr/>
            </p:nvSpPr>
            <p:spPr>
              <a:xfrm>
                <a:off x="505043" y="5253111"/>
                <a:ext cx="126002" cy="272852"/>
              </a:xfrm>
              <a:prstGeom prst="parallelogram">
                <a:avLst>
                  <a:gd name="adj" fmla="val 61218"/>
                </a:avLst>
              </a:prstGeom>
              <a:solidFill>
                <a:srgbClr val="1B46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D8FBCA-6C73-9CB3-20C2-3931BC84AEA6}"/>
                  </a:ext>
                </a:extLst>
              </p:cNvPr>
              <p:cNvSpPr/>
              <p:nvPr/>
            </p:nvSpPr>
            <p:spPr>
              <a:xfrm>
                <a:off x="800058" y="5671082"/>
                <a:ext cx="786268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sz="1600" dirty="0">
                    <a:latin typeface="+mj-ea"/>
                    <a:ea typeface="+mj-ea"/>
                  </a:rPr>
                  <a:t>统筹能源安全稳定供应和绿色低碳发展，科学有序推进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碳达峰碳中和</a:t>
                </a:r>
                <a:r>
                  <a:rPr lang="zh-CN" altLang="en-US" sz="1600" dirty="0">
                    <a:latin typeface="+mj-ea"/>
                    <a:ea typeface="+mj-ea"/>
                  </a:rPr>
                  <a:t>。在做好能源资源安全保障工作方面，深入推进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能源革命</a:t>
                </a:r>
                <a:r>
                  <a:rPr lang="zh-CN" altLang="en-US" sz="1600" dirty="0">
                    <a:latin typeface="+mj-ea"/>
                    <a:ea typeface="+mj-ea"/>
                  </a:rPr>
                  <a:t>，加快规划建设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新型能源体系</a:t>
                </a:r>
                <a:r>
                  <a:rPr lang="zh-CN" altLang="en-US" sz="1600" dirty="0">
                    <a:latin typeface="+mj-ea"/>
                    <a:ea typeface="+mj-ea"/>
                  </a:rPr>
                  <a:t>，加强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+mj-ea"/>
                    <a:ea typeface="+mj-ea"/>
                  </a:rPr>
                  <a:t>能源产供储销体系建设</a:t>
                </a:r>
                <a:r>
                  <a:rPr lang="zh-CN" altLang="en-US" sz="1600" dirty="0">
                    <a:latin typeface="+mj-ea"/>
                    <a:ea typeface="+mj-ea"/>
                  </a:rPr>
                  <a:t>，完善能源安全生产责任制，提升能源自主安全保障能力。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pPr algn="r"/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——2023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年政府工作报告</a:t>
                </a: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3BA3D07-B1BB-BB9B-D9E6-36012F8954F4}"/>
              </a:ext>
            </a:extLst>
          </p:cNvPr>
          <p:cNvGrpSpPr/>
          <p:nvPr/>
        </p:nvGrpSpPr>
        <p:grpSpPr>
          <a:xfrm>
            <a:off x="471800" y="1425197"/>
            <a:ext cx="11125770" cy="3608002"/>
            <a:chOff x="471800" y="3044274"/>
            <a:chExt cx="11125770" cy="360800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3B0D90-BFC7-03C2-5928-B6EF5928F431}"/>
                </a:ext>
              </a:extLst>
            </p:cNvPr>
            <p:cNvGrpSpPr/>
            <p:nvPr/>
          </p:nvGrpSpPr>
          <p:grpSpPr>
            <a:xfrm>
              <a:off x="3456167" y="3556372"/>
              <a:ext cx="2436940" cy="3094060"/>
              <a:chOff x="345245" y="2600458"/>
              <a:chExt cx="2973462" cy="3798702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4769055-7BCD-EF08-78A7-893744EE7C5B}"/>
                  </a:ext>
                </a:extLst>
              </p:cNvPr>
              <p:cNvSpPr/>
              <p:nvPr/>
            </p:nvSpPr>
            <p:spPr>
              <a:xfrm>
                <a:off x="345245" y="2600458"/>
                <a:ext cx="2973462" cy="3798702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FA4EE9-2030-2DAE-B7F5-D5AFB0AECC51}"/>
                  </a:ext>
                </a:extLst>
              </p:cNvPr>
              <p:cNvSpPr/>
              <p:nvPr/>
            </p:nvSpPr>
            <p:spPr>
              <a:xfrm>
                <a:off x="361666" y="5341044"/>
                <a:ext cx="2850648" cy="721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普通对象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设备化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、自治终端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互联化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和普适服务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智能化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F1EBEF-E16D-69EC-38FA-3C1D03C21F0A}"/>
                  </a:ext>
                </a:extLst>
              </p:cNvPr>
              <p:cNvSpPr/>
              <p:nvPr/>
            </p:nvSpPr>
            <p:spPr>
              <a:xfrm>
                <a:off x="1332702" y="4717340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物联网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EF6C0F8-F24E-D11C-AB00-DF5A245FEA06}"/>
                </a:ext>
              </a:extLst>
            </p:cNvPr>
            <p:cNvGrpSpPr/>
            <p:nvPr/>
          </p:nvGrpSpPr>
          <p:grpSpPr>
            <a:xfrm>
              <a:off x="6305094" y="3563511"/>
              <a:ext cx="2436940" cy="3086921"/>
              <a:chOff x="345246" y="2600458"/>
              <a:chExt cx="2973462" cy="3789938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370EAC61-78C0-DC85-CE83-ADBBFD99B0FF}"/>
                  </a:ext>
                </a:extLst>
              </p:cNvPr>
              <p:cNvSpPr/>
              <p:nvPr/>
            </p:nvSpPr>
            <p:spPr>
              <a:xfrm>
                <a:off x="345246" y="2600458"/>
                <a:ext cx="2973462" cy="3789938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00230D-5469-AAEC-600E-E3BCE51635BA}"/>
                  </a:ext>
                </a:extLst>
              </p:cNvPr>
              <p:cNvSpPr/>
              <p:nvPr/>
            </p:nvSpPr>
            <p:spPr>
              <a:xfrm>
                <a:off x="350776" y="5296182"/>
                <a:ext cx="2958702" cy="103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海量数据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规模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、快速数据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流转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、多样数据类型，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低价值密度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605042E-9398-04EF-648D-0A54CDF331B5}"/>
                  </a:ext>
                </a:extLst>
              </p:cNvPr>
              <p:cNvSpPr/>
              <p:nvPr/>
            </p:nvSpPr>
            <p:spPr>
              <a:xfrm>
                <a:off x="1296836" y="4641159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大数据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B4B37D9-4661-1EEF-B90B-E42499FB6F38}"/>
                </a:ext>
              </a:extLst>
            </p:cNvPr>
            <p:cNvGrpSpPr/>
            <p:nvPr/>
          </p:nvGrpSpPr>
          <p:grpSpPr>
            <a:xfrm>
              <a:off x="9160630" y="3556373"/>
              <a:ext cx="2436940" cy="3094060"/>
              <a:chOff x="345245" y="2600458"/>
              <a:chExt cx="2973462" cy="3798702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323A232-AF7B-3059-E37F-E97A4399D32D}"/>
                  </a:ext>
                </a:extLst>
              </p:cNvPr>
              <p:cNvSpPr/>
              <p:nvPr/>
            </p:nvSpPr>
            <p:spPr>
              <a:xfrm>
                <a:off x="345245" y="2600458"/>
                <a:ext cx="2973462" cy="3798702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0A2C790-2BF3-ACF8-0256-4F097365C4EB}"/>
                  </a:ext>
                </a:extLst>
              </p:cNvPr>
              <p:cNvSpPr/>
              <p:nvPr/>
            </p:nvSpPr>
            <p:spPr>
              <a:xfrm>
                <a:off x="373980" y="5282667"/>
                <a:ext cx="2915991" cy="103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模拟、延伸和扩展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人的智能的理论、方法、技术及应用系统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E175EB2-1F56-0E32-7685-94031932A20F}"/>
                  </a:ext>
                </a:extLst>
              </p:cNvPr>
              <p:cNvSpPr/>
              <p:nvPr/>
            </p:nvSpPr>
            <p:spPr>
              <a:xfrm>
                <a:off x="1181240" y="4637490"/>
                <a:ext cx="1351935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人工智能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B646EF5-067F-19CB-D7F0-3FDC2726EFCB}"/>
                </a:ext>
              </a:extLst>
            </p:cNvPr>
            <p:cNvGrpSpPr/>
            <p:nvPr/>
          </p:nvGrpSpPr>
          <p:grpSpPr>
            <a:xfrm>
              <a:off x="601522" y="3558216"/>
              <a:ext cx="2436940" cy="3094060"/>
              <a:chOff x="345246" y="2600458"/>
              <a:chExt cx="2973462" cy="3798703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54FF147-5608-06A2-0246-DFDC76369780}"/>
                  </a:ext>
                </a:extLst>
              </p:cNvPr>
              <p:cNvSpPr/>
              <p:nvPr/>
            </p:nvSpPr>
            <p:spPr>
              <a:xfrm>
                <a:off x="345246" y="2600458"/>
                <a:ext cx="2973462" cy="3798703"/>
              </a:xfrm>
              <a:prstGeom prst="roundRect">
                <a:avLst>
                  <a:gd name="adj" fmla="val 34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223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975BEF-B09F-BA36-FE28-A88E37B20F77}"/>
                  </a:ext>
                </a:extLst>
              </p:cNvPr>
              <p:cNvSpPr/>
              <p:nvPr/>
            </p:nvSpPr>
            <p:spPr>
              <a:xfrm>
                <a:off x="489404" y="5302683"/>
                <a:ext cx="2715959" cy="721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基于硬件、软件资源，提供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+mj-ea"/>
                    <a:ea typeface="+mj-ea"/>
                  </a:rPr>
                  <a:t>计算、 网络和存储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服务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A68E237-CDE8-85D1-70F0-96AA5811C283}"/>
                  </a:ext>
                </a:extLst>
              </p:cNvPr>
              <p:cNvSpPr/>
              <p:nvPr/>
            </p:nvSpPr>
            <p:spPr>
              <a:xfrm>
                <a:off x="1305831" y="4775739"/>
                <a:ext cx="1070281" cy="48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1C54"/>
                    </a:solidFill>
                    <a:latin typeface="+mj-ea"/>
                    <a:ea typeface="+mj-ea"/>
                  </a:rPr>
                  <a:t>云计算</a:t>
                </a:r>
              </a:p>
            </p:txBody>
          </p:sp>
        </p:grp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98A97E0C-80B9-F28E-C55F-68A109F37AB9}"/>
                </a:ext>
              </a:extLst>
            </p:cNvPr>
            <p:cNvSpPr/>
            <p:nvPr/>
          </p:nvSpPr>
          <p:spPr>
            <a:xfrm>
              <a:off x="471800" y="3137821"/>
              <a:ext cx="126002" cy="272852"/>
            </a:xfrm>
            <a:prstGeom prst="parallelogram">
              <a:avLst>
                <a:gd name="adj" fmla="val 61218"/>
              </a:avLst>
            </a:prstGeom>
            <a:solidFill>
              <a:srgbClr val="1B4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6C530C-B8FB-1052-8B29-C1BB160448AA}"/>
                </a:ext>
              </a:extLst>
            </p:cNvPr>
            <p:cNvSpPr txBox="1"/>
            <p:nvPr/>
          </p:nvSpPr>
          <p:spPr>
            <a:xfrm>
              <a:off x="615985" y="3044274"/>
              <a:ext cx="2236510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B467D"/>
                  </a:solidFill>
                  <a:latin typeface="+mj-ea"/>
                  <a:ea typeface="+mj-ea"/>
                </a:rPr>
                <a:t>技术融合大势所趋</a:t>
              </a:r>
              <a:endParaRPr lang="en-US" altLang="zh-CN" sz="2000" b="1" dirty="0">
                <a:solidFill>
                  <a:srgbClr val="1B467D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69666B1-F659-8712-DDB5-F567306429DA}"/>
              </a:ext>
            </a:extLst>
          </p:cNvPr>
          <p:cNvSpPr/>
          <p:nvPr/>
        </p:nvSpPr>
        <p:spPr>
          <a:xfrm>
            <a:off x="597802" y="1944434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48A7399-149A-8270-3E06-6648CA1A6E52}"/>
              </a:ext>
            </a:extLst>
          </p:cNvPr>
          <p:cNvSpPr/>
          <p:nvPr/>
        </p:nvSpPr>
        <p:spPr>
          <a:xfrm>
            <a:off x="3439944" y="1945426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53D061F-552B-FA85-B6CB-F82E033BCEF0}"/>
              </a:ext>
            </a:extLst>
          </p:cNvPr>
          <p:cNvSpPr/>
          <p:nvPr/>
        </p:nvSpPr>
        <p:spPr>
          <a:xfrm>
            <a:off x="6293671" y="1937295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9A9A551-6614-C911-9EDD-7DBD7E00EEE8}"/>
              </a:ext>
            </a:extLst>
          </p:cNvPr>
          <p:cNvSpPr/>
          <p:nvPr/>
        </p:nvSpPr>
        <p:spPr>
          <a:xfrm>
            <a:off x="9153066" y="1967629"/>
            <a:ext cx="2454118" cy="3094060"/>
          </a:xfrm>
          <a:prstGeom prst="roundRect">
            <a:avLst>
              <a:gd name="adj" fmla="val 60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5881CD2-9EB9-D694-5428-CE4B9CC48C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28" y="2003114"/>
            <a:ext cx="2386070" cy="169319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CB0B733E-3F3E-9689-5690-E8033EA7FB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415" y="1993817"/>
            <a:ext cx="2397885" cy="167452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17CC786-929A-C845-F6D2-578E916104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0812" y="1959117"/>
            <a:ext cx="2431222" cy="1702388"/>
          </a:xfrm>
          <a:prstGeom prst="rect">
            <a:avLst/>
          </a:prstGeom>
        </p:spPr>
      </p:pic>
      <p:pic>
        <p:nvPicPr>
          <p:cNvPr id="58" name="Picture 2" descr="人工智能图片素材-正版创意图片500948701-摄图网">
            <a:extLst>
              <a:ext uri="{FF2B5EF4-FFF2-40B4-BE49-F238E27FC236}">
                <a16:creationId xmlns:a16="http://schemas.microsoft.com/office/drawing/2014/main" id="{0EC97104-4DF2-A0E6-74E5-FD5F7F6A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6383" y="1992473"/>
            <a:ext cx="2414096" cy="15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大数据展板|UI|软件界面|summerpeng - 原创作品 - 站酷 (ZCOOL)">
            <a:extLst>
              <a:ext uri="{FF2B5EF4-FFF2-40B4-BE49-F238E27FC236}">
                <a16:creationId xmlns:a16="http://schemas.microsoft.com/office/drawing/2014/main" id="{73DB7F4F-03C7-321A-C7CA-E7FEAC50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626" y="1960327"/>
            <a:ext cx="2424843" cy="16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AF071-44DD-7038-5DF3-4836154AD3D5}"/>
              </a:ext>
            </a:extLst>
          </p:cNvPr>
          <p:cNvSpPr/>
          <p:nvPr/>
        </p:nvSpPr>
        <p:spPr>
          <a:xfrm>
            <a:off x="202412" y="1443315"/>
            <a:ext cx="3031855" cy="51945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4FDAB-D1BD-B41B-B39D-708F6323E129}"/>
              </a:ext>
            </a:extLst>
          </p:cNvPr>
          <p:cNvSpPr txBox="1"/>
          <p:nvPr/>
        </p:nvSpPr>
        <p:spPr>
          <a:xfrm>
            <a:off x="649228" y="1443315"/>
            <a:ext cx="1723549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能源产业现状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A5EBBDB0-8491-280E-46D2-C7062A9113EE}"/>
              </a:ext>
            </a:extLst>
          </p:cNvPr>
          <p:cNvSpPr/>
          <p:nvPr/>
        </p:nvSpPr>
        <p:spPr>
          <a:xfrm>
            <a:off x="505043" y="1528395"/>
            <a:ext cx="126002" cy="272852"/>
          </a:xfrm>
          <a:prstGeom prst="parallelogram">
            <a:avLst>
              <a:gd name="adj" fmla="val 61218"/>
            </a:avLst>
          </a:prstGeom>
          <a:solidFill>
            <a:srgbClr val="1B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98AA0B-0486-941A-1A55-C3E4F3B3118A}"/>
              </a:ext>
            </a:extLst>
          </p:cNvPr>
          <p:cNvGrpSpPr/>
          <p:nvPr/>
        </p:nvGrpSpPr>
        <p:grpSpPr>
          <a:xfrm>
            <a:off x="649228" y="1988236"/>
            <a:ext cx="2200462" cy="1980255"/>
            <a:chOff x="505043" y="1915796"/>
            <a:chExt cx="2174034" cy="18979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F4163F-EDA0-D593-4C9F-B7A8D0590EE7}"/>
                </a:ext>
              </a:extLst>
            </p:cNvPr>
            <p:cNvSpPr/>
            <p:nvPr/>
          </p:nvSpPr>
          <p:spPr>
            <a:xfrm>
              <a:off x="505043" y="1915796"/>
              <a:ext cx="2174034" cy="18979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001C54">
                      <a:alpha val="52000"/>
                    </a:srgbClr>
                  </a:gs>
                  <a:gs pos="55000">
                    <a:schemeClr val="bg1"/>
                  </a:gs>
                  <a:gs pos="100000">
                    <a:srgbClr val="001C54">
                      <a:alpha val="52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B436AD-0591-D349-0331-97848394CAA9}"/>
                </a:ext>
              </a:extLst>
            </p:cNvPr>
            <p:cNvSpPr/>
            <p:nvPr/>
          </p:nvSpPr>
          <p:spPr>
            <a:xfrm>
              <a:off x="612051" y="2960440"/>
              <a:ext cx="1898525" cy="630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能源</a:t>
              </a:r>
              <a:r>
                <a:rPr lang="zh-CN" altLang="en-US" sz="1600" dirty="0">
                  <a:solidFill>
                    <a:srgbClr val="C00000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耦合性差</a:t>
              </a:r>
              <a:r>
                <a:rPr lang="zh-CN" altLang="en-US" sz="16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，</a:t>
              </a:r>
              <a:r>
                <a:rPr lang="zh-CN" altLang="en-US" sz="1600" dirty="0">
                  <a:solidFill>
                    <a:srgbClr val="C00000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利用率低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1ADA0F-F227-0DE6-49AD-330BCCBC32AD}"/>
                </a:ext>
              </a:extLst>
            </p:cNvPr>
            <p:cNvSpPr txBox="1"/>
            <p:nvPr/>
          </p:nvSpPr>
          <p:spPr>
            <a:xfrm>
              <a:off x="612725" y="2601184"/>
              <a:ext cx="1338828" cy="39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01C54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产业链条短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C54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D392954-82FD-A5AF-B7A3-596C7ABE80F3}"/>
              </a:ext>
            </a:extLst>
          </p:cNvPr>
          <p:cNvSpPr/>
          <p:nvPr/>
        </p:nvSpPr>
        <p:spPr>
          <a:xfrm>
            <a:off x="866643" y="3797822"/>
            <a:ext cx="42386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1C54"/>
              </a:gs>
              <a:gs pos="10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B2B17D-11FA-046F-1D0F-BF1F7DBEBAFD}"/>
              </a:ext>
            </a:extLst>
          </p:cNvPr>
          <p:cNvGrpSpPr/>
          <p:nvPr/>
        </p:nvGrpSpPr>
        <p:grpSpPr>
          <a:xfrm>
            <a:off x="649228" y="4282703"/>
            <a:ext cx="2174034" cy="2135030"/>
            <a:chOff x="505043" y="1915795"/>
            <a:chExt cx="2174034" cy="213503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96037BA-8889-C4E3-EE92-089EB86BD836}"/>
                </a:ext>
              </a:extLst>
            </p:cNvPr>
            <p:cNvSpPr/>
            <p:nvPr/>
          </p:nvSpPr>
          <p:spPr>
            <a:xfrm>
              <a:off x="505043" y="1915795"/>
              <a:ext cx="2174034" cy="2135030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001C54">
                      <a:alpha val="52000"/>
                    </a:srgbClr>
                  </a:gs>
                  <a:gs pos="55000">
                    <a:schemeClr val="bg1"/>
                  </a:gs>
                  <a:gs pos="100000">
                    <a:srgbClr val="001C54">
                      <a:alpha val="52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DDB7989-7083-B8BF-901B-69CCE21BA6D6}"/>
                </a:ext>
              </a:extLst>
            </p:cNvPr>
            <p:cNvSpPr/>
            <p:nvPr/>
          </p:nvSpPr>
          <p:spPr>
            <a:xfrm>
              <a:off x="643281" y="3144060"/>
              <a:ext cx="1898525" cy="658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与新技术缺乏，多为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传统工业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3F73D82-4EEF-802A-0805-61112E1760B8}"/>
                </a:ext>
              </a:extLst>
            </p:cNvPr>
            <p:cNvSpPr txBox="1"/>
            <p:nvPr/>
          </p:nvSpPr>
          <p:spPr>
            <a:xfrm>
              <a:off x="643281" y="2733108"/>
              <a:ext cx="1338828" cy="39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srgbClr val="001C54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产业层次低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C54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864C9E-9D37-3876-B806-06C13BB7BCE4}"/>
              </a:ext>
            </a:extLst>
          </p:cNvPr>
          <p:cNvSpPr/>
          <p:nvPr/>
        </p:nvSpPr>
        <p:spPr>
          <a:xfrm>
            <a:off x="865129" y="6211672"/>
            <a:ext cx="423862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1C54"/>
              </a:gs>
              <a:gs pos="100000">
                <a:srgbClr val="001C5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96E8A0E-23D6-3C8A-BDAA-5F201D7EB7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66" y="2077179"/>
            <a:ext cx="553196" cy="5531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FFDA22A-C435-E696-2F9A-319E594C97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66" y="4479689"/>
            <a:ext cx="501525" cy="50152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C4D8485-C950-0E1A-B94B-5CD1261CCFE9}"/>
              </a:ext>
            </a:extLst>
          </p:cNvPr>
          <p:cNvSpPr/>
          <p:nvPr/>
        </p:nvSpPr>
        <p:spPr>
          <a:xfrm>
            <a:off x="3372505" y="1443315"/>
            <a:ext cx="8617083" cy="3772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08F3C6-9269-BDF5-2DAC-E684219220BE}"/>
              </a:ext>
            </a:extLst>
          </p:cNvPr>
          <p:cNvSpPr txBox="1"/>
          <p:nvPr/>
        </p:nvSpPr>
        <p:spPr>
          <a:xfrm>
            <a:off x="3744817" y="1443315"/>
            <a:ext cx="2236510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配套产业发展滞后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D49BABBB-144B-BCA3-13E3-8ACAB106AA33}"/>
              </a:ext>
            </a:extLst>
          </p:cNvPr>
          <p:cNvSpPr/>
          <p:nvPr/>
        </p:nvSpPr>
        <p:spPr>
          <a:xfrm>
            <a:off x="3600632" y="1528395"/>
            <a:ext cx="126002" cy="272852"/>
          </a:xfrm>
          <a:prstGeom prst="parallelogram">
            <a:avLst>
              <a:gd name="adj" fmla="val 61218"/>
            </a:avLst>
          </a:prstGeom>
          <a:solidFill>
            <a:srgbClr val="1B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368008A-FDD5-F3F2-671B-7B393FA204F3}"/>
              </a:ext>
            </a:extLst>
          </p:cNvPr>
          <p:cNvGrpSpPr/>
          <p:nvPr/>
        </p:nvGrpSpPr>
        <p:grpSpPr>
          <a:xfrm>
            <a:off x="3523108" y="1984886"/>
            <a:ext cx="1935512" cy="3068519"/>
            <a:chOff x="3804889" y="1988235"/>
            <a:chExt cx="1935512" cy="306851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48AAC0-7598-7634-2067-49CEE4CE2555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1116734-11A2-3F77-2136-B1DABC2F6194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能源资源不足，能源结构不合理，能源利用率低。需要开发创新服务模式，如能源互联网。分布式能源。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DD2A5-B263-7C19-1DE3-2012759526F4}"/>
              </a:ext>
            </a:extLst>
          </p:cNvPr>
          <p:cNvGrpSpPr/>
          <p:nvPr/>
        </p:nvGrpSpPr>
        <p:grpSpPr>
          <a:xfrm>
            <a:off x="5655877" y="1984886"/>
            <a:ext cx="1935512" cy="3068519"/>
            <a:chOff x="3804889" y="1988235"/>
            <a:chExt cx="1935512" cy="3068519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8B11373-B94D-0D3F-1DB2-F3B51D0E893D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3520B65-8AE0-678E-FCD3-CC67BE13DD4D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能源运输需要消耗大量的物流成本，影响能源价格。并且运输过程中存在泄露、污染等安全问题。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EB08DB0-0284-B24B-14AD-3240E4EB5DA0}"/>
              </a:ext>
            </a:extLst>
          </p:cNvPr>
          <p:cNvGrpSpPr/>
          <p:nvPr/>
        </p:nvGrpSpPr>
        <p:grpSpPr>
          <a:xfrm>
            <a:off x="7788646" y="1984886"/>
            <a:ext cx="1935512" cy="3068519"/>
            <a:chOff x="3804889" y="1988235"/>
            <a:chExt cx="1935512" cy="306851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5EF5B8-6DED-6E5C-81B6-BE39433ABF59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4E7F46F-4764-935A-1339-9E216883153E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E7E6E6">
                      <a:lumMod val="50000"/>
                    </a:srgb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储能系统缺乏标准化，创新技术发展不足，市场缺乏监管，资金投入不足，推广存在阻力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01E2D81-718C-F520-7C69-223BD49B0046}"/>
              </a:ext>
            </a:extLst>
          </p:cNvPr>
          <p:cNvGrpSpPr/>
          <p:nvPr/>
        </p:nvGrpSpPr>
        <p:grpSpPr>
          <a:xfrm>
            <a:off x="9921414" y="1984886"/>
            <a:ext cx="1935512" cy="3068519"/>
            <a:chOff x="3804889" y="1988235"/>
            <a:chExt cx="1935512" cy="306851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773D4C6-3DCC-A62C-7641-445C643395C0}"/>
                </a:ext>
              </a:extLst>
            </p:cNvPr>
            <p:cNvSpPr/>
            <p:nvPr/>
          </p:nvSpPr>
          <p:spPr>
            <a:xfrm>
              <a:off x="3804889" y="1988235"/>
              <a:ext cx="1935512" cy="3068519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01C54"/>
                  </a:gs>
                  <a:gs pos="100000">
                    <a:srgbClr val="001C54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B4B0D1F-6D03-854D-2CB3-A0754887B9E4}"/>
                </a:ext>
              </a:extLst>
            </p:cNvPr>
            <p:cNvSpPr/>
            <p:nvPr/>
          </p:nvSpPr>
          <p:spPr>
            <a:xfrm>
              <a:off x="3863351" y="3592402"/>
              <a:ext cx="1859313" cy="1363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缺乏科学的技术支持，难以获取准确的能源数据，能源管理过程不规范，不科学造成能源浪费，增加能耗。</a:t>
              </a: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4B43B80F-93DD-0968-C386-9E6EB1AF17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267" y="2046066"/>
            <a:ext cx="1853047" cy="1546056"/>
          </a:xfrm>
          <a:prstGeom prst="rect">
            <a:avLst/>
          </a:prstGeom>
        </p:spPr>
      </p:pic>
      <p:pic>
        <p:nvPicPr>
          <p:cNvPr id="69" name="Picture 2" descr="我国油气管网主要运营主体简介">
            <a:extLst>
              <a:ext uri="{FF2B5EF4-FFF2-40B4-BE49-F238E27FC236}">
                <a16:creationId xmlns:a16="http://schemas.microsoft.com/office/drawing/2014/main" id="{99D09D7D-C5B4-DDC4-5359-E1D32180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236" y="2046066"/>
            <a:ext cx="1868809" cy="15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1DF8B4A0-7A73-4DF9-AFE7-CA62AFBD7D01}"/>
              </a:ext>
            </a:extLst>
          </p:cNvPr>
          <p:cNvSpPr/>
          <p:nvPr/>
        </p:nvSpPr>
        <p:spPr>
          <a:xfrm>
            <a:off x="5640639" y="2632094"/>
            <a:ext cx="1859313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运输成本高</a:t>
            </a:r>
            <a:endParaRPr lang="en-US" altLang="zh-CN" sz="1400" b="1" dirty="0">
              <a:solidFill>
                <a:srgbClr val="1747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747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FB75A34-6E19-BC98-E6C3-89CCC0B9BE84}"/>
              </a:ext>
            </a:extLst>
          </p:cNvPr>
          <p:cNvSpPr/>
          <p:nvPr/>
        </p:nvSpPr>
        <p:spPr>
          <a:xfrm>
            <a:off x="3561208" y="5518134"/>
            <a:ext cx="77337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搭建基于</a:t>
            </a:r>
            <a:r>
              <a:rPr lang="zh-CN" altLang="en-US" sz="2400" b="1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工业互联网</a:t>
            </a: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开发云原生的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智慧能源系统</a:t>
            </a:r>
            <a:r>
              <a:rPr lang="zh-CN" altLang="en-US" sz="2500" dirty="0">
                <a:solidFill>
                  <a:srgbClr val="1B46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数字孪生平台，功在当代，利在千秋！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1B46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2259AA4-F597-E9D9-C058-1B606670B372}"/>
              </a:ext>
            </a:extLst>
          </p:cNvPr>
          <p:cNvSpPr/>
          <p:nvPr/>
        </p:nvSpPr>
        <p:spPr>
          <a:xfrm>
            <a:off x="8242778" y="5441583"/>
            <a:ext cx="2806040" cy="77008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5ECE9C2-C855-F8E7-85CE-CEA0B179E12A}"/>
              </a:ext>
            </a:extLst>
          </p:cNvPr>
          <p:cNvSpPr/>
          <p:nvPr/>
        </p:nvSpPr>
        <p:spPr>
          <a:xfrm>
            <a:off x="596300" y="1935615"/>
            <a:ext cx="2305110" cy="20985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87687C-9C9E-0F2F-E199-22C380F116BC}"/>
              </a:ext>
            </a:extLst>
          </p:cNvPr>
          <p:cNvSpPr/>
          <p:nvPr/>
        </p:nvSpPr>
        <p:spPr>
          <a:xfrm>
            <a:off x="3471388" y="1912444"/>
            <a:ext cx="4225533" cy="314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40EA5FA-0DB2-2A53-43E2-47C4BF00DF82}"/>
              </a:ext>
            </a:extLst>
          </p:cNvPr>
          <p:cNvSpPr/>
          <p:nvPr/>
        </p:nvSpPr>
        <p:spPr>
          <a:xfrm>
            <a:off x="589948" y="4217000"/>
            <a:ext cx="2289438" cy="2247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30C714-364A-9B2B-822E-ABD84FDD4222}"/>
              </a:ext>
            </a:extLst>
          </p:cNvPr>
          <p:cNvSpPr/>
          <p:nvPr/>
        </p:nvSpPr>
        <p:spPr>
          <a:xfrm>
            <a:off x="7696921" y="1912444"/>
            <a:ext cx="4225533" cy="314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A531206-3C5E-8B8B-ABF1-5D16811EB3A3}"/>
              </a:ext>
            </a:extLst>
          </p:cNvPr>
          <p:cNvSpPr/>
          <p:nvPr/>
        </p:nvSpPr>
        <p:spPr>
          <a:xfrm>
            <a:off x="10002315" y="2618914"/>
            <a:ext cx="1814545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47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能源浪费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5EC8B64C-4988-A0FA-A05B-7F0180401E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5" y="2010987"/>
            <a:ext cx="1879133" cy="1567921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B0A8E4B5-3EF9-8DA4-B4F4-255EF95C8FB3}"/>
              </a:ext>
            </a:extLst>
          </p:cNvPr>
          <p:cNvSpPr/>
          <p:nvPr/>
        </p:nvSpPr>
        <p:spPr>
          <a:xfrm>
            <a:off x="7811496" y="2618914"/>
            <a:ext cx="1859313" cy="447051"/>
          </a:xfrm>
          <a:prstGeom prst="rect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47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设备安全性差</a:t>
            </a:r>
          </a:p>
        </p:txBody>
      </p:sp>
      <p:pic>
        <p:nvPicPr>
          <p:cNvPr id="80" name="Picture 6" descr="石油枯竭是骗局？地球碳储量有1.5亿亿吨，哪来这么多生物尸体 - 能源装备 - 机械社区 - 百万机械行业人士网络家园">
            <a:extLst>
              <a:ext uri="{FF2B5EF4-FFF2-40B4-BE49-F238E27FC236}">
                <a16:creationId xmlns:a16="http://schemas.microsoft.com/office/drawing/2014/main" id="{AAA73A60-BBF0-7309-34F7-522336555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19"/>
          <a:stretch/>
        </p:blipFill>
        <p:spPr bwMode="auto">
          <a:xfrm>
            <a:off x="3561207" y="2020548"/>
            <a:ext cx="1859313" cy="15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97AF60FB-D517-72C8-F49C-061CF0D8DB13}"/>
              </a:ext>
            </a:extLst>
          </p:cNvPr>
          <p:cNvSpPr/>
          <p:nvPr/>
        </p:nvSpPr>
        <p:spPr>
          <a:xfrm>
            <a:off x="3584070" y="2618915"/>
            <a:ext cx="1859313" cy="447051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1747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能源危机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747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 bldLvl="0" animBg="1"/>
      <p:bldP spid="75" grpId="1" bldLvl="0" animBg="1"/>
      <p:bldP spid="76" grpId="0" bldLvl="0" animBg="1"/>
      <p:bldP spid="7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30620" y="867103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选题创新性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E3C7D3-2D5F-5B64-CF72-DA2838407505}"/>
              </a:ext>
            </a:extLst>
          </p:cNvPr>
          <p:cNvSpPr/>
          <p:nvPr/>
        </p:nvSpPr>
        <p:spPr>
          <a:xfrm>
            <a:off x="630620" y="1712686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C498A6-18EF-8EB3-07D1-84C16E9BA3AC}"/>
              </a:ext>
            </a:extLst>
          </p:cNvPr>
          <p:cNvSpPr/>
          <p:nvPr/>
        </p:nvSpPr>
        <p:spPr>
          <a:xfrm>
            <a:off x="4585763" y="1712685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FCFCE-7780-F0C6-BD74-F22C66E58E38}"/>
              </a:ext>
            </a:extLst>
          </p:cNvPr>
          <p:cNvSpPr/>
          <p:nvPr/>
        </p:nvSpPr>
        <p:spPr>
          <a:xfrm>
            <a:off x="8482849" y="1712684"/>
            <a:ext cx="3251951" cy="42782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工业互联网助力数字中国建设">
            <a:extLst>
              <a:ext uri="{FF2B5EF4-FFF2-40B4-BE49-F238E27FC236}">
                <a16:creationId xmlns:a16="http://schemas.microsoft.com/office/drawing/2014/main" id="{0F60866E-3CF9-3B7B-0885-3198CA10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86" y="1743117"/>
            <a:ext cx="3198586" cy="211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C20692-9844-B487-6594-BB6053FA32B9}"/>
              </a:ext>
            </a:extLst>
          </p:cNvPr>
          <p:cNvSpPr txBox="1"/>
          <p:nvPr/>
        </p:nvSpPr>
        <p:spPr>
          <a:xfrm>
            <a:off x="844785" y="4056625"/>
            <a:ext cx="287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174781"/>
                </a:solidFill>
                <a:effectLst/>
                <a:latin typeface="+mn-ea"/>
                <a:cs typeface="Times New Roman" panose="02020603050405020304" pitchFamily="18" charset="0"/>
              </a:rPr>
              <a:t>紧密结合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rPr>
              <a:t>时代需求</a:t>
            </a:r>
            <a:r>
              <a:rPr lang="zh-CN" altLang="zh-CN" sz="1800" kern="100" dirty="0">
                <a:solidFill>
                  <a:srgbClr val="174781"/>
                </a:solidFill>
                <a:effectLst/>
                <a:latin typeface="+mn-ea"/>
                <a:cs typeface="Times New Roman" panose="02020603050405020304" pitchFamily="18" charset="0"/>
              </a:rPr>
              <a:t>，深度融合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rPr>
              <a:t>工业互联网</a:t>
            </a:r>
            <a:r>
              <a:rPr lang="zh-CN" altLang="zh-CN" sz="1800" kern="100" dirty="0">
                <a:solidFill>
                  <a:srgbClr val="174781"/>
                </a:solidFill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rPr>
              <a:t>云计算</a:t>
            </a:r>
            <a:r>
              <a:rPr lang="zh-CN" altLang="zh-CN" sz="1800" kern="100" dirty="0">
                <a:solidFill>
                  <a:srgbClr val="174781"/>
                </a:solidFill>
                <a:effectLst/>
                <a:latin typeface="+mn-ea"/>
                <a:cs typeface="Times New Roman" panose="02020603050405020304" pitchFamily="18" charset="0"/>
              </a:rPr>
              <a:t>，开发适用于综合能源系统设计优化的平台，具有广泛的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rPr>
              <a:t>适应性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2DA264-0EBB-E6FD-978A-C44DA5953694}"/>
              </a:ext>
            </a:extLst>
          </p:cNvPr>
          <p:cNvSpPr txBox="1"/>
          <p:nvPr/>
        </p:nvSpPr>
        <p:spPr>
          <a:xfrm>
            <a:off x="4645693" y="3918126"/>
            <a:ext cx="3251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采用基于方程的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面向对象建模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方法实现，便于使用，容易理解和掌握，并且方便进行功能扩展，通过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迭代改进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不断完善，有助于形成智慧能源系统设计优化的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云原生优化引擎</a:t>
            </a:r>
            <a:endParaRPr lang="zh-CN" altLang="en-US" kern="1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什么是面向对象编程 - 行业资讯 - 亿速云">
            <a:extLst>
              <a:ext uri="{FF2B5EF4-FFF2-40B4-BE49-F238E27FC236}">
                <a16:creationId xmlns:a16="http://schemas.microsoft.com/office/drawing/2014/main" id="{A66A0A21-3F5E-4CBD-51FE-553EB599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5693" y="1746903"/>
            <a:ext cx="3126855" cy="21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869403-C18C-AB38-3B84-18341CB501F5}"/>
              </a:ext>
            </a:extLst>
          </p:cNvPr>
          <p:cNvSpPr txBox="1"/>
          <p:nvPr/>
        </p:nvSpPr>
        <p:spPr>
          <a:xfrm>
            <a:off x="8678071" y="3918126"/>
            <a:ext cx="288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框架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编写</a:t>
            </a:r>
            <a:r>
              <a:rPr lang="x-none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服务，以</a:t>
            </a:r>
            <a:r>
              <a:rPr lang="x-none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的形式提供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优化计算决策支持服务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实现云原生的决策支持平台，便于</a:t>
            </a:r>
            <a:r>
              <a:rPr lang="zh-CN" altLang="zh-CN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用户使用</a:t>
            </a:r>
            <a:r>
              <a:rPr lang="zh-CN" altLang="zh-CN" kern="100" dirty="0">
                <a:solidFill>
                  <a:srgbClr val="174781"/>
                </a:solidFill>
                <a:latin typeface="+mn-ea"/>
                <a:cs typeface="Times New Roman" panose="02020603050405020304" pitchFamily="18" charset="0"/>
              </a:rPr>
              <a:t>，能够方便在工业互联网系统中部署和实施。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63FBD9-D3E2-07C4-D2CD-D315A2A28E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577" y="1730609"/>
            <a:ext cx="3240528" cy="2187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B39F41-69B6-1AEC-DAD4-7600F915D654}"/>
              </a:ext>
            </a:extLst>
          </p:cNvPr>
          <p:cNvSpPr txBox="1"/>
          <p:nvPr/>
        </p:nvSpPr>
        <p:spPr>
          <a:xfrm>
            <a:off x="2516367" y="1483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B467D"/>
                </a:solidFill>
                <a:latin typeface="+mj-ea"/>
                <a:ea typeface="+mj-ea"/>
              </a:rPr>
              <a:t>能源系统建模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814A11-2801-29ED-3B68-B83EC3DF5CD3}"/>
              </a:ext>
            </a:extLst>
          </p:cNvPr>
          <p:cNvSpPr txBox="1"/>
          <p:nvPr/>
        </p:nvSpPr>
        <p:spPr>
          <a:xfrm>
            <a:off x="7913363" y="14785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B467D"/>
                </a:solidFill>
                <a:latin typeface="+mj-ea"/>
                <a:ea typeface="+mj-ea"/>
              </a:rPr>
              <a:t>编程设计优化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630D61-6C39-EA0C-D177-9611FEE2CB41}"/>
              </a:ext>
            </a:extLst>
          </p:cNvPr>
          <p:cNvSpPr/>
          <p:nvPr/>
        </p:nvSpPr>
        <p:spPr>
          <a:xfrm>
            <a:off x="463629" y="1478593"/>
            <a:ext cx="5552410" cy="5165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6360EC5-E917-FF75-0F7D-48A43FF99A70}"/>
              </a:ext>
            </a:extLst>
          </p:cNvPr>
          <p:cNvSpPr/>
          <p:nvPr/>
        </p:nvSpPr>
        <p:spPr>
          <a:xfrm rot="10800000" flipH="1">
            <a:off x="5751985" y="4016868"/>
            <a:ext cx="928012" cy="44143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480">
                <a:srgbClr val="A2B4CB"/>
              </a:gs>
              <a:gs pos="54045">
                <a:srgbClr val="8098B7"/>
              </a:gs>
              <a:gs pos="78100">
                <a:srgbClr val="4B6D99"/>
              </a:gs>
              <a:gs pos="100000">
                <a:srgbClr val="1B4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2" descr="实现节能环保 青岛高新区试点分布式光伏发电项目凤凰网青岛_凤凰网">
            <a:extLst>
              <a:ext uri="{FF2B5EF4-FFF2-40B4-BE49-F238E27FC236}">
                <a16:creationId xmlns:a16="http://schemas.microsoft.com/office/drawing/2014/main" id="{7EDD50F2-ACA0-7D21-4F19-170C43BA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559" y="2006761"/>
            <a:ext cx="1973945" cy="11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电解水制氢技术研究进展与发展建议-制氢--国际氢能网">
            <a:extLst>
              <a:ext uri="{FF2B5EF4-FFF2-40B4-BE49-F238E27FC236}">
                <a16:creationId xmlns:a16="http://schemas.microsoft.com/office/drawing/2014/main" id="{8B10B950-E07E-FC5D-1CF6-C550E630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5368" y="1913320"/>
            <a:ext cx="1920305" cy="12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解析：燃料电池的优点及关键技术_电池联盟网">
            <a:extLst>
              <a:ext uri="{FF2B5EF4-FFF2-40B4-BE49-F238E27FC236}">
                <a16:creationId xmlns:a16="http://schemas.microsoft.com/office/drawing/2014/main" id="{0B20E285-5500-EC6C-3DDC-5CECFF7D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559" y="4679621"/>
            <a:ext cx="1965970" cy="13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3E2201-51A3-8C12-10A0-8F5D592E463A}"/>
              </a:ext>
            </a:extLst>
          </p:cNvPr>
          <p:cNvSpPr txBox="1"/>
          <p:nvPr/>
        </p:nvSpPr>
        <p:spPr>
          <a:xfrm>
            <a:off x="1152533" y="3180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光伏发电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A2C471-4989-1771-F905-DCFD713D6EA7}"/>
              </a:ext>
            </a:extLst>
          </p:cNvPr>
          <p:cNvSpPr txBox="1"/>
          <p:nvPr/>
        </p:nvSpPr>
        <p:spPr>
          <a:xfrm>
            <a:off x="3726106" y="3180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电解水制氢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66BE7E-75B2-11ED-F7B2-8BB12EC520AB}"/>
              </a:ext>
            </a:extLst>
          </p:cNvPr>
          <p:cNvSpPr txBox="1"/>
          <p:nvPr/>
        </p:nvSpPr>
        <p:spPr>
          <a:xfrm>
            <a:off x="1148546" y="4228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燃料电池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FEE8D3-78CD-2003-1CDD-9365BC65C0A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3504" y="3675114"/>
            <a:ext cx="827758" cy="423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D79B9E-0537-317D-49B6-A2BE07A530B7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1706531" y="3549991"/>
            <a:ext cx="986973" cy="336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7EFE07-D701-E830-69BA-A6C71CC6DD07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1702544" y="3886866"/>
            <a:ext cx="990960" cy="3412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1DFCB6-252E-AB71-1535-10674F62E3C6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flipH="1">
            <a:off x="3521262" y="3549991"/>
            <a:ext cx="874258" cy="336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E32428-95B2-20A8-6AF1-248E97DCDC75}"/>
              </a:ext>
            </a:extLst>
          </p:cNvPr>
          <p:cNvSpPr txBox="1"/>
          <p:nvPr/>
        </p:nvSpPr>
        <p:spPr>
          <a:xfrm>
            <a:off x="4072354" y="4310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0312C5-4C99-659A-A7F0-7443F361EA49}"/>
              </a:ext>
            </a:extLst>
          </p:cNvPr>
          <p:cNvSpPr txBox="1"/>
          <p:nvPr/>
        </p:nvSpPr>
        <p:spPr>
          <a:xfrm>
            <a:off x="8637660" y="3490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B467D"/>
                </a:solidFill>
                <a:latin typeface="+mj-ea"/>
                <a:ea typeface="+mj-ea"/>
              </a:rPr>
              <a:t>后端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D6C2EC-423C-9047-EBDD-624E5A7279B2}"/>
              </a:ext>
            </a:extLst>
          </p:cNvPr>
          <p:cNvSpPr txBox="1"/>
          <p:nvPr/>
        </p:nvSpPr>
        <p:spPr>
          <a:xfrm>
            <a:off x="8637659" y="429755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B467D"/>
                </a:solidFill>
                <a:latin typeface="+mj-ea"/>
                <a:ea typeface="+mj-ea"/>
              </a:rPr>
              <a:t>前端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B289EC-2D8B-A812-F4D0-739333438C8E}"/>
              </a:ext>
            </a:extLst>
          </p:cNvPr>
          <p:cNvSpPr/>
          <p:nvPr/>
        </p:nvSpPr>
        <p:spPr>
          <a:xfrm>
            <a:off x="6563898" y="1986297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数学语言转化为代码语言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D11BED-9CA5-7EEC-95AE-5C8BB6177B99}"/>
              </a:ext>
            </a:extLst>
          </p:cNvPr>
          <p:cNvSpPr/>
          <p:nvPr/>
        </p:nvSpPr>
        <p:spPr>
          <a:xfrm>
            <a:off x="8327412" y="2006761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调用底层优化求解器求解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11E009-F140-F8C7-2A37-ED2DF5888A07}"/>
              </a:ext>
            </a:extLst>
          </p:cNvPr>
          <p:cNvSpPr/>
          <p:nvPr/>
        </p:nvSpPr>
        <p:spPr>
          <a:xfrm>
            <a:off x="10042786" y="2006761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生成相应的结果分析和解决方案报告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5A8D9C-3634-BF29-3E48-E0F1FBAF5FFA}"/>
              </a:ext>
            </a:extLst>
          </p:cNvPr>
          <p:cNvSpPr/>
          <p:nvPr/>
        </p:nvSpPr>
        <p:spPr>
          <a:xfrm>
            <a:off x="6563898" y="4767995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接受后端传输的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5926E4-4AD3-B969-8435-FD774AD96509}"/>
              </a:ext>
            </a:extLst>
          </p:cNvPr>
          <p:cNvSpPr/>
          <p:nvPr/>
        </p:nvSpPr>
        <p:spPr>
          <a:xfrm>
            <a:off x="8327412" y="4788459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搭建用户页面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0EC6F-FB0D-276E-B7DF-23A3D241E477}"/>
              </a:ext>
            </a:extLst>
          </p:cNvPr>
          <p:cNvSpPr/>
          <p:nvPr/>
        </p:nvSpPr>
        <p:spPr>
          <a:xfrm>
            <a:off x="10042786" y="4788459"/>
            <a:ext cx="1349465" cy="1422239"/>
          </a:xfrm>
          <a:prstGeom prst="rect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2311B134-97C5-7E6E-C4EC-24828C6C7BE8}"/>
              </a:ext>
            </a:extLst>
          </p:cNvPr>
          <p:cNvSpPr/>
          <p:nvPr/>
        </p:nvSpPr>
        <p:spPr>
          <a:xfrm rot="5400000">
            <a:off x="8698324" y="3897964"/>
            <a:ext cx="553033" cy="372587"/>
          </a:xfrm>
          <a:prstGeom prst="leftRightArrow">
            <a:avLst>
              <a:gd name="adj1" fmla="val 29234"/>
              <a:gd name="adj2" fmla="val 50000"/>
            </a:avLst>
          </a:prstGeom>
          <a:gradFill flip="none" rotWithShape="1">
            <a:gsLst>
              <a:gs pos="56000">
                <a:schemeClr val="accent1">
                  <a:lumMod val="5000"/>
                  <a:lumOff val="95000"/>
                </a:schemeClr>
              </a:gs>
              <a:gs pos="30000">
                <a:srgbClr val="A2B4CB"/>
              </a:gs>
              <a:gs pos="85000">
                <a:srgbClr val="8098B7"/>
              </a:gs>
              <a:gs pos="0">
                <a:srgbClr val="4B6D99"/>
              </a:gs>
              <a:gs pos="100000">
                <a:srgbClr val="1B467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高温水源热泵_CO土木在线">
            <a:extLst>
              <a:ext uri="{FF2B5EF4-FFF2-40B4-BE49-F238E27FC236}">
                <a16:creationId xmlns:a16="http://schemas.microsoft.com/office/drawing/2014/main" id="{11DB220A-D967-7057-55CE-C1A4428D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7003" y="4679621"/>
            <a:ext cx="2197033" cy="151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56F220-34A9-D10F-43B8-0F78991B9F58}"/>
              </a:ext>
            </a:extLst>
          </p:cNvPr>
          <p:cNvCxnSpPr>
            <a:cxnSpLocks/>
            <a:stCxn id="17" idx="0"/>
            <a:endCxn id="12" idx="3"/>
          </p:cNvCxnSpPr>
          <p:nvPr/>
        </p:nvCxnSpPr>
        <p:spPr>
          <a:xfrm flipH="1" flipV="1">
            <a:off x="3521262" y="3886866"/>
            <a:ext cx="874258" cy="4234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CDA3A85-DB7C-792E-F7CC-3C26D7F1B477}"/>
              </a:ext>
            </a:extLst>
          </p:cNvPr>
          <p:cNvSpPr txBox="1"/>
          <p:nvPr/>
        </p:nvSpPr>
        <p:spPr>
          <a:xfrm>
            <a:off x="630620" y="867103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拟解决的主要问题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AA07D5-43F7-DF48-DAC6-2E1AEF590238}"/>
              </a:ext>
            </a:extLst>
          </p:cNvPr>
          <p:cNvSpPr txBox="1"/>
          <p:nvPr/>
        </p:nvSpPr>
        <p:spPr>
          <a:xfrm>
            <a:off x="909961" y="6160406"/>
            <a:ext cx="47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74781"/>
                </a:solidFill>
              </a:rPr>
              <a:t>组件化分解解耦</a:t>
            </a:r>
            <a:r>
              <a:rPr lang="zh-CN" altLang="en-US" dirty="0">
                <a:solidFill>
                  <a:srgbClr val="174781"/>
                </a:solidFill>
              </a:rPr>
              <a:t>，</a:t>
            </a:r>
            <a:r>
              <a:rPr lang="zh-CN" altLang="zh-CN" dirty="0">
                <a:solidFill>
                  <a:srgbClr val="174781"/>
                </a:solidFill>
              </a:rPr>
              <a:t>构建其组件优化数学模型</a:t>
            </a:r>
            <a:endParaRPr lang="zh-CN" altLang="en-US" dirty="0">
              <a:solidFill>
                <a:srgbClr val="17478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FC22F9-330C-4793-BA5A-124815669EDB}"/>
              </a:ext>
            </a:extLst>
          </p:cNvPr>
          <p:cNvSpPr txBox="1"/>
          <p:nvPr/>
        </p:nvSpPr>
        <p:spPr>
          <a:xfrm>
            <a:off x="471261" y="3711055"/>
            <a:ext cx="1845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74781"/>
                </a:solidFill>
              </a:rPr>
              <a:t>构建相应的约束</a:t>
            </a:r>
            <a:endParaRPr lang="zh-CN" altLang="en-US" dirty="0">
              <a:solidFill>
                <a:srgbClr val="17478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9463D0-F908-2879-90F9-B2CC9E6956E7}"/>
              </a:ext>
            </a:extLst>
          </p:cNvPr>
          <p:cNvSpPr txBox="1"/>
          <p:nvPr/>
        </p:nvSpPr>
        <p:spPr>
          <a:xfrm>
            <a:off x="3983298" y="3718428"/>
            <a:ext cx="201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74781"/>
                </a:solidFill>
              </a:rPr>
              <a:t>产生整体优化问题</a:t>
            </a:r>
            <a:endParaRPr lang="zh-CN" altLang="en-US" dirty="0">
              <a:solidFill>
                <a:srgbClr val="17478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CA9A0C1-E726-EDE5-7B06-FB6E177636A0}"/>
              </a:ext>
            </a:extLst>
          </p:cNvPr>
          <p:cNvSpPr txBox="1"/>
          <p:nvPr/>
        </p:nvSpPr>
        <p:spPr>
          <a:xfrm>
            <a:off x="6868273" y="6190234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74781"/>
                </a:solidFill>
              </a:rPr>
              <a:t>优化决策提升综合能源系统效率，节能降碳</a:t>
            </a:r>
            <a:endParaRPr lang="zh-CN" altLang="en-US" dirty="0">
              <a:solidFill>
                <a:srgbClr val="17478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6E1F9F-FB37-3CFB-280D-9281900AC9F0}"/>
              </a:ext>
            </a:extLst>
          </p:cNvPr>
          <p:cNvSpPr/>
          <p:nvPr/>
        </p:nvSpPr>
        <p:spPr bwMode="auto">
          <a:xfrm>
            <a:off x="6356945" y="1474763"/>
            <a:ext cx="5561007" cy="5165488"/>
          </a:xfrm>
          <a:prstGeom prst="roundRect">
            <a:avLst>
              <a:gd name="adj" fmla="val 0"/>
            </a:avLst>
          </a:prstGeom>
          <a:solidFill>
            <a:srgbClr val="BDBFC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48281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620" y="867103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2.4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主要内容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24FA90F-97D5-6E18-B939-5BC1CB24A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33" y="1822347"/>
            <a:ext cx="7905135" cy="44466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dkYzhjZjIzMDhkYTZkYWIwYTUwYjg4OGE4NzU2MjQifQ=="/>
  <p:tag name="KSO_WPP_MARK_KEY" val="6703af5b-8844-45e9-9af2-54fcc5df7ef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1184</Words>
  <Application>Microsoft Office PowerPoint</Application>
  <PresentationFormat>宽屏</PresentationFormat>
  <Paragraphs>205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黑体</vt:lpstr>
      <vt:lpstr>楷体</vt:lpstr>
      <vt:lpstr>苹方 常规</vt:lpstr>
      <vt:lpstr>苹方 特粗</vt:lpstr>
      <vt:lpstr>微软雅黑</vt:lpstr>
      <vt:lpstr>Arial</vt:lpstr>
      <vt:lpstr>Times New Roman</vt:lpstr>
      <vt:lpstr>Wingdings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雪雅 石</cp:lastModifiedBy>
  <cp:revision>546</cp:revision>
  <dcterms:created xsi:type="dcterms:W3CDTF">2021-01-13T03:40:00Z</dcterms:created>
  <dcterms:modified xsi:type="dcterms:W3CDTF">2023-11-09T15:12:43Z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3394C7174E344D77AE79B5D90C820B52</vt:lpwstr>
  </property>
  <property fmtid="{D5CDD505-2E9C-101B-9397-08002B2CF9AE}" pid="3" name="KSOProductBuildVer">
    <vt:lpwstr>2052-11.1.0.12980</vt:lpwstr>
  </property>
</Properties>
</file>