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1" r:id="rId4"/>
    <p:sldId id="277" r:id="rId5"/>
    <p:sldId id="260" r:id="rId6"/>
    <p:sldId id="257" r:id="rId7"/>
    <p:sldId id="258" r:id="rId8"/>
    <p:sldId id="270" r:id="rId9"/>
    <p:sldId id="284" r:id="rId10"/>
    <p:sldId id="286" r:id="rId11"/>
    <p:sldId id="259" r:id="rId12"/>
    <p:sldId id="271" r:id="rId13"/>
    <p:sldId id="262" r:id="rId14"/>
    <p:sldId id="272" r:id="rId15"/>
    <p:sldId id="267" r:id="rId16"/>
    <p:sldId id="274" r:id="rId17"/>
    <p:sldId id="269" r:id="rId18"/>
    <p:sldId id="312" r:id="rId19"/>
    <p:sldId id="292" r:id="rId20"/>
    <p:sldId id="275" r:id="rId21"/>
    <p:sldId id="311" r:id="rId22"/>
    <p:sldId id="313" r:id="rId23"/>
    <p:sldId id="278" r:id="rId24"/>
    <p:sldId id="310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7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大创数学建模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新疆哈密可再生综合能源系统优化</a:t>
            </a:r>
            <a:endParaRPr lang="zh-CN" altLang="en-US"/>
          </a:p>
          <a:p>
            <a:r>
              <a:rPr lang="en-US" altLang="zh-CN"/>
              <a:t>——</a:t>
            </a:r>
            <a:r>
              <a:rPr lang="zh-CN" altLang="en-US">
                <a:ea typeface="宋体" panose="02010600030101010101" pitchFamily="2" charset="-122"/>
              </a:rPr>
              <a:t>基于黑箱优化模型的能源分配策略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305"/>
          </a:xfrm>
        </p:spPr>
        <p:txBody>
          <a:bodyPr/>
          <a:p>
            <a:r>
              <a:rPr lang="zh-CN" altLang="en-US"/>
              <a:t>电解槽产氢（能量转化）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655" y="1595120"/>
            <a:ext cx="6903720" cy="435165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`power` 电解槽用电量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待定量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`capacity`: 电解槽额定功率， kW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500000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`Δt`: 采样时间， h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1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 `machine_number`: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机组数量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1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`η_EC`: 电解槽效率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60%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`LHV_H2`: 氢燃料低位发热值， MJ/kg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241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`M_H2`: 氢燃料摩尔质量， kg/mol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2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`η_inverter`: 综合效率，如考虑逆变器、电机效率等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100%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`η_load_min`: 负载最小效率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0%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`coefficient_H2` 电解槽产氢耗电系数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1.2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81800" y="1512570"/>
            <a:ext cx="579628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`life_year`: 使用年限，年		10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`cost_initial`: 初始成本，元/kW	2000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`cost_OM`: 年运维成本，元/kW		100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`cost_replace`: 更换成本，元/kW	2000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</a:pP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305"/>
          </a:xfrm>
        </p:spPr>
        <p:txBody>
          <a:bodyPr/>
          <a:p>
            <a:r>
              <a:rPr lang="zh-CN" altLang="en-US"/>
              <a:t>电解槽产氢（能量转化）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655" y="1595120"/>
            <a:ext cx="11276330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输入接口（发电量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 kWh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）与输出接口（产生氢气总量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kg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）之间的关系：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分给电解槽的光伏发电量（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kWh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）：</a:t>
            </a:r>
            <a:r>
              <a:rPr lang="zh-CN" altLang="en-US" sz="1800"/>
              <a:t>X3 - </a:t>
            </a:r>
            <a:r>
              <a:rPr lang="zh-CN" altLang="en-US" sz="1800">
                <a:sym typeface="+mn-ea"/>
              </a:rPr>
              <a:t>X4 * hc.comsumption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电解槽用电产生的氢气量（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kg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）：</a:t>
            </a:r>
            <a:r>
              <a:rPr lang="zh-CN" altLang="en-US" sz="1800"/>
              <a:t>（</a:t>
            </a:r>
            <a:r>
              <a:rPr lang="zh-CN" altLang="en-US" sz="1800">
                <a:sym typeface="+mn-ea"/>
              </a:rPr>
              <a:t>X3 - </a:t>
            </a:r>
            <a:r>
              <a:rPr lang="zh-CN" altLang="en-US" sz="1800">
                <a:sym typeface="+mn-ea"/>
              </a:rPr>
              <a:t>X4 * hc.comsumption</a:t>
            </a:r>
            <a:r>
              <a:rPr lang="zh-CN" altLang="en-US" sz="1800"/>
              <a:t>） / coefficient_H2 * ec.Δt * ec.M_H2 / ec.LHV_H2 * 3.6 * ec.η_EC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限制：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X3 - 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X4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 hc.comsumption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≤ 500000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305"/>
          </a:xfrm>
        </p:spPr>
        <p:txBody>
          <a:bodyPr/>
          <a:p>
            <a:r>
              <a:rPr lang="zh-CN" altLang="en-US"/>
              <a:t>压缩储氢（储能）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`load`: 制氢负载， kg			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待定量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`load_d`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输入氢气总量，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kg		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待定量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`load_ch`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输出氢气总量，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kg		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待定量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`capacity`: 储量， kg			500000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`consumption`: 单位耗电量， kWh/kg	1.0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 `machine_number`: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机组数量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1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`life_year`: 使用年限，年		20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`cost_initial`: 初始成本，元/kg	2300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`cos0t_OM`: 年运维成本，元/kg		46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`cost_replace`: 更换成本，元/kg	2300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305"/>
          </a:xfrm>
        </p:spPr>
        <p:txBody>
          <a:bodyPr/>
          <a:p>
            <a:r>
              <a:rPr lang="zh-CN" altLang="en-US"/>
              <a:t>压缩储氢（储能）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决策变量：氢气存储量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X4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kg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）（初始值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X4 = 0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输入接口（产生氢气总量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kg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）与输出接口（燃烧氢气总量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kg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）之间的关系：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/>
              <a:t>X4,t = X4,t-1 + </a:t>
            </a:r>
            <a:r>
              <a:rPr lang="zh-CN" altLang="en-US" sz="1800">
                <a:sym typeface="+mn-ea"/>
              </a:rPr>
              <a:t>load_d - load_ch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氢气压缩的耗电量：</a:t>
            </a:r>
            <a:r>
              <a:rPr lang="zh-CN" altLang="en-US" sz="1800"/>
              <a:t>X4 * hc.comsumption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限制：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≤ X4 ≤ 500000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305"/>
          </a:xfrm>
        </p:spPr>
        <p:txBody>
          <a:bodyPr/>
          <a:p>
            <a:r>
              <a:rPr lang="zh-CN" altLang="en-US"/>
              <a:t>燃料电池（能量转化）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load_fc</a:t>
            </a: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`: </a:t>
            </a:r>
            <a:r>
              <a:rPr 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小时</a:t>
            </a:r>
            <a:r>
              <a:rPr 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氢气燃烧总量</a:t>
            </a: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 k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g/h	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待定量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`capacity`: 燃料电池额定功率， kW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500000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 `machine_number`: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机组数量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1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`η_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fc</a:t>
            </a: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`: </a:t>
            </a:r>
            <a:r>
              <a:rPr 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燃料电池</a:t>
            </a: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效率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	50%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fuel_density</a:t>
            </a: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`: </a:t>
            </a:r>
            <a:r>
              <a:rPr 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燃料密度</a:t>
            </a: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 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MJ/kg	120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`life_year`: 使用年限，年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20.0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`cost_initial`: 初始成本，元/kW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2400.0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`cost_OM`: 年运维成本，元/kW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105.0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`cost_replace`: 更换成本，元/kW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2400.0</a:t>
            </a:r>
            <a:endParaRPr 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305"/>
          </a:xfrm>
        </p:spPr>
        <p:txBody>
          <a:bodyPr/>
          <a:p>
            <a:r>
              <a:rPr lang="zh-CN" altLang="en-US"/>
              <a:t>燃料电池（能量转化）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输入接口（氢气燃烧总量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kg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）与输出接口（发电量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kWh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）之间的关系：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燃料电池发电量（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kWh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）：</a:t>
            </a:r>
            <a:r>
              <a:rPr lang="zh-CN" altLang="en-US" sz="1800">
                <a:sym typeface="+mn-ea"/>
              </a:rPr>
              <a:t>load_fc*fuel_density*1000*η_fc/3600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限制：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发电量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≤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额定功率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*1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305"/>
          </a:xfrm>
        </p:spPr>
        <p:txBody>
          <a:bodyPr/>
          <a:p>
            <a:r>
              <a:rPr lang="zh-CN" altLang="en-US"/>
              <a:t>经济型分析指标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886325"/>
          </a:xfrm>
        </p:spPr>
        <p:txBody>
          <a:bodyPr>
            <a:normAutofit/>
          </a:bodyPr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`n_sys`: 系统设计寿命，年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20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`r`: 实际利率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		0.0355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`cost_water_per_kg_H2`: 氢气生产成本，元/kg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0.021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`eprice_to_grid`: 上网电价，元/kWh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0.2277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`eprice_from_grid`: 购电电价，元/kWh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0.355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`H2price_sale`: 氢气销售价格，元/kg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25.58</a:t>
            </a:r>
            <a:endParaRPr 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`cost_water_per_kg_H2`: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氢气消耗水费</a:t>
            </a: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，元/kg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0.021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`rate_depreciation`: 折旧率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0.0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`rate_discount`: 目标收益率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0.08			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`rate_tax`: 所得税率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	0.0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`price_gas_per_Nm3`: 天然气价格，元/Nm³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1.7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`price_coal_per_kg`: 煤炭价格，元/kg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0.5</a:t>
            </a:r>
            <a:endParaRPr 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305"/>
          </a:xfrm>
        </p:spPr>
        <p:txBody>
          <a:bodyPr/>
          <a:p>
            <a:r>
              <a:rPr lang="zh-CN" altLang="en-US"/>
              <a:t>经济型分析指标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30448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设备的初始成本：machine.cost_initial * machine.capacity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设备的替换成本：machine.cost_replace * machine.capacity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设备的运维成本：machine.cost_OM * machine.capacity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设备的更换成本：fin.n_sys &gt; machine.life_year ? machine.cost_replace * machine.capacity * ceil(fin.n_sys / machine.life_year) : 0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设备的总成本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初始成本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替换成本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运维成本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水费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-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售氢收益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电解槽产氢水费： fin.cost_water_per_kg_H2 * capacity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氢气销售收益：fin.H2price_sale * capacity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优化问题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305"/>
          </a:xfrm>
        </p:spPr>
        <p:txBody>
          <a:bodyPr/>
          <a:p>
            <a:r>
              <a:rPr lang="zh-CN" altLang="en-US"/>
              <a:t>目标函数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min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总成本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初始成本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运维成本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替换成本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水费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售氢收益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T≤10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年，分析过程按照每小时分析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总成本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光伏发电初始成本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光伏发电运维成本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热泵初始成本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热泵运维成本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+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电解槽初始成本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电解槽运营成本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储氢罐初始成本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储氢罐运维成本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燃料电池初始成本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燃料电池运维成本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燃料电池用水成本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-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售氢成本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用水成本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（</a:t>
            </a:r>
            <a:r>
              <a:rPr lang="zh-CN" altLang="en-US" sz="1800">
                <a:sym typeface="+mn-ea"/>
              </a:rPr>
              <a:t>X3 - X4 * hc.comsumption</a:t>
            </a:r>
            <a:r>
              <a:rPr lang="zh-CN" altLang="en-US" sz="1800">
                <a:sym typeface="+mn-ea"/>
              </a:rPr>
              <a:t>） / coefficient_H2 * ec.Δt * ec.M_H2 / ec.LHV_H2 * 3.6 * ec.η_EC</a:t>
            </a:r>
            <a:r>
              <a:rPr lang="en-US" altLang="zh-CN" sz="1800">
                <a:sym typeface="+mn-ea"/>
              </a:rPr>
              <a:t> 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*0.021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售氢成本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X4 * 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25.58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系统模型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305"/>
          </a:xfrm>
        </p:spPr>
        <p:txBody>
          <a:bodyPr/>
          <a:p>
            <a:r>
              <a:rPr lang="zh-CN" altLang="en-US"/>
              <a:t>决策变量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分配给热泵的发电量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X1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kWh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直接分配给供给端的发电量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X2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kWh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分配给电解槽和压缩储氢的发电量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X3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kWh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氢气存储量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X4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kg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p>
            <a:r>
              <a:rPr lang="zh-CN" altLang="en-US"/>
              <a:t>综合能源系统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8848090" y="1183005"/>
            <a:ext cx="2007235" cy="802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934720" y="4154805"/>
            <a:ext cx="2007235" cy="802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934720" y="2626360"/>
            <a:ext cx="2007235" cy="802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39850" y="2835275"/>
            <a:ext cx="1378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光伏发电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8848090" y="2618105"/>
            <a:ext cx="2007235" cy="802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300845" y="14001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热负荷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00845" y="2835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电负荷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04290" y="43719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电解槽产氢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924560" y="5683250"/>
            <a:ext cx="2007235" cy="802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4351020" y="5683250"/>
            <a:ext cx="2007235" cy="802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84090" y="59086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燃料电池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339850" y="59086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压缩储氢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941955" y="3181985"/>
            <a:ext cx="5906135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endCxn id="11" idx="2"/>
          </p:cNvCxnSpPr>
          <p:nvPr/>
        </p:nvCxnSpPr>
        <p:spPr>
          <a:xfrm flipV="1">
            <a:off x="6363970" y="3420745"/>
            <a:ext cx="3488055" cy="26422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911475" y="6071235"/>
            <a:ext cx="14198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6" idx="0"/>
          </p:cNvCxnSpPr>
          <p:nvPr/>
        </p:nvCxnSpPr>
        <p:spPr>
          <a:xfrm flipH="1">
            <a:off x="1928495" y="4957445"/>
            <a:ext cx="10160" cy="725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035550" y="195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输出接口：发热量（</a:t>
            </a:r>
            <a:r>
              <a:rPr lang="en-US" altLang="zh-CN"/>
              <a:t>kWh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98245" y="2115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决策变量：发电量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kWh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2982595" y="4533265"/>
            <a:ext cx="154368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椭圆 41"/>
          <p:cNvSpPr/>
          <p:nvPr>
            <p:custDataLst>
              <p:tags r:id="rId7"/>
            </p:custDataLst>
          </p:nvPr>
        </p:nvSpPr>
        <p:spPr>
          <a:xfrm flipH="1" flipV="1">
            <a:off x="4437380" y="3077845"/>
            <a:ext cx="182245" cy="18161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5330190" y="1177290"/>
            <a:ext cx="2007235" cy="802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肘形连接符 4"/>
          <p:cNvCxnSpPr>
            <a:endCxn id="3" idx="1"/>
          </p:cNvCxnSpPr>
          <p:nvPr/>
        </p:nvCxnSpPr>
        <p:spPr>
          <a:xfrm flipV="1">
            <a:off x="2931795" y="1578610"/>
            <a:ext cx="2398395" cy="1223010"/>
          </a:xfrm>
          <a:prstGeom prst="bentConnector3">
            <a:avLst>
              <a:gd name="adj1" fmla="val 500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3"/>
            <a:endCxn id="6" idx="1"/>
          </p:cNvCxnSpPr>
          <p:nvPr/>
        </p:nvCxnSpPr>
        <p:spPr>
          <a:xfrm>
            <a:off x="7337425" y="1578610"/>
            <a:ext cx="1510665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60745" y="138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热泵</a:t>
            </a:r>
            <a:endParaRPr lang="zh-CN" altLang="en-US"/>
          </a:p>
        </p:txBody>
      </p:sp>
      <p:cxnSp>
        <p:nvCxnSpPr>
          <p:cNvPr id="24" name="直接连接符 23"/>
          <p:cNvCxnSpPr>
            <a:stCxn id="42" idx="0"/>
          </p:cNvCxnSpPr>
          <p:nvPr/>
        </p:nvCxnSpPr>
        <p:spPr>
          <a:xfrm flipH="1">
            <a:off x="4526280" y="3259455"/>
            <a:ext cx="2540" cy="130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041900" y="8039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输入接口：发电量</a:t>
            </a:r>
            <a:r>
              <a:rPr lang="en-US" altLang="zh-CN"/>
              <a:t>1</a:t>
            </a:r>
            <a:r>
              <a:rPr lang="zh-CN" altLang="en-US"/>
              <a:t>（</a:t>
            </a:r>
            <a:r>
              <a:rPr lang="en-US" altLang="zh-CN"/>
              <a:t>kWh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964940" y="5299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输入接口：燃烧氢气总量（</a:t>
            </a:r>
            <a:r>
              <a:rPr lang="en-US" altLang="zh-CN">
                <a:ea typeface="宋体" panose="02010600030101010101" pitchFamily="2" charset="-122"/>
              </a:rPr>
              <a:t>kg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51020" y="6514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输出接口：发电量（</a:t>
            </a:r>
            <a:r>
              <a:rPr lang="en-US" altLang="zh-CN"/>
              <a:t>kWh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07390" y="3853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输入接口：发电量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kWh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14315" y="2781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决策变量：发电量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kWh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72635" y="3944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决策变量：发电量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kWh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1350" y="4894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输出接口：产生氢气总量（</a:t>
            </a:r>
            <a:r>
              <a:rPr lang="en-US" altLang="zh-CN"/>
              <a:t>kg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50875" y="5355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输入接口：产生氢气总量（</a:t>
            </a:r>
            <a:r>
              <a:rPr lang="en-US" altLang="zh-CN"/>
              <a:t>kg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66750" y="6430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输出接口：燃烧氢气总量（</a:t>
            </a:r>
            <a:r>
              <a:rPr lang="en-US" altLang="zh-CN"/>
              <a:t>kg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064000" y="4938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决策变量：氢气存储（</a:t>
            </a:r>
            <a:r>
              <a:rPr lang="en-US" altLang="zh-CN"/>
              <a:t>kg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p>
            <a:r>
              <a:rPr lang="zh-CN" altLang="en-US"/>
              <a:t>限制条件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052830"/>
            <a:ext cx="10514965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能量守恒：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（热平衡）热泵产热量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热负荷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（电平衡）光伏发电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燃料电池供电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热泵耗电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电解槽产氢耗电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压缩储氢耗电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电负荷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储能状态：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压缩储氢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=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原有压缩储氢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电解产氢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燃烧耗氢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 ≤ </a:t>
            </a:r>
            <a:r>
              <a:rPr 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压缩储氢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≤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最大容量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设备功率约束：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≤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光伏发电功率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≤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总装机容量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≤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热泵制热功率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≤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热泵制热额定功率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≤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电解槽产氢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≤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电解槽额定功率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≤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燃料电池发电功率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≤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燃料电池额定功率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p>
            <a:r>
              <a:rPr lang="zh-CN" altLang="en-US"/>
              <a:t>限制条件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052830"/>
            <a:ext cx="1051496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能量守恒：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（热平衡）</a:t>
            </a:r>
            <a:r>
              <a:rPr lang="zh-CN" altLang="en-US">
                <a:sym typeface="+mn-ea"/>
              </a:rPr>
              <a:t>X1*</a:t>
            </a:r>
            <a:r>
              <a:rPr lang="zh-CN" altLang="en-US">
                <a:sym typeface="+mn-ea"/>
              </a:rPr>
              <a:t>(cop*η_hp)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热负荷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（电平衡）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X2 + </a:t>
            </a:r>
            <a:r>
              <a:rPr lang="zh-CN" altLang="en-US">
                <a:sym typeface="+mn-ea"/>
              </a:rPr>
              <a:t>load_fc*fuel_density*1000*η_fc/3600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电负荷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储能状态：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load_</a:t>
            </a:r>
            <a:r>
              <a:rPr lang="en-US" altLang="zh-CN">
                <a:sym typeface="+mn-ea"/>
              </a:rPr>
              <a:t>ch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 load_fc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load_d = 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X3 - X4 * hc.comsumption</a:t>
            </a:r>
            <a:r>
              <a:rPr lang="zh-CN" altLang="en-US">
                <a:sym typeface="+mn-ea"/>
              </a:rPr>
              <a:t>） / coefficient_H2 * ec.Δt * ec.M_H2 / ec.LHV_H2 * 3.6 * ec.η_EC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X4,t = X4,t-1 + </a:t>
            </a:r>
            <a:r>
              <a:rPr lang="zh-CN" altLang="en-US">
                <a:sym typeface="+mn-ea"/>
              </a:rPr>
              <a:t>load_d - load_ch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 ≤ X4 ≤ 500000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设备功率约束：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X1+X2+X3 ≤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光伏组件日发电量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≤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X1 ≤ 186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X3 - X4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* hc.comsumption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≤ 500000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≤ </a:t>
            </a:r>
            <a:r>
              <a:rPr lang="zh-CN" altLang="en-US">
                <a:sym typeface="+mn-ea"/>
              </a:rPr>
              <a:t>load_fc*fuel_density*1000*η_fc/3600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≤ 500000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p>
            <a:r>
              <a:rPr lang="zh-CN" altLang="en-US"/>
              <a:t>综合能源系统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8848090" y="1183005"/>
            <a:ext cx="2007235" cy="802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934720" y="4154805"/>
            <a:ext cx="2007235" cy="802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934720" y="2626360"/>
            <a:ext cx="2007235" cy="802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39850" y="2835275"/>
            <a:ext cx="1378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光伏发电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8848090" y="2618105"/>
            <a:ext cx="2007235" cy="802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300845" y="14001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热负荷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00845" y="2835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电负荷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04290" y="43719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电解槽产氢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924560" y="5683250"/>
            <a:ext cx="2007235" cy="802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4351020" y="5683250"/>
            <a:ext cx="2007235" cy="802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84090" y="59086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燃料电池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339850" y="59086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压缩储氢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941955" y="3181985"/>
            <a:ext cx="5906135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endCxn id="11" idx="2"/>
          </p:cNvCxnSpPr>
          <p:nvPr/>
        </p:nvCxnSpPr>
        <p:spPr>
          <a:xfrm flipV="1">
            <a:off x="6363970" y="3420745"/>
            <a:ext cx="3488055" cy="26422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911475" y="6071235"/>
            <a:ext cx="1419860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2"/>
            <a:endCxn id="16" idx="0"/>
          </p:cNvCxnSpPr>
          <p:nvPr/>
        </p:nvCxnSpPr>
        <p:spPr>
          <a:xfrm flipH="1">
            <a:off x="1928495" y="4957445"/>
            <a:ext cx="10160" cy="725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035550" y="1955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输出接口：发热量（</a:t>
            </a:r>
            <a:r>
              <a:rPr lang="en-US" altLang="zh-CN"/>
              <a:t>kWh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98245" y="2115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决策变量：发电量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kWh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2982595" y="4533265"/>
            <a:ext cx="154368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椭圆 41"/>
          <p:cNvSpPr/>
          <p:nvPr>
            <p:custDataLst>
              <p:tags r:id="rId7"/>
            </p:custDataLst>
          </p:nvPr>
        </p:nvSpPr>
        <p:spPr>
          <a:xfrm flipH="1" flipV="1">
            <a:off x="4437380" y="3077845"/>
            <a:ext cx="182245" cy="18161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5330190" y="1177290"/>
            <a:ext cx="2007235" cy="802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肘形连接符 4"/>
          <p:cNvCxnSpPr>
            <a:endCxn id="3" idx="1"/>
          </p:cNvCxnSpPr>
          <p:nvPr/>
        </p:nvCxnSpPr>
        <p:spPr>
          <a:xfrm flipV="1">
            <a:off x="2931795" y="1578610"/>
            <a:ext cx="2398395" cy="1223010"/>
          </a:xfrm>
          <a:prstGeom prst="bentConnector3">
            <a:avLst>
              <a:gd name="adj1" fmla="val 500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3"/>
            <a:endCxn id="6" idx="1"/>
          </p:cNvCxnSpPr>
          <p:nvPr/>
        </p:nvCxnSpPr>
        <p:spPr>
          <a:xfrm>
            <a:off x="7337425" y="1578610"/>
            <a:ext cx="1510665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60745" y="138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热泵</a:t>
            </a:r>
            <a:endParaRPr lang="zh-CN" altLang="en-US"/>
          </a:p>
        </p:txBody>
      </p:sp>
      <p:cxnSp>
        <p:nvCxnSpPr>
          <p:cNvPr id="24" name="直接连接符 23"/>
          <p:cNvCxnSpPr>
            <a:stCxn id="42" idx="0"/>
          </p:cNvCxnSpPr>
          <p:nvPr/>
        </p:nvCxnSpPr>
        <p:spPr>
          <a:xfrm flipH="1">
            <a:off x="4526280" y="3259455"/>
            <a:ext cx="2540" cy="130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041900" y="8039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输入接口：发电量</a:t>
            </a:r>
            <a:r>
              <a:rPr lang="en-US" altLang="zh-CN"/>
              <a:t>1</a:t>
            </a:r>
            <a:r>
              <a:rPr lang="zh-CN" altLang="en-US"/>
              <a:t>（</a:t>
            </a:r>
            <a:r>
              <a:rPr lang="en-US" altLang="zh-CN"/>
              <a:t>kWh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964940" y="5299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输入接口：燃烧氢气总量（</a:t>
            </a:r>
            <a:r>
              <a:rPr lang="en-US" altLang="zh-CN">
                <a:ea typeface="宋体" panose="02010600030101010101" pitchFamily="2" charset="-122"/>
              </a:rPr>
              <a:t>kg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51020" y="6514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输出接口：发电量（</a:t>
            </a:r>
            <a:r>
              <a:rPr lang="en-US" altLang="zh-CN"/>
              <a:t>kWh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07390" y="3853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输入接口：发电量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kWh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14315" y="2781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决策变量：发电量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kWh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72635" y="3944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决策变量：发电量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kWh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1350" y="4894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输出接口：产生氢气总量（</a:t>
            </a:r>
            <a:r>
              <a:rPr lang="en-US" altLang="zh-CN"/>
              <a:t>kg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50875" y="5355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输入接口：产生氢气总量（</a:t>
            </a:r>
            <a:r>
              <a:rPr lang="en-US" altLang="zh-CN"/>
              <a:t>kg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66750" y="6430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输出接口：燃烧氢气总量（</a:t>
            </a:r>
            <a:r>
              <a:rPr lang="en-US" altLang="zh-CN"/>
              <a:t>kg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064000" y="4938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决策变量：氢气存储（</a:t>
            </a:r>
            <a:r>
              <a:rPr lang="en-US" altLang="zh-CN"/>
              <a:t>kg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组件参数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产能（产电）：光伏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能源转化：热泵、电解槽、燃料电池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储能：压缩储氢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9420" cy="854075"/>
          </a:xfrm>
        </p:spPr>
        <p:txBody>
          <a:bodyPr/>
          <a:p>
            <a:r>
              <a:rPr lang="zh-CN" altLang="en-US"/>
              <a:t>光伏发电（产能）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75" y="1219200"/>
            <a:ext cx="6369685" cy="523938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`input_GI`:光照强度输入， Wh/m2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 </a:t>
            </a: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输入值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             </a:t>
            </a:r>
            <a:endParaRPr lang="en-US" altLang="zh-CN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`input_Ta`: 环境温度输入， ℃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输入值</a:t>
            </a: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 `input_v`:风速输入， m/s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输入值</a:t>
            </a: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 `capacity`:总装机容量， kW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10000000</a:t>
            </a: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 `unit_capacity`: 单机容量， kW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1</a:t>
            </a: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 `machine_number`:</a:t>
            </a: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机组数量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1</a:t>
            </a: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 `η_inverter`:综合效率，如考虑逆变器、电机效率等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  0.98</a:t>
            </a: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`Δt`: 采样时间， h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	1</a:t>
            </a: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`A`:光伏板面积， m2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	3.1</a:t>
            </a: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`f_PV`:光伏板填充因子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	1</a:t>
            </a: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 `η_PV_ref`: 光伏板额定转换效率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20.9%</a:t>
            </a: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`λ`:光伏板温度系数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	-0.34%</a:t>
            </a: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`Tc_ref`:光伏板额定温度， ℃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25</a:t>
            </a: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`tau_alpha`:光伏板吸收率</a:t>
            </a:r>
            <a:r>
              <a:rPr lang="en-US" altLang="zh-CN" sz="6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	0.9</a:t>
            </a: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endParaRPr lang="zh-CN" altLang="en-US" sz="6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1510" y="995680"/>
            <a:ext cx="5189855" cy="2179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`life_year`:使用年限，年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20	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l" fontAlgn="auto">
              <a:lnSpc>
                <a:spcPct val="10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`cost_initial`:初始成本，元/</a:t>
            </a: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kW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3800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l" fontAlgn="auto">
              <a:lnSpc>
                <a:spcPct val="10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`cost_OM`: 年运维成本，元/kW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190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 algn="l" fontAlgn="auto">
              <a:lnSpc>
                <a:spcPct val="10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 `cost_replace`: 更换成本，元/kW</a:t>
            </a:r>
            <a:r>
              <a:rPr lang="en-US" altLang="zh-CN" sz="1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3800</a:t>
            </a: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 sz="1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9420" cy="854075"/>
          </a:xfrm>
        </p:spPr>
        <p:txBody>
          <a:bodyPr/>
          <a:p>
            <a:r>
              <a:rPr lang="zh-CN" altLang="en-US"/>
              <a:t>光伏发电（产能）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249680"/>
            <a:ext cx="11050905" cy="523938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</a:rPr>
              <a:t>光伏组件的日发电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量（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kWh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r>
              <a:rPr lang="zh-CN" altLang="en-US" sz="1800"/>
              <a:t>:pv.f_PV * (1.0 + pv.λ * (pv.input_Ta - pv.Tc_ref) + pv.λ * pv.input_GI * pv.tau_alpha / (5.7 + 3.8 * pv.input_v) * (1 - pv.η_PV_ref)) * pv.input_GI / 1000 * pv.capacity * pv.Δt * pv.η_inverter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（输入光照强度、环境温度、风速的情况下，可以计算某一时间光伏组件的</a:t>
            </a:r>
            <a:r>
              <a:rPr lang="zh-CN" altLang="en-US" sz="1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最大发电量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测定量：光照强度、环境温度、风速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决策变量：分配给热泵的发电量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X1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kWh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），直接分配给供给端的发电量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X2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kWh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）、分配给电解槽和压缩储氢的发电量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X3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kWh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限制条件：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X1+X2+X3 ≤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光伏组件日发电量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305"/>
          </a:xfrm>
        </p:spPr>
        <p:txBody>
          <a:bodyPr/>
          <a:p>
            <a:r>
              <a:rPr lang="zh-CN" altLang="en-US"/>
              <a:t>热泵（能量转化）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</a:t>
            </a: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`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load_hp</a:t>
            </a: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`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热负荷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,kWh			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待定量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cop</a:t>
            </a: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`: </a:t>
            </a:r>
            <a:r>
              <a:rPr 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能源利用系数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5.06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`η_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hp</a:t>
            </a: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`: </a:t>
            </a:r>
            <a:r>
              <a:rPr 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热泵实际</a:t>
            </a: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效率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	78%</a:t>
            </a:r>
            <a:endParaRPr 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`capacity`: 地源热泵额定功率， kW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500000</a:t>
            </a:r>
            <a:endParaRPr 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Q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_r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ated</a:t>
            </a: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`: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地源热泵额定热功率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kW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943</a:t>
            </a:r>
            <a:endParaRPr 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`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_gshp</a:t>
            </a: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`: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地源热泵制热额定功率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kW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186</a:t>
            </a:r>
            <a:endParaRPr 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  `machine_number`: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机组数量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		1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`life_year`: 使用年限，年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20.0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`cost_initial`: 初始成本，元/kW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2500.0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`cost_OM`: 年运维成本，元/kW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100.0</a:t>
            </a:r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 `cost_replace`: 更换成本，元/kW</a:t>
            </a:r>
            <a:r>
              <a:rPr 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2500.0</a:t>
            </a:r>
            <a:endParaRPr 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305"/>
          </a:xfrm>
        </p:spPr>
        <p:txBody>
          <a:bodyPr/>
          <a:p>
            <a:r>
              <a:rPr lang="zh-CN" altLang="en-US"/>
              <a:t>热泵（能量转化）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输入接口（发电量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 kWh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）与输出接口（发热量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kWh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）之间的关系：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热泵制热发热量（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kWh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）：</a:t>
            </a:r>
            <a:r>
              <a:rPr lang="zh-CN" altLang="en-US" sz="1800"/>
              <a:t>X1*</a:t>
            </a:r>
            <a:r>
              <a:rPr lang="zh-CN" altLang="en-US" sz="1800">
                <a:sym typeface="+mn-ea"/>
              </a:rPr>
              <a:t>(cop*η_hp)</a:t>
            </a:r>
            <a:endParaRPr 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限制：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发热量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＝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热负荷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X1 ≤ 186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endParaRPr lang="en-US" altLang="zh-CN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commondata" val="eyJoZGlkIjoiMGFjYjNlOTAyYzQ1NWU5YTQ2MDkyOGRjOWIwOTA2ZT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">
    <a:dk1>
      <a:srgbClr val="000000"/>
    </a:dk1>
    <a:lt1>
      <a:srgbClr val="FFFFFF"/>
    </a:lt1>
    <a:dk2>
      <a:srgbClr val="0F1423"/>
    </a:dk2>
    <a:lt2>
      <a:srgbClr val="FFFFFF"/>
    </a:lt2>
    <a:accent1>
      <a:srgbClr val="4874CB"/>
    </a:accent1>
    <a:accent2>
      <a:srgbClr val="E6724B"/>
    </a:accent2>
    <a:accent3>
      <a:srgbClr val="EFBB1F"/>
    </a:accent3>
    <a:accent4>
      <a:srgbClr val="75BD42"/>
    </a:accent4>
    <a:accent5>
      <a:srgbClr val="30C0B4"/>
    </a:accent5>
    <a:accent6>
      <a:srgbClr val="E05269"/>
    </a:accent6>
    <a:hlink>
      <a:srgbClr val="0026E5"/>
    </a:hlink>
    <a:folHlink>
      <a:srgbClr val="7E1FA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4994</Words>
  <Application>WPS 演示</Application>
  <PresentationFormat>宽屏</PresentationFormat>
  <Paragraphs>300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仿宋</vt:lpstr>
      <vt:lpstr>微软雅黑</vt:lpstr>
      <vt:lpstr>Calibri</vt:lpstr>
      <vt:lpstr>微软雅黑</vt:lpstr>
      <vt:lpstr>Arial Unicode MS</vt:lpstr>
      <vt:lpstr>华文楷体</vt:lpstr>
      <vt:lpstr>WPS</vt:lpstr>
      <vt:lpstr>大创数学建模</vt:lpstr>
      <vt:lpstr>系统模型</vt:lpstr>
      <vt:lpstr>综合能源系统</vt:lpstr>
      <vt:lpstr>组件参数</vt:lpstr>
      <vt:lpstr>组件</vt:lpstr>
      <vt:lpstr>光伏发电（产能）</vt:lpstr>
      <vt:lpstr>光伏发电（产能）</vt:lpstr>
      <vt:lpstr>热泵（能量转化）</vt:lpstr>
      <vt:lpstr>热泵（能量转化）</vt:lpstr>
      <vt:lpstr>电解槽产氢（能量转化）</vt:lpstr>
      <vt:lpstr>电解槽产氢（能量转化）</vt:lpstr>
      <vt:lpstr>压缩储氢（储能）</vt:lpstr>
      <vt:lpstr>压缩储氢（储能）</vt:lpstr>
      <vt:lpstr>燃料电池（能量转化）</vt:lpstr>
      <vt:lpstr>燃料电池（能量转化）</vt:lpstr>
      <vt:lpstr>经济型分析指标</vt:lpstr>
      <vt:lpstr>经济型分析指标</vt:lpstr>
      <vt:lpstr>优化问题</vt:lpstr>
      <vt:lpstr>目标函数</vt:lpstr>
      <vt:lpstr>目标函数</vt:lpstr>
      <vt:lpstr>综合能源系统</vt:lpstr>
      <vt:lpstr>限制条件</vt:lpstr>
      <vt:lpstr>限制条件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zhangboqiang</dc:creator>
  <cp:lastModifiedBy>张博强</cp:lastModifiedBy>
  <cp:revision>10</cp:revision>
  <dcterms:created xsi:type="dcterms:W3CDTF">2023-10-23T11:38:00Z</dcterms:created>
  <dcterms:modified xsi:type="dcterms:W3CDTF">2023-11-04T11:50:05Z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EDEEF5891D4D425D9156649DDA16C0FF_12</vt:lpwstr>
  </property>
  <property fmtid="{D5CDD505-2E9C-101B-9397-08002B2CF9AE}" pid="3" name="KSOProductBuildVer">
    <vt:lpwstr>2052-12.1.0.15374</vt:lpwstr>
  </property>
</Properties>
</file>