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5" r:id="rId9"/>
    <p:sldId id="264" r:id="rId10"/>
    <p:sldId id="266" r:id="rId11"/>
    <p:sldId id="268" r:id="rId12"/>
    <p:sldId id="267" r:id="rId13"/>
    <p:sldId id="269" r:id="rId14"/>
    <p:sldId id="270"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4164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232423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114857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23644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80193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262310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117249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376521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391472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6714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BD98366-661F-47FC-858F-1F1F552C11AF}" type="datetimeFigureOut">
              <a:rPr lang="zh-CN" altLang="en-US" smtClean="0"/>
              <a:t>2018/9/19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258071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98366-661F-47FC-858F-1F1F552C11AF}" type="datetimeFigureOut">
              <a:rPr lang="zh-CN" altLang="en-US" smtClean="0"/>
              <a:t>2018/9/19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768C2-99EA-4BB0-BAFB-5EBA8E5C0703}" type="slidenum">
              <a:rPr lang="zh-CN" altLang="en-US" smtClean="0"/>
              <a:t>‹#›</a:t>
            </a:fld>
            <a:endParaRPr lang="zh-CN" altLang="en-US"/>
          </a:p>
        </p:txBody>
      </p:sp>
    </p:spTree>
    <p:extLst>
      <p:ext uri="{BB962C8B-B14F-4D97-AF65-F5344CB8AC3E}">
        <p14:creationId xmlns:p14="http://schemas.microsoft.com/office/powerpoint/2010/main" val="52967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Towards Enabling Binary Decomposition for Partial Label Learning</a:t>
            </a:r>
            <a:endParaRPr lang="zh-CN" altLang="en-US" dirty="0"/>
          </a:p>
        </p:txBody>
      </p:sp>
      <p:sp>
        <p:nvSpPr>
          <p:cNvPr id="3" name="副标题 2"/>
          <p:cNvSpPr>
            <a:spLocks noGrp="1"/>
          </p:cNvSpPr>
          <p:nvPr>
            <p:ph type="subTitle" idx="1"/>
          </p:nvPr>
        </p:nvSpPr>
        <p:spPr>
          <a:xfrm>
            <a:off x="1524000" y="3735042"/>
            <a:ext cx="9144000" cy="1655762"/>
          </a:xfrm>
        </p:spPr>
        <p:txBody>
          <a:bodyPr/>
          <a:lstStyle/>
          <a:p>
            <a:r>
              <a:rPr lang="zh-CN" altLang="en-US" dirty="0" smtClean="0"/>
              <a:t>针对偏标记学习的二元分解方法</a:t>
            </a:r>
            <a:endParaRPr lang="en-US" altLang="zh-CN" dirty="0" smtClean="0"/>
          </a:p>
          <a:p>
            <a:endParaRPr lang="en-US" altLang="zh-CN" dirty="0"/>
          </a:p>
          <a:p>
            <a:pPr algn="r"/>
            <a:r>
              <a:rPr lang="zh-CN" altLang="en-US" sz="1800" dirty="0" smtClean="0"/>
              <a:t>钱迪琦</a:t>
            </a:r>
            <a:endParaRPr lang="zh-CN" altLang="en-US" sz="1800" dirty="0"/>
          </a:p>
        </p:txBody>
      </p:sp>
    </p:spTree>
    <p:extLst>
      <p:ext uri="{BB962C8B-B14F-4D97-AF65-F5344CB8AC3E}">
        <p14:creationId xmlns:p14="http://schemas.microsoft.com/office/powerpoint/2010/main" val="3563058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②初级学习器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lim>
                              </m:limLow>
                            </m:fName>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𝑜𝑣𝑜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e>
                      </m:func>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(2)</m:t>
                      </m:r>
                    </m:oMath>
                    <m:oMath xmlns:m="http://schemas.openxmlformats.org/officeDocument/2006/math">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lim>
                              </m:limLow>
                            </m:fName>
                            <m:e>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p>
                                <m:e>
                                  <m:r>
                                    <a:rPr lang="en-US" altLang="zh-CN" i="1" smtClean="0">
                                      <a:latin typeface="Cambria Math" panose="02040503050406030204" pitchFamily="18" charset="0"/>
                                      <a:ea typeface="Cambria Math" panose="02040503050406030204" pitchFamily="18" charset="0"/>
                                    </a:rPr>
                                    <m:t>Ⅱ</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h𝑗</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&lt;0</m:t>
                                      </m:r>
                                    </m:e>
                                  </m:d>
                                </m:e>
                              </m:nary>
                              <m:r>
                                <a:rPr lang="en-US" altLang="zh-CN" b="0" i="1" smtClean="0">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𝑞</m:t>
                                  </m:r>
                                </m:sup>
                                <m:e>
                                  <m:r>
                                    <a:rPr lang="en-US" altLang="zh-CN" i="1">
                                      <a:latin typeface="Cambria Math" panose="02040503050406030204" pitchFamily="18" charset="0"/>
                                      <a:ea typeface="Cambria Math" panose="02040503050406030204" pitchFamily="18" charset="0"/>
                                    </a:rPr>
                                    <m:t>Ⅱ</m:t>
                                  </m:r>
                                  <m:d>
                                    <m:dPr>
                                      <m:ctrlPr>
                                        <a:rPr lang="en-US" altLang="zh-CN" i="1">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𝑗𝑘</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&gt;0</m:t>
                                      </m:r>
                                    </m:e>
                                  </m:d>
                                </m:e>
                              </m:nary>
                            </m:e>
                          </m:func>
                        </m:e>
                      </m:func>
                    </m:oMath>
                  </m:oMathPara>
                </a14:m>
                <a:endParaRPr lang="en-US" altLang="zh-CN" b="0" dirty="0" smtClean="0"/>
              </a:p>
              <a:p>
                <a:pPr marL="0" indent="0">
                  <a:lnSpc>
                    <a:spcPct val="100000"/>
                  </a:lnSpc>
                  <a:buNone/>
                </a:pPr>
                <a:r>
                  <a:rPr lang="zh-CN" altLang="en-US" b="0" dirty="0" smtClean="0"/>
                  <a:t>对每个</a:t>
                </a:r>
                <a:r>
                  <a:rPr lang="en-US" altLang="zh-CN" b="0" dirty="0" smtClean="0"/>
                  <a:t>PL</a:t>
                </a:r>
                <a:r>
                  <a:rPr lang="zh-CN" altLang="en-US" b="0" dirty="0" smtClean="0"/>
                  <a:t>训练示例</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b="0" dirty="0" smtClean="0"/>
                  <a:t>，将其候选标签集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en-US" dirty="0"/>
                  <a:t>按如下方式</a:t>
                </a:r>
                <a:r>
                  <a:rPr lang="zh-CN" altLang="en-US" dirty="0" smtClean="0"/>
                  <a:t>改写为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S</m:t>
                            </m:r>
                          </m:e>
                        </m:acc>
                      </m:e>
                      <m:sub>
                        <m:r>
                          <a:rPr lang="en-US" altLang="zh-CN" b="0" i="1" smtClean="0">
                            <a:latin typeface="Cambria Math" panose="02040503050406030204" pitchFamily="18" charset="0"/>
                          </a:rPr>
                          <m:t>𝑖</m:t>
                        </m:r>
                      </m:sub>
                    </m:sSub>
                  </m:oMath>
                </a14:m>
                <a:r>
                  <a:rPr lang="en-US" altLang="zh-CN" b="0" dirty="0" smtClean="0"/>
                  <a:t>:</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S</m:t>
                              </m:r>
                            </m:e>
                          </m:acc>
                        </m:e>
                        <m:sub>
                          <m:r>
                            <a:rPr lang="en-US" altLang="zh-CN" i="1">
                              <a:latin typeface="Cambria Math" panose="02040503050406030204" pitchFamily="18" charset="0"/>
                            </a:rPr>
                            <m:t>𝑖</m:t>
                          </m:r>
                        </m:sub>
                      </m:sSub>
                      <m:r>
                        <a:rPr lang="en-US" altLang="zh-CN"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𝑦</m:t>
                                          </m:r>
                                        </m:e>
                                      </m:acc>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𝑖𝑓</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𝑦</m:t>
                                      </m:r>
                                    </m:e>
                                  </m:acc>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e>
                          </m:eqArr>
                        </m:e>
                      </m:d>
                      <m:r>
                        <a:rPr lang="en-US" altLang="zh-CN" b="0" i="1" smtClean="0">
                          <a:latin typeface="Cambria Math" panose="02040503050406030204" pitchFamily="18" charset="0"/>
                        </a:rPr>
                        <m:t>                     (3)</m:t>
                      </m:r>
                    </m:oMath>
                  </m:oMathPara>
                </a14:m>
                <a:endParaRPr lang="en-US" altLang="zh-CN" b="0" dirty="0" smtClean="0"/>
              </a:p>
              <a:p>
                <a:pPr marL="0" indent="0">
                  <a:lnSpc>
                    <a:spcPct val="100000"/>
                  </a:lnSpc>
                  <a:buNone/>
                </a:pPr>
                <a:r>
                  <a:rPr lang="zh-CN" altLang="en-US" b="0" dirty="0" smtClean="0"/>
                  <a:t>其中</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𝑜𝑣𝑜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e>
                        </m:func>
                      </m:e>
                    </m:func>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endParaRPr lang="en-US" altLang="zh-CN"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330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PALOC</a:t>
            </a:r>
            <a:endParaRPr lang="zh-CN" altLang="en-US" dirty="0"/>
          </a:p>
        </p:txBody>
      </p:sp>
      <p:pic>
        <p:nvPicPr>
          <p:cNvPr id="4" name="内容占位符 3"/>
          <p:cNvPicPr>
            <a:picLocks noGrp="1" noChangeAspect="1"/>
          </p:cNvPicPr>
          <p:nvPr>
            <p:ph idx="1"/>
          </p:nvPr>
        </p:nvPicPr>
        <p:blipFill>
          <a:blip r:embed="rId2"/>
          <a:stretch>
            <a:fillRect/>
          </a:stretch>
        </p:blipFill>
        <p:spPr>
          <a:xfrm>
            <a:off x="3613266" y="205027"/>
            <a:ext cx="4605250" cy="6576501"/>
          </a:xfrm>
          <a:prstGeom prst="rect">
            <a:avLst/>
          </a:prstGeom>
        </p:spPr>
      </p:pic>
      <p:sp>
        <p:nvSpPr>
          <p:cNvPr id="6" name="左大括号 5"/>
          <p:cNvSpPr/>
          <p:nvPr/>
        </p:nvSpPr>
        <p:spPr>
          <a:xfrm>
            <a:off x="3671456" y="2576945"/>
            <a:ext cx="145472" cy="1302328"/>
          </a:xfrm>
          <a:prstGeom prst="leftBrac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7" name="左大括号 6"/>
          <p:cNvSpPr/>
          <p:nvPr/>
        </p:nvSpPr>
        <p:spPr>
          <a:xfrm>
            <a:off x="3671459" y="3934694"/>
            <a:ext cx="138542" cy="1066797"/>
          </a:xfrm>
          <a:prstGeom prst="leftBrac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8" name="左大括号 7"/>
          <p:cNvSpPr/>
          <p:nvPr/>
        </p:nvSpPr>
        <p:spPr>
          <a:xfrm>
            <a:off x="3664529" y="5063840"/>
            <a:ext cx="131618" cy="928251"/>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9" name="文本框 8"/>
          <p:cNvSpPr txBox="1"/>
          <p:nvPr/>
        </p:nvSpPr>
        <p:spPr>
          <a:xfrm>
            <a:off x="3105498" y="3043443"/>
            <a:ext cx="367145" cy="369332"/>
          </a:xfrm>
          <a:prstGeom prst="rect">
            <a:avLst/>
          </a:prstGeom>
          <a:noFill/>
        </p:spPr>
        <p:txBody>
          <a:bodyPr wrap="square" rtlCol="0">
            <a:spAutoFit/>
          </a:bodyPr>
          <a:lstStyle/>
          <a:p>
            <a:r>
              <a:rPr lang="zh-CN" altLang="en-US" dirty="0" smtClean="0">
                <a:solidFill>
                  <a:schemeClr val="bg2">
                    <a:lumMod val="50000"/>
                  </a:schemeClr>
                </a:solidFill>
              </a:rPr>
              <a:t>①</a:t>
            </a:r>
            <a:endParaRPr lang="zh-CN" altLang="en-US" dirty="0">
              <a:solidFill>
                <a:schemeClr val="bg2">
                  <a:lumMod val="50000"/>
                </a:schemeClr>
              </a:solidFill>
            </a:endParaRPr>
          </a:p>
        </p:txBody>
      </p:sp>
      <p:sp>
        <p:nvSpPr>
          <p:cNvPr id="10" name="文本框 9"/>
          <p:cNvSpPr txBox="1"/>
          <p:nvPr/>
        </p:nvSpPr>
        <p:spPr>
          <a:xfrm>
            <a:off x="3105498" y="4283426"/>
            <a:ext cx="367145" cy="369332"/>
          </a:xfrm>
          <a:prstGeom prst="rect">
            <a:avLst/>
          </a:prstGeom>
          <a:noFill/>
        </p:spPr>
        <p:txBody>
          <a:bodyPr wrap="square" rtlCol="0">
            <a:spAutoFit/>
          </a:bodyPr>
          <a:lstStyle/>
          <a:p>
            <a:r>
              <a:rPr lang="zh-CN" altLang="en-US" dirty="0">
                <a:solidFill>
                  <a:schemeClr val="bg2">
                    <a:lumMod val="50000"/>
                  </a:schemeClr>
                </a:solidFill>
              </a:rPr>
              <a:t>②</a:t>
            </a:r>
          </a:p>
        </p:txBody>
      </p:sp>
      <p:sp>
        <p:nvSpPr>
          <p:cNvPr id="11" name="文本框 8"/>
          <p:cNvSpPr txBox="1"/>
          <p:nvPr/>
        </p:nvSpPr>
        <p:spPr>
          <a:xfrm>
            <a:off x="3105497" y="535715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③</a:t>
            </a:r>
          </a:p>
        </p:txBody>
      </p:sp>
      <p:sp>
        <p:nvSpPr>
          <p:cNvPr id="12" name="左大括号 11"/>
          <p:cNvSpPr/>
          <p:nvPr/>
        </p:nvSpPr>
        <p:spPr>
          <a:xfrm>
            <a:off x="3664529" y="6040588"/>
            <a:ext cx="131618" cy="540322"/>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13" name="文本框 8"/>
          <p:cNvSpPr txBox="1"/>
          <p:nvPr/>
        </p:nvSpPr>
        <p:spPr>
          <a:xfrm>
            <a:off x="3105496" y="612608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FF0000"/>
                </a:solidFill>
              </a:rPr>
              <a:t>④</a:t>
            </a:r>
            <a:endParaRPr lang="zh-CN" altLang="en-US" dirty="0">
              <a:solidFill>
                <a:srgbClr val="FF0000"/>
              </a:solidFill>
            </a:endParaRPr>
          </a:p>
        </p:txBody>
      </p:sp>
    </p:spTree>
    <p:extLst>
      <p:ext uri="{BB962C8B-B14F-4D97-AF65-F5344CB8AC3E}">
        <p14:creationId xmlns:p14="http://schemas.microsoft.com/office/powerpoint/2010/main" val="1494003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③次级学习器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chor="ctr"/>
              <a:lstStyle/>
              <a:p>
                <a:pPr marL="0" indent="457200">
                  <a:lnSpc>
                    <a:spcPct val="100000"/>
                  </a:lnSpc>
                  <a:buNone/>
                </a:pPr>
                <a:r>
                  <a:rPr lang="zh-CN" altLang="en-US" dirty="0" smtClean="0"/>
                  <a:t>以初级学习器的输出构建次级学习器的输入：</a:t>
                </a:r>
                <a:endParaRPr lang="en-US" altLang="zh-CN" dirty="0" smtClean="0"/>
              </a:p>
              <a:p>
                <a:pPr marL="0" indent="457200" algn="ctr">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𝑗</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zh-CN" altLang="en-US" i="1" smtClean="0">
                                  <a:latin typeface="Cambria Math" panose="02040503050406030204" pitchFamily="18" charset="0"/>
                                </a:rPr>
                                <m:t>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𝑆</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e>
                              </m:d>
                            </m:e>
                          </m:d>
                        </m:e>
                        <m:e>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𝑚</m:t>
                          </m:r>
                        </m:e>
                      </m:d>
                      <m:r>
                        <a:rPr lang="en-US" altLang="zh-CN" i="1">
                          <a:latin typeface="Cambria Math" panose="02040503050406030204" pitchFamily="18" charset="0"/>
                        </a:rPr>
                        <m:t>,</m:t>
                      </m:r>
                    </m:oMath>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𝑤h𝑒𝑟𝑒</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12</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𝑞</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oMath>
                  </m:oMathPara>
                </a14:m>
                <a:endParaRPr lang="en-US" altLang="zh-CN" i="1" dirty="0">
                  <a:latin typeface="Cambria Math" panose="02040503050406030204" pitchFamily="18" charset="0"/>
                </a:endParaRPr>
              </a:p>
              <a:p>
                <a:pPr marL="0" indent="457200" algn="ctr">
                  <a:lnSpc>
                    <a:spcPct val="100000"/>
                  </a:lnSpc>
                  <a:buNone/>
                </a:pPr>
                <a14:m>
                  <m:oMath xmlns:m="http://schemas.openxmlformats.org/officeDocument/2006/math">
                    <m:r>
                      <a:rPr lang="en-US" altLang="zh-CN" i="1">
                        <a:latin typeface="Cambria Math" panose="02040503050406030204" pitchFamily="18" charset="0"/>
                      </a:rPr>
                      <m:t>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zh-CN" altLang="en-US" i="1">
                        <a:latin typeface="Cambria Math" panose="02040503050406030204" pitchFamily="18" charset="0"/>
                      </a:rPr>
                      <m:t>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m:t>
                            </m:r>
                            <m:r>
                              <a:rPr lang="en-US" altLang="zh-CN" i="1">
                                <a:latin typeface="Cambria Math" panose="02040503050406030204" pitchFamily="18" charset="0"/>
                              </a:rPr>
                              <m:t>𝑖𝑓</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e>
                              <m:sub>
                                <m:r>
                                  <a:rPr lang="en-US" altLang="zh-CN" i="1">
                                    <a:latin typeface="Cambria Math" panose="02040503050406030204" pitchFamily="18" charset="0"/>
                                  </a:rPr>
                                  <m:t>𝑖</m:t>
                                </m:r>
                              </m:sub>
                            </m:sSub>
                          </m:e>
                          <m:e>
                            <m:r>
                              <a:rPr lang="en-US" altLang="zh-CN" i="1">
                                <a:latin typeface="Cambria Math" panose="02040503050406030204" pitchFamily="18" charset="0"/>
                              </a:rPr>
                              <m:t>−1,</m:t>
                            </m:r>
                            <m:r>
                              <a:rPr lang="en-US" altLang="zh-CN" i="1">
                                <a:latin typeface="Cambria Math" panose="02040503050406030204" pitchFamily="18" charset="0"/>
                              </a:rPr>
                              <m:t>𝑖𝑓</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𝑆</m:t>
                                    </m:r>
                                  </m:e>
                                </m:acc>
                              </m:e>
                              <m:sub>
                                <m:r>
                                  <a:rPr lang="en-US" altLang="zh-CN" i="1">
                                    <a:latin typeface="Cambria Math" panose="02040503050406030204" pitchFamily="18" charset="0"/>
                                  </a:rPr>
                                  <m:t>𝑖</m:t>
                                </m:r>
                              </m:sub>
                            </m:sSub>
                          </m:e>
                        </m:eqArr>
                      </m:e>
                    </m:d>
                  </m:oMath>
                </a14:m>
                <a:r>
                  <a:rPr lang="zh-CN" altLang="en-US" dirty="0" smtClean="0"/>
                  <a:t>              </a:t>
                </a:r>
                <a:r>
                  <a:rPr lang="en-US" altLang="zh-CN" dirty="0" smtClean="0"/>
                  <a:t>(4)</a:t>
                </a:r>
              </a:p>
              <a:p>
                <a:pPr marL="0" indent="457200">
                  <a:lnSpc>
                    <a:spcPct val="100000"/>
                  </a:lnSpc>
                  <a:buNone/>
                </a:pPr>
                <a:r>
                  <a:rPr lang="zh-CN" altLang="en-US" dirty="0"/>
                  <a:t>然后在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𝑗</m:t>
                        </m:r>
                      </m:sub>
                    </m:sSub>
                  </m:oMath>
                </a14:m>
                <a:r>
                  <a:rPr lang="zh-CN" altLang="en-US" dirty="0"/>
                  <a:t>上利用任意算法</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Β</m:t>
                    </m:r>
                  </m:oMath>
                </a14:m>
                <a:r>
                  <a:rPr lang="zh-CN" altLang="en-US" dirty="0"/>
                  <a:t>的二元分类器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oMath>
                </a14:m>
                <a:r>
                  <a:rPr lang="zh-CN" altLang="en-US" dirty="0"/>
                  <a:t>，即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Β</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1278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PALOC</a:t>
            </a:r>
            <a:endParaRPr lang="zh-CN" altLang="en-US" dirty="0"/>
          </a:p>
        </p:txBody>
      </p:sp>
      <p:pic>
        <p:nvPicPr>
          <p:cNvPr id="4" name="内容占位符 3"/>
          <p:cNvPicPr>
            <a:picLocks noGrp="1" noChangeAspect="1"/>
          </p:cNvPicPr>
          <p:nvPr>
            <p:ph idx="1"/>
          </p:nvPr>
        </p:nvPicPr>
        <p:blipFill>
          <a:blip r:embed="rId2"/>
          <a:stretch>
            <a:fillRect/>
          </a:stretch>
        </p:blipFill>
        <p:spPr>
          <a:xfrm>
            <a:off x="3613266" y="205027"/>
            <a:ext cx="4605250" cy="6576501"/>
          </a:xfrm>
          <a:prstGeom prst="rect">
            <a:avLst/>
          </a:prstGeom>
        </p:spPr>
      </p:pic>
      <p:sp>
        <p:nvSpPr>
          <p:cNvPr id="6" name="左大括号 5"/>
          <p:cNvSpPr/>
          <p:nvPr/>
        </p:nvSpPr>
        <p:spPr>
          <a:xfrm>
            <a:off x="3671456" y="2576945"/>
            <a:ext cx="145472" cy="1302328"/>
          </a:xfrm>
          <a:prstGeom prst="leftBrac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7" name="左大括号 6"/>
          <p:cNvSpPr/>
          <p:nvPr/>
        </p:nvSpPr>
        <p:spPr>
          <a:xfrm>
            <a:off x="3671459" y="3934694"/>
            <a:ext cx="138542" cy="1066797"/>
          </a:xfrm>
          <a:prstGeom prst="leftBrac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8" name="左大括号 7"/>
          <p:cNvSpPr/>
          <p:nvPr/>
        </p:nvSpPr>
        <p:spPr>
          <a:xfrm>
            <a:off x="3664529" y="5063840"/>
            <a:ext cx="131618" cy="928251"/>
          </a:xfrm>
          <a:prstGeom prst="leftBrac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9" name="文本框 8"/>
          <p:cNvSpPr txBox="1"/>
          <p:nvPr/>
        </p:nvSpPr>
        <p:spPr>
          <a:xfrm>
            <a:off x="3105498" y="3043443"/>
            <a:ext cx="367145" cy="369332"/>
          </a:xfrm>
          <a:prstGeom prst="rect">
            <a:avLst/>
          </a:prstGeom>
          <a:noFill/>
        </p:spPr>
        <p:txBody>
          <a:bodyPr wrap="square" rtlCol="0">
            <a:spAutoFit/>
          </a:bodyPr>
          <a:lstStyle/>
          <a:p>
            <a:r>
              <a:rPr lang="zh-CN" altLang="en-US" dirty="0" smtClean="0">
                <a:solidFill>
                  <a:schemeClr val="bg2">
                    <a:lumMod val="50000"/>
                  </a:schemeClr>
                </a:solidFill>
              </a:rPr>
              <a:t>①</a:t>
            </a:r>
            <a:endParaRPr lang="zh-CN" altLang="en-US" dirty="0">
              <a:solidFill>
                <a:schemeClr val="bg2">
                  <a:lumMod val="50000"/>
                </a:schemeClr>
              </a:solidFill>
            </a:endParaRPr>
          </a:p>
        </p:txBody>
      </p:sp>
      <p:sp>
        <p:nvSpPr>
          <p:cNvPr id="10" name="文本框 9"/>
          <p:cNvSpPr txBox="1"/>
          <p:nvPr/>
        </p:nvSpPr>
        <p:spPr>
          <a:xfrm>
            <a:off x="3105498" y="4283426"/>
            <a:ext cx="367145" cy="369332"/>
          </a:xfrm>
          <a:prstGeom prst="rect">
            <a:avLst/>
          </a:prstGeom>
          <a:noFill/>
        </p:spPr>
        <p:txBody>
          <a:bodyPr wrap="square" rtlCol="0">
            <a:spAutoFit/>
          </a:bodyPr>
          <a:lstStyle/>
          <a:p>
            <a:r>
              <a:rPr lang="zh-CN" altLang="en-US" dirty="0">
                <a:solidFill>
                  <a:schemeClr val="bg2">
                    <a:lumMod val="50000"/>
                  </a:schemeClr>
                </a:solidFill>
              </a:rPr>
              <a:t>②</a:t>
            </a:r>
          </a:p>
        </p:txBody>
      </p:sp>
      <p:sp>
        <p:nvSpPr>
          <p:cNvPr id="11" name="文本框 8"/>
          <p:cNvSpPr txBox="1"/>
          <p:nvPr/>
        </p:nvSpPr>
        <p:spPr>
          <a:xfrm>
            <a:off x="3105497" y="535715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2">
                    <a:lumMod val="50000"/>
                  </a:schemeClr>
                </a:solidFill>
              </a:rPr>
              <a:t>③</a:t>
            </a:r>
          </a:p>
        </p:txBody>
      </p:sp>
      <p:sp>
        <p:nvSpPr>
          <p:cNvPr id="12" name="左大括号 11"/>
          <p:cNvSpPr/>
          <p:nvPr/>
        </p:nvSpPr>
        <p:spPr>
          <a:xfrm>
            <a:off x="3664529" y="6040588"/>
            <a:ext cx="131618" cy="540322"/>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13" name="文本框 8"/>
          <p:cNvSpPr txBox="1"/>
          <p:nvPr/>
        </p:nvSpPr>
        <p:spPr>
          <a:xfrm>
            <a:off x="3105496" y="612608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FF0000"/>
                </a:solidFill>
              </a:rPr>
              <a:t>④</a:t>
            </a:r>
            <a:endParaRPr lang="zh-CN" altLang="en-US" dirty="0">
              <a:solidFill>
                <a:srgbClr val="FF0000"/>
              </a:solidFill>
            </a:endParaRPr>
          </a:p>
        </p:txBody>
      </p:sp>
    </p:spTree>
    <p:extLst>
      <p:ext uri="{BB962C8B-B14F-4D97-AF65-F5344CB8AC3E}">
        <p14:creationId xmlns:p14="http://schemas.microsoft.com/office/powerpoint/2010/main" val="1904640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④输出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chor="ctr"/>
              <a:lstStyle/>
              <a:p>
                <a:pPr marL="0" indent="457200">
                  <a:lnSpc>
                    <a:spcPct val="100000"/>
                  </a:lnSpc>
                  <a:buNone/>
                </a:pPr>
                <a:r>
                  <a:rPr lang="zh-CN" altLang="en-US" dirty="0" smtClean="0"/>
                  <a:t>对任意未知示例</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oMath>
                </a14:m>
                <a:r>
                  <a:rPr lang="zh-CN" altLang="en-US" dirty="0" smtClean="0"/>
                  <a:t>，其输出</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oMath>
                </a14:m>
                <a:r>
                  <a:rPr lang="zh-CN" altLang="en-US" dirty="0" smtClean="0"/>
                  <a:t>，有：</a:t>
                </a:r>
                <a:endParaRPr lang="en-US" altLang="zh-CN" dirty="0" smtClean="0"/>
              </a:p>
              <a:p>
                <a:pPr marL="0" indent="457200">
                  <a:lnSpc>
                    <a:spcPct val="100000"/>
                  </a:lnSpc>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                                                                             </m:t>
                      </m:r>
                      <m:r>
                        <a:rPr lang="en-US" altLang="zh-CN" i="1">
                          <a:latin typeface="Cambria Math" panose="02040503050406030204" pitchFamily="18" charset="0"/>
                        </a:rPr>
                        <m:t>(6)</m:t>
                      </m:r>
                    </m:oMath>
                  </m:oMathPara>
                </a14:m>
                <a:r>
                  <a:rPr lang="en-US" altLang="zh-CN" dirty="0"/>
                  <a:t/>
                </a:r>
                <a:br>
                  <a:rPr lang="en-US" altLang="zh-CN" dirty="0"/>
                </a:br>
                <a:endParaRPr lang="en-US" altLang="zh-CN" i="1" dirty="0" smtClean="0">
                  <a:latin typeface="Cambria Math" panose="02040503050406030204" pitchFamily="18" charset="0"/>
                </a:endParaRPr>
              </a:p>
              <a:p>
                <a:pPr marL="0" indent="45720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𝑜𝑣𝑜</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zh-CN" altLang="en-US" i="1">
                                  <a:latin typeface="Cambria Math" panose="02040503050406030204" pitchFamily="18" charset="0"/>
                                </a:rPr>
                                <m:t>𝜇</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𝑠𝑡𝑎𝑐𝑘</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𝑥</m:t>
                                      </m:r>
                                    </m:e>
                                  </m:acc>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rPr>
                                <m:t>)</m:t>
                              </m:r>
                            </m:e>
                          </m:func>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lim>
                              </m:limLow>
                            </m:fName>
                            <m:e>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p>
                                <m:e>
                                  <m:r>
                                    <a:rPr lang="en-US" altLang="zh-CN" i="1">
                                      <a:latin typeface="Cambria Math" panose="02040503050406030204" pitchFamily="18" charset="0"/>
                                      <a:ea typeface="Cambria Math" panose="02040503050406030204" pitchFamily="18" charset="0"/>
                                    </a:rPr>
                                    <m:t>Ⅱ</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h𝑗</m:t>
                                          </m:r>
                                        </m:sub>
                                      </m:sSub>
                                      <m:d>
                                        <m:dPr>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e>
                                      </m:d>
                                      <m:r>
                                        <a:rPr lang="en-US" altLang="zh-CN" i="1">
                                          <a:latin typeface="Cambria Math" panose="02040503050406030204" pitchFamily="18" charset="0"/>
                                          <a:ea typeface="Cambria Math" panose="02040503050406030204" pitchFamily="18" charset="0"/>
                                        </a:rPr>
                                        <m:t>&lt;0</m:t>
                                      </m:r>
                                    </m:e>
                                  </m:d>
                                </m:e>
                              </m:nary>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ea typeface="Cambria Math" panose="02040503050406030204" pitchFamily="18" charset="0"/>
                                    </a:rPr>
                                  </m:ctrlPr>
                                </m:naryPr>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𝑞</m:t>
                                  </m:r>
                                </m:sup>
                                <m:e>
                                  <m:r>
                                    <a:rPr lang="en-US" altLang="zh-CN" i="1">
                                      <a:latin typeface="Cambria Math" panose="02040503050406030204" pitchFamily="18" charset="0"/>
                                      <a:ea typeface="Cambria Math" panose="02040503050406030204" pitchFamily="18" charset="0"/>
                                    </a:rPr>
                                    <m:t>Ⅱ</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𝑗𝑘</m:t>
                                          </m:r>
                                        </m:sub>
                                      </m:sSub>
                                      <m:d>
                                        <m:dPr>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e>
                                      </m:d>
                                      <m:r>
                                        <a:rPr lang="en-US" altLang="zh-CN" i="1">
                                          <a:latin typeface="Cambria Math" panose="02040503050406030204" pitchFamily="18" charset="0"/>
                                          <a:ea typeface="Cambria Math" panose="02040503050406030204" pitchFamily="18" charset="0"/>
                                        </a:rPr>
                                        <m:t>&gt;0</m:t>
                                      </m:r>
                                    </m:e>
                                  </m:d>
                                </m:e>
                              </m:nary>
                            </m:e>
                          </m:func>
                        </m:e>
                      </m:func>
                    </m:oMath>
                  </m:oMathPara>
                </a14:m>
                <a:r>
                  <a:rPr lang="en-US" altLang="zh-CN" dirty="0" smtClean="0">
                    <a:ea typeface="Cambria Math" panose="02040503050406030204" pitchFamily="18" charset="0"/>
                  </a:rPr>
                  <a:t/>
                </a:r>
                <a:br>
                  <a:rPr lang="en-US" altLang="zh-CN" dirty="0" smtClean="0">
                    <a:ea typeface="Cambria Math" panose="02040503050406030204" pitchFamily="18" charset="0"/>
                  </a:rPr>
                </a:br>
                <a:r>
                  <a:rPr lang="en-US" altLang="zh-CN" dirty="0" smtClean="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𝜇</m:t>
                    </m:r>
                    <m:r>
                      <a:rPr lang="zh-CN" altLang="en-US"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Ⅱ</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𝑗</m:t>
                            </m:r>
                          </m:sub>
                        </m:sSub>
                        <m:d>
                          <m:dPr>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p>
                                <m:r>
                                  <a:rPr lang="en-US" altLang="zh-CN" i="1">
                                    <a:latin typeface="Cambria Math" panose="02040503050406030204" pitchFamily="18" charset="0"/>
                                  </a:rPr>
                                  <m:t>∗</m:t>
                                </m:r>
                              </m:sup>
                            </m:sSup>
                          </m:e>
                        </m:d>
                        <m:r>
                          <a:rPr lang="en-US" altLang="zh-CN" i="1">
                            <a:latin typeface="Cambria Math" panose="02040503050406030204" pitchFamily="18" charset="0"/>
                            <a:ea typeface="Cambria Math" panose="02040503050406030204" pitchFamily="18" charset="0"/>
                          </a:rPr>
                          <m:t>&gt;0</m:t>
                        </m:r>
                      </m:e>
                    </m:d>
                  </m:oMath>
                </a14:m>
                <a:endParaRPr lang="en-US" altLang="zh-CN" dirty="0" smtClean="0">
                  <a:ea typeface="Cambria Math" panose="02040503050406030204" pitchFamily="18" charset="0"/>
                </a:endParaRPr>
              </a:p>
              <a:p>
                <a:pPr marL="0" indent="457200">
                  <a:lnSpc>
                    <a:spcPct val="100000"/>
                  </a:lnSpc>
                  <a:buNone/>
                </a:pPr>
                <a:r>
                  <a:rPr lang="zh-CN" altLang="en-US" dirty="0" smtClean="0">
                    <a:ea typeface="Cambria Math" panose="02040503050406030204" pitchFamily="18" charset="0"/>
                  </a:rPr>
                  <a:t>其中，</a:t>
                </a:r>
                <a14:m>
                  <m:oMath xmlns:m="http://schemas.openxmlformats.org/officeDocument/2006/math">
                    <m:r>
                      <a:rPr lang="zh-CN" altLang="en-US" i="1">
                        <a:latin typeface="Cambria Math" panose="02040503050406030204" pitchFamily="18" charset="0"/>
                      </a:rPr>
                      <m:t>𝜇</m:t>
                    </m:r>
                  </m:oMath>
                </a14:m>
                <a:r>
                  <a:rPr lang="zh-CN" altLang="en-US" dirty="0" smtClean="0">
                    <a:ea typeface="Cambria Math" panose="02040503050406030204" pitchFamily="18" charset="0"/>
                  </a:rPr>
                  <a:t>是平衡参数</a:t>
                </a:r>
                <a:endParaRPr lang="en-US" altLang="zh-CN" dirty="0" smtClean="0">
                  <a:ea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4092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4836" y="2286145"/>
            <a:ext cx="9144000" cy="2387600"/>
          </a:xfrm>
        </p:spPr>
        <p:txBody>
          <a:bodyPr anchor="ctr"/>
          <a:lstStyle/>
          <a:p>
            <a:r>
              <a:rPr lang="en-US" altLang="zh-CN" dirty="0" smtClean="0"/>
              <a:t>Thanks</a:t>
            </a:r>
            <a:endParaRPr lang="zh-CN" altLang="en-US" dirty="0"/>
          </a:p>
        </p:txBody>
      </p:sp>
    </p:spTree>
    <p:extLst>
      <p:ext uri="{BB962C8B-B14F-4D97-AF65-F5344CB8AC3E}">
        <p14:creationId xmlns:p14="http://schemas.microsoft.com/office/powerpoint/2010/main" val="288251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强监督及弱监督</a:t>
            </a:r>
            <a:endParaRPr lang="zh-CN" altLang="en-US" dirty="0"/>
          </a:p>
        </p:txBody>
      </p:sp>
      <p:sp>
        <p:nvSpPr>
          <p:cNvPr id="3" name="内容占位符 2"/>
          <p:cNvSpPr>
            <a:spLocks noGrp="1"/>
          </p:cNvSpPr>
          <p:nvPr>
            <p:ph idx="1"/>
          </p:nvPr>
        </p:nvSpPr>
        <p:spPr/>
        <p:txBody>
          <a:bodyPr anchor="ctr"/>
          <a:lstStyle/>
          <a:p>
            <a:pPr marL="0" indent="457200">
              <a:lnSpc>
                <a:spcPct val="100000"/>
              </a:lnSpc>
              <a:buNone/>
            </a:pPr>
            <a:r>
              <a:rPr lang="zh-CN" altLang="en-US" dirty="0" smtClean="0"/>
              <a:t>传统监督学习框架在建模时采用强监督假设，即对象的类别标记信息是单一的、明确的。强监督假设虽然为学习建模的过程提供了便利，但却是对真实世界问题的一种简化处理，在许多情况下并不成立。</a:t>
            </a:r>
            <a:endParaRPr lang="en-US" altLang="zh-CN" dirty="0"/>
          </a:p>
          <a:p>
            <a:pPr marL="0" indent="457200">
              <a:lnSpc>
                <a:spcPct val="100000"/>
              </a:lnSpc>
              <a:buNone/>
            </a:pPr>
            <a:r>
              <a:rPr lang="zh-CN" altLang="en-US" dirty="0" smtClean="0"/>
              <a:t>实际中，受多种因素的制约，学习系统往往只能从训练样本中获取有限的标记信息，即弱监督信息。如何在弱监督信息条件下有效地进行学习建模已成为机器学习领域的热点研究课题。</a:t>
            </a:r>
            <a:endParaRPr lang="en-US" altLang="zh-CN" dirty="0" smtClean="0"/>
          </a:p>
          <a:p>
            <a:pPr marL="0" indent="457200">
              <a:lnSpc>
                <a:spcPct val="100000"/>
              </a:lnSpc>
              <a:buNone/>
            </a:pPr>
            <a:r>
              <a:rPr lang="zh-CN" altLang="en-US" dirty="0" smtClean="0"/>
              <a:t>偏标记学习是一类重要的弱监督机器学习框架。</a:t>
            </a:r>
            <a:endParaRPr lang="en-US" altLang="zh-CN" dirty="0" smtClean="0"/>
          </a:p>
        </p:txBody>
      </p:sp>
    </p:spTree>
    <p:extLst>
      <p:ext uri="{BB962C8B-B14F-4D97-AF65-F5344CB8AC3E}">
        <p14:creationId xmlns:p14="http://schemas.microsoft.com/office/powerpoint/2010/main" val="801919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偏标记学习</a:t>
            </a:r>
            <a:r>
              <a:rPr lang="en-US" altLang="zh-CN" dirty="0" smtClean="0"/>
              <a:t>(PL Learning)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chor="ctr"/>
              <a:lstStyle/>
              <a:p>
                <a:pPr marL="0" indent="457200">
                  <a:lnSpc>
                    <a:spcPct val="100000"/>
                  </a:lnSpc>
                  <a:buNone/>
                </a:pPr>
                <a:r>
                  <a:rPr lang="zh-CN" altLang="en-US" dirty="0" smtClean="0"/>
                  <a:t>在偏标记学习框架下，每个对象可同时获得多个语义标记，但其中仅有一个标记反应了对象的真实语义，改形式的学习场景在现实世界问题中广泛存在。</a:t>
                </a:r>
                <a:endParaRPr lang="en-US" altLang="zh-CN" dirty="0" smtClean="0"/>
              </a:p>
              <a:p>
                <a:pPr marL="0" indent="457200">
                  <a:lnSpc>
                    <a:spcPct val="100000"/>
                  </a:lnSpc>
                  <a:buNone/>
                </a:pPr>
                <a:r>
                  <a:rPr lang="zh-CN" altLang="en-US" dirty="0" smtClean="0"/>
                  <a:t>偏标记学习框架的定义如下：假设</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rPr>
                          <m:t>𝑑</m:t>
                        </m:r>
                      </m:sup>
                    </m:sSup>
                  </m:oMath>
                </a14:m>
                <a:r>
                  <a:rPr lang="zh-CN" altLang="en-US" dirty="0" smtClean="0"/>
                  <a:t>代表示例空间，</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oMath>
                </a14:m>
                <a:r>
                  <a:rPr lang="zh-CN" altLang="en-US" dirty="0" smtClean="0"/>
                  <a:t>代表（多类）标记空间。给定偏标记训练集</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smtClean="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oMath>
                </a14:m>
                <a:r>
                  <a:rPr lang="zh-CN" altLang="en-US" dirty="0" smtClean="0"/>
                  <a:t>为</a:t>
                </a:r>
                <a:r>
                  <a:rPr lang="en-US" altLang="zh-CN" dirty="0" smtClean="0"/>
                  <a:t>d</a:t>
                </a:r>
                <a:r>
                  <a:rPr lang="zh-CN" altLang="en-US" dirty="0" smtClean="0"/>
                  <a:t>维属性向量</a:t>
                </a:r>
                <a14:m>
                  <m:oMath xmlns:m="http://schemas.openxmlformats.org/officeDocument/2006/math">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oMath>
                </a14:m>
                <a:r>
                  <a:rPr lang="zh-CN" altLang="en-US" dirty="0" smtClean="0"/>
                  <a:t>为与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smtClean="0"/>
                  <a:t>对应的候选标记集合，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smtClean="0"/>
                  <a:t>的真实标记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smtClean="0"/>
                  <a:t>未知，但满足条件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smtClean="0"/>
                  <a:t>基于此，偏标记学习系统的任务是基于训练集</a:t>
                </a:r>
                <a:r>
                  <a:rPr lang="en-US" altLang="zh-CN" dirty="0" smtClean="0"/>
                  <a:t>D</a:t>
                </a:r>
                <a:r>
                  <a:rPr lang="zh-CN" altLang="en-US" dirty="0" smtClean="0"/>
                  <a:t>学习得到多分类器</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𝑦</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r="-696" b="-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0553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主流弱监督机器学习框架</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283330"/>
            <a:ext cx="10515600" cy="3435927"/>
          </a:xfrm>
          <a:prstGeom prst="rect">
            <a:avLst/>
          </a:prstGeom>
        </p:spPr>
      </p:pic>
    </p:spTree>
    <p:extLst>
      <p:ext uri="{BB962C8B-B14F-4D97-AF65-F5344CB8AC3E}">
        <p14:creationId xmlns:p14="http://schemas.microsoft.com/office/powerpoint/2010/main" val="2220121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PALOC</a:t>
            </a:r>
            <a:endParaRPr lang="zh-CN" altLang="en-US" dirty="0"/>
          </a:p>
        </p:txBody>
      </p:sp>
      <p:pic>
        <p:nvPicPr>
          <p:cNvPr id="4" name="内容占位符 3"/>
          <p:cNvPicPr>
            <a:picLocks noGrp="1" noChangeAspect="1"/>
          </p:cNvPicPr>
          <p:nvPr>
            <p:ph idx="1"/>
          </p:nvPr>
        </p:nvPicPr>
        <p:blipFill>
          <a:blip r:embed="rId2"/>
          <a:stretch>
            <a:fillRect/>
          </a:stretch>
        </p:blipFill>
        <p:spPr>
          <a:xfrm>
            <a:off x="3613266" y="205027"/>
            <a:ext cx="4605250" cy="6576501"/>
          </a:xfrm>
          <a:prstGeom prst="rect">
            <a:avLst/>
          </a:prstGeom>
        </p:spPr>
      </p:pic>
      <p:sp>
        <p:nvSpPr>
          <p:cNvPr id="6" name="左大括号 5"/>
          <p:cNvSpPr/>
          <p:nvPr/>
        </p:nvSpPr>
        <p:spPr>
          <a:xfrm>
            <a:off x="3671456" y="2576945"/>
            <a:ext cx="145472" cy="1302328"/>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7" name="左大括号 6"/>
          <p:cNvSpPr/>
          <p:nvPr/>
        </p:nvSpPr>
        <p:spPr>
          <a:xfrm>
            <a:off x="3671459" y="3934694"/>
            <a:ext cx="138542" cy="1066797"/>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8" name="左大括号 7"/>
          <p:cNvSpPr/>
          <p:nvPr/>
        </p:nvSpPr>
        <p:spPr>
          <a:xfrm>
            <a:off x="3664529" y="5063840"/>
            <a:ext cx="131618" cy="928251"/>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9" name="文本框 8"/>
          <p:cNvSpPr txBox="1"/>
          <p:nvPr/>
        </p:nvSpPr>
        <p:spPr>
          <a:xfrm>
            <a:off x="3105498" y="3043443"/>
            <a:ext cx="367145" cy="369332"/>
          </a:xfrm>
          <a:prstGeom prst="rect">
            <a:avLst/>
          </a:prstGeom>
          <a:noFill/>
        </p:spPr>
        <p:txBody>
          <a:bodyPr wrap="square" rtlCol="0">
            <a:spAutoFit/>
          </a:bodyPr>
          <a:lstStyle/>
          <a:p>
            <a:r>
              <a:rPr lang="zh-CN" altLang="en-US" dirty="0" smtClean="0">
                <a:solidFill>
                  <a:srgbClr val="FF0000"/>
                </a:solidFill>
              </a:rPr>
              <a:t>①</a:t>
            </a:r>
            <a:endParaRPr lang="zh-CN" altLang="en-US" dirty="0">
              <a:solidFill>
                <a:srgbClr val="FF0000"/>
              </a:solidFill>
            </a:endParaRPr>
          </a:p>
        </p:txBody>
      </p:sp>
      <p:sp>
        <p:nvSpPr>
          <p:cNvPr id="10" name="文本框 9"/>
          <p:cNvSpPr txBox="1"/>
          <p:nvPr/>
        </p:nvSpPr>
        <p:spPr>
          <a:xfrm>
            <a:off x="3105498" y="4283426"/>
            <a:ext cx="367145" cy="369332"/>
          </a:xfrm>
          <a:prstGeom prst="rect">
            <a:avLst/>
          </a:prstGeom>
          <a:noFill/>
        </p:spPr>
        <p:txBody>
          <a:bodyPr wrap="square" rtlCol="0">
            <a:spAutoFit/>
          </a:bodyPr>
          <a:lstStyle/>
          <a:p>
            <a:r>
              <a:rPr lang="zh-CN" altLang="en-US" dirty="0">
                <a:solidFill>
                  <a:srgbClr val="FF0000"/>
                </a:solidFill>
              </a:rPr>
              <a:t>②</a:t>
            </a:r>
          </a:p>
        </p:txBody>
      </p:sp>
      <p:sp>
        <p:nvSpPr>
          <p:cNvPr id="11" name="文本框 8"/>
          <p:cNvSpPr txBox="1"/>
          <p:nvPr/>
        </p:nvSpPr>
        <p:spPr>
          <a:xfrm>
            <a:off x="3105497" y="535715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③</a:t>
            </a:r>
          </a:p>
        </p:txBody>
      </p:sp>
      <p:sp>
        <p:nvSpPr>
          <p:cNvPr id="12" name="左大括号 11"/>
          <p:cNvSpPr/>
          <p:nvPr/>
        </p:nvSpPr>
        <p:spPr>
          <a:xfrm>
            <a:off x="3664529" y="6040588"/>
            <a:ext cx="131618" cy="540322"/>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13" name="文本框 8"/>
          <p:cNvSpPr txBox="1"/>
          <p:nvPr/>
        </p:nvSpPr>
        <p:spPr>
          <a:xfrm>
            <a:off x="3105496" y="612608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FF0000"/>
                </a:solidFill>
              </a:rPr>
              <a:t>④</a:t>
            </a:r>
            <a:endParaRPr lang="zh-CN" altLang="en-US" dirty="0">
              <a:solidFill>
                <a:srgbClr val="FF0000"/>
              </a:solidFill>
            </a:endParaRPr>
          </a:p>
        </p:txBody>
      </p:sp>
    </p:spTree>
    <p:extLst>
      <p:ext uri="{BB962C8B-B14F-4D97-AF65-F5344CB8AC3E}">
        <p14:creationId xmlns:p14="http://schemas.microsoft.com/office/powerpoint/2010/main" val="221288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chor="ctr">
                <a:normAutofit/>
              </a:bodyPr>
              <a:lstStyle/>
              <a:p>
                <a:pPr marL="0" indent="457200">
                  <a:lnSpc>
                    <a:spcPct val="100000"/>
                  </a:lnSpc>
                  <a:buNone/>
                </a:pPr>
                <a:r>
                  <a:rPr lang="zh-CN" altLang="en-US" dirty="0" smtClean="0"/>
                  <a:t>给定数据集</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𝑚</m:t>
                                </m:r>
                              </m:sub>
                            </m:sSub>
                          </m:e>
                        </m:d>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ea typeface="Cambria Math" panose="02040503050406030204" pitchFamily="18" charset="0"/>
                      </a:rPr>
                      <m:t>}</m:t>
                    </m:r>
                  </m:oMath>
                </a14:m>
                <a:r>
                  <a:rPr lang="zh-CN" altLang="en-US" dirty="0" smtClean="0"/>
                  <a:t>。</a:t>
                </a:r>
                <a:r>
                  <a:rPr lang="en-US" altLang="zh-CN" dirty="0" err="1" smtClean="0"/>
                  <a:t>OvO</a:t>
                </a:r>
                <a:r>
                  <a:rPr lang="zh-CN" altLang="en-US" dirty="0" smtClean="0"/>
                  <a:t>将这</a:t>
                </a:r>
                <a:r>
                  <a:rPr lang="en-US" altLang="zh-CN" dirty="0" smtClean="0"/>
                  <a:t>N</a:t>
                </a:r>
                <a:r>
                  <a:rPr lang="zh-CN" altLang="en-US" dirty="0" smtClean="0"/>
                  <a:t>个类别两两配对，从而产生</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−1)/2</m:t>
                    </m:r>
                  </m:oMath>
                </a14:m>
                <a:r>
                  <a:rPr lang="zh-CN" altLang="en-US" dirty="0" smtClean="0"/>
                  <a:t>个二分类任务，例如</a:t>
                </a:r>
                <a:r>
                  <a:rPr lang="en-US" altLang="zh-CN" dirty="0" err="1" smtClean="0"/>
                  <a:t>OvO</a:t>
                </a:r>
                <a:r>
                  <a:rPr lang="zh-CN" altLang="en-US" dirty="0" smtClean="0"/>
                  <a:t>将区分类别</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smtClean="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smtClean="0"/>
                  <a:t>训练一个分类器，该分类器把</a:t>
                </a:r>
                <a:r>
                  <a:rPr lang="en-US" altLang="zh-CN" dirty="0" smtClean="0"/>
                  <a:t>D</a:t>
                </a:r>
                <a:r>
                  <a:rPr lang="zh-CN" altLang="en-US" dirty="0" smtClean="0"/>
                  <a:t>中的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oMath>
                </a14:m>
                <a:r>
                  <a:rPr lang="zh-CN" altLang="en-US" dirty="0" smtClean="0"/>
                  <a:t>类样例作为正例，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smtClean="0"/>
                  <a:t>类作为反例。在测试阶段，新样本将同时提交给所有分类器，于是我们将得到</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−1)/2</m:t>
                    </m:r>
                  </m:oMath>
                </a14:m>
                <a:r>
                  <a:rPr lang="zh-CN" altLang="en-US" dirty="0" smtClean="0"/>
                  <a:t>个分类结果，最终结果可通过投票产生：即把被预测得最多的类别作为最终分类结果。</a:t>
                </a: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r="-696"/>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945" y="1629295"/>
            <a:ext cx="7138834" cy="4163637"/>
          </a:xfrm>
          <a:prstGeom prst="rect">
            <a:avLst/>
          </a:prstGeom>
        </p:spPr>
      </p:pic>
      <p:sp>
        <p:nvSpPr>
          <p:cNvPr id="2" name="标题 1"/>
          <p:cNvSpPr>
            <a:spLocks noGrp="1"/>
          </p:cNvSpPr>
          <p:nvPr>
            <p:ph type="title"/>
          </p:nvPr>
        </p:nvSpPr>
        <p:spPr/>
        <p:txBody>
          <a:bodyPr/>
          <a:lstStyle/>
          <a:p>
            <a:r>
              <a:rPr lang="en-US" altLang="zh-CN" i="1" dirty="0" smtClean="0"/>
              <a:t>One-vs-One</a:t>
            </a:r>
            <a:r>
              <a:rPr lang="en-US" altLang="zh-CN" dirty="0" smtClean="0"/>
              <a:t> (</a:t>
            </a:r>
            <a:r>
              <a:rPr lang="en-US" altLang="zh-CN" dirty="0" err="1" smtClean="0"/>
              <a:t>OvO</a:t>
            </a:r>
            <a:r>
              <a:rPr lang="en-US" altLang="zh-CN" dirty="0" smtClean="0"/>
              <a:t>)</a:t>
            </a:r>
            <a:endParaRPr lang="zh-CN" altLang="en-US" i="1" dirty="0"/>
          </a:p>
        </p:txBody>
      </p:sp>
    </p:spTree>
    <p:extLst>
      <p:ext uri="{BB962C8B-B14F-4D97-AF65-F5344CB8AC3E}">
        <p14:creationId xmlns:p14="http://schemas.microsoft.com/office/powerpoint/2010/main" val="59425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①构建训练集数据</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marL="0" indent="457200">
                  <a:lnSpc>
                    <a:spcPct val="120000"/>
                  </a:lnSpc>
                  <a:buNone/>
                </a:pPr>
                <a:r>
                  <a:rPr lang="zh-CN" altLang="en-US" dirty="0" smtClean="0"/>
                  <a:t>在偏标记学习中应用二元分解方法的主要问题是每一个</a:t>
                </a:r>
                <a:r>
                  <a:rPr lang="en-US" altLang="zh-CN" dirty="0" smtClean="0"/>
                  <a:t>PL</a:t>
                </a:r>
                <a:r>
                  <a:rPr lang="zh-CN" altLang="en-US" dirty="0" smtClean="0"/>
                  <a:t>训练集</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dirty="0" smtClean="0"/>
                  <a:t>的真实标记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dirty="0" smtClean="0"/>
                  <a:t>隐藏在候选标签集</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i="1">
                            <a:latin typeface="Cambria Math" panose="02040503050406030204" pitchFamily="18" charset="0"/>
                          </a:rPr>
                          <m:t>𝑖</m:t>
                        </m:r>
                      </m:sub>
                    </m:sSub>
                  </m:oMath>
                </a14:m>
                <a:r>
                  <a:rPr lang="zh-CN" altLang="en-US" dirty="0" smtClean="0"/>
                  <a:t>中。因此对于</a:t>
                </a:r>
                <a:r>
                  <a:rPr lang="en-US" altLang="zh-CN" dirty="0" err="1" smtClean="0"/>
                  <a:t>OvO</a:t>
                </a:r>
                <a:r>
                  <a:rPr lang="zh-CN" altLang="en-US" dirty="0" smtClean="0"/>
                  <a:t>方法而言，我们无法确定</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dirty="0" smtClean="0"/>
                  <a:t>应该属于一对标签中的哪一个。</a:t>
                </a:r>
                <a:endParaRPr lang="en-US" altLang="zh-CN" dirty="0" smtClean="0"/>
              </a:p>
              <a:p>
                <a:pPr marL="0" indent="457200">
                  <a:lnSpc>
                    <a:spcPct val="120000"/>
                  </a:lnSpc>
                  <a:buNone/>
                </a:pPr>
                <a:r>
                  <a:rPr lang="zh-CN" altLang="en-US" dirty="0" smtClean="0"/>
                  <a:t>在</a:t>
                </a:r>
                <a:r>
                  <a:rPr lang="en-US" altLang="zh-CN" dirty="0" smtClean="0"/>
                  <a:t>PALOC</a:t>
                </a:r>
                <a:r>
                  <a:rPr lang="zh-CN" altLang="en-US" dirty="0" smtClean="0"/>
                  <a:t>中，我们构建新训练集使得</a:t>
                </a:r>
                <a:r>
                  <a:rPr lang="en-US" altLang="zh-CN" dirty="0" smtClean="0"/>
                  <a:t>PL</a:t>
                </a:r>
                <a:r>
                  <a:rPr lang="zh-CN" altLang="en-US" dirty="0" smtClean="0"/>
                  <a:t>数据适应</a:t>
                </a:r>
                <a:r>
                  <a:rPr lang="en-US" altLang="zh-CN" dirty="0" err="1" smtClean="0"/>
                  <a:t>OvO</a:t>
                </a:r>
                <a:r>
                  <a:rPr lang="zh-CN" altLang="en-US" dirty="0" smtClean="0"/>
                  <a:t>，规定</a:t>
                </a:r>
                <a14:m>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𝑆</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smtClean="0"/>
                  <a:t>，表示候选标签集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en-US" dirty="0" smtClean="0"/>
                  <a:t>在</a:t>
                </a:r>
                <a:r>
                  <a:rPr lang="en-US" altLang="zh-CN" dirty="0" smtClean="0"/>
                  <a:t>y</a:t>
                </a:r>
                <a:r>
                  <a:rPr lang="zh-CN" altLang="en-US" dirty="0" smtClean="0"/>
                  <a:t>中的补集，关于标签对</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r>
                  <a:rPr lang="zh-CN" altLang="en-US" dirty="0" smtClean="0"/>
                  <a:t>的二元训练集如下：</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𝑗𝑘</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𝜓</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𝑘</m:t>
                                      </m:r>
                                    </m:sub>
                                  </m:sSub>
                                </m:e>
                              </m:d>
                            </m:e>
                          </m:d>
                        </m:e>
                        <m:e>
                          <m:r>
                            <a:rPr lang="zh-CN" altLang="en-US" b="0" i="1" smtClean="0">
                              <a:latin typeface="Cambria Math" panose="02040503050406030204" pitchFamily="18" charset="0"/>
                            </a:rPr>
                            <m:t>𝜙</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𝜙</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oMath>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zh-CN" altLang="en-US" i="1">
                          <a:latin typeface="Cambria Math" panose="02040503050406030204" pitchFamily="18" charset="0"/>
                        </a:rPr>
                        <m:t>𝜙</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zh-CN" altLang="en-US" i="1" smtClean="0">
                              <a:latin typeface="Cambria Math" panose="02040503050406030204" pitchFamily="18" charset="0"/>
                            </a:rPr>
                            <m:t>𝜆</m:t>
                          </m:r>
                          <m:r>
                            <a:rPr lang="en-US" altLang="zh-CN" i="1" smtClean="0">
                              <a:latin typeface="Cambria Math" panose="02040503050406030204" pitchFamily="18" charset="0"/>
                            </a:rPr>
                            <m:t> </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zh-CN" altLang="en-US"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e>
                            <m:e>
                              <m:r>
                                <a:rPr lang="en-US" altLang="zh-CN" b="0" i="1" smtClean="0">
                                  <a:latin typeface="Cambria Math" panose="02040503050406030204" pitchFamily="18" charset="0"/>
                                </a:rPr>
                                <m:t>−1,</m:t>
                              </m:r>
                              <m:r>
                                <a:rPr lang="en-US" altLang="zh-CN" b="0" i="1" smtClean="0">
                                  <a:latin typeface="Cambria Math" panose="02040503050406030204" pitchFamily="18" charset="0"/>
                                </a:rPr>
                                <m:t>𝑜𝑡h𝑒𝑟𝑤𝑖𝑠𝑒</m:t>
                              </m:r>
                            </m:e>
                          </m:eqArr>
                        </m:e>
                      </m:d>
                      <m:r>
                        <a:rPr lang="en-US" altLang="zh-CN" b="0" i="1" smtClean="0">
                          <a:latin typeface="Cambria Math" panose="02040503050406030204" pitchFamily="18" charset="0"/>
                        </a:rPr>
                        <m:t>,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oMath>
                  </m:oMathPara>
                </a14:m>
                <a:endParaRPr lang="en-US" altLang="zh-CN" b="0" i="1" dirty="0" smtClean="0">
                  <a:latin typeface="Cambria Math" panose="02040503050406030204" pitchFamily="18" charset="0"/>
                </a:endParaRPr>
              </a:p>
              <a:p>
                <a:pPr marL="0" indent="0" algn="ctr">
                  <a:buNone/>
                </a:pP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𝑎𝑛𝑑</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𝜆</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𝑆</m:t>
                                    </m:r>
                                  </m:e>
                                </m:acc>
                              </m:e>
                              <m:sub>
                                <m:r>
                                  <a:rPr lang="en-US" altLang="zh-CN" i="1">
                                    <a:latin typeface="Cambria Math" panose="02040503050406030204" pitchFamily="18" charset="0"/>
                                  </a:rPr>
                                  <m:t>𝑖</m:t>
                                </m:r>
                              </m:sub>
                            </m:sSub>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𝑗</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𝑆</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r>
                              <a:rPr lang="en-US" altLang="zh-CN" i="1">
                                <a:latin typeface="Cambria Math" panose="02040503050406030204" pitchFamily="18" charset="0"/>
                              </a:rPr>
                              <m:t>𝑎𝑛𝑑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zh-CN" altLang="en-US" i="1">
                                    <a:latin typeface="Cambria Math" panose="02040503050406030204" pitchFamily="18" charset="0"/>
                                  </a:rPr>
                                  <m:t>𝜆</m:t>
                                </m:r>
                              </m:e>
                              <m:sub>
                                <m:r>
                                  <a:rPr lang="en-US" altLang="zh-CN" i="1">
                                    <a:latin typeface="Cambria Math" panose="02040503050406030204" pitchFamily="18" charset="0"/>
                                  </a:rPr>
                                  <m:t>𝑘</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e>
                        </m:eqArr>
                      </m:e>
                    </m:d>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en-US" altLang="zh-CN" b="0" dirty="0" smtClean="0"/>
                  <a:t>1</a:t>
                </a:r>
                <a:r>
                  <a:rPr lang="zh-CN" altLang="en-US" b="0" dirty="0" smtClean="0"/>
                  <a:t>）</a:t>
                </a:r>
                <a:endParaRPr lang="en-US" altLang="zh-CN" dirty="0"/>
              </a:p>
              <a:p>
                <a:pPr marL="0" indent="457200">
                  <a:lnSpc>
                    <a:spcPct val="120000"/>
                  </a:lnSpc>
                  <a:buNone/>
                </a:pPr>
                <a:r>
                  <a:rPr lang="zh-CN" altLang="en-US" dirty="0" smtClean="0"/>
                  <a:t>然后在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𝑗𝑘</m:t>
                        </m:r>
                      </m:sub>
                    </m:sSub>
                  </m:oMath>
                </a14:m>
                <a:r>
                  <a:rPr lang="zh-CN" altLang="en-US" dirty="0" smtClean="0"/>
                  <a:t>上利用任意算法</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Β</m:t>
                    </m:r>
                  </m:oMath>
                </a14:m>
                <a:r>
                  <a:rPr lang="zh-CN" altLang="en-US" dirty="0" smtClean="0"/>
                  <a:t>的二元分类器</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i="1">
                            <a:latin typeface="Cambria Math" panose="02040503050406030204" pitchFamily="18" charset="0"/>
                          </a:rPr>
                          <m:t>𝑗𝑘</m:t>
                        </m:r>
                      </m:sub>
                    </m:sSub>
                  </m:oMath>
                </a14:m>
                <a:r>
                  <a:rPr lang="zh-CN" altLang="en-US" dirty="0" smtClean="0"/>
                  <a:t>，即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𝑗𝑘</m:t>
                        </m:r>
                      </m:sub>
                    </m:sSub>
                    <m:r>
                      <a:rPr lang="en-US" altLang="zh-CN" i="1" smtClean="0">
                        <a:latin typeface="Cambria Math" panose="02040503050406030204" pitchFamily="18" charset="0"/>
                        <a:ea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Β</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𝑗𝑘</m:t>
                        </m:r>
                      </m:sub>
                    </m:sSub>
                    <m:r>
                      <a:rPr lang="en-US" altLang="zh-CN" b="0" i="1" smtClean="0">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54" t="-700" b="-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4266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PALOC</a:t>
            </a:r>
            <a:endParaRPr lang="zh-CN" altLang="en-US" dirty="0"/>
          </a:p>
        </p:txBody>
      </p:sp>
      <p:pic>
        <p:nvPicPr>
          <p:cNvPr id="4" name="内容占位符 3"/>
          <p:cNvPicPr>
            <a:picLocks noGrp="1" noChangeAspect="1"/>
          </p:cNvPicPr>
          <p:nvPr>
            <p:ph idx="1"/>
          </p:nvPr>
        </p:nvPicPr>
        <p:blipFill>
          <a:blip r:embed="rId2"/>
          <a:stretch>
            <a:fillRect/>
          </a:stretch>
        </p:blipFill>
        <p:spPr>
          <a:xfrm>
            <a:off x="3613266" y="205027"/>
            <a:ext cx="4605250" cy="6576501"/>
          </a:xfrm>
          <a:prstGeom prst="rect">
            <a:avLst/>
          </a:prstGeom>
        </p:spPr>
      </p:pic>
      <p:sp>
        <p:nvSpPr>
          <p:cNvPr id="6" name="左大括号 5"/>
          <p:cNvSpPr/>
          <p:nvPr/>
        </p:nvSpPr>
        <p:spPr>
          <a:xfrm>
            <a:off x="3671456" y="2576945"/>
            <a:ext cx="145472" cy="1302328"/>
          </a:xfrm>
          <a:prstGeom prst="leftBrac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7" name="左大括号 6"/>
          <p:cNvSpPr/>
          <p:nvPr/>
        </p:nvSpPr>
        <p:spPr>
          <a:xfrm>
            <a:off x="3671459" y="3934694"/>
            <a:ext cx="138542" cy="1066797"/>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8" name="左大括号 7"/>
          <p:cNvSpPr/>
          <p:nvPr/>
        </p:nvSpPr>
        <p:spPr>
          <a:xfrm>
            <a:off x="3664529" y="5063840"/>
            <a:ext cx="131618" cy="928251"/>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9" name="文本框 8"/>
          <p:cNvSpPr txBox="1"/>
          <p:nvPr/>
        </p:nvSpPr>
        <p:spPr>
          <a:xfrm>
            <a:off x="3105498" y="3043443"/>
            <a:ext cx="367145" cy="369332"/>
          </a:xfrm>
          <a:prstGeom prst="rect">
            <a:avLst/>
          </a:prstGeom>
          <a:noFill/>
        </p:spPr>
        <p:txBody>
          <a:bodyPr wrap="square" rtlCol="0">
            <a:spAutoFit/>
          </a:bodyPr>
          <a:lstStyle/>
          <a:p>
            <a:r>
              <a:rPr lang="zh-CN" altLang="en-US" dirty="0" smtClean="0">
                <a:solidFill>
                  <a:schemeClr val="bg2">
                    <a:lumMod val="50000"/>
                  </a:schemeClr>
                </a:solidFill>
              </a:rPr>
              <a:t>①</a:t>
            </a:r>
            <a:endParaRPr lang="zh-CN" altLang="en-US" dirty="0">
              <a:solidFill>
                <a:schemeClr val="bg2">
                  <a:lumMod val="50000"/>
                </a:schemeClr>
              </a:solidFill>
            </a:endParaRPr>
          </a:p>
        </p:txBody>
      </p:sp>
      <p:sp>
        <p:nvSpPr>
          <p:cNvPr id="10" name="文本框 9"/>
          <p:cNvSpPr txBox="1"/>
          <p:nvPr/>
        </p:nvSpPr>
        <p:spPr>
          <a:xfrm>
            <a:off x="3105498" y="4283426"/>
            <a:ext cx="367145" cy="369332"/>
          </a:xfrm>
          <a:prstGeom prst="rect">
            <a:avLst/>
          </a:prstGeom>
          <a:noFill/>
        </p:spPr>
        <p:txBody>
          <a:bodyPr wrap="square" rtlCol="0">
            <a:spAutoFit/>
          </a:bodyPr>
          <a:lstStyle/>
          <a:p>
            <a:r>
              <a:rPr lang="zh-CN" altLang="en-US" dirty="0">
                <a:solidFill>
                  <a:srgbClr val="FF0000"/>
                </a:solidFill>
              </a:rPr>
              <a:t>②</a:t>
            </a:r>
          </a:p>
        </p:txBody>
      </p:sp>
      <p:sp>
        <p:nvSpPr>
          <p:cNvPr id="11" name="文本框 8"/>
          <p:cNvSpPr txBox="1"/>
          <p:nvPr/>
        </p:nvSpPr>
        <p:spPr>
          <a:xfrm>
            <a:off x="3105497" y="535715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③</a:t>
            </a:r>
          </a:p>
        </p:txBody>
      </p:sp>
      <p:sp>
        <p:nvSpPr>
          <p:cNvPr id="12" name="左大括号 11"/>
          <p:cNvSpPr/>
          <p:nvPr/>
        </p:nvSpPr>
        <p:spPr>
          <a:xfrm>
            <a:off x="3664529" y="6040588"/>
            <a:ext cx="131618" cy="540322"/>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13" name="文本框 8"/>
          <p:cNvSpPr txBox="1"/>
          <p:nvPr/>
        </p:nvSpPr>
        <p:spPr>
          <a:xfrm>
            <a:off x="3105496" y="6126083"/>
            <a:ext cx="3671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FF0000"/>
                </a:solidFill>
              </a:rPr>
              <a:t>④</a:t>
            </a:r>
            <a:endParaRPr lang="zh-CN" altLang="en-US" dirty="0">
              <a:solidFill>
                <a:srgbClr val="FF0000"/>
              </a:solidFill>
            </a:endParaRPr>
          </a:p>
        </p:txBody>
      </p:sp>
    </p:spTree>
    <p:extLst>
      <p:ext uri="{BB962C8B-B14F-4D97-AF65-F5344CB8AC3E}">
        <p14:creationId xmlns:p14="http://schemas.microsoft.com/office/powerpoint/2010/main" val="478232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lstStyle/>
          <a:p>
            <a:pPr marL="0" indent="457200">
              <a:lnSpc>
                <a:spcPct val="100000"/>
              </a:lnSpc>
              <a:buNone/>
            </a:pPr>
            <a:r>
              <a:rPr lang="zh-CN" altLang="en-US" dirty="0" smtClean="0"/>
              <a:t>当训练数据很多时，一种强大的结合策略是使用“学习法”，即通过另一个学习器来进行结合。</a:t>
            </a:r>
            <a:r>
              <a:rPr lang="en-US" altLang="zh-CN" dirty="0" smtClean="0"/>
              <a:t>Stacking</a:t>
            </a:r>
            <a:r>
              <a:rPr lang="zh-CN" altLang="en-US" dirty="0" smtClean="0"/>
              <a:t>是学习法的典型代表。这里我们把个体学习器称为初级学习器，用于结合的学习器称为次级学习器或元学习器。</a:t>
            </a:r>
            <a:endParaRPr lang="en-US" altLang="zh-CN" dirty="0" smtClean="0"/>
          </a:p>
          <a:p>
            <a:pPr marL="0" indent="457200">
              <a:lnSpc>
                <a:spcPct val="100000"/>
              </a:lnSpc>
              <a:buNone/>
            </a:pPr>
            <a:r>
              <a:rPr lang="en-US" altLang="zh-CN" dirty="0" smtClean="0"/>
              <a:t>Stacking</a:t>
            </a:r>
            <a:r>
              <a:rPr lang="zh-CN" altLang="en-US" dirty="0" smtClean="0"/>
              <a:t>先从初始数据集训练出初级学习器，然后“生成”一个新数据集用于次级学习器。在这个新数据集中，初级学习器的输出被当做样例输入特征，而初始样本的标记仍被当做样例标记。</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283" y="822180"/>
            <a:ext cx="7391400" cy="5476875"/>
          </a:xfrm>
          <a:prstGeom prst="rect">
            <a:avLst/>
          </a:prstGeom>
        </p:spPr>
      </p:pic>
      <p:sp>
        <p:nvSpPr>
          <p:cNvPr id="2" name="标题 1"/>
          <p:cNvSpPr>
            <a:spLocks noGrp="1"/>
          </p:cNvSpPr>
          <p:nvPr>
            <p:ph type="title"/>
          </p:nvPr>
        </p:nvSpPr>
        <p:spPr/>
        <p:txBody>
          <a:bodyPr/>
          <a:lstStyle/>
          <a:p>
            <a:r>
              <a:rPr lang="en-US" altLang="zh-CN" dirty="0" smtClean="0"/>
              <a:t>Stacking</a:t>
            </a:r>
            <a:endParaRPr lang="zh-CN" altLang="en-US" dirty="0"/>
          </a:p>
        </p:txBody>
      </p:sp>
    </p:spTree>
    <p:extLst>
      <p:ext uri="{BB962C8B-B14F-4D97-AF65-F5344CB8AC3E}">
        <p14:creationId xmlns:p14="http://schemas.microsoft.com/office/powerpoint/2010/main" val="147123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408</Words>
  <Application>Microsoft Office PowerPoint</Application>
  <PresentationFormat>宽屏</PresentationFormat>
  <Paragraphs>59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Towards Enabling Binary Decomposition for Partial Label Learning</vt:lpstr>
      <vt:lpstr>强监督及弱监督</vt:lpstr>
      <vt:lpstr>偏标记学习(PL Learning)</vt:lpstr>
      <vt:lpstr>主流弱监督机器学习框架</vt:lpstr>
      <vt:lpstr>PALOC</vt:lpstr>
      <vt:lpstr>One-vs-One (OvO)</vt:lpstr>
      <vt:lpstr>①构建训练集数据</vt:lpstr>
      <vt:lpstr>PALOC</vt:lpstr>
      <vt:lpstr>Stacking</vt:lpstr>
      <vt:lpstr>②初级学习器</vt:lpstr>
      <vt:lpstr>PALOC</vt:lpstr>
      <vt:lpstr>③次级学习器</vt:lpstr>
      <vt:lpstr>PALOC</vt:lpstr>
      <vt:lpstr>④输出</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Enabling Binary Decomposition for Partial Label Learning</dc:title>
  <dc:creator>钱 Money</dc:creator>
  <cp:lastModifiedBy>钱 Money</cp:lastModifiedBy>
  <cp:revision>29</cp:revision>
  <dcterms:created xsi:type="dcterms:W3CDTF">2018-09-14T08:19:43Z</dcterms:created>
  <dcterms:modified xsi:type="dcterms:W3CDTF">2018-09-19T10:26:40Z</dcterms:modified>
</cp:coreProperties>
</file>