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2286000"/>
            <a:ext cx="59944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800"/>
              </a:lnSpc>
              <a:tabLst/>
            </a:pPr>
            <a:r>
              <a:rPr lang="en-US" altLang="zh-CN" sz="6000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JavaWeb</a:t>
            </a:r>
            <a:r>
              <a:rPr lang="en-US" altLang="zh-CN" sz="6000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开发</a:t>
            </a:r>
            <a:r>
              <a:rPr lang="en-US" altLang="zh-CN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Franklin Gothic Medium" pitchFamily="18" charset="0"/>
                <a:cs typeface="Franklin Gothic Medium" pitchFamily="18" charset="0"/>
              </a:rPr>
              <a:t>Ajax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838200"/>
            <a:ext cx="3302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XMLHttpRequest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39800" y="2120900"/>
            <a:ext cx="1905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97000" y="1930400"/>
            <a:ext cx="7188200" cy="467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7010400" algn="l"/>
              </a:tabLst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该对象由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创建并使用，可以向</a:t>
            </a:r>
          </a:p>
          <a:p>
            <a:pPr>
              <a:lnSpc>
                <a:spcPts val="3400"/>
              </a:lnSpc>
              <a:tabLst>
                <a:tab pos="7010400" algn="l"/>
              </a:tabLst>
            </a:pPr>
            <a:r>
              <a:rPr lang="en-US" altLang="zh-CN" sz="32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服务器发送一个</a:t>
            </a:r>
            <a:r>
              <a:rPr lang="en-US" altLang="zh-CN" sz="32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HTTP</a:t>
            </a:r>
            <a:r>
              <a:rPr lang="en-US" altLang="zh-CN" sz="32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请求。</a:t>
            </a:r>
          </a:p>
          <a:p>
            <a:pPr>
              <a:lnSpc>
                <a:spcPts val="4200"/>
              </a:lnSpc>
              <a:tabLst>
                <a:tab pos="7010400" algn="l"/>
              </a:tabLst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这样的类首先由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Internet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Explorer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</a:t>
            </a:r>
          </a:p>
          <a:p>
            <a:pPr>
              <a:lnSpc>
                <a:spcPts val="3400"/>
              </a:lnSpc>
              <a:tabLst>
                <a:tab pos="7010400" algn="l"/>
              </a:tabLst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ActiveX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对象引入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被称为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XMLHTTP.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后来</a:t>
            </a:r>
          </a:p>
          <a:p>
            <a:pPr>
              <a:lnSpc>
                <a:spcPts val="3400"/>
              </a:lnSpc>
              <a:tabLst>
                <a:tab pos="7010400" algn="l"/>
              </a:tabLst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Mozilla,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Safari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和其他浏览器纷纷仿效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提</a:t>
            </a:r>
          </a:p>
          <a:p>
            <a:pPr>
              <a:lnSpc>
                <a:spcPts val="3400"/>
              </a:lnSpc>
              <a:tabLst>
                <a:tab pos="7010400" algn="l"/>
              </a:tabLst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供了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XMLHttpRequest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类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它支持微软的</a:t>
            </a:r>
          </a:p>
          <a:p>
            <a:pPr>
              <a:lnSpc>
                <a:spcPts val="3400"/>
              </a:lnSpc>
              <a:tabLst>
                <a:tab pos="7010400" algn="l"/>
              </a:tabLst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ActiveX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对象所提供的方法和属性。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010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65250" y="2702521"/>
            <a:ext cx="7429500" cy="3397122"/>
          </a:xfrm>
          <a:custGeom>
            <a:avLst/>
            <a:gdLst>
              <a:gd name="connsiteX0" fmla="*/ 6350 w 7429500"/>
              <a:gd name="connsiteY0" fmla="*/ 3390772 h 3397122"/>
              <a:gd name="connsiteX1" fmla="*/ 7423150 w 7429500"/>
              <a:gd name="connsiteY1" fmla="*/ 3390772 h 3397122"/>
              <a:gd name="connsiteX2" fmla="*/ 7423150 w 7429500"/>
              <a:gd name="connsiteY2" fmla="*/ 6350 h 3397122"/>
              <a:gd name="connsiteX3" fmla="*/ 6350 w 7429500"/>
              <a:gd name="connsiteY3" fmla="*/ 6350 h 3397122"/>
              <a:gd name="connsiteX4" fmla="*/ 6350 w 7429500"/>
              <a:gd name="connsiteY4" fmla="*/ 3390772 h 3397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29500" h="3397122">
                <a:moveTo>
                  <a:pt x="6350" y="3390772"/>
                </a:moveTo>
                <a:lnTo>
                  <a:pt x="7423150" y="3390772"/>
                </a:lnTo>
                <a:lnTo>
                  <a:pt x="7423150" y="6350"/>
                </a:lnTo>
                <a:lnTo>
                  <a:pt x="6350" y="6350"/>
                </a:lnTo>
                <a:lnTo>
                  <a:pt x="6350" y="339077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838200"/>
            <a:ext cx="3302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XMLHttpRequest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47700" y="21209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407400" y="64516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11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1930400"/>
            <a:ext cx="69088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50800" algn="l"/>
                <a:tab pos="9144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XMLHttpRequest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50800" algn="l"/>
                <a:tab pos="914400" algn="l"/>
                <a:tab pos="990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if(window.XMLHttpRequest)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{</a:t>
            </a:r>
          </a:p>
          <a:p>
            <a:pPr>
              <a:lnSpc>
                <a:spcPts val="2900"/>
              </a:lnSpc>
              <a:tabLst>
                <a:tab pos="50800" algn="l"/>
                <a:tab pos="914400" algn="l"/>
                <a:tab pos="990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//Mozilla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浏览器</a:t>
            </a:r>
          </a:p>
          <a:p>
            <a:pPr>
              <a:lnSpc>
                <a:spcPts val="2800"/>
              </a:lnSpc>
              <a:tabLst>
                <a:tab pos="50800" algn="l"/>
                <a:tab pos="9144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XMLHttpRequest();</a:t>
            </a:r>
          </a:p>
          <a:p>
            <a:pPr>
              <a:lnSpc>
                <a:spcPts val="2800"/>
              </a:lnSpc>
              <a:tabLst>
                <a:tab pos="50800" algn="l"/>
                <a:tab pos="914400" algn="l"/>
                <a:tab pos="990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else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(window.ActiveXObject)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{</a:t>
            </a:r>
          </a:p>
          <a:p>
            <a:pPr>
              <a:lnSpc>
                <a:spcPts val="2900"/>
              </a:lnSpc>
              <a:tabLst>
                <a:tab pos="50800" algn="l"/>
                <a:tab pos="9144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IE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浏览器</a:t>
            </a:r>
          </a:p>
          <a:p>
            <a:pPr>
              <a:lnSpc>
                <a:spcPts val="2800"/>
              </a:lnSpc>
              <a:tabLst>
                <a:tab pos="50800" algn="l"/>
                <a:tab pos="9144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ActiveXObject("Microsoft.XMLHTTP");</a:t>
            </a:r>
          </a:p>
          <a:p>
            <a:pPr>
              <a:lnSpc>
                <a:spcPts val="2800"/>
              </a:lnSpc>
              <a:tabLst>
                <a:tab pos="50800" algn="l"/>
                <a:tab pos="914400" algn="l"/>
                <a:tab pos="9906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65250" y="2558554"/>
            <a:ext cx="6709410" cy="876795"/>
          </a:xfrm>
          <a:custGeom>
            <a:avLst/>
            <a:gdLst>
              <a:gd name="connsiteX0" fmla="*/ 6350 w 6709410"/>
              <a:gd name="connsiteY0" fmla="*/ 870445 h 876795"/>
              <a:gd name="connsiteX1" fmla="*/ 6703060 w 6709410"/>
              <a:gd name="connsiteY1" fmla="*/ 870445 h 876795"/>
              <a:gd name="connsiteX2" fmla="*/ 6703060 w 6709410"/>
              <a:gd name="connsiteY2" fmla="*/ 6350 h 876795"/>
              <a:gd name="connsiteX3" fmla="*/ 6350 w 6709410"/>
              <a:gd name="connsiteY3" fmla="*/ 6350 h 876795"/>
              <a:gd name="connsiteX4" fmla="*/ 6350 w 6709410"/>
              <a:gd name="connsiteY4" fmla="*/ 870445 h 876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9410" h="876795">
                <a:moveTo>
                  <a:pt x="6350" y="870445"/>
                </a:moveTo>
                <a:lnTo>
                  <a:pt x="6703060" y="870445"/>
                </a:lnTo>
                <a:lnTo>
                  <a:pt x="6703060" y="6350"/>
                </a:lnTo>
                <a:lnTo>
                  <a:pt x="6350" y="6350"/>
                </a:lnTo>
                <a:lnTo>
                  <a:pt x="6350" y="8704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65250" y="4214761"/>
            <a:ext cx="6709410" cy="948804"/>
          </a:xfrm>
          <a:custGeom>
            <a:avLst/>
            <a:gdLst>
              <a:gd name="connsiteX0" fmla="*/ 6350 w 6709410"/>
              <a:gd name="connsiteY0" fmla="*/ 942454 h 948804"/>
              <a:gd name="connsiteX1" fmla="*/ 6703060 w 6709410"/>
              <a:gd name="connsiteY1" fmla="*/ 942454 h 948804"/>
              <a:gd name="connsiteX2" fmla="*/ 6703060 w 6709410"/>
              <a:gd name="connsiteY2" fmla="*/ 6350 h 948804"/>
              <a:gd name="connsiteX3" fmla="*/ 6350 w 6709410"/>
              <a:gd name="connsiteY3" fmla="*/ 6350 h 948804"/>
              <a:gd name="connsiteX4" fmla="*/ 6350 w 6709410"/>
              <a:gd name="connsiteY4" fmla="*/ 942454 h 948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9410" h="948804">
                <a:moveTo>
                  <a:pt x="6350" y="942454"/>
                </a:moveTo>
                <a:lnTo>
                  <a:pt x="6703060" y="942454"/>
                </a:lnTo>
                <a:lnTo>
                  <a:pt x="6703060" y="6350"/>
                </a:lnTo>
                <a:lnTo>
                  <a:pt x="6350" y="6350"/>
                </a:lnTo>
                <a:lnTo>
                  <a:pt x="6350" y="94245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838200"/>
            <a:ext cx="3302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XMLHttpRequest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39800" y="21209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97000" y="1930400"/>
            <a:ext cx="3670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请求（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get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39800" y="37338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0" y="3543300"/>
            <a:ext cx="3873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</a:t>
            </a:r>
            <a:r>
              <a:rPr lang="en-US" altLang="zh-CN" sz="32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请求（</a:t>
            </a:r>
            <a:r>
              <a:rPr lang="en-US" altLang="zh-CN" sz="32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post</a:t>
            </a:r>
            <a:r>
              <a:rPr lang="en-US" altLang="zh-CN" sz="32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30300" y="2819400"/>
            <a:ext cx="339477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xhr.open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(get',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url,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true);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30300" y="4521200"/>
            <a:ext cx="74549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277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xhr.open('post',url,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true);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277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65250" y="2558554"/>
            <a:ext cx="6709410" cy="876795"/>
          </a:xfrm>
          <a:custGeom>
            <a:avLst/>
            <a:gdLst>
              <a:gd name="connsiteX0" fmla="*/ 6350 w 6709410"/>
              <a:gd name="connsiteY0" fmla="*/ 870445 h 876795"/>
              <a:gd name="connsiteX1" fmla="*/ 6703060 w 6709410"/>
              <a:gd name="connsiteY1" fmla="*/ 870445 h 876795"/>
              <a:gd name="connsiteX2" fmla="*/ 6703060 w 6709410"/>
              <a:gd name="connsiteY2" fmla="*/ 6350 h 876795"/>
              <a:gd name="connsiteX3" fmla="*/ 6350 w 6709410"/>
              <a:gd name="connsiteY3" fmla="*/ 6350 h 876795"/>
              <a:gd name="connsiteX4" fmla="*/ 6350 w 6709410"/>
              <a:gd name="connsiteY4" fmla="*/ 870445 h 876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9410" h="876795">
                <a:moveTo>
                  <a:pt x="6350" y="870445"/>
                </a:moveTo>
                <a:lnTo>
                  <a:pt x="6703060" y="870445"/>
                </a:lnTo>
                <a:lnTo>
                  <a:pt x="6703060" y="6350"/>
                </a:lnTo>
                <a:lnTo>
                  <a:pt x="6350" y="6350"/>
                </a:lnTo>
                <a:lnTo>
                  <a:pt x="6350" y="8704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65250" y="4214710"/>
            <a:ext cx="6709410" cy="1668907"/>
          </a:xfrm>
          <a:custGeom>
            <a:avLst/>
            <a:gdLst>
              <a:gd name="connsiteX0" fmla="*/ 6350 w 6709410"/>
              <a:gd name="connsiteY0" fmla="*/ 1662557 h 1668907"/>
              <a:gd name="connsiteX1" fmla="*/ 6703060 w 6709410"/>
              <a:gd name="connsiteY1" fmla="*/ 1662557 h 1668907"/>
              <a:gd name="connsiteX2" fmla="*/ 6703060 w 6709410"/>
              <a:gd name="connsiteY2" fmla="*/ 6350 h 1668907"/>
              <a:gd name="connsiteX3" fmla="*/ 6350 w 6709410"/>
              <a:gd name="connsiteY3" fmla="*/ 6350 h 1668907"/>
              <a:gd name="connsiteX4" fmla="*/ 6350 w 6709410"/>
              <a:gd name="connsiteY4" fmla="*/ 1662557 h 1668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9410" h="1668907">
                <a:moveTo>
                  <a:pt x="6350" y="1662557"/>
                </a:moveTo>
                <a:lnTo>
                  <a:pt x="6703060" y="1662557"/>
                </a:lnTo>
                <a:lnTo>
                  <a:pt x="6703060" y="6350"/>
                </a:lnTo>
                <a:lnTo>
                  <a:pt x="6350" y="6350"/>
                </a:lnTo>
                <a:lnTo>
                  <a:pt x="6350" y="166255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838200"/>
            <a:ext cx="3302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XMLHttpRequest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39800" y="21209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97000" y="1930400"/>
            <a:ext cx="3670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发送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请求（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get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39800" y="37338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0" y="3543300"/>
            <a:ext cx="3873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发送</a:t>
            </a:r>
            <a:r>
              <a:rPr lang="en-US" altLang="zh-CN" sz="32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请求（</a:t>
            </a:r>
            <a:r>
              <a:rPr lang="en-US" altLang="zh-CN" sz="32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post</a:t>
            </a:r>
            <a:r>
              <a:rPr lang="en-US" altLang="zh-CN" sz="32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30300" y="2819400"/>
            <a:ext cx="180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xhr.send(null);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54100" y="4508500"/>
            <a:ext cx="7604646" cy="21364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676400" algn="l"/>
                <a:tab pos="73533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xhr.setRequestHeader(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'content-type',</a:t>
            </a:r>
            <a:endParaRPr lang="en-US" altLang="zh-CN" sz="24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2800"/>
              </a:lnSpc>
              <a:tabLst>
                <a:tab pos="1676400" algn="l"/>
                <a:tab pos="7353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application/x-www-form-urlencoded');</a:t>
            </a:r>
          </a:p>
          <a:p>
            <a:pPr>
              <a:lnSpc>
                <a:spcPts val="2800"/>
              </a:lnSpc>
              <a:tabLst>
                <a:tab pos="1676400" algn="l"/>
                <a:tab pos="73533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xhr.send(“name=value&amp;name=value”);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676400" algn="l"/>
                <a:tab pos="73533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73759" y="3614305"/>
            <a:ext cx="6709409" cy="1236840"/>
          </a:xfrm>
          <a:custGeom>
            <a:avLst/>
            <a:gdLst>
              <a:gd name="connsiteX0" fmla="*/ 6350 w 6709409"/>
              <a:gd name="connsiteY0" fmla="*/ 1230490 h 1236840"/>
              <a:gd name="connsiteX1" fmla="*/ 6703059 w 6709409"/>
              <a:gd name="connsiteY1" fmla="*/ 1230490 h 1236840"/>
              <a:gd name="connsiteX2" fmla="*/ 6703059 w 6709409"/>
              <a:gd name="connsiteY2" fmla="*/ 6350 h 1236840"/>
              <a:gd name="connsiteX3" fmla="*/ 6350 w 6709409"/>
              <a:gd name="connsiteY3" fmla="*/ 6350 h 1236840"/>
              <a:gd name="connsiteX4" fmla="*/ 6350 w 6709409"/>
              <a:gd name="connsiteY4" fmla="*/ 1230490 h 1236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9409" h="1236840">
                <a:moveTo>
                  <a:pt x="6350" y="1230490"/>
                </a:moveTo>
                <a:lnTo>
                  <a:pt x="6703059" y="1230490"/>
                </a:lnTo>
                <a:lnTo>
                  <a:pt x="6703059" y="6350"/>
                </a:lnTo>
                <a:lnTo>
                  <a:pt x="6350" y="6350"/>
                </a:lnTo>
                <a:lnTo>
                  <a:pt x="6350" y="12304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838200"/>
            <a:ext cx="3302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XMLHttpRequest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39800" y="21717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97000" y="1981200"/>
            <a:ext cx="7048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当服务器处理完毕后，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XMLHttpRequest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66800" y="2514600"/>
            <a:ext cx="75184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30200" algn="l"/>
                <a:tab pos="73406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会自动调用一个处理函数，这个函数必</a:t>
            </a:r>
          </a:p>
          <a:p>
            <a:pPr>
              <a:lnSpc>
                <a:spcPts val="3800"/>
              </a:lnSpc>
              <a:tabLst>
                <a:tab pos="330200" algn="l"/>
                <a:tab pos="73406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须在发送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请求前注册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(send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方法前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30200" algn="l"/>
                <a:tab pos="7340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xhr.onreadystatechange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事件处理函数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;</a:t>
            </a:r>
          </a:p>
          <a:p>
            <a:pPr>
              <a:lnSpc>
                <a:spcPts val="2800"/>
              </a:lnSpc>
              <a:tabLst>
                <a:tab pos="330200" algn="l"/>
                <a:tab pos="7340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xhr.send(null);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30200" algn="l"/>
                <a:tab pos="73406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838200"/>
            <a:ext cx="3302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XMLHttpRequest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39800" y="2171700"/>
            <a:ext cx="1905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97000" y="1981200"/>
            <a:ext cx="70104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onreadystatechange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事件在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readyState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属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性值发生改变时触发。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readyState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属性表示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请求与服务器的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32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交互状态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97000" y="4241800"/>
            <a:ext cx="1143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54200" y="4102100"/>
            <a:ext cx="22606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请求未初始化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请求正在发送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请求发送完毕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响应交互中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响应完成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407400" y="64516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838200"/>
            <a:ext cx="3302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XMLHttpRequest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39800" y="21717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97000" y="1917700"/>
            <a:ext cx="69723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stauts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属性表示服务器返回的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HTTP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响应值。例如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97000" y="3162300"/>
            <a:ext cx="1143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54200" y="3022600"/>
            <a:ext cx="57404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表示请求成功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404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资源未找到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内部服务器错误，如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servlet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代码错误等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407400" y="64516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838200"/>
            <a:ext cx="3302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XMLHttpRequest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00100" y="21717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57300" y="1981200"/>
            <a:ext cx="72517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当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readyState==4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并且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status==200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时，可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以通过下列属性获取服务器返回的信息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57300" y="3162300"/>
            <a:ext cx="1143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202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14500" y="2971800"/>
            <a:ext cx="6870700" cy="363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6705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responseText返回字符串类型，获取服务器返回的</a:t>
            </a:r>
          </a:p>
          <a:p>
            <a:pPr>
              <a:lnSpc>
                <a:spcPts val="2800"/>
              </a:lnSpc>
              <a:tabLst>
                <a:tab pos="6705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文本信息</a:t>
            </a:r>
          </a:p>
          <a:p>
            <a:pPr>
              <a:lnSpc>
                <a:spcPts val="3400"/>
              </a:lnSpc>
              <a:tabLst>
                <a:tab pos="67056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responseXML返回DOM对象，获取服务器返回的</a:t>
            </a:r>
          </a:p>
          <a:p>
            <a:pPr>
              <a:lnSpc>
                <a:spcPts val="2800"/>
              </a:lnSpc>
              <a:tabLst>
                <a:tab pos="6705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70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35687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Ajax</a:t>
            </a:r>
            <a:r>
              <a:rPr lang="en-US" altLang="zh-CN" sz="3602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技术应用步骤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00100" y="2171700"/>
            <a:ext cx="1905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57300" y="1981200"/>
            <a:ext cx="7150100" cy="269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XMLHttpRequest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调用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open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方法，创建请求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设定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onreadystatechange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事件函数，用于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32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响应处理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调用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send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方法发送请求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407400" y="64516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900" y="3136900"/>
            <a:ext cx="6934200" cy="3302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6000" y="2159000"/>
            <a:ext cx="40640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200"/>
              </a:lnSpc>
              <a:tabLst/>
            </a:pPr>
            <a:r>
              <a:rPr lang="en-US" altLang="zh-CN" sz="4800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Ajax+JSON</a:t>
            </a:r>
            <a:r>
              <a:rPr lang="en-US" altLang="zh-CN" sz="4800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900" y="3136900"/>
            <a:ext cx="6934200" cy="3302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6000" y="2159000"/>
            <a:ext cx="23368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200"/>
              </a:lnSpc>
              <a:tabLst/>
            </a:pPr>
            <a:r>
              <a:rPr lang="en-US" altLang="zh-CN" sz="4800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Ajax</a:t>
            </a:r>
            <a:r>
              <a:rPr lang="en-US" altLang="zh-CN" sz="4800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简介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4673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基于</a:t>
            </a: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JSON</a:t>
            </a: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格式交互数据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2600" y="2044700"/>
            <a:ext cx="1651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25500" y="1905000"/>
            <a:ext cx="7759700" cy="471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581900" algn="l"/>
              </a:tabLst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（JavaScript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Object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Notation）是</a:t>
            </a:r>
          </a:p>
          <a:p>
            <a:pPr>
              <a:lnSpc>
                <a:spcPts val="3000"/>
              </a:lnSpc>
              <a:tabLst>
                <a:tab pos="7581900" algn="l"/>
              </a:tabLst>
            </a:pPr>
            <a:r>
              <a:rPr lang="en-US" altLang="zh-CN" sz="27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JavaScript语言中的一种对象类型。</a:t>
            </a:r>
          </a:p>
          <a:p>
            <a:pPr>
              <a:lnSpc>
                <a:spcPts val="3600"/>
              </a:lnSpc>
              <a:tabLst>
                <a:tab pos="7581900" algn="l"/>
              </a:tabLst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JSON的好处是易于阅读和JavaScript解析</a:t>
            </a:r>
          </a:p>
          <a:p>
            <a:pPr>
              <a:lnSpc>
                <a:spcPts val="3600"/>
              </a:lnSpc>
              <a:tabLst>
                <a:tab pos="7581900" algn="l"/>
              </a:tabLst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当客户端和服务器端交互大量数据时，使用JSON</a:t>
            </a:r>
          </a:p>
          <a:p>
            <a:pPr>
              <a:lnSpc>
                <a:spcPts val="3000"/>
              </a:lnSpc>
              <a:tabLst>
                <a:tab pos="7581900" algn="l"/>
              </a:tabLst>
            </a:pPr>
            <a:r>
              <a:rPr lang="en-US" altLang="zh-CN" sz="27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格式传输可以简化客户端和服务器端的编程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5819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61811" y="1555127"/>
            <a:ext cx="1812925" cy="1092822"/>
          </a:xfrm>
          <a:custGeom>
            <a:avLst/>
            <a:gdLst>
              <a:gd name="connsiteX0" fmla="*/ 6350 w 1812925"/>
              <a:gd name="connsiteY0" fmla="*/ 1086472 h 1092822"/>
              <a:gd name="connsiteX1" fmla="*/ 1806575 w 1812925"/>
              <a:gd name="connsiteY1" fmla="*/ 1086472 h 1092822"/>
              <a:gd name="connsiteX2" fmla="*/ 1806575 w 1812925"/>
              <a:gd name="connsiteY2" fmla="*/ 6350 h 1092822"/>
              <a:gd name="connsiteX3" fmla="*/ 6350 w 1812925"/>
              <a:gd name="connsiteY3" fmla="*/ 6350 h 1092822"/>
              <a:gd name="connsiteX4" fmla="*/ 6350 w 1812925"/>
              <a:gd name="connsiteY4" fmla="*/ 1086472 h 10928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2925" h="1092822">
                <a:moveTo>
                  <a:pt x="6350" y="1086472"/>
                </a:moveTo>
                <a:lnTo>
                  <a:pt x="1806575" y="1086472"/>
                </a:lnTo>
                <a:lnTo>
                  <a:pt x="1806575" y="6350"/>
                </a:lnTo>
                <a:lnTo>
                  <a:pt x="6350" y="6350"/>
                </a:lnTo>
                <a:lnTo>
                  <a:pt x="6350" y="108647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861811" y="4432820"/>
            <a:ext cx="1812925" cy="1092822"/>
          </a:xfrm>
          <a:custGeom>
            <a:avLst/>
            <a:gdLst>
              <a:gd name="connsiteX0" fmla="*/ 6350 w 1812925"/>
              <a:gd name="connsiteY0" fmla="*/ 1086472 h 1092822"/>
              <a:gd name="connsiteX1" fmla="*/ 1806575 w 1812925"/>
              <a:gd name="connsiteY1" fmla="*/ 1086472 h 1092822"/>
              <a:gd name="connsiteX2" fmla="*/ 1806575 w 1812925"/>
              <a:gd name="connsiteY2" fmla="*/ 6350 h 1092822"/>
              <a:gd name="connsiteX3" fmla="*/ 6350 w 1812925"/>
              <a:gd name="connsiteY3" fmla="*/ 6350 h 1092822"/>
              <a:gd name="connsiteX4" fmla="*/ 6350 w 1812925"/>
              <a:gd name="connsiteY4" fmla="*/ 1086472 h 10928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2925" h="1092822">
                <a:moveTo>
                  <a:pt x="6350" y="1086472"/>
                </a:moveTo>
                <a:lnTo>
                  <a:pt x="1806575" y="1086472"/>
                </a:lnTo>
                <a:lnTo>
                  <a:pt x="1806575" y="6350"/>
                </a:lnTo>
                <a:lnTo>
                  <a:pt x="6350" y="6350"/>
                </a:lnTo>
                <a:lnTo>
                  <a:pt x="6350" y="108647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06244" y="2098929"/>
            <a:ext cx="3341647" cy="1490980"/>
          </a:xfrm>
          <a:custGeom>
            <a:avLst/>
            <a:gdLst>
              <a:gd name="connsiteX0" fmla="*/ 0 w 3341647"/>
              <a:gd name="connsiteY0" fmla="*/ 1420241 h 1490980"/>
              <a:gd name="connsiteX1" fmla="*/ 348107 w 3341647"/>
              <a:gd name="connsiteY1" fmla="*/ 1128902 h 1490980"/>
              <a:gd name="connsiteX2" fmla="*/ 371601 w 3341647"/>
              <a:gd name="connsiteY2" fmla="*/ 1216532 h 1490980"/>
              <a:gd name="connsiteX3" fmla="*/ 3255264 w 3341647"/>
              <a:gd name="connsiteY3" fmla="*/ 0 h 1490980"/>
              <a:gd name="connsiteX4" fmla="*/ 656335 w 3341647"/>
              <a:gd name="connsiteY4" fmla="*/ 1334769 h 1490980"/>
              <a:gd name="connsiteX5" fmla="*/ 421766 w 3341647"/>
              <a:gd name="connsiteY5" fmla="*/ 1403349 h 1490980"/>
              <a:gd name="connsiteX6" fmla="*/ 445388 w 3341647"/>
              <a:gd name="connsiteY6" fmla="*/ 1490980 h 1490980"/>
              <a:gd name="connsiteX7" fmla="*/ 0 w 3341647"/>
              <a:gd name="connsiteY7" fmla="*/ 1420241 h 14909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341647" h="1490980">
                <a:moveTo>
                  <a:pt x="0" y="1420241"/>
                </a:moveTo>
                <a:lnTo>
                  <a:pt x="348107" y="1128902"/>
                </a:lnTo>
                <a:lnTo>
                  <a:pt x="371601" y="1216532"/>
                </a:lnTo>
                <a:cubicBezTo>
                  <a:pt x="1867408" y="787019"/>
                  <a:pt x="3036442" y="293877"/>
                  <a:pt x="3255264" y="0"/>
                </a:cubicBezTo>
                <a:cubicBezTo>
                  <a:pt x="3679444" y="182117"/>
                  <a:pt x="2515870" y="779779"/>
                  <a:pt x="656335" y="1334769"/>
                </a:cubicBezTo>
                <a:cubicBezTo>
                  <a:pt x="578611" y="1357883"/>
                  <a:pt x="500507" y="1380743"/>
                  <a:pt x="421766" y="1403349"/>
                </a:cubicBezTo>
                <a:lnTo>
                  <a:pt x="445388" y="1490980"/>
                </a:lnTo>
                <a:lnTo>
                  <a:pt x="0" y="14202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07667" y="1859276"/>
            <a:ext cx="3637660" cy="735968"/>
          </a:xfrm>
          <a:custGeom>
            <a:avLst/>
            <a:gdLst>
              <a:gd name="connsiteX0" fmla="*/ 3637661 w 3637660"/>
              <a:gd name="connsiteY0" fmla="*/ 317376 h 735968"/>
              <a:gd name="connsiteX1" fmla="*/ 50291 w 3637660"/>
              <a:gd name="connsiteY1" fmla="*/ 735968 h 735968"/>
              <a:gd name="connsiteX2" fmla="*/ 0 w 3637660"/>
              <a:gd name="connsiteY2" fmla="*/ 549151 h 735968"/>
              <a:gd name="connsiteX3" fmla="*/ 3587495 w 3637660"/>
              <a:gd name="connsiteY3" fmla="*/ 130559 h 735968"/>
              <a:gd name="connsiteX4" fmla="*/ 3637661 w 3637660"/>
              <a:gd name="connsiteY4" fmla="*/ 317376 h 7359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37660" h="735968">
                <a:moveTo>
                  <a:pt x="3637660" y="317376"/>
                </a:moveTo>
                <a:cubicBezTo>
                  <a:pt x="3562223" y="36325"/>
                  <a:pt x="1956054" y="223777"/>
                  <a:pt x="50291" y="735968"/>
                </a:cubicBezTo>
                <a:lnTo>
                  <a:pt x="0" y="549151"/>
                </a:lnTo>
                <a:cubicBezTo>
                  <a:pt x="1905888" y="36960"/>
                  <a:pt x="3511930" y="-150364"/>
                  <a:pt x="3587495" y="130559"/>
                </a:cubicBezTo>
                <a:lnTo>
                  <a:pt x="3637661" y="31737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90266" y="2425573"/>
            <a:ext cx="2779902" cy="823722"/>
          </a:xfrm>
          <a:custGeom>
            <a:avLst/>
            <a:gdLst>
              <a:gd name="connsiteX0" fmla="*/ 0 w 2779902"/>
              <a:gd name="connsiteY0" fmla="*/ 0 h 823722"/>
              <a:gd name="connsiteX1" fmla="*/ 2779902 w 2779902"/>
              <a:gd name="connsiteY1" fmla="*/ 0 h 823722"/>
              <a:gd name="connsiteX2" fmla="*/ 2779902 w 2779902"/>
              <a:gd name="connsiteY2" fmla="*/ 526414 h 823722"/>
              <a:gd name="connsiteX3" fmla="*/ 2482468 w 2779902"/>
              <a:gd name="connsiteY3" fmla="*/ 823722 h 823722"/>
              <a:gd name="connsiteX4" fmla="*/ 0 w 2779902"/>
              <a:gd name="connsiteY4" fmla="*/ 823722 h 823722"/>
              <a:gd name="connsiteX5" fmla="*/ 0 w 2779902"/>
              <a:gd name="connsiteY5" fmla="*/ 0 h 823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79902" h="823722">
                <a:moveTo>
                  <a:pt x="0" y="0"/>
                </a:moveTo>
                <a:lnTo>
                  <a:pt x="2779902" y="0"/>
                </a:lnTo>
                <a:lnTo>
                  <a:pt x="2779902" y="526414"/>
                </a:lnTo>
                <a:lnTo>
                  <a:pt x="2482468" y="823722"/>
                </a:lnTo>
                <a:lnTo>
                  <a:pt x="0" y="82372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372734" y="2951988"/>
            <a:ext cx="297434" cy="297307"/>
          </a:xfrm>
          <a:custGeom>
            <a:avLst/>
            <a:gdLst>
              <a:gd name="connsiteX0" fmla="*/ 0 w 297434"/>
              <a:gd name="connsiteY0" fmla="*/ 297307 h 297307"/>
              <a:gd name="connsiteX1" fmla="*/ 59436 w 297434"/>
              <a:gd name="connsiteY1" fmla="*/ 59435 h 297307"/>
              <a:gd name="connsiteX2" fmla="*/ 297434 w 297434"/>
              <a:gd name="connsiteY2" fmla="*/ 0 h 297307"/>
              <a:gd name="connsiteX3" fmla="*/ 0 w 297434"/>
              <a:gd name="connsiteY3" fmla="*/ 297307 h 297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97434" h="297307">
                <a:moveTo>
                  <a:pt x="0" y="297307"/>
                </a:moveTo>
                <a:lnTo>
                  <a:pt x="59436" y="59435"/>
                </a:lnTo>
                <a:lnTo>
                  <a:pt x="297434" y="0"/>
                </a:lnTo>
                <a:lnTo>
                  <a:pt x="0" y="297307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877566" y="2412873"/>
            <a:ext cx="2805302" cy="849122"/>
          </a:xfrm>
          <a:custGeom>
            <a:avLst/>
            <a:gdLst>
              <a:gd name="connsiteX0" fmla="*/ 2495168 w 2805302"/>
              <a:gd name="connsiteY0" fmla="*/ 836422 h 849122"/>
              <a:gd name="connsiteX1" fmla="*/ 2554605 w 2805302"/>
              <a:gd name="connsiteY1" fmla="*/ 598550 h 849122"/>
              <a:gd name="connsiteX2" fmla="*/ 2792602 w 2805302"/>
              <a:gd name="connsiteY2" fmla="*/ 539114 h 849122"/>
              <a:gd name="connsiteX3" fmla="*/ 2495168 w 2805302"/>
              <a:gd name="connsiteY3" fmla="*/ 836422 h 849122"/>
              <a:gd name="connsiteX4" fmla="*/ 12700 w 2805302"/>
              <a:gd name="connsiteY4" fmla="*/ 836422 h 849122"/>
              <a:gd name="connsiteX5" fmla="*/ 12700 w 2805302"/>
              <a:gd name="connsiteY5" fmla="*/ 12700 h 849122"/>
              <a:gd name="connsiteX6" fmla="*/ 2792602 w 2805302"/>
              <a:gd name="connsiteY6" fmla="*/ 12700 h 849122"/>
              <a:gd name="connsiteX7" fmla="*/ 2792602 w 2805302"/>
              <a:gd name="connsiteY7" fmla="*/ 539114 h 849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805302" h="849122">
                <a:moveTo>
                  <a:pt x="2495168" y="836422"/>
                </a:moveTo>
                <a:lnTo>
                  <a:pt x="2554605" y="598550"/>
                </a:lnTo>
                <a:lnTo>
                  <a:pt x="2792602" y="539114"/>
                </a:lnTo>
                <a:lnTo>
                  <a:pt x="2495168" y="836422"/>
                </a:lnTo>
                <a:lnTo>
                  <a:pt x="12700" y="836422"/>
                </a:lnTo>
                <a:lnTo>
                  <a:pt x="12700" y="12700"/>
                </a:lnTo>
                <a:lnTo>
                  <a:pt x="2792602" y="12700"/>
                </a:lnTo>
                <a:lnTo>
                  <a:pt x="2792602" y="53911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171826" y="3744595"/>
            <a:ext cx="3453909" cy="1210055"/>
          </a:xfrm>
          <a:custGeom>
            <a:avLst/>
            <a:gdLst>
              <a:gd name="connsiteX0" fmla="*/ 0 w 3453909"/>
              <a:gd name="connsiteY0" fmla="*/ 115951 h 1210055"/>
              <a:gd name="connsiteX1" fmla="*/ 498855 w 3453909"/>
              <a:gd name="connsiteY1" fmla="*/ 0 h 1210055"/>
              <a:gd name="connsiteX2" fmla="*/ 485521 w 3453909"/>
              <a:gd name="connsiteY2" fmla="*/ 76200 h 1210055"/>
              <a:gd name="connsiteX3" fmla="*/ 3413632 w 3453909"/>
              <a:gd name="connsiteY3" fmla="*/ 1164589 h 1210055"/>
              <a:gd name="connsiteX4" fmla="*/ 3319144 w 3453909"/>
              <a:gd name="connsiteY4" fmla="*/ 1210055 h 1210055"/>
              <a:gd name="connsiteX5" fmla="*/ 441452 w 3453909"/>
              <a:gd name="connsiteY5" fmla="*/ 327278 h 1210055"/>
              <a:gd name="connsiteX6" fmla="*/ 427990 w 3453909"/>
              <a:gd name="connsiteY6" fmla="*/ 403605 h 1210055"/>
              <a:gd name="connsiteX7" fmla="*/ 0 w 3453909"/>
              <a:gd name="connsiteY7" fmla="*/ 115951 h 1210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453909" h="1210055">
                <a:moveTo>
                  <a:pt x="0" y="115951"/>
                </a:moveTo>
                <a:lnTo>
                  <a:pt x="498855" y="0"/>
                </a:lnTo>
                <a:lnTo>
                  <a:pt x="485521" y="76200"/>
                </a:lnTo>
                <a:cubicBezTo>
                  <a:pt x="2406776" y="450976"/>
                  <a:pt x="3717670" y="938276"/>
                  <a:pt x="3413632" y="1164589"/>
                </a:cubicBezTo>
                <a:cubicBezTo>
                  <a:pt x="3391026" y="1181608"/>
                  <a:pt x="3359404" y="1196720"/>
                  <a:pt x="3319144" y="1210055"/>
                </a:cubicBezTo>
                <a:cubicBezTo>
                  <a:pt x="2991357" y="951610"/>
                  <a:pt x="1854200" y="602869"/>
                  <a:pt x="441452" y="327278"/>
                </a:cubicBezTo>
                <a:lnTo>
                  <a:pt x="427990" y="403605"/>
                </a:lnTo>
                <a:lnTo>
                  <a:pt x="0" y="1159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975611" y="4726685"/>
            <a:ext cx="3652139" cy="547842"/>
          </a:xfrm>
          <a:custGeom>
            <a:avLst/>
            <a:gdLst>
              <a:gd name="connsiteX0" fmla="*/ 3608070 w 3652139"/>
              <a:gd name="connsiteY0" fmla="*/ 373634 h 547842"/>
              <a:gd name="connsiteX1" fmla="*/ 0 w 3652139"/>
              <a:gd name="connsiteY1" fmla="*/ 251079 h 547842"/>
              <a:gd name="connsiteX2" fmla="*/ 44069 w 3652139"/>
              <a:gd name="connsiteY2" fmla="*/ 0 h 547842"/>
              <a:gd name="connsiteX3" fmla="*/ 3652139 w 3652139"/>
              <a:gd name="connsiteY3" fmla="*/ 122554 h 547842"/>
              <a:gd name="connsiteX4" fmla="*/ 3608070 w 3652139"/>
              <a:gd name="connsiteY4" fmla="*/ 373634 h 547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2139" h="547842">
                <a:moveTo>
                  <a:pt x="3608070" y="373634"/>
                </a:moveTo>
                <a:cubicBezTo>
                  <a:pt x="3559936" y="647446"/>
                  <a:pt x="1944497" y="592582"/>
                  <a:pt x="0" y="251079"/>
                </a:cubicBezTo>
                <a:lnTo>
                  <a:pt x="44069" y="0"/>
                </a:lnTo>
                <a:cubicBezTo>
                  <a:pt x="1988692" y="341503"/>
                  <a:pt x="3604005" y="396494"/>
                  <a:pt x="3652139" y="122554"/>
                </a:cubicBezTo>
                <a:lnTo>
                  <a:pt x="3608070" y="3736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857880" y="4044950"/>
            <a:ext cx="2779776" cy="823722"/>
          </a:xfrm>
          <a:custGeom>
            <a:avLst/>
            <a:gdLst>
              <a:gd name="connsiteX0" fmla="*/ 0 w 2779776"/>
              <a:gd name="connsiteY0" fmla="*/ 0 h 823722"/>
              <a:gd name="connsiteX1" fmla="*/ 2779776 w 2779776"/>
              <a:gd name="connsiteY1" fmla="*/ 0 h 823722"/>
              <a:gd name="connsiteX2" fmla="*/ 2779776 w 2779776"/>
              <a:gd name="connsiteY2" fmla="*/ 526288 h 823722"/>
              <a:gd name="connsiteX3" fmla="*/ 2482469 w 2779776"/>
              <a:gd name="connsiteY3" fmla="*/ 823721 h 823722"/>
              <a:gd name="connsiteX4" fmla="*/ 0 w 2779776"/>
              <a:gd name="connsiteY4" fmla="*/ 823721 h 823722"/>
              <a:gd name="connsiteX5" fmla="*/ 0 w 2779776"/>
              <a:gd name="connsiteY5" fmla="*/ 0 h 823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79776" h="823722">
                <a:moveTo>
                  <a:pt x="0" y="0"/>
                </a:moveTo>
                <a:lnTo>
                  <a:pt x="2779776" y="0"/>
                </a:lnTo>
                <a:lnTo>
                  <a:pt x="2779776" y="526288"/>
                </a:lnTo>
                <a:lnTo>
                  <a:pt x="2482469" y="823721"/>
                </a:lnTo>
                <a:lnTo>
                  <a:pt x="0" y="82372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340350" y="4571238"/>
            <a:ext cx="297307" cy="297434"/>
          </a:xfrm>
          <a:custGeom>
            <a:avLst/>
            <a:gdLst>
              <a:gd name="connsiteX0" fmla="*/ 0 w 297307"/>
              <a:gd name="connsiteY0" fmla="*/ 297433 h 297434"/>
              <a:gd name="connsiteX1" fmla="*/ 59435 w 297307"/>
              <a:gd name="connsiteY1" fmla="*/ 59563 h 297434"/>
              <a:gd name="connsiteX2" fmla="*/ 297307 w 297307"/>
              <a:gd name="connsiteY2" fmla="*/ 0 h 297434"/>
              <a:gd name="connsiteX3" fmla="*/ 0 w 297307"/>
              <a:gd name="connsiteY3" fmla="*/ 297433 h 2974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97307" h="297434">
                <a:moveTo>
                  <a:pt x="0" y="297433"/>
                </a:moveTo>
                <a:lnTo>
                  <a:pt x="59435" y="59563"/>
                </a:lnTo>
                <a:lnTo>
                  <a:pt x="297307" y="0"/>
                </a:lnTo>
                <a:lnTo>
                  <a:pt x="0" y="297433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845180" y="4032250"/>
            <a:ext cx="2805176" cy="849122"/>
          </a:xfrm>
          <a:custGeom>
            <a:avLst/>
            <a:gdLst>
              <a:gd name="connsiteX0" fmla="*/ 2495169 w 2805176"/>
              <a:gd name="connsiteY0" fmla="*/ 836421 h 849122"/>
              <a:gd name="connsiteX1" fmla="*/ 2554604 w 2805176"/>
              <a:gd name="connsiteY1" fmla="*/ 598551 h 849122"/>
              <a:gd name="connsiteX2" fmla="*/ 2792476 w 2805176"/>
              <a:gd name="connsiteY2" fmla="*/ 538988 h 849122"/>
              <a:gd name="connsiteX3" fmla="*/ 2495169 w 2805176"/>
              <a:gd name="connsiteY3" fmla="*/ 836421 h 849122"/>
              <a:gd name="connsiteX4" fmla="*/ 12700 w 2805176"/>
              <a:gd name="connsiteY4" fmla="*/ 836421 h 849122"/>
              <a:gd name="connsiteX5" fmla="*/ 12700 w 2805176"/>
              <a:gd name="connsiteY5" fmla="*/ 12700 h 849122"/>
              <a:gd name="connsiteX6" fmla="*/ 2792476 w 2805176"/>
              <a:gd name="connsiteY6" fmla="*/ 12700 h 849122"/>
              <a:gd name="connsiteX7" fmla="*/ 2792476 w 2805176"/>
              <a:gd name="connsiteY7" fmla="*/ 538988 h 849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805176" h="849122">
                <a:moveTo>
                  <a:pt x="2495169" y="836421"/>
                </a:moveTo>
                <a:lnTo>
                  <a:pt x="2554604" y="598551"/>
                </a:lnTo>
                <a:lnTo>
                  <a:pt x="2792476" y="538988"/>
                </a:lnTo>
                <a:lnTo>
                  <a:pt x="2495169" y="836421"/>
                </a:lnTo>
                <a:lnTo>
                  <a:pt x="12700" y="836421"/>
                </a:lnTo>
                <a:lnTo>
                  <a:pt x="12700" y="12700"/>
                </a:lnTo>
                <a:lnTo>
                  <a:pt x="2792476" y="12700"/>
                </a:lnTo>
                <a:lnTo>
                  <a:pt x="2792476" y="538988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17182" y="2831210"/>
            <a:ext cx="1596897" cy="1802638"/>
          </a:xfrm>
          <a:custGeom>
            <a:avLst/>
            <a:gdLst>
              <a:gd name="connsiteX0" fmla="*/ 6350 w 1596897"/>
              <a:gd name="connsiteY0" fmla="*/ 1796288 h 1802638"/>
              <a:gd name="connsiteX1" fmla="*/ 1590547 w 1596897"/>
              <a:gd name="connsiteY1" fmla="*/ 1796288 h 1802638"/>
              <a:gd name="connsiteX2" fmla="*/ 1590547 w 1596897"/>
              <a:gd name="connsiteY2" fmla="*/ 6350 h 1802638"/>
              <a:gd name="connsiteX3" fmla="*/ 6350 w 1596897"/>
              <a:gd name="connsiteY3" fmla="*/ 6350 h 1802638"/>
              <a:gd name="connsiteX4" fmla="*/ 6350 w 1596897"/>
              <a:gd name="connsiteY4" fmla="*/ 1796288 h 18026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6897" h="1802638">
                <a:moveTo>
                  <a:pt x="6350" y="1796288"/>
                </a:moveTo>
                <a:lnTo>
                  <a:pt x="1590547" y="1796288"/>
                </a:lnTo>
                <a:lnTo>
                  <a:pt x="1590547" y="6350"/>
                </a:lnTo>
                <a:lnTo>
                  <a:pt x="6350" y="6350"/>
                </a:lnTo>
                <a:lnTo>
                  <a:pt x="6350" y="179628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407400" y="64516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21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299200" y="4673600"/>
            <a:ext cx="9144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28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服务器端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php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00100" y="774700"/>
            <a:ext cx="6413500" cy="229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2171700" algn="l"/>
                <a:tab pos="5511800" algn="l"/>
                <a:tab pos="5562600" algn="l"/>
              </a:tabLst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基于</a:t>
            </a: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JSON</a:t>
            </a: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格式交互数据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171700" algn="l"/>
                <a:tab pos="5511800" algn="l"/>
                <a:tab pos="5562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服务器端</a:t>
            </a:r>
          </a:p>
          <a:p>
            <a:pPr>
              <a:lnSpc>
                <a:spcPts val="2100"/>
              </a:lnSpc>
              <a:tabLst>
                <a:tab pos="2171700" algn="l"/>
                <a:tab pos="5511800" algn="l"/>
                <a:tab pos="5562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Servlet</a:t>
            </a:r>
          </a:p>
          <a:p>
            <a:pPr>
              <a:lnSpc>
                <a:spcPts val="3100"/>
              </a:lnSpc>
              <a:tabLst>
                <a:tab pos="2171700" algn="l"/>
                <a:tab pos="5511800" algn="l"/>
                <a:tab pos="5562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{“name”:”scott“</a:t>
            </a:r>
          </a:p>
          <a:p>
            <a:pPr>
              <a:lnSpc>
                <a:spcPts val="2300"/>
              </a:lnSpc>
              <a:tabLst>
                <a:tab pos="2171700" algn="l"/>
                <a:tab pos="5511800" algn="l"/>
                <a:tab pos="5562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，”age”:23}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946400" y="4064000"/>
            <a:ext cx="25273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{“name”:”scott“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，”age”:23}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22300" y="3289300"/>
            <a:ext cx="9525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客户端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浏览器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Ajax对象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844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JSON</a:t>
            </a: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对象格式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2108200"/>
            <a:ext cx="1651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1700" y="1892300"/>
            <a:ext cx="49276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190500" algn="l"/>
              </a:tabLst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JSON对象格式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{“key”: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value,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“key”: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value}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14300" algn="l"/>
                <a:tab pos="190500" algn="l"/>
              </a:tabLst>
            </a:pPr>
            <a:r>
              <a:rPr lang="en-US" altLang="zh-CN" sz="27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JSON对象实例：</a:t>
            </a:r>
          </a:p>
          <a:p>
            <a:pPr>
              <a:lnSpc>
                <a:spcPts val="34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{“id”: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101,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“name”:“tom”}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[{“id”: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101,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“name”:“tom”},</a:t>
            </a:r>
          </a:p>
          <a:p>
            <a:pPr>
              <a:lnSpc>
                <a:spcPts val="34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{“id”: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102,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“name”:“rose”}]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407400" y="64516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927216" y="2628036"/>
            <a:ext cx="2821051" cy="3608451"/>
          </a:xfrm>
          <a:custGeom>
            <a:avLst/>
            <a:gdLst>
              <a:gd name="connsiteX0" fmla="*/ 6350 w 2821051"/>
              <a:gd name="connsiteY0" fmla="*/ 3602101 h 3608451"/>
              <a:gd name="connsiteX1" fmla="*/ 2814701 w 2821051"/>
              <a:gd name="connsiteY1" fmla="*/ 3602101 h 3608451"/>
              <a:gd name="connsiteX2" fmla="*/ 2814701 w 2821051"/>
              <a:gd name="connsiteY2" fmla="*/ 6350 h 3608451"/>
              <a:gd name="connsiteX3" fmla="*/ 6350 w 2821051"/>
              <a:gd name="connsiteY3" fmla="*/ 6350 h 3608451"/>
              <a:gd name="connsiteX4" fmla="*/ 6350 w 2821051"/>
              <a:gd name="connsiteY4" fmla="*/ 3602101 h 3608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21051" h="3608451">
                <a:moveTo>
                  <a:pt x="6350" y="3602101"/>
                </a:moveTo>
                <a:lnTo>
                  <a:pt x="2814701" y="3602101"/>
                </a:lnTo>
                <a:lnTo>
                  <a:pt x="2814701" y="6350"/>
                </a:lnTo>
                <a:lnTo>
                  <a:pt x="6350" y="6350"/>
                </a:lnTo>
                <a:lnTo>
                  <a:pt x="6350" y="36021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971918" y="3894454"/>
            <a:ext cx="948055" cy="974725"/>
          </a:xfrm>
          <a:custGeom>
            <a:avLst/>
            <a:gdLst>
              <a:gd name="connsiteX0" fmla="*/ 0 w 948055"/>
              <a:gd name="connsiteY0" fmla="*/ 500760 h 974725"/>
              <a:gd name="connsiteX1" fmla="*/ 236982 w 948055"/>
              <a:gd name="connsiteY1" fmla="*/ 500760 h 974725"/>
              <a:gd name="connsiteX2" fmla="*/ 236982 w 948055"/>
              <a:gd name="connsiteY2" fmla="*/ 0 h 974725"/>
              <a:gd name="connsiteX3" fmla="*/ 710946 w 948055"/>
              <a:gd name="connsiteY3" fmla="*/ 0 h 974725"/>
              <a:gd name="connsiteX4" fmla="*/ 710946 w 948055"/>
              <a:gd name="connsiteY4" fmla="*/ 500760 h 974725"/>
              <a:gd name="connsiteX5" fmla="*/ 948055 w 948055"/>
              <a:gd name="connsiteY5" fmla="*/ 500760 h 974725"/>
              <a:gd name="connsiteX6" fmla="*/ 473964 w 948055"/>
              <a:gd name="connsiteY6" fmla="*/ 974725 h 974725"/>
              <a:gd name="connsiteX7" fmla="*/ 0 w 948055"/>
              <a:gd name="connsiteY7" fmla="*/ 500760 h 9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48055" h="974725">
                <a:moveTo>
                  <a:pt x="0" y="500760"/>
                </a:moveTo>
                <a:lnTo>
                  <a:pt x="236982" y="500760"/>
                </a:lnTo>
                <a:lnTo>
                  <a:pt x="236982" y="0"/>
                </a:lnTo>
                <a:lnTo>
                  <a:pt x="710946" y="0"/>
                </a:lnTo>
                <a:lnTo>
                  <a:pt x="710946" y="500760"/>
                </a:lnTo>
                <a:lnTo>
                  <a:pt x="948055" y="500760"/>
                </a:lnTo>
                <a:lnTo>
                  <a:pt x="473964" y="974725"/>
                </a:lnTo>
                <a:lnTo>
                  <a:pt x="0" y="50076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959218" y="3881754"/>
            <a:ext cx="973455" cy="1000125"/>
          </a:xfrm>
          <a:custGeom>
            <a:avLst/>
            <a:gdLst>
              <a:gd name="connsiteX0" fmla="*/ 12700 w 973455"/>
              <a:gd name="connsiteY0" fmla="*/ 513460 h 1000125"/>
              <a:gd name="connsiteX1" fmla="*/ 249682 w 973455"/>
              <a:gd name="connsiteY1" fmla="*/ 513460 h 1000125"/>
              <a:gd name="connsiteX2" fmla="*/ 249682 w 973455"/>
              <a:gd name="connsiteY2" fmla="*/ 12700 h 1000125"/>
              <a:gd name="connsiteX3" fmla="*/ 723646 w 973455"/>
              <a:gd name="connsiteY3" fmla="*/ 12700 h 1000125"/>
              <a:gd name="connsiteX4" fmla="*/ 723646 w 973455"/>
              <a:gd name="connsiteY4" fmla="*/ 513460 h 1000125"/>
              <a:gd name="connsiteX5" fmla="*/ 960755 w 973455"/>
              <a:gd name="connsiteY5" fmla="*/ 513460 h 1000125"/>
              <a:gd name="connsiteX6" fmla="*/ 486664 w 973455"/>
              <a:gd name="connsiteY6" fmla="*/ 987425 h 1000125"/>
              <a:gd name="connsiteX7" fmla="*/ 12700 w 973455"/>
              <a:gd name="connsiteY7" fmla="*/ 513460 h 1000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73455" h="1000125">
                <a:moveTo>
                  <a:pt x="12700" y="513460"/>
                </a:moveTo>
                <a:lnTo>
                  <a:pt x="249682" y="513460"/>
                </a:lnTo>
                <a:lnTo>
                  <a:pt x="249682" y="12700"/>
                </a:lnTo>
                <a:lnTo>
                  <a:pt x="723646" y="12700"/>
                </a:lnTo>
                <a:lnTo>
                  <a:pt x="723646" y="513460"/>
                </a:lnTo>
                <a:lnTo>
                  <a:pt x="960755" y="513460"/>
                </a:lnTo>
                <a:lnTo>
                  <a:pt x="486664" y="987425"/>
                </a:lnTo>
                <a:lnTo>
                  <a:pt x="12700" y="51346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39814" y="3185795"/>
            <a:ext cx="1532635" cy="698119"/>
          </a:xfrm>
          <a:custGeom>
            <a:avLst/>
            <a:gdLst>
              <a:gd name="connsiteX0" fmla="*/ 0 w 1532635"/>
              <a:gd name="connsiteY0" fmla="*/ 116332 h 698119"/>
              <a:gd name="connsiteX1" fmla="*/ 116331 w 1532635"/>
              <a:gd name="connsiteY1" fmla="*/ 0 h 698119"/>
              <a:gd name="connsiteX2" fmla="*/ 1416177 w 1532635"/>
              <a:gd name="connsiteY2" fmla="*/ 0 h 698119"/>
              <a:gd name="connsiteX3" fmla="*/ 1532635 w 1532635"/>
              <a:gd name="connsiteY3" fmla="*/ 116332 h 698119"/>
              <a:gd name="connsiteX4" fmla="*/ 1532635 w 1532635"/>
              <a:gd name="connsiteY4" fmla="*/ 581786 h 698119"/>
              <a:gd name="connsiteX5" fmla="*/ 1416177 w 1532635"/>
              <a:gd name="connsiteY5" fmla="*/ 698119 h 698119"/>
              <a:gd name="connsiteX6" fmla="*/ 116331 w 1532635"/>
              <a:gd name="connsiteY6" fmla="*/ 698119 h 698119"/>
              <a:gd name="connsiteX7" fmla="*/ 0 w 1532635"/>
              <a:gd name="connsiteY7" fmla="*/ 581786 h 698119"/>
              <a:gd name="connsiteX8" fmla="*/ 0 w 1532635"/>
              <a:gd name="connsiteY8" fmla="*/ 116332 h 698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32635" h="698119">
                <a:moveTo>
                  <a:pt x="0" y="116332"/>
                </a:moveTo>
                <a:cubicBezTo>
                  <a:pt x="0" y="52069"/>
                  <a:pt x="52069" y="0"/>
                  <a:pt x="116331" y="0"/>
                </a:cubicBezTo>
                <a:lnTo>
                  <a:pt x="1416177" y="0"/>
                </a:lnTo>
                <a:cubicBezTo>
                  <a:pt x="1480439" y="0"/>
                  <a:pt x="1532635" y="52069"/>
                  <a:pt x="1532635" y="116332"/>
                </a:cubicBezTo>
                <a:lnTo>
                  <a:pt x="1532635" y="581786"/>
                </a:lnTo>
                <a:cubicBezTo>
                  <a:pt x="1532635" y="646048"/>
                  <a:pt x="1480439" y="698119"/>
                  <a:pt x="1416177" y="698119"/>
                </a:cubicBezTo>
                <a:lnTo>
                  <a:pt x="116331" y="698119"/>
                </a:lnTo>
                <a:cubicBezTo>
                  <a:pt x="52069" y="698119"/>
                  <a:pt x="0" y="646048"/>
                  <a:pt x="0" y="581786"/>
                </a:cubicBezTo>
                <a:lnTo>
                  <a:pt x="0" y="116332"/>
                </a:lnTo>
              </a:path>
            </a:pathLst>
          </a:custGeom>
          <a:solidFill>
            <a:srgbClr val="F6E1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33464" y="3179445"/>
            <a:ext cx="1545335" cy="710819"/>
          </a:xfrm>
          <a:custGeom>
            <a:avLst/>
            <a:gdLst>
              <a:gd name="connsiteX0" fmla="*/ 6350 w 1545335"/>
              <a:gd name="connsiteY0" fmla="*/ 122682 h 710819"/>
              <a:gd name="connsiteX1" fmla="*/ 122681 w 1545335"/>
              <a:gd name="connsiteY1" fmla="*/ 6350 h 710819"/>
              <a:gd name="connsiteX2" fmla="*/ 1422527 w 1545335"/>
              <a:gd name="connsiteY2" fmla="*/ 6350 h 710819"/>
              <a:gd name="connsiteX3" fmla="*/ 1538985 w 1545335"/>
              <a:gd name="connsiteY3" fmla="*/ 122682 h 710819"/>
              <a:gd name="connsiteX4" fmla="*/ 1538985 w 1545335"/>
              <a:gd name="connsiteY4" fmla="*/ 588136 h 710819"/>
              <a:gd name="connsiteX5" fmla="*/ 1422527 w 1545335"/>
              <a:gd name="connsiteY5" fmla="*/ 704469 h 710819"/>
              <a:gd name="connsiteX6" fmla="*/ 122681 w 1545335"/>
              <a:gd name="connsiteY6" fmla="*/ 704469 h 710819"/>
              <a:gd name="connsiteX7" fmla="*/ 6350 w 1545335"/>
              <a:gd name="connsiteY7" fmla="*/ 588136 h 710819"/>
              <a:gd name="connsiteX8" fmla="*/ 6350 w 1545335"/>
              <a:gd name="connsiteY8" fmla="*/ 122682 h 710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45335" h="710819">
                <a:moveTo>
                  <a:pt x="6350" y="122682"/>
                </a:moveTo>
                <a:cubicBezTo>
                  <a:pt x="6350" y="58419"/>
                  <a:pt x="58419" y="6350"/>
                  <a:pt x="122681" y="6350"/>
                </a:cubicBezTo>
                <a:lnTo>
                  <a:pt x="1422527" y="6350"/>
                </a:lnTo>
                <a:cubicBezTo>
                  <a:pt x="1486789" y="6350"/>
                  <a:pt x="1538985" y="58419"/>
                  <a:pt x="1538985" y="122682"/>
                </a:cubicBezTo>
                <a:lnTo>
                  <a:pt x="1538985" y="588136"/>
                </a:lnTo>
                <a:cubicBezTo>
                  <a:pt x="1538985" y="652398"/>
                  <a:pt x="1486789" y="704469"/>
                  <a:pt x="1422527" y="704469"/>
                </a:cubicBezTo>
                <a:lnTo>
                  <a:pt x="122681" y="704469"/>
                </a:lnTo>
                <a:cubicBezTo>
                  <a:pt x="58419" y="704469"/>
                  <a:pt x="6350" y="652398"/>
                  <a:pt x="6350" y="588136"/>
                </a:cubicBezTo>
                <a:lnTo>
                  <a:pt x="6350" y="1226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04260" y="4872609"/>
            <a:ext cx="3051936" cy="1004658"/>
          </a:xfrm>
          <a:custGeom>
            <a:avLst/>
            <a:gdLst>
              <a:gd name="connsiteX0" fmla="*/ 0 w 3051936"/>
              <a:gd name="connsiteY0" fmla="*/ 502411 h 1004658"/>
              <a:gd name="connsiteX1" fmla="*/ 502285 w 3051936"/>
              <a:gd name="connsiteY1" fmla="*/ 0 h 1004658"/>
              <a:gd name="connsiteX2" fmla="*/ 502285 w 3051936"/>
              <a:gd name="connsiteY2" fmla="*/ 251205 h 1004658"/>
              <a:gd name="connsiteX3" fmla="*/ 3051936 w 3051936"/>
              <a:gd name="connsiteY3" fmla="*/ 251205 h 1004658"/>
              <a:gd name="connsiteX4" fmla="*/ 3051936 w 3051936"/>
              <a:gd name="connsiteY4" fmla="*/ 753503 h 1004658"/>
              <a:gd name="connsiteX5" fmla="*/ 502285 w 3051936"/>
              <a:gd name="connsiteY5" fmla="*/ 753503 h 1004658"/>
              <a:gd name="connsiteX6" fmla="*/ 502285 w 3051936"/>
              <a:gd name="connsiteY6" fmla="*/ 1004658 h 1004658"/>
              <a:gd name="connsiteX7" fmla="*/ 0 w 3051936"/>
              <a:gd name="connsiteY7" fmla="*/ 502411 h 10046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051936" h="1004658">
                <a:moveTo>
                  <a:pt x="0" y="502411"/>
                </a:moveTo>
                <a:lnTo>
                  <a:pt x="502285" y="0"/>
                </a:lnTo>
                <a:lnTo>
                  <a:pt x="502285" y="251205"/>
                </a:lnTo>
                <a:lnTo>
                  <a:pt x="3051936" y="251205"/>
                </a:lnTo>
                <a:lnTo>
                  <a:pt x="3051936" y="753503"/>
                </a:lnTo>
                <a:lnTo>
                  <a:pt x="502285" y="753503"/>
                </a:lnTo>
                <a:lnTo>
                  <a:pt x="502285" y="1004658"/>
                </a:lnTo>
                <a:lnTo>
                  <a:pt x="0" y="50241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91560" y="4859909"/>
            <a:ext cx="3077336" cy="1030058"/>
          </a:xfrm>
          <a:custGeom>
            <a:avLst/>
            <a:gdLst>
              <a:gd name="connsiteX0" fmla="*/ 12700 w 3077336"/>
              <a:gd name="connsiteY0" fmla="*/ 515111 h 1030058"/>
              <a:gd name="connsiteX1" fmla="*/ 514985 w 3077336"/>
              <a:gd name="connsiteY1" fmla="*/ 12700 h 1030058"/>
              <a:gd name="connsiteX2" fmla="*/ 514985 w 3077336"/>
              <a:gd name="connsiteY2" fmla="*/ 263905 h 1030058"/>
              <a:gd name="connsiteX3" fmla="*/ 3064636 w 3077336"/>
              <a:gd name="connsiteY3" fmla="*/ 263905 h 1030058"/>
              <a:gd name="connsiteX4" fmla="*/ 3064636 w 3077336"/>
              <a:gd name="connsiteY4" fmla="*/ 766203 h 1030058"/>
              <a:gd name="connsiteX5" fmla="*/ 514985 w 3077336"/>
              <a:gd name="connsiteY5" fmla="*/ 766203 h 1030058"/>
              <a:gd name="connsiteX6" fmla="*/ 514985 w 3077336"/>
              <a:gd name="connsiteY6" fmla="*/ 1017358 h 1030058"/>
              <a:gd name="connsiteX7" fmla="*/ 12700 w 3077336"/>
              <a:gd name="connsiteY7" fmla="*/ 515111 h 10300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077336" h="1030058">
                <a:moveTo>
                  <a:pt x="12700" y="515111"/>
                </a:moveTo>
                <a:lnTo>
                  <a:pt x="514985" y="12700"/>
                </a:lnTo>
                <a:lnTo>
                  <a:pt x="514985" y="263905"/>
                </a:lnTo>
                <a:lnTo>
                  <a:pt x="3064636" y="263905"/>
                </a:lnTo>
                <a:lnTo>
                  <a:pt x="3064636" y="766203"/>
                </a:lnTo>
                <a:lnTo>
                  <a:pt x="514985" y="766203"/>
                </a:lnTo>
                <a:lnTo>
                  <a:pt x="514985" y="1017358"/>
                </a:lnTo>
                <a:lnTo>
                  <a:pt x="12700" y="51511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92835" y="3185795"/>
            <a:ext cx="1877948" cy="698119"/>
          </a:xfrm>
          <a:custGeom>
            <a:avLst/>
            <a:gdLst>
              <a:gd name="connsiteX0" fmla="*/ 0 w 1877948"/>
              <a:gd name="connsiteY0" fmla="*/ 116332 h 698119"/>
              <a:gd name="connsiteX1" fmla="*/ 116357 w 1877948"/>
              <a:gd name="connsiteY1" fmla="*/ 0 h 698119"/>
              <a:gd name="connsiteX2" fmla="*/ 1761616 w 1877948"/>
              <a:gd name="connsiteY2" fmla="*/ 0 h 698119"/>
              <a:gd name="connsiteX3" fmla="*/ 1877948 w 1877948"/>
              <a:gd name="connsiteY3" fmla="*/ 116332 h 698119"/>
              <a:gd name="connsiteX4" fmla="*/ 1877948 w 1877948"/>
              <a:gd name="connsiteY4" fmla="*/ 581786 h 698119"/>
              <a:gd name="connsiteX5" fmla="*/ 1761616 w 1877948"/>
              <a:gd name="connsiteY5" fmla="*/ 698119 h 698119"/>
              <a:gd name="connsiteX6" fmla="*/ 116357 w 1877948"/>
              <a:gd name="connsiteY6" fmla="*/ 698119 h 698119"/>
              <a:gd name="connsiteX7" fmla="*/ 0 w 1877948"/>
              <a:gd name="connsiteY7" fmla="*/ 581786 h 698119"/>
              <a:gd name="connsiteX8" fmla="*/ 0 w 1877948"/>
              <a:gd name="connsiteY8" fmla="*/ 116332 h 698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77948" h="698119">
                <a:moveTo>
                  <a:pt x="0" y="116332"/>
                </a:moveTo>
                <a:cubicBezTo>
                  <a:pt x="0" y="52069"/>
                  <a:pt x="52095" y="0"/>
                  <a:pt x="116357" y="0"/>
                </a:cubicBezTo>
                <a:lnTo>
                  <a:pt x="1761616" y="0"/>
                </a:lnTo>
                <a:cubicBezTo>
                  <a:pt x="1825879" y="0"/>
                  <a:pt x="1877948" y="52069"/>
                  <a:pt x="1877948" y="116332"/>
                </a:cubicBezTo>
                <a:lnTo>
                  <a:pt x="1877948" y="581786"/>
                </a:lnTo>
                <a:cubicBezTo>
                  <a:pt x="1877948" y="646048"/>
                  <a:pt x="1825879" y="698119"/>
                  <a:pt x="1761616" y="698119"/>
                </a:cubicBezTo>
                <a:lnTo>
                  <a:pt x="116357" y="698119"/>
                </a:lnTo>
                <a:cubicBezTo>
                  <a:pt x="52095" y="698119"/>
                  <a:pt x="0" y="646048"/>
                  <a:pt x="0" y="581786"/>
                </a:cubicBezTo>
                <a:lnTo>
                  <a:pt x="0" y="116332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86485" y="3179445"/>
            <a:ext cx="1890648" cy="710819"/>
          </a:xfrm>
          <a:custGeom>
            <a:avLst/>
            <a:gdLst>
              <a:gd name="connsiteX0" fmla="*/ 6350 w 1890648"/>
              <a:gd name="connsiteY0" fmla="*/ 122682 h 710819"/>
              <a:gd name="connsiteX1" fmla="*/ 122707 w 1890648"/>
              <a:gd name="connsiteY1" fmla="*/ 6350 h 710819"/>
              <a:gd name="connsiteX2" fmla="*/ 1767966 w 1890648"/>
              <a:gd name="connsiteY2" fmla="*/ 6350 h 710819"/>
              <a:gd name="connsiteX3" fmla="*/ 1884298 w 1890648"/>
              <a:gd name="connsiteY3" fmla="*/ 122682 h 710819"/>
              <a:gd name="connsiteX4" fmla="*/ 1884298 w 1890648"/>
              <a:gd name="connsiteY4" fmla="*/ 588136 h 710819"/>
              <a:gd name="connsiteX5" fmla="*/ 1767966 w 1890648"/>
              <a:gd name="connsiteY5" fmla="*/ 704469 h 710819"/>
              <a:gd name="connsiteX6" fmla="*/ 122707 w 1890648"/>
              <a:gd name="connsiteY6" fmla="*/ 704469 h 710819"/>
              <a:gd name="connsiteX7" fmla="*/ 6350 w 1890648"/>
              <a:gd name="connsiteY7" fmla="*/ 588136 h 710819"/>
              <a:gd name="connsiteX8" fmla="*/ 6350 w 1890648"/>
              <a:gd name="connsiteY8" fmla="*/ 122682 h 710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90648" h="710819">
                <a:moveTo>
                  <a:pt x="6350" y="122682"/>
                </a:moveTo>
                <a:cubicBezTo>
                  <a:pt x="6350" y="58419"/>
                  <a:pt x="58445" y="6350"/>
                  <a:pt x="122707" y="6350"/>
                </a:cubicBezTo>
                <a:lnTo>
                  <a:pt x="1767966" y="6350"/>
                </a:lnTo>
                <a:cubicBezTo>
                  <a:pt x="1832229" y="6350"/>
                  <a:pt x="1884298" y="58419"/>
                  <a:pt x="1884298" y="122682"/>
                </a:cubicBezTo>
                <a:lnTo>
                  <a:pt x="1884298" y="588136"/>
                </a:lnTo>
                <a:cubicBezTo>
                  <a:pt x="1884298" y="652398"/>
                  <a:pt x="1832229" y="704469"/>
                  <a:pt x="1767966" y="704469"/>
                </a:cubicBezTo>
                <a:lnTo>
                  <a:pt x="122707" y="704469"/>
                </a:lnTo>
                <a:cubicBezTo>
                  <a:pt x="58445" y="704469"/>
                  <a:pt x="6350" y="652398"/>
                  <a:pt x="6350" y="588136"/>
                </a:cubicBezTo>
                <a:lnTo>
                  <a:pt x="6350" y="1226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33196" y="2628036"/>
            <a:ext cx="2821051" cy="3608451"/>
          </a:xfrm>
          <a:custGeom>
            <a:avLst/>
            <a:gdLst>
              <a:gd name="connsiteX0" fmla="*/ 6350 w 2821051"/>
              <a:gd name="connsiteY0" fmla="*/ 3602101 h 3608451"/>
              <a:gd name="connsiteX1" fmla="*/ 2814701 w 2821051"/>
              <a:gd name="connsiteY1" fmla="*/ 3602101 h 3608451"/>
              <a:gd name="connsiteX2" fmla="*/ 2814701 w 2821051"/>
              <a:gd name="connsiteY2" fmla="*/ 6350 h 3608451"/>
              <a:gd name="connsiteX3" fmla="*/ 6350 w 2821051"/>
              <a:gd name="connsiteY3" fmla="*/ 6350 h 3608451"/>
              <a:gd name="connsiteX4" fmla="*/ 6350 w 2821051"/>
              <a:gd name="connsiteY4" fmla="*/ 3602101 h 3608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21051" h="3608451">
                <a:moveTo>
                  <a:pt x="6350" y="3602101"/>
                </a:moveTo>
                <a:lnTo>
                  <a:pt x="2814701" y="3602101"/>
                </a:lnTo>
                <a:lnTo>
                  <a:pt x="2814701" y="6350"/>
                </a:lnTo>
                <a:lnTo>
                  <a:pt x="6350" y="6350"/>
                </a:lnTo>
                <a:lnTo>
                  <a:pt x="6350" y="36021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164399" y="4957826"/>
            <a:ext cx="1617916" cy="775423"/>
          </a:xfrm>
          <a:custGeom>
            <a:avLst/>
            <a:gdLst>
              <a:gd name="connsiteX0" fmla="*/ 0 w 1617916"/>
              <a:gd name="connsiteY0" fmla="*/ 129158 h 775423"/>
              <a:gd name="connsiteX1" fmla="*/ 129222 w 1617916"/>
              <a:gd name="connsiteY1" fmla="*/ 0 h 775423"/>
              <a:gd name="connsiteX2" fmla="*/ 1488630 w 1617916"/>
              <a:gd name="connsiteY2" fmla="*/ 0 h 775423"/>
              <a:gd name="connsiteX3" fmla="*/ 1617916 w 1617916"/>
              <a:gd name="connsiteY3" fmla="*/ 129158 h 775423"/>
              <a:gd name="connsiteX4" fmla="*/ 1617916 w 1617916"/>
              <a:gd name="connsiteY4" fmla="*/ 646176 h 775423"/>
              <a:gd name="connsiteX5" fmla="*/ 1488630 w 1617916"/>
              <a:gd name="connsiteY5" fmla="*/ 775423 h 775423"/>
              <a:gd name="connsiteX6" fmla="*/ 129222 w 1617916"/>
              <a:gd name="connsiteY6" fmla="*/ 775423 h 775423"/>
              <a:gd name="connsiteX7" fmla="*/ 0 w 1617916"/>
              <a:gd name="connsiteY7" fmla="*/ 646176 h 775423"/>
              <a:gd name="connsiteX8" fmla="*/ 0 w 1617916"/>
              <a:gd name="connsiteY8" fmla="*/ 129158 h 775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17916" h="775423">
                <a:moveTo>
                  <a:pt x="0" y="129158"/>
                </a:moveTo>
                <a:cubicBezTo>
                  <a:pt x="0" y="57784"/>
                  <a:pt x="57861" y="0"/>
                  <a:pt x="129222" y="0"/>
                </a:cubicBezTo>
                <a:lnTo>
                  <a:pt x="1488630" y="0"/>
                </a:lnTo>
                <a:cubicBezTo>
                  <a:pt x="1560131" y="0"/>
                  <a:pt x="1617916" y="57784"/>
                  <a:pt x="1617916" y="129158"/>
                </a:cubicBezTo>
                <a:lnTo>
                  <a:pt x="1617916" y="646176"/>
                </a:lnTo>
                <a:cubicBezTo>
                  <a:pt x="1617916" y="717562"/>
                  <a:pt x="1560131" y="775423"/>
                  <a:pt x="1488630" y="775423"/>
                </a:cubicBezTo>
                <a:lnTo>
                  <a:pt x="129222" y="775423"/>
                </a:lnTo>
                <a:cubicBezTo>
                  <a:pt x="57861" y="775423"/>
                  <a:pt x="0" y="717562"/>
                  <a:pt x="0" y="646176"/>
                </a:cubicBezTo>
                <a:lnTo>
                  <a:pt x="0" y="129158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158049" y="4951476"/>
            <a:ext cx="1630616" cy="788123"/>
          </a:xfrm>
          <a:custGeom>
            <a:avLst/>
            <a:gdLst>
              <a:gd name="connsiteX0" fmla="*/ 6350 w 1630616"/>
              <a:gd name="connsiteY0" fmla="*/ 135508 h 788123"/>
              <a:gd name="connsiteX1" fmla="*/ 135572 w 1630616"/>
              <a:gd name="connsiteY1" fmla="*/ 6350 h 788123"/>
              <a:gd name="connsiteX2" fmla="*/ 1494980 w 1630616"/>
              <a:gd name="connsiteY2" fmla="*/ 6350 h 788123"/>
              <a:gd name="connsiteX3" fmla="*/ 1624266 w 1630616"/>
              <a:gd name="connsiteY3" fmla="*/ 135508 h 788123"/>
              <a:gd name="connsiteX4" fmla="*/ 1624266 w 1630616"/>
              <a:gd name="connsiteY4" fmla="*/ 652526 h 788123"/>
              <a:gd name="connsiteX5" fmla="*/ 1494980 w 1630616"/>
              <a:gd name="connsiteY5" fmla="*/ 781773 h 788123"/>
              <a:gd name="connsiteX6" fmla="*/ 135572 w 1630616"/>
              <a:gd name="connsiteY6" fmla="*/ 781773 h 788123"/>
              <a:gd name="connsiteX7" fmla="*/ 6350 w 1630616"/>
              <a:gd name="connsiteY7" fmla="*/ 652526 h 788123"/>
              <a:gd name="connsiteX8" fmla="*/ 6350 w 1630616"/>
              <a:gd name="connsiteY8" fmla="*/ 135508 h 788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30616" h="788123">
                <a:moveTo>
                  <a:pt x="6350" y="135508"/>
                </a:moveTo>
                <a:cubicBezTo>
                  <a:pt x="6350" y="64134"/>
                  <a:pt x="64211" y="6350"/>
                  <a:pt x="135572" y="6350"/>
                </a:cubicBezTo>
                <a:lnTo>
                  <a:pt x="1494980" y="6350"/>
                </a:lnTo>
                <a:cubicBezTo>
                  <a:pt x="1566481" y="6350"/>
                  <a:pt x="1624266" y="64134"/>
                  <a:pt x="1624266" y="135508"/>
                </a:cubicBezTo>
                <a:lnTo>
                  <a:pt x="1624266" y="652526"/>
                </a:lnTo>
                <a:cubicBezTo>
                  <a:pt x="1624266" y="723912"/>
                  <a:pt x="1566481" y="781773"/>
                  <a:pt x="1494980" y="781773"/>
                </a:cubicBezTo>
                <a:lnTo>
                  <a:pt x="135572" y="781773"/>
                </a:lnTo>
                <a:cubicBezTo>
                  <a:pt x="64211" y="781773"/>
                  <a:pt x="6350" y="723912"/>
                  <a:pt x="6350" y="652526"/>
                </a:cubicBezTo>
                <a:lnTo>
                  <a:pt x="6350" y="1355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475613" y="3894454"/>
            <a:ext cx="996188" cy="974725"/>
          </a:xfrm>
          <a:custGeom>
            <a:avLst/>
            <a:gdLst>
              <a:gd name="connsiteX0" fmla="*/ 996188 w 996188"/>
              <a:gd name="connsiteY0" fmla="*/ 487426 h 974725"/>
              <a:gd name="connsiteX1" fmla="*/ 747141 w 996188"/>
              <a:gd name="connsiteY1" fmla="*/ 487426 h 974725"/>
              <a:gd name="connsiteX2" fmla="*/ 747141 w 996188"/>
              <a:gd name="connsiteY2" fmla="*/ 974725 h 974725"/>
              <a:gd name="connsiteX3" fmla="*/ 249047 w 996188"/>
              <a:gd name="connsiteY3" fmla="*/ 974725 h 974725"/>
              <a:gd name="connsiteX4" fmla="*/ 249047 w 996188"/>
              <a:gd name="connsiteY4" fmla="*/ 487426 h 974725"/>
              <a:gd name="connsiteX5" fmla="*/ 0 w 996188"/>
              <a:gd name="connsiteY5" fmla="*/ 487426 h 974725"/>
              <a:gd name="connsiteX6" fmla="*/ 498094 w 996188"/>
              <a:gd name="connsiteY6" fmla="*/ 0 h 974725"/>
              <a:gd name="connsiteX7" fmla="*/ 996188 w 996188"/>
              <a:gd name="connsiteY7" fmla="*/ 487426 h 9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96188" h="974725">
                <a:moveTo>
                  <a:pt x="996188" y="487426"/>
                </a:moveTo>
                <a:lnTo>
                  <a:pt x="747141" y="487426"/>
                </a:lnTo>
                <a:lnTo>
                  <a:pt x="747141" y="974725"/>
                </a:lnTo>
                <a:lnTo>
                  <a:pt x="249047" y="974725"/>
                </a:lnTo>
                <a:lnTo>
                  <a:pt x="249047" y="487426"/>
                </a:lnTo>
                <a:lnTo>
                  <a:pt x="0" y="487426"/>
                </a:lnTo>
                <a:lnTo>
                  <a:pt x="498094" y="0"/>
                </a:lnTo>
                <a:lnTo>
                  <a:pt x="996188" y="48742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462913" y="3881754"/>
            <a:ext cx="1021588" cy="1000125"/>
          </a:xfrm>
          <a:custGeom>
            <a:avLst/>
            <a:gdLst>
              <a:gd name="connsiteX0" fmla="*/ 1008888 w 1021588"/>
              <a:gd name="connsiteY0" fmla="*/ 500126 h 1000125"/>
              <a:gd name="connsiteX1" fmla="*/ 759841 w 1021588"/>
              <a:gd name="connsiteY1" fmla="*/ 500126 h 1000125"/>
              <a:gd name="connsiteX2" fmla="*/ 759841 w 1021588"/>
              <a:gd name="connsiteY2" fmla="*/ 987425 h 1000125"/>
              <a:gd name="connsiteX3" fmla="*/ 261747 w 1021588"/>
              <a:gd name="connsiteY3" fmla="*/ 987425 h 1000125"/>
              <a:gd name="connsiteX4" fmla="*/ 261747 w 1021588"/>
              <a:gd name="connsiteY4" fmla="*/ 500126 h 1000125"/>
              <a:gd name="connsiteX5" fmla="*/ 12700 w 1021588"/>
              <a:gd name="connsiteY5" fmla="*/ 500126 h 1000125"/>
              <a:gd name="connsiteX6" fmla="*/ 510794 w 1021588"/>
              <a:gd name="connsiteY6" fmla="*/ 12700 h 1000125"/>
              <a:gd name="connsiteX7" fmla="*/ 1008888 w 1021588"/>
              <a:gd name="connsiteY7" fmla="*/ 500126 h 1000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021588" h="1000125">
                <a:moveTo>
                  <a:pt x="1008888" y="500126"/>
                </a:moveTo>
                <a:lnTo>
                  <a:pt x="759841" y="500126"/>
                </a:lnTo>
                <a:lnTo>
                  <a:pt x="759841" y="987425"/>
                </a:lnTo>
                <a:lnTo>
                  <a:pt x="261747" y="987425"/>
                </a:lnTo>
                <a:lnTo>
                  <a:pt x="261747" y="500126"/>
                </a:lnTo>
                <a:lnTo>
                  <a:pt x="12700" y="500126"/>
                </a:lnTo>
                <a:lnTo>
                  <a:pt x="510794" y="12700"/>
                </a:lnTo>
                <a:lnTo>
                  <a:pt x="1008888" y="50012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689852" y="4957826"/>
            <a:ext cx="1617979" cy="775423"/>
          </a:xfrm>
          <a:custGeom>
            <a:avLst/>
            <a:gdLst>
              <a:gd name="connsiteX0" fmla="*/ 0 w 1617979"/>
              <a:gd name="connsiteY0" fmla="*/ 129158 h 775423"/>
              <a:gd name="connsiteX1" fmla="*/ 129285 w 1617979"/>
              <a:gd name="connsiteY1" fmla="*/ 0 h 775423"/>
              <a:gd name="connsiteX2" fmla="*/ 1488693 w 1617979"/>
              <a:gd name="connsiteY2" fmla="*/ 0 h 775423"/>
              <a:gd name="connsiteX3" fmla="*/ 1617979 w 1617979"/>
              <a:gd name="connsiteY3" fmla="*/ 129158 h 775423"/>
              <a:gd name="connsiteX4" fmla="*/ 1617979 w 1617979"/>
              <a:gd name="connsiteY4" fmla="*/ 646176 h 775423"/>
              <a:gd name="connsiteX5" fmla="*/ 1488693 w 1617979"/>
              <a:gd name="connsiteY5" fmla="*/ 775423 h 775423"/>
              <a:gd name="connsiteX6" fmla="*/ 129285 w 1617979"/>
              <a:gd name="connsiteY6" fmla="*/ 775423 h 775423"/>
              <a:gd name="connsiteX7" fmla="*/ 0 w 1617979"/>
              <a:gd name="connsiteY7" fmla="*/ 646176 h 775423"/>
              <a:gd name="connsiteX8" fmla="*/ 0 w 1617979"/>
              <a:gd name="connsiteY8" fmla="*/ 129158 h 775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17979" h="775423">
                <a:moveTo>
                  <a:pt x="0" y="129158"/>
                </a:moveTo>
                <a:cubicBezTo>
                  <a:pt x="0" y="57784"/>
                  <a:pt x="57784" y="0"/>
                  <a:pt x="129285" y="0"/>
                </a:cubicBezTo>
                <a:lnTo>
                  <a:pt x="1488693" y="0"/>
                </a:lnTo>
                <a:cubicBezTo>
                  <a:pt x="1560067" y="0"/>
                  <a:pt x="1617979" y="57784"/>
                  <a:pt x="1617979" y="129158"/>
                </a:cubicBezTo>
                <a:lnTo>
                  <a:pt x="1617979" y="646176"/>
                </a:lnTo>
                <a:cubicBezTo>
                  <a:pt x="1617979" y="717562"/>
                  <a:pt x="1560067" y="775423"/>
                  <a:pt x="1488693" y="775423"/>
                </a:cubicBezTo>
                <a:lnTo>
                  <a:pt x="129285" y="775423"/>
                </a:lnTo>
                <a:cubicBezTo>
                  <a:pt x="57784" y="775423"/>
                  <a:pt x="0" y="717562"/>
                  <a:pt x="0" y="646176"/>
                </a:cubicBezTo>
                <a:lnTo>
                  <a:pt x="0" y="129158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683502" y="4951476"/>
            <a:ext cx="1630679" cy="788123"/>
          </a:xfrm>
          <a:custGeom>
            <a:avLst/>
            <a:gdLst>
              <a:gd name="connsiteX0" fmla="*/ 6350 w 1630679"/>
              <a:gd name="connsiteY0" fmla="*/ 135508 h 788123"/>
              <a:gd name="connsiteX1" fmla="*/ 135635 w 1630679"/>
              <a:gd name="connsiteY1" fmla="*/ 6350 h 788123"/>
              <a:gd name="connsiteX2" fmla="*/ 1495043 w 1630679"/>
              <a:gd name="connsiteY2" fmla="*/ 6350 h 788123"/>
              <a:gd name="connsiteX3" fmla="*/ 1624329 w 1630679"/>
              <a:gd name="connsiteY3" fmla="*/ 135508 h 788123"/>
              <a:gd name="connsiteX4" fmla="*/ 1624329 w 1630679"/>
              <a:gd name="connsiteY4" fmla="*/ 652526 h 788123"/>
              <a:gd name="connsiteX5" fmla="*/ 1495043 w 1630679"/>
              <a:gd name="connsiteY5" fmla="*/ 781773 h 788123"/>
              <a:gd name="connsiteX6" fmla="*/ 135635 w 1630679"/>
              <a:gd name="connsiteY6" fmla="*/ 781773 h 788123"/>
              <a:gd name="connsiteX7" fmla="*/ 6350 w 1630679"/>
              <a:gd name="connsiteY7" fmla="*/ 652526 h 788123"/>
              <a:gd name="connsiteX8" fmla="*/ 6350 w 1630679"/>
              <a:gd name="connsiteY8" fmla="*/ 135508 h 788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30679" h="788123">
                <a:moveTo>
                  <a:pt x="6350" y="135508"/>
                </a:moveTo>
                <a:cubicBezTo>
                  <a:pt x="6350" y="64134"/>
                  <a:pt x="64134" y="6350"/>
                  <a:pt x="135635" y="6350"/>
                </a:cubicBezTo>
                <a:lnTo>
                  <a:pt x="1495043" y="6350"/>
                </a:lnTo>
                <a:cubicBezTo>
                  <a:pt x="1566417" y="6350"/>
                  <a:pt x="1624329" y="64134"/>
                  <a:pt x="1624329" y="135508"/>
                </a:cubicBezTo>
                <a:lnTo>
                  <a:pt x="1624329" y="652526"/>
                </a:lnTo>
                <a:cubicBezTo>
                  <a:pt x="1624329" y="723912"/>
                  <a:pt x="1566417" y="781773"/>
                  <a:pt x="1495043" y="781773"/>
                </a:cubicBezTo>
                <a:lnTo>
                  <a:pt x="135635" y="781773"/>
                </a:lnTo>
                <a:cubicBezTo>
                  <a:pt x="64134" y="781773"/>
                  <a:pt x="6350" y="723912"/>
                  <a:pt x="6350" y="652526"/>
                </a:cubicBezTo>
                <a:lnTo>
                  <a:pt x="6350" y="1355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79600" y="45974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转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879600" y="43942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换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17700" y="41783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2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800100" y="774700"/>
            <a:ext cx="4140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JSON</a:t>
            </a: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在</a:t>
            </a: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Ajax</a:t>
            </a: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中的使用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8407400" y="64516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23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781800" y="2146300"/>
            <a:ext cx="13208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  <a:tab pos="571500" algn="l"/>
                <a:tab pos="609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Web服务器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4300" algn="l"/>
                <a:tab pos="5715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4300" algn="l"/>
                <a:tab pos="5715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转</a:t>
            </a:r>
          </a:p>
          <a:p>
            <a:pPr>
              <a:lnSpc>
                <a:spcPts val="1600"/>
              </a:lnSpc>
              <a:tabLst>
                <a:tab pos="114300" algn="l"/>
                <a:tab pos="5715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换</a:t>
            </a:r>
          </a:p>
          <a:p>
            <a:pPr>
              <a:lnSpc>
                <a:spcPts val="1600"/>
              </a:lnSpc>
              <a:tabLst>
                <a:tab pos="114300" algn="l"/>
                <a:tab pos="5715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1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3657600" y="5207000"/>
            <a:ext cx="218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网络传输JSON字符串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422400" y="2108200"/>
            <a:ext cx="11938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270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客户端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270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</a:t>
            </a:r>
          </a:p>
          <a:p>
            <a:pPr>
              <a:lnSpc>
                <a:spcPts val="2400"/>
              </a:lnSpc>
              <a:tabLst>
                <a:tab pos="1270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587500" y="5016500"/>
            <a:ext cx="7620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</a:t>
            </a:r>
          </a:p>
          <a:p>
            <a:pPr>
              <a:lnSpc>
                <a:spcPts val="2300"/>
              </a:lnSpc>
              <a:tabLst>
                <a:tab pos="50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112000" y="5016500"/>
            <a:ext cx="7620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</a:t>
            </a:r>
          </a:p>
          <a:p>
            <a:pPr>
              <a:lnSpc>
                <a:spcPts val="2300"/>
              </a:lnSpc>
              <a:tabLst>
                <a:tab pos="50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743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服务器端转换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420100" y="64516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58800" y="20955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879600"/>
            <a:ext cx="74041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在服务器端需要将Java对象转成JSON字符串,可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以通过json-lib.jar工具包简化Java编程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2997200"/>
            <a:ext cx="139700" cy="275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73200" y="2832100"/>
            <a:ext cx="36195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commons-beanutils.jar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commons-collections.jar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common-logging.jar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common-lang.jar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ezmorph.jar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json-lib.jar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3196" y="2702560"/>
            <a:ext cx="7933563" cy="2677032"/>
          </a:xfrm>
          <a:custGeom>
            <a:avLst/>
            <a:gdLst>
              <a:gd name="connsiteX0" fmla="*/ 6350 w 7933563"/>
              <a:gd name="connsiteY0" fmla="*/ 2670682 h 2677032"/>
              <a:gd name="connsiteX1" fmla="*/ 7927213 w 7933563"/>
              <a:gd name="connsiteY1" fmla="*/ 2670682 h 2677032"/>
              <a:gd name="connsiteX2" fmla="*/ 7927213 w 7933563"/>
              <a:gd name="connsiteY2" fmla="*/ 6350 h 2677032"/>
              <a:gd name="connsiteX3" fmla="*/ 6350 w 7933563"/>
              <a:gd name="connsiteY3" fmla="*/ 6350 h 2677032"/>
              <a:gd name="connsiteX4" fmla="*/ 6350 w 7933563"/>
              <a:gd name="connsiteY4" fmla="*/ 2670682 h 2677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33563" h="2677032">
                <a:moveTo>
                  <a:pt x="6350" y="2670682"/>
                </a:moveTo>
                <a:lnTo>
                  <a:pt x="7927213" y="2670682"/>
                </a:lnTo>
                <a:lnTo>
                  <a:pt x="7927213" y="6350"/>
                </a:lnTo>
                <a:lnTo>
                  <a:pt x="6350" y="6350"/>
                </a:lnTo>
                <a:lnTo>
                  <a:pt x="6350" y="26706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743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服务器端转换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22300" y="3302000"/>
            <a:ext cx="79629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7785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User(“1”,”小兄弟”,“女”）；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7785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obj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fromObject(user);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77851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String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jsonStr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obj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toString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785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25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58800" y="20955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1879600"/>
            <a:ext cx="482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Java单个对象转成JSON字符串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3196" y="2702521"/>
            <a:ext cx="7933563" cy="3469132"/>
          </a:xfrm>
          <a:custGeom>
            <a:avLst/>
            <a:gdLst>
              <a:gd name="connsiteX0" fmla="*/ 6350 w 7933563"/>
              <a:gd name="connsiteY0" fmla="*/ 3462782 h 3469132"/>
              <a:gd name="connsiteX1" fmla="*/ 7927213 w 7933563"/>
              <a:gd name="connsiteY1" fmla="*/ 3462782 h 3469132"/>
              <a:gd name="connsiteX2" fmla="*/ 7927213 w 7933563"/>
              <a:gd name="connsiteY2" fmla="*/ 6350 h 3469132"/>
              <a:gd name="connsiteX3" fmla="*/ 6350 w 7933563"/>
              <a:gd name="connsiteY3" fmla="*/ 6350 h 3469132"/>
              <a:gd name="connsiteX4" fmla="*/ 6350 w 7933563"/>
              <a:gd name="connsiteY4" fmla="*/ 3462782 h 34691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33563" h="3469132">
                <a:moveTo>
                  <a:pt x="6350" y="3462782"/>
                </a:moveTo>
                <a:lnTo>
                  <a:pt x="7927213" y="3462782"/>
                </a:lnTo>
                <a:lnTo>
                  <a:pt x="7927213" y="6350"/>
                </a:lnTo>
                <a:lnTo>
                  <a:pt x="6350" y="6350"/>
                </a:lnTo>
                <a:lnTo>
                  <a:pt x="6350" y="34627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743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服务器端转换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22300" y="2870200"/>
            <a:ext cx="7962900" cy="373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7785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List&lt;User&gt;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ArrayList&lt;User&gt;();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7785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User(“1”,”小兄弟”,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“女”）；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77851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list.add(user1);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7785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7785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obj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fromObject(list);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7785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jsonStr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obj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toString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785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26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58800" y="20955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1879600"/>
            <a:ext cx="482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Java集合对象转成JSON字符串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286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客户端转换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420100" y="6451600"/>
            <a:ext cx="165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58800" y="20955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879600"/>
            <a:ext cx="7213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JSON字符串转换成JavaScript对象，常用方法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2540000"/>
            <a:ext cx="1143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58900" y="2349500"/>
            <a:ext cx="30734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使用eval函数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使用JSON.parse()函数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使用其他js函数库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3196" y="2702560"/>
            <a:ext cx="7933563" cy="2677032"/>
          </a:xfrm>
          <a:custGeom>
            <a:avLst/>
            <a:gdLst>
              <a:gd name="connsiteX0" fmla="*/ 6350 w 7933563"/>
              <a:gd name="connsiteY0" fmla="*/ 2670682 h 2677032"/>
              <a:gd name="connsiteX1" fmla="*/ 7927213 w 7933563"/>
              <a:gd name="connsiteY1" fmla="*/ 2670682 h 2677032"/>
              <a:gd name="connsiteX2" fmla="*/ 7927213 w 7933563"/>
              <a:gd name="connsiteY2" fmla="*/ 6350 h 2677032"/>
              <a:gd name="connsiteX3" fmla="*/ 6350 w 7933563"/>
              <a:gd name="connsiteY3" fmla="*/ 6350 h 2677032"/>
              <a:gd name="connsiteX4" fmla="*/ 6350 w 7933563"/>
              <a:gd name="connsiteY4" fmla="*/ 2670682 h 2677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33563" h="2677032">
                <a:moveTo>
                  <a:pt x="6350" y="2670682"/>
                </a:moveTo>
                <a:lnTo>
                  <a:pt x="7927213" y="2670682"/>
                </a:lnTo>
                <a:lnTo>
                  <a:pt x="7927213" y="6350"/>
                </a:lnTo>
                <a:lnTo>
                  <a:pt x="6350" y="6350"/>
                </a:lnTo>
                <a:lnTo>
                  <a:pt x="6350" y="26706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286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客户端转换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407400" y="64516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28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22300" y="3302000"/>
            <a:ext cx="68453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‘{“id”：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1，“name”: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“张三”}’;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obj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eval(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“(”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+str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+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”)”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)；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22300" y="4394200"/>
            <a:ext cx="660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alert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87500" y="4394200"/>
            <a:ext cx="2336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obj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name）；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58800" y="20955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01700" y="1879600"/>
            <a:ext cx="2324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使用eval()函数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3196" y="2702560"/>
            <a:ext cx="7933563" cy="2677032"/>
          </a:xfrm>
          <a:custGeom>
            <a:avLst/>
            <a:gdLst>
              <a:gd name="connsiteX0" fmla="*/ 6350 w 7933563"/>
              <a:gd name="connsiteY0" fmla="*/ 2670682 h 2677032"/>
              <a:gd name="connsiteX1" fmla="*/ 7927213 w 7933563"/>
              <a:gd name="connsiteY1" fmla="*/ 2670682 h 2677032"/>
              <a:gd name="connsiteX2" fmla="*/ 7927213 w 7933563"/>
              <a:gd name="connsiteY2" fmla="*/ 6350 h 2677032"/>
              <a:gd name="connsiteX3" fmla="*/ 6350 w 7933563"/>
              <a:gd name="connsiteY3" fmla="*/ 6350 h 2677032"/>
              <a:gd name="connsiteX4" fmla="*/ 6350 w 7933563"/>
              <a:gd name="connsiteY4" fmla="*/ 2670682 h 2677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33563" h="2677032">
                <a:moveTo>
                  <a:pt x="6350" y="2670682"/>
                </a:moveTo>
                <a:lnTo>
                  <a:pt x="7927213" y="2670682"/>
                </a:lnTo>
                <a:lnTo>
                  <a:pt x="7927213" y="6350"/>
                </a:lnTo>
                <a:lnTo>
                  <a:pt x="6350" y="6350"/>
                </a:lnTo>
                <a:lnTo>
                  <a:pt x="6350" y="26706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286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客户端转换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407400" y="64516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29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22300" y="3302000"/>
            <a:ext cx="68453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‘{“id”：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1，“name”: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“张三”}’;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obj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JSON.parse(str)；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22300" y="4394200"/>
            <a:ext cx="660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alert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87500" y="4394200"/>
            <a:ext cx="2336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obj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name）；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58800" y="20955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01700" y="1879600"/>
            <a:ext cx="3581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使用JSON.parse()函数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209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什么是</a:t>
            </a: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Ajax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47700" y="2171700"/>
            <a:ext cx="190500" cy="236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36650" y="2018553"/>
            <a:ext cx="7708900" cy="463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7391400" algn="l"/>
              </a:tabLst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Asynchronous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and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（异步</a:t>
            </a:r>
          </a:p>
          <a:p>
            <a:pPr>
              <a:lnSpc>
                <a:spcPts val="3800"/>
              </a:lnSpc>
              <a:tabLst>
                <a:tab pos="7391400" algn="l"/>
              </a:tabLst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7391400" algn="l"/>
              </a:tabLst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这个概念的最早提出者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Jesse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James</a:t>
            </a:r>
          </a:p>
          <a:p>
            <a:pPr>
              <a:lnSpc>
                <a:spcPts val="3800"/>
              </a:lnSpc>
              <a:tabLst>
                <a:tab pos="7391400" algn="l"/>
              </a:tabLst>
            </a:pPr>
            <a:r>
              <a:rPr lang="en-US" altLang="zh-CN" sz="32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Garrett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7391400" algn="l"/>
              </a:tabLst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并不是一门新的语言或技术</a:t>
            </a: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它实际上是</a:t>
            </a:r>
          </a:p>
          <a:p>
            <a:pPr>
              <a:lnSpc>
                <a:spcPts val="3600"/>
              </a:lnSpc>
              <a:tabLst>
                <a:tab pos="7391400" algn="l"/>
              </a:tabLst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几项技术按一定的方式组合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391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900" y="3136900"/>
            <a:ext cx="6934200" cy="3302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6000" y="2159000"/>
            <a:ext cx="2438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200"/>
              </a:lnSpc>
              <a:tabLst/>
            </a:pPr>
            <a:r>
              <a:rPr lang="en-US" altLang="zh-CN" sz="4800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常见问题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286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浏览器缓存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00100" y="20955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43000" y="1879600"/>
            <a:ext cx="6388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不同浏览器对于相同请求地址的处理方案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57300" y="2540000"/>
            <a:ext cx="11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00200" y="2349500"/>
            <a:ext cx="3251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Chrome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重新发送请求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57300" y="2933700"/>
            <a:ext cx="11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00200" y="2755900"/>
            <a:ext cx="965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Firefox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35300" y="2755900"/>
            <a:ext cx="1828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重新发送请求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57300" y="3340100"/>
            <a:ext cx="11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00200" y="3149600"/>
            <a:ext cx="3263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IE浏览器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不再发送请求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00100" y="41783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43000" y="3962400"/>
            <a:ext cx="75311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277100" algn="l"/>
              </a:tabLst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IE浏览器提供的AJAX对象，在发送GET请求时，</a:t>
            </a:r>
          </a:p>
          <a:p>
            <a:pPr>
              <a:lnSpc>
                <a:spcPts val="3000"/>
              </a:lnSpc>
              <a:tabLst>
                <a:tab pos="7277100" algn="l"/>
              </a:tabLst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会先查看是否访问过该地址，如果该地址访问</a:t>
            </a:r>
          </a:p>
          <a:p>
            <a:pPr>
              <a:lnSpc>
                <a:spcPts val="3000"/>
              </a:lnSpc>
              <a:tabLst>
                <a:tab pos="7277100" algn="l"/>
              </a:tabLst>
            </a:pPr>
            <a:r>
              <a:rPr lang="en-US" altLang="zh-CN" sz="27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过，浏览器就不再发送请求，而是取出先前浏</a:t>
            </a:r>
          </a:p>
          <a:p>
            <a:pPr>
              <a:lnSpc>
                <a:spcPts val="3000"/>
              </a:lnSpc>
              <a:tabLst>
                <a:tab pos="7277100" algn="l"/>
              </a:tabLst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览器缓存的数据内容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277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93241" y="3404489"/>
            <a:ext cx="7897621" cy="1255014"/>
          </a:xfrm>
          <a:custGeom>
            <a:avLst/>
            <a:gdLst>
              <a:gd name="connsiteX0" fmla="*/ 6350 w 7897621"/>
              <a:gd name="connsiteY0" fmla="*/ 1248664 h 1255014"/>
              <a:gd name="connsiteX1" fmla="*/ 7891271 w 7897621"/>
              <a:gd name="connsiteY1" fmla="*/ 1248664 h 1255014"/>
              <a:gd name="connsiteX2" fmla="*/ 7891271 w 7897621"/>
              <a:gd name="connsiteY2" fmla="*/ 6350 h 1255014"/>
              <a:gd name="connsiteX3" fmla="*/ 6350 w 7897621"/>
              <a:gd name="connsiteY3" fmla="*/ 6350 h 1255014"/>
              <a:gd name="connsiteX4" fmla="*/ 6350 w 7897621"/>
              <a:gd name="connsiteY4" fmla="*/ 1248664 h 12550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97621" h="1255014">
                <a:moveTo>
                  <a:pt x="6350" y="1248664"/>
                </a:moveTo>
                <a:lnTo>
                  <a:pt x="7891271" y="1248664"/>
                </a:lnTo>
                <a:lnTo>
                  <a:pt x="7891271" y="6350"/>
                </a:lnTo>
                <a:lnTo>
                  <a:pt x="6350" y="6350"/>
                </a:lnTo>
                <a:lnTo>
                  <a:pt x="6350" y="124866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286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浏览器缓存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00100" y="20955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43000" y="1879600"/>
            <a:ext cx="3543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浏览器缓存的解决方案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57300" y="2540000"/>
            <a:ext cx="11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00200" y="2400300"/>
            <a:ext cx="6845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Get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请求，在请求地址后面添加一个系统时间或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57300" y="5283200"/>
            <a:ext cx="11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600200" y="5143500"/>
            <a:ext cx="177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Post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407400" y="64516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32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90600" y="2743200"/>
            <a:ext cx="67564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一个随机数，例如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609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xhr.open(‘get‘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‘load.do?r='+new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Date().getTime()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);</a:t>
            </a:r>
          </a:p>
          <a:p>
            <a:pPr>
              <a:lnSpc>
                <a:spcPts val="2400"/>
              </a:lnSpc>
              <a:tabLst>
                <a:tab pos="609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</a:t>
            </a:r>
          </a:p>
          <a:p>
            <a:pPr>
              <a:lnSpc>
                <a:spcPts val="2400"/>
              </a:lnSpc>
              <a:tabLst>
                <a:tab pos="6096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xhr.open(‘get‘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‘load.do?r='+Math.random()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93241" y="4340605"/>
            <a:ext cx="7897621" cy="894969"/>
          </a:xfrm>
          <a:custGeom>
            <a:avLst/>
            <a:gdLst>
              <a:gd name="connsiteX0" fmla="*/ 6350 w 7897621"/>
              <a:gd name="connsiteY0" fmla="*/ 888619 h 894969"/>
              <a:gd name="connsiteX1" fmla="*/ 7891271 w 7897621"/>
              <a:gd name="connsiteY1" fmla="*/ 888619 h 894969"/>
              <a:gd name="connsiteX2" fmla="*/ 7891271 w 7897621"/>
              <a:gd name="connsiteY2" fmla="*/ 6350 h 894969"/>
              <a:gd name="connsiteX3" fmla="*/ 6350 w 7897621"/>
              <a:gd name="connsiteY3" fmla="*/ 6350 h 894969"/>
              <a:gd name="connsiteX4" fmla="*/ 6350 w 7897621"/>
              <a:gd name="connsiteY4" fmla="*/ 888619 h 8949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97621" h="894969">
                <a:moveTo>
                  <a:pt x="6350" y="888619"/>
                </a:moveTo>
                <a:lnTo>
                  <a:pt x="7891271" y="888619"/>
                </a:lnTo>
                <a:lnTo>
                  <a:pt x="7891271" y="6350"/>
                </a:lnTo>
                <a:lnTo>
                  <a:pt x="6350" y="6350"/>
                </a:lnTo>
                <a:lnTo>
                  <a:pt x="6350" y="8886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8829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POST</a:t>
            </a: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提交乱码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00100" y="20955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43000" y="1879600"/>
            <a:ext cx="1409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乱码原因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57300" y="2540000"/>
            <a:ext cx="11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00200" y="2400300"/>
            <a:ext cx="68961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所有浏览器对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请求参数都使用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UTF-8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进行编码，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而服务器默认使用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iso-8859-1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去解码，所以产生乱码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00100" y="33020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43000" y="3086100"/>
            <a:ext cx="1409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解决方法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57300" y="3746500"/>
            <a:ext cx="11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00200" y="3619500"/>
            <a:ext cx="5181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在服务器接收请求参数前设置解析编码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90600" y="4597400"/>
            <a:ext cx="75946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7416800" algn="l"/>
              </a:tabLst>
            </a:pPr>
            <a:r>
              <a:rPr lang="en-US" altLang="zh-CN" sz="27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request.setCharacterEncoding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（</a:t>
            </a:r>
            <a:r>
              <a:rPr lang="en-US" altLang="zh-CN" sz="27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”UTF-8”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）；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416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590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GET</a:t>
            </a: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提交乱码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00100" y="20955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43000" y="1879600"/>
            <a:ext cx="1409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乱码原因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57300" y="2540000"/>
            <a:ext cx="1143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00200" y="2400300"/>
            <a:ext cx="6985000" cy="421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68072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IE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浏览器发送请求时，会默认使用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GBK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字符集对请求</a:t>
            </a:r>
          </a:p>
          <a:p>
            <a:pPr>
              <a:lnSpc>
                <a:spcPts val="2500"/>
              </a:lnSpc>
              <a:tabLst>
                <a:tab pos="6807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参数进行编码，而其它浏览器会使用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UTF-8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。</a:t>
            </a:r>
          </a:p>
          <a:p>
            <a:pPr>
              <a:lnSpc>
                <a:spcPts val="3100"/>
              </a:lnSpc>
              <a:tabLst>
                <a:tab pos="6807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服务器默认情况下使用的是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ios-8859-1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进行解码，所</a:t>
            </a:r>
          </a:p>
          <a:p>
            <a:pPr>
              <a:lnSpc>
                <a:spcPts val="2400"/>
              </a:lnSpc>
              <a:tabLst>
                <a:tab pos="6807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以产生乱码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680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60907" y="3206623"/>
            <a:ext cx="7897621" cy="894969"/>
          </a:xfrm>
          <a:custGeom>
            <a:avLst/>
            <a:gdLst>
              <a:gd name="connsiteX0" fmla="*/ 6350 w 7897621"/>
              <a:gd name="connsiteY0" fmla="*/ 888618 h 894969"/>
              <a:gd name="connsiteX1" fmla="*/ 7891272 w 7897621"/>
              <a:gd name="connsiteY1" fmla="*/ 888618 h 894969"/>
              <a:gd name="connsiteX2" fmla="*/ 7891272 w 7897621"/>
              <a:gd name="connsiteY2" fmla="*/ 6350 h 894969"/>
              <a:gd name="connsiteX3" fmla="*/ 6350 w 7897621"/>
              <a:gd name="connsiteY3" fmla="*/ 6350 h 894969"/>
              <a:gd name="connsiteX4" fmla="*/ 6350 w 7897621"/>
              <a:gd name="connsiteY4" fmla="*/ 888618 h 8949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97621" h="894969">
                <a:moveTo>
                  <a:pt x="6350" y="888618"/>
                </a:moveTo>
                <a:lnTo>
                  <a:pt x="7891272" y="888618"/>
                </a:lnTo>
                <a:lnTo>
                  <a:pt x="7891272" y="6350"/>
                </a:lnTo>
                <a:lnTo>
                  <a:pt x="6350" y="6350"/>
                </a:lnTo>
                <a:lnTo>
                  <a:pt x="6350" y="8886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21232" y="4844631"/>
            <a:ext cx="7897621" cy="894969"/>
          </a:xfrm>
          <a:custGeom>
            <a:avLst/>
            <a:gdLst>
              <a:gd name="connsiteX0" fmla="*/ 6350 w 7897621"/>
              <a:gd name="connsiteY0" fmla="*/ 888619 h 894969"/>
              <a:gd name="connsiteX1" fmla="*/ 7891271 w 7897621"/>
              <a:gd name="connsiteY1" fmla="*/ 888619 h 894969"/>
              <a:gd name="connsiteX2" fmla="*/ 7891271 w 7897621"/>
              <a:gd name="connsiteY2" fmla="*/ 6350 h 894969"/>
              <a:gd name="connsiteX3" fmla="*/ 6350 w 7897621"/>
              <a:gd name="connsiteY3" fmla="*/ 6350 h 894969"/>
              <a:gd name="connsiteX4" fmla="*/ 6350 w 7897621"/>
              <a:gd name="connsiteY4" fmla="*/ 888619 h 8949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97621" h="894969">
                <a:moveTo>
                  <a:pt x="6350" y="888619"/>
                </a:moveTo>
                <a:lnTo>
                  <a:pt x="7891271" y="888619"/>
                </a:lnTo>
                <a:lnTo>
                  <a:pt x="7891271" y="6350"/>
                </a:lnTo>
                <a:lnTo>
                  <a:pt x="6350" y="6350"/>
                </a:lnTo>
                <a:lnTo>
                  <a:pt x="6350" y="8886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590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GET</a:t>
            </a: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提交乱码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00100" y="20955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43000" y="1879600"/>
            <a:ext cx="1409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解决方法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57300" y="2540000"/>
            <a:ext cx="1143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09700" y="2400300"/>
            <a:ext cx="74676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在浏览器发送请求前，先将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URL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利用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encodeURI()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编码。</a:t>
            </a:r>
          </a:p>
          <a:p>
            <a:pPr>
              <a:lnSpc>
                <a:spcPts val="25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encodeURI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会使用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UTF-8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对请求地址中的中文进行编码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90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uri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„xxx.do?name=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张三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';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xhr.open('get„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encodeURI(uri)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在服务器端进行编码转换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71600" y="5029200"/>
            <a:ext cx="72136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70358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request.getParameter(“name”);</a:t>
            </a:r>
          </a:p>
          <a:p>
            <a:pPr>
              <a:lnSpc>
                <a:spcPts val="2100"/>
              </a:lnSpc>
              <a:tabLst>
                <a:tab pos="703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String(name.getBytes(“iso-8859-1”),”utf-8”);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035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900" y="3136900"/>
            <a:ext cx="6934200" cy="3302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94000" y="2159000"/>
            <a:ext cx="30480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200"/>
              </a:lnSpc>
              <a:tabLst/>
            </a:pPr>
            <a:r>
              <a:rPr lang="en-US" altLang="zh-CN" sz="4800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总结和答疑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209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什么是</a:t>
            </a: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Ajax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47700" y="21717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04900" y="1981200"/>
            <a:ext cx="3949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主要涉及以下技术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04900" y="2679700"/>
            <a:ext cx="1143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2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62100" y="2540000"/>
            <a:ext cx="7035800" cy="407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6934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XMLHttpRequest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为核心，进行发送请求和接收响应</a:t>
            </a:r>
          </a:p>
          <a:p>
            <a:pPr>
              <a:lnSpc>
                <a:spcPts val="2700"/>
              </a:lnSpc>
              <a:tabLst>
                <a:tab pos="6934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数据</a:t>
            </a:r>
          </a:p>
          <a:p>
            <a:pPr>
              <a:lnSpc>
                <a:spcPts val="3500"/>
              </a:lnSpc>
              <a:tabLst>
                <a:tab pos="6934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语言为基础</a:t>
            </a:r>
          </a:p>
          <a:p>
            <a:pPr>
              <a:lnSpc>
                <a:spcPts val="3400"/>
              </a:lnSpc>
              <a:tabLst>
                <a:tab pos="69342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XML/JSON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作为数据传输格式</a:t>
            </a:r>
          </a:p>
          <a:p>
            <a:pPr>
              <a:lnSpc>
                <a:spcPts val="3400"/>
              </a:lnSpc>
              <a:tabLst>
                <a:tab pos="6934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CSS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作为界面渲染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934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3124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Ajax</a:t>
            </a: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技术的优点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39800" y="21717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97000" y="1981200"/>
            <a:ext cx="2730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技术的作用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97000" y="2679700"/>
            <a:ext cx="1397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54200" y="2552700"/>
            <a:ext cx="27432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异步请求与响应处理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页面局部刷新处理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39800" y="36322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0" y="3441700"/>
            <a:ext cx="2730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技术的好处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97000" y="4140200"/>
            <a:ext cx="1397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54200" y="4000500"/>
            <a:ext cx="67310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6642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减少页面整体刷新，提升用户体验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局部刷新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  <a:p>
            <a:pPr>
              <a:lnSpc>
                <a:spcPts val="3300"/>
              </a:lnSpc>
              <a:tabLst>
                <a:tab pos="6642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减少交互的数据量，提升程序性能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642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以异步模式处理请求，较少用户操作等待时间，增</a:t>
            </a:r>
          </a:p>
          <a:p>
            <a:pPr>
              <a:lnSpc>
                <a:spcPts val="2800"/>
              </a:lnSpc>
              <a:tabLst>
                <a:tab pos="6642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强了用户的操作连续性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异步交互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642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17550" y="2497404"/>
            <a:ext cx="2571750" cy="4210050"/>
          </a:xfrm>
          <a:custGeom>
            <a:avLst/>
            <a:gdLst>
              <a:gd name="connsiteX0" fmla="*/ 19050 w 2571750"/>
              <a:gd name="connsiteY0" fmla="*/ 4191000 h 4210050"/>
              <a:gd name="connsiteX1" fmla="*/ 2552700 w 2571750"/>
              <a:gd name="connsiteY1" fmla="*/ 4191000 h 4210050"/>
              <a:gd name="connsiteX2" fmla="*/ 2552700 w 2571750"/>
              <a:gd name="connsiteY2" fmla="*/ 19050 h 4210050"/>
              <a:gd name="connsiteX3" fmla="*/ 19050 w 2571750"/>
              <a:gd name="connsiteY3" fmla="*/ 19050 h 4210050"/>
              <a:gd name="connsiteX4" fmla="*/ 19050 w 2571750"/>
              <a:gd name="connsiteY4" fmla="*/ 4191000 h 421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71750" h="4210050">
                <a:moveTo>
                  <a:pt x="19050" y="4191000"/>
                </a:moveTo>
                <a:lnTo>
                  <a:pt x="2552700" y="4191000"/>
                </a:lnTo>
                <a:lnTo>
                  <a:pt x="2552700" y="19050"/>
                </a:lnTo>
                <a:lnTo>
                  <a:pt x="19050" y="19050"/>
                </a:lnTo>
                <a:lnTo>
                  <a:pt x="19050" y="419100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741801" y="2857754"/>
            <a:ext cx="4552950" cy="2590800"/>
          </a:xfrm>
          <a:custGeom>
            <a:avLst/>
            <a:gdLst>
              <a:gd name="connsiteX0" fmla="*/ 19050 w 4552950"/>
              <a:gd name="connsiteY0" fmla="*/ 2571749 h 2590800"/>
              <a:gd name="connsiteX1" fmla="*/ 4533900 w 4552950"/>
              <a:gd name="connsiteY1" fmla="*/ 2571749 h 2590800"/>
              <a:gd name="connsiteX2" fmla="*/ 4533900 w 4552950"/>
              <a:gd name="connsiteY2" fmla="*/ 19050 h 2590800"/>
              <a:gd name="connsiteX3" fmla="*/ 19050 w 4552950"/>
              <a:gd name="connsiteY3" fmla="*/ 19050 h 2590800"/>
              <a:gd name="connsiteX4" fmla="*/ 19050 w 4552950"/>
              <a:gd name="connsiteY4" fmla="*/ 2571749 h 25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52950" h="2590800">
                <a:moveTo>
                  <a:pt x="19050" y="2571749"/>
                </a:moveTo>
                <a:lnTo>
                  <a:pt x="4533900" y="2571749"/>
                </a:lnTo>
                <a:lnTo>
                  <a:pt x="4533900" y="19050"/>
                </a:lnTo>
                <a:lnTo>
                  <a:pt x="19050" y="19050"/>
                </a:lnTo>
                <a:lnTo>
                  <a:pt x="19050" y="257174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63800"/>
            <a:ext cx="9144000" cy="4394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3124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Ajax</a:t>
            </a: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技术的优点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39800" y="20320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97000" y="1866900"/>
            <a:ext cx="3657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传统的同步交互模式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496300" y="64516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32675" y="2310785"/>
            <a:ext cx="2581275" cy="4473321"/>
          </a:xfrm>
          <a:custGeom>
            <a:avLst/>
            <a:gdLst>
              <a:gd name="connsiteX0" fmla="*/ 19050 w 2581275"/>
              <a:gd name="connsiteY0" fmla="*/ 4454270 h 4473321"/>
              <a:gd name="connsiteX1" fmla="*/ 2562225 w 2581275"/>
              <a:gd name="connsiteY1" fmla="*/ 4454270 h 4473321"/>
              <a:gd name="connsiteX2" fmla="*/ 2562225 w 2581275"/>
              <a:gd name="connsiteY2" fmla="*/ 19050 h 4473321"/>
              <a:gd name="connsiteX3" fmla="*/ 19050 w 2581275"/>
              <a:gd name="connsiteY3" fmla="*/ 19050 h 4473321"/>
              <a:gd name="connsiteX4" fmla="*/ 19050 w 2581275"/>
              <a:gd name="connsiteY4" fmla="*/ 4454270 h 4473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81275" h="4473321">
                <a:moveTo>
                  <a:pt x="19050" y="4454270"/>
                </a:moveTo>
                <a:lnTo>
                  <a:pt x="2562225" y="4454270"/>
                </a:lnTo>
                <a:lnTo>
                  <a:pt x="2562225" y="19050"/>
                </a:lnTo>
                <a:lnTo>
                  <a:pt x="19050" y="19050"/>
                </a:lnTo>
                <a:lnTo>
                  <a:pt x="19050" y="445427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70300" y="2670822"/>
            <a:ext cx="4514850" cy="3095625"/>
          </a:xfrm>
          <a:custGeom>
            <a:avLst/>
            <a:gdLst>
              <a:gd name="connsiteX0" fmla="*/ 19050 w 4514850"/>
              <a:gd name="connsiteY0" fmla="*/ 3076575 h 3095625"/>
              <a:gd name="connsiteX1" fmla="*/ 4495800 w 4514850"/>
              <a:gd name="connsiteY1" fmla="*/ 3076575 h 3095625"/>
              <a:gd name="connsiteX2" fmla="*/ 4495800 w 4514850"/>
              <a:gd name="connsiteY2" fmla="*/ 19050 h 3095625"/>
              <a:gd name="connsiteX3" fmla="*/ 19050 w 4514850"/>
              <a:gd name="connsiteY3" fmla="*/ 19050 h 3095625"/>
              <a:gd name="connsiteX4" fmla="*/ 19050 w 4514850"/>
              <a:gd name="connsiteY4" fmla="*/ 3076575 h 3095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14850" h="3095625">
                <a:moveTo>
                  <a:pt x="19050" y="3076575"/>
                </a:moveTo>
                <a:lnTo>
                  <a:pt x="4495800" y="3076575"/>
                </a:lnTo>
                <a:lnTo>
                  <a:pt x="4495800" y="19050"/>
                </a:lnTo>
                <a:lnTo>
                  <a:pt x="19050" y="19050"/>
                </a:lnTo>
                <a:lnTo>
                  <a:pt x="19050" y="30765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73300"/>
            <a:ext cx="9144000" cy="4584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3124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Ajax</a:t>
            </a:r>
            <a:r>
              <a:rPr lang="en-US" altLang="zh-CN" sz="3602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技术的优点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39800" y="20320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2F2F2F"/>
                </a:solidFill>
                <a:latin typeface="Wingdings" pitchFamily="18" charset="0"/>
                <a:cs typeface="Wingdings" pitchFamily="18" charset="0"/>
              </a:rPr>
              <a:t>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97000" y="1841500"/>
            <a:ext cx="3543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Ajax</a:t>
            </a:r>
            <a:r>
              <a:rPr lang="en-US" altLang="zh-CN" sz="32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的异步交互模式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496300" y="64516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900" y="3136900"/>
            <a:ext cx="6934200" cy="3302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16000" y="2159000"/>
            <a:ext cx="23368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200"/>
              </a:lnSpc>
              <a:tabLst/>
            </a:pPr>
            <a:r>
              <a:rPr lang="en-US" altLang="zh-CN" sz="4800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Ajax</a:t>
            </a:r>
            <a:r>
              <a:rPr lang="en-US" altLang="zh-CN" sz="4800" b="1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4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8483600" cy="34036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67500"/>
            <a:ext cx="9144000" cy="190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" y="774700"/>
            <a:ext cx="265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2F2F2F"/>
                </a:solidFill>
                <a:latin typeface="Franklin Gothic Medium" pitchFamily="18" charset="0"/>
                <a:cs typeface="Franklin Gothic Medium" pitchFamily="18" charset="0"/>
              </a:rPr>
              <a:t>Ajax</a:t>
            </a:r>
            <a:r>
              <a:rPr lang="en-US" altLang="zh-CN" sz="3602" dirty="0" smtClean="0">
                <a:solidFill>
                  <a:srgbClr val="2F2F2F"/>
                </a:solidFill>
                <a:latin typeface="微软雅黑" pitchFamily="18" charset="0"/>
                <a:cs typeface="微软雅黑" pitchFamily="18" charset="0"/>
              </a:rPr>
              <a:t>应用模式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496300" y="64516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微软雅黑" pitchFamily="18" charset="0"/>
                <a:cs typeface="微软雅黑" pitchFamily="18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686</Words>
  <Application>Microsoft Office PowerPoint</Application>
  <PresentationFormat>全屏显示(4:3)</PresentationFormat>
  <Paragraphs>665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黑体</vt:lpstr>
      <vt:lpstr>宋体</vt:lpstr>
      <vt:lpstr>微软雅黑</vt:lpstr>
      <vt:lpstr>Arial</vt:lpstr>
      <vt:lpstr>Calibri</vt:lpstr>
      <vt:lpstr>Franklin Gothic Medium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用户</cp:lastModifiedBy>
  <cp:revision>8</cp:revision>
  <dcterms:created xsi:type="dcterms:W3CDTF">2006-08-16T00:00:00Z</dcterms:created>
  <dcterms:modified xsi:type="dcterms:W3CDTF">2018-01-28T16:04:49Z</dcterms:modified>
</cp:coreProperties>
</file>