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016" autoAdjust="0"/>
  </p:normalViewPr>
  <p:slideViewPr>
    <p:cSldViewPr snapToGrid="0">
      <p:cViewPr>
        <p:scale>
          <a:sx n="62" d="100"/>
          <a:sy n="62" d="100"/>
        </p:scale>
        <p:origin x="828"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126BE-4612-478E-B381-D05C5E1B6BFD}" type="datetimeFigureOut">
              <a:rPr lang="de-AT" smtClean="0"/>
              <a:t>04.02.2020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7F26B-5C3C-44BA-95DD-8DD8F175E014}" type="slidenum">
              <a:rPr lang="de-AT" smtClean="0"/>
              <a:t>‹Nr.›</a:t>
            </a:fld>
            <a:endParaRPr lang="de-AT"/>
          </a:p>
        </p:txBody>
      </p:sp>
    </p:spTree>
    <p:extLst>
      <p:ext uri="{BB962C8B-B14F-4D97-AF65-F5344CB8AC3E}">
        <p14:creationId xmlns:p14="http://schemas.microsoft.com/office/powerpoint/2010/main" val="427650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Kennt ihr eigentlich </a:t>
            </a:r>
            <a:r>
              <a:rPr lang="de-AT" dirty="0" err="1"/>
              <a:t>Zork</a:t>
            </a:r>
            <a:r>
              <a:rPr lang="de-AT" dirty="0"/>
              <a:t> [klick]</a:t>
            </a:r>
          </a:p>
        </p:txBody>
      </p:sp>
      <p:sp>
        <p:nvSpPr>
          <p:cNvPr id="4" name="Foliennummernplatzhalter 3"/>
          <p:cNvSpPr>
            <a:spLocks noGrp="1"/>
          </p:cNvSpPr>
          <p:nvPr>
            <p:ph type="sldNum" sz="quarter" idx="5"/>
          </p:nvPr>
        </p:nvSpPr>
        <p:spPr/>
        <p:txBody>
          <a:bodyPr/>
          <a:lstStyle/>
          <a:p>
            <a:fld id="{36E7F26B-5C3C-44BA-95DD-8DD8F175E014}" type="slidenum">
              <a:rPr lang="de-AT" smtClean="0"/>
              <a:t>1</a:t>
            </a:fld>
            <a:endParaRPr lang="de-AT"/>
          </a:p>
        </p:txBody>
      </p:sp>
    </p:spTree>
    <p:extLst>
      <p:ext uri="{BB962C8B-B14F-4D97-AF65-F5344CB8AC3E}">
        <p14:creationId xmlns:p14="http://schemas.microsoft.com/office/powerpoint/2010/main" val="37654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Nun möchte ich noch die Technologien, mit denen ich am meisten gearbeitet habe vergleichen. Und um einen neutralen Vergleichsgrund zu haben, nehme ich </a:t>
            </a:r>
            <a:r>
              <a:rPr lang="de-AT" dirty="0" err="1"/>
              <a:t>Zork</a:t>
            </a:r>
            <a:r>
              <a:rPr lang="de-AT" dirty="0"/>
              <a:t> noch dazu</a:t>
            </a:r>
          </a:p>
        </p:txBody>
      </p:sp>
      <p:sp>
        <p:nvSpPr>
          <p:cNvPr id="4" name="Foliennummernplatzhalter 3"/>
          <p:cNvSpPr>
            <a:spLocks noGrp="1"/>
          </p:cNvSpPr>
          <p:nvPr>
            <p:ph type="sldNum" sz="quarter" idx="5"/>
          </p:nvPr>
        </p:nvSpPr>
        <p:spPr/>
        <p:txBody>
          <a:bodyPr/>
          <a:lstStyle/>
          <a:p>
            <a:fld id="{36E7F26B-5C3C-44BA-95DD-8DD8F175E014}" type="slidenum">
              <a:rPr lang="de-AT" smtClean="0"/>
              <a:t>10</a:t>
            </a:fld>
            <a:endParaRPr lang="de-AT"/>
          </a:p>
        </p:txBody>
      </p:sp>
    </p:spTree>
    <p:extLst>
      <p:ext uri="{BB962C8B-B14F-4D97-AF65-F5344CB8AC3E}">
        <p14:creationId xmlns:p14="http://schemas.microsoft.com/office/powerpoint/2010/main" val="265015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Speech-</a:t>
            </a:r>
            <a:r>
              <a:rPr lang="de-AT" dirty="0" err="1"/>
              <a:t>To</a:t>
            </a:r>
            <a:r>
              <a:rPr lang="de-AT" dirty="0"/>
              <a:t>-Text ist sehr leicht zu vergleichen</a:t>
            </a:r>
          </a:p>
          <a:p>
            <a:r>
              <a:rPr lang="de-AT" dirty="0"/>
              <a:t>Nur </a:t>
            </a:r>
            <a:r>
              <a:rPr lang="de-AT" dirty="0" err="1"/>
              <a:t>Dialogflow</a:t>
            </a:r>
            <a:r>
              <a:rPr lang="de-AT" dirty="0"/>
              <a:t> hat nämlich standardmäßig Speech </a:t>
            </a:r>
            <a:r>
              <a:rPr lang="de-AT" dirty="0" err="1"/>
              <a:t>To</a:t>
            </a:r>
            <a:r>
              <a:rPr lang="de-AT" dirty="0"/>
              <a:t> Text.</a:t>
            </a:r>
          </a:p>
          <a:p>
            <a:r>
              <a:rPr lang="de-AT" dirty="0"/>
              <a:t>Bei Rasa müsste man es durch Drittprogramme lösen, bei </a:t>
            </a:r>
            <a:r>
              <a:rPr lang="de-AT" dirty="0" err="1"/>
              <a:t>Zork</a:t>
            </a:r>
            <a:r>
              <a:rPr lang="de-AT" dirty="0"/>
              <a:t> gibt es keine vorhergesehene Möglichkeit für sprachliche Eingabe</a:t>
            </a:r>
          </a:p>
        </p:txBody>
      </p:sp>
      <p:sp>
        <p:nvSpPr>
          <p:cNvPr id="4" name="Foliennummernplatzhalter 3"/>
          <p:cNvSpPr>
            <a:spLocks noGrp="1"/>
          </p:cNvSpPr>
          <p:nvPr>
            <p:ph type="sldNum" sz="quarter" idx="5"/>
          </p:nvPr>
        </p:nvSpPr>
        <p:spPr/>
        <p:txBody>
          <a:bodyPr/>
          <a:lstStyle/>
          <a:p>
            <a:fld id="{36E7F26B-5C3C-44BA-95DD-8DD8F175E014}" type="slidenum">
              <a:rPr lang="de-AT" smtClean="0"/>
              <a:t>11</a:t>
            </a:fld>
            <a:endParaRPr lang="de-AT"/>
          </a:p>
        </p:txBody>
      </p:sp>
    </p:spTree>
    <p:extLst>
      <p:ext uri="{BB962C8B-B14F-4D97-AF65-F5344CB8AC3E}">
        <p14:creationId xmlns:p14="http://schemas.microsoft.com/office/powerpoint/2010/main" val="368412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Wenn es um das Definieren von </a:t>
            </a:r>
            <a:r>
              <a:rPr lang="de-AT" dirty="0" err="1"/>
              <a:t>Entites</a:t>
            </a:r>
            <a:r>
              <a:rPr lang="de-AT" dirty="0"/>
              <a:t> geht, bietet auch </a:t>
            </a:r>
            <a:r>
              <a:rPr lang="de-AT" dirty="0" err="1"/>
              <a:t>Dialogflow</a:t>
            </a:r>
            <a:r>
              <a:rPr lang="de-AT" dirty="0"/>
              <a:t> die beste Variante.</a:t>
            </a:r>
          </a:p>
          <a:p>
            <a:r>
              <a:rPr lang="de-AT" dirty="0"/>
              <a:t>Rasa könnte zwar mindestens so schnell sein, allerdings hat man hier so viele Möglichkeiten </a:t>
            </a:r>
            <a:r>
              <a:rPr lang="de-AT" dirty="0" err="1"/>
              <a:t>Entities</a:t>
            </a:r>
            <a:r>
              <a:rPr lang="de-AT" dirty="0"/>
              <a:t> und Synonyme zu definieren, dass man mit der Syntax leicht durcheinander kommt.</a:t>
            </a:r>
          </a:p>
        </p:txBody>
      </p:sp>
      <p:sp>
        <p:nvSpPr>
          <p:cNvPr id="4" name="Foliennummernplatzhalter 3"/>
          <p:cNvSpPr>
            <a:spLocks noGrp="1"/>
          </p:cNvSpPr>
          <p:nvPr>
            <p:ph type="sldNum" sz="quarter" idx="5"/>
          </p:nvPr>
        </p:nvSpPr>
        <p:spPr/>
        <p:txBody>
          <a:bodyPr/>
          <a:lstStyle/>
          <a:p>
            <a:fld id="{36E7F26B-5C3C-44BA-95DD-8DD8F175E014}" type="slidenum">
              <a:rPr lang="de-AT" smtClean="0"/>
              <a:t>12</a:t>
            </a:fld>
            <a:endParaRPr lang="de-AT"/>
          </a:p>
        </p:txBody>
      </p:sp>
    </p:spTree>
    <p:extLst>
      <p:ext uri="{BB962C8B-B14F-4D97-AF65-F5344CB8AC3E}">
        <p14:creationId xmlns:p14="http://schemas.microsoft.com/office/powerpoint/2010/main" val="1459431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Wenn es um die Erkennung von </a:t>
            </a:r>
            <a:r>
              <a:rPr lang="de-AT" dirty="0" err="1"/>
              <a:t>Entities</a:t>
            </a:r>
            <a:r>
              <a:rPr lang="de-AT" dirty="0"/>
              <a:t> im Satz geht muss ich sagen, dass tatsächlich </a:t>
            </a:r>
            <a:r>
              <a:rPr lang="de-AT" dirty="0" err="1"/>
              <a:t>Zork</a:t>
            </a:r>
            <a:r>
              <a:rPr lang="de-AT" dirty="0"/>
              <a:t> hier für seinen Use-Case am besten funktioniert.</a:t>
            </a:r>
          </a:p>
          <a:p>
            <a:r>
              <a:rPr lang="de-AT" dirty="0" err="1"/>
              <a:t>Dialogflow</a:t>
            </a:r>
            <a:r>
              <a:rPr lang="de-AT" dirty="0"/>
              <a:t> funktioniert auch ziemlich perfekt, hat aber </a:t>
            </a:r>
            <a:r>
              <a:rPr lang="de-AT" dirty="0" err="1"/>
              <a:t>probleme</a:t>
            </a:r>
            <a:r>
              <a:rPr lang="de-AT" dirty="0"/>
              <a:t>, wenn es mehrere </a:t>
            </a:r>
            <a:r>
              <a:rPr lang="de-AT" dirty="0" err="1"/>
              <a:t>Entities</a:t>
            </a:r>
            <a:r>
              <a:rPr lang="de-AT" dirty="0"/>
              <a:t> mit ähnlichen Bezeichnungen gibt.</a:t>
            </a:r>
          </a:p>
          <a:p>
            <a:r>
              <a:rPr lang="de-AT" dirty="0"/>
              <a:t>Rasa hat hier seine größte Schwäche. Die Entity </a:t>
            </a:r>
            <a:r>
              <a:rPr lang="de-AT" dirty="0" err="1"/>
              <a:t>Extraction</a:t>
            </a:r>
            <a:r>
              <a:rPr lang="de-AT" dirty="0"/>
              <a:t> hat hier oft Probleme mit der Confidence, die immer schlechter wird, je mehr Befehle und </a:t>
            </a:r>
            <a:r>
              <a:rPr lang="de-AT" dirty="0" err="1"/>
              <a:t>Entities</a:t>
            </a:r>
            <a:r>
              <a:rPr lang="de-AT" dirty="0"/>
              <a:t> es gibt.</a:t>
            </a:r>
          </a:p>
        </p:txBody>
      </p:sp>
      <p:sp>
        <p:nvSpPr>
          <p:cNvPr id="4" name="Foliennummernplatzhalter 3"/>
          <p:cNvSpPr>
            <a:spLocks noGrp="1"/>
          </p:cNvSpPr>
          <p:nvPr>
            <p:ph type="sldNum" sz="quarter" idx="5"/>
          </p:nvPr>
        </p:nvSpPr>
        <p:spPr/>
        <p:txBody>
          <a:bodyPr/>
          <a:lstStyle/>
          <a:p>
            <a:fld id="{36E7F26B-5C3C-44BA-95DD-8DD8F175E014}" type="slidenum">
              <a:rPr lang="de-AT" smtClean="0"/>
              <a:t>13</a:t>
            </a:fld>
            <a:endParaRPr lang="de-AT"/>
          </a:p>
        </p:txBody>
      </p:sp>
    </p:spTree>
    <p:extLst>
      <p:ext uri="{BB962C8B-B14F-4D97-AF65-F5344CB8AC3E}">
        <p14:creationId xmlns:p14="http://schemas.microsoft.com/office/powerpoint/2010/main" val="3617339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Wer schnell viele </a:t>
            </a:r>
            <a:r>
              <a:rPr lang="de-AT" dirty="0" err="1"/>
              <a:t>Intents</a:t>
            </a:r>
            <a:r>
              <a:rPr lang="de-AT" dirty="0"/>
              <a:t> und Trainingssätze schreiben will, der ist mit Rasa am besten bedient.</a:t>
            </a:r>
          </a:p>
          <a:p>
            <a:r>
              <a:rPr lang="de-AT" dirty="0" err="1"/>
              <a:t>Dialogflow</a:t>
            </a:r>
            <a:r>
              <a:rPr lang="de-AT" dirty="0"/>
              <a:t> ist hier durch seine graphische Oberfläche viel langsamer, auch wenn es für Einsteiger natürlich leichter ist.</a:t>
            </a:r>
          </a:p>
          <a:p>
            <a:r>
              <a:rPr lang="de-AT" dirty="0"/>
              <a:t>Rasa arbeitet jedoch mit </a:t>
            </a:r>
            <a:r>
              <a:rPr lang="de-AT" dirty="0" err="1"/>
              <a:t>MarkDown</a:t>
            </a:r>
            <a:r>
              <a:rPr lang="de-AT" dirty="0"/>
              <a:t> Files und markiert </a:t>
            </a:r>
            <a:r>
              <a:rPr lang="de-AT" dirty="0" err="1"/>
              <a:t>Entities</a:t>
            </a:r>
            <a:r>
              <a:rPr lang="de-AT" dirty="0"/>
              <a:t> in Trainingssätzen mit </a:t>
            </a:r>
            <a:r>
              <a:rPr lang="de-AT" dirty="0" err="1"/>
              <a:t>MarkDown</a:t>
            </a:r>
            <a:r>
              <a:rPr lang="de-AT" dirty="0"/>
              <a:t>-Link-Syntax, was es unglaublich flink macht, wenn man schnell mit der Tastatur ist</a:t>
            </a:r>
          </a:p>
        </p:txBody>
      </p:sp>
      <p:sp>
        <p:nvSpPr>
          <p:cNvPr id="4" name="Foliennummernplatzhalter 3"/>
          <p:cNvSpPr>
            <a:spLocks noGrp="1"/>
          </p:cNvSpPr>
          <p:nvPr>
            <p:ph type="sldNum" sz="quarter" idx="5"/>
          </p:nvPr>
        </p:nvSpPr>
        <p:spPr/>
        <p:txBody>
          <a:bodyPr/>
          <a:lstStyle/>
          <a:p>
            <a:fld id="{36E7F26B-5C3C-44BA-95DD-8DD8F175E014}" type="slidenum">
              <a:rPr lang="de-AT" smtClean="0"/>
              <a:t>14</a:t>
            </a:fld>
            <a:endParaRPr lang="de-AT"/>
          </a:p>
        </p:txBody>
      </p:sp>
    </p:spTree>
    <p:extLst>
      <p:ext uri="{BB962C8B-B14F-4D97-AF65-F5344CB8AC3E}">
        <p14:creationId xmlns:p14="http://schemas.microsoft.com/office/powerpoint/2010/main" val="17272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Wenn es darum geht, die definierten </a:t>
            </a:r>
            <a:r>
              <a:rPr lang="de-AT" dirty="0" err="1"/>
              <a:t>Intents</a:t>
            </a:r>
            <a:r>
              <a:rPr lang="de-AT" dirty="0"/>
              <a:t> zu erkennen, zieht Rasa aber wieder den kürzeren.</a:t>
            </a:r>
          </a:p>
          <a:p>
            <a:r>
              <a:rPr lang="de-AT" dirty="0"/>
              <a:t>Sowohl </a:t>
            </a:r>
            <a:r>
              <a:rPr lang="de-AT" dirty="0" err="1"/>
              <a:t>Dialogflow</a:t>
            </a:r>
            <a:r>
              <a:rPr lang="de-AT" dirty="0"/>
              <a:t> als auch </a:t>
            </a:r>
            <a:r>
              <a:rPr lang="de-AT" dirty="0" err="1"/>
              <a:t>Zork</a:t>
            </a:r>
            <a:r>
              <a:rPr lang="de-AT" dirty="0"/>
              <a:t> haben eine Einwandfreie </a:t>
            </a:r>
            <a:r>
              <a:rPr lang="de-AT" dirty="0" err="1"/>
              <a:t>Intent</a:t>
            </a:r>
            <a:r>
              <a:rPr lang="de-AT" dirty="0"/>
              <a:t> Recognition, was auf Seiten von </a:t>
            </a:r>
            <a:r>
              <a:rPr lang="de-AT" dirty="0" err="1"/>
              <a:t>Dialogflow</a:t>
            </a:r>
            <a:r>
              <a:rPr lang="de-AT" dirty="0"/>
              <a:t> sicherlich dem </a:t>
            </a:r>
            <a:r>
              <a:rPr lang="de-AT" dirty="0" err="1"/>
              <a:t>Machine</a:t>
            </a:r>
            <a:r>
              <a:rPr lang="de-AT" dirty="0"/>
              <a:t> Learning von Google zu verdanken ist</a:t>
            </a:r>
          </a:p>
        </p:txBody>
      </p:sp>
      <p:sp>
        <p:nvSpPr>
          <p:cNvPr id="4" name="Foliennummernplatzhalter 3"/>
          <p:cNvSpPr>
            <a:spLocks noGrp="1"/>
          </p:cNvSpPr>
          <p:nvPr>
            <p:ph type="sldNum" sz="quarter" idx="5"/>
          </p:nvPr>
        </p:nvSpPr>
        <p:spPr/>
        <p:txBody>
          <a:bodyPr/>
          <a:lstStyle/>
          <a:p>
            <a:fld id="{36E7F26B-5C3C-44BA-95DD-8DD8F175E014}" type="slidenum">
              <a:rPr lang="de-AT" smtClean="0"/>
              <a:t>15</a:t>
            </a:fld>
            <a:endParaRPr lang="de-AT"/>
          </a:p>
        </p:txBody>
      </p:sp>
    </p:spTree>
    <p:extLst>
      <p:ext uri="{BB962C8B-B14F-4D97-AF65-F5344CB8AC3E}">
        <p14:creationId xmlns:p14="http://schemas.microsoft.com/office/powerpoint/2010/main" val="4240116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Beim Hosting darf Rasa aber so richtig scheinen. Man kann es </a:t>
            </a:r>
            <a:r>
              <a:rPr lang="de-AT" dirty="0" err="1"/>
              <a:t>dockern</a:t>
            </a:r>
            <a:r>
              <a:rPr lang="de-AT" dirty="0"/>
              <a:t>, lokal laufen lassen und das ohne an einen Giganten wie Google gefesselt zu sein</a:t>
            </a:r>
          </a:p>
        </p:txBody>
      </p:sp>
      <p:sp>
        <p:nvSpPr>
          <p:cNvPr id="4" name="Foliennummernplatzhalter 3"/>
          <p:cNvSpPr>
            <a:spLocks noGrp="1"/>
          </p:cNvSpPr>
          <p:nvPr>
            <p:ph type="sldNum" sz="quarter" idx="5"/>
          </p:nvPr>
        </p:nvSpPr>
        <p:spPr/>
        <p:txBody>
          <a:bodyPr/>
          <a:lstStyle/>
          <a:p>
            <a:fld id="{36E7F26B-5C3C-44BA-95DD-8DD8F175E014}" type="slidenum">
              <a:rPr lang="de-AT" smtClean="0"/>
              <a:t>16</a:t>
            </a:fld>
            <a:endParaRPr lang="de-AT"/>
          </a:p>
        </p:txBody>
      </p:sp>
    </p:spTree>
    <p:extLst>
      <p:ext uri="{BB962C8B-B14F-4D97-AF65-F5344CB8AC3E}">
        <p14:creationId xmlns:p14="http://schemas.microsoft.com/office/powerpoint/2010/main" val="89281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Auch beim Pricing bietet Rasa die beste Leistung ohne dafür bezahlen zu müssen.</a:t>
            </a:r>
          </a:p>
          <a:p>
            <a:r>
              <a:rPr lang="de-AT" dirty="0"/>
              <a:t>Da es Self-</a:t>
            </a:r>
            <a:r>
              <a:rPr lang="de-AT" dirty="0" err="1"/>
              <a:t>Hosted</a:t>
            </a:r>
            <a:r>
              <a:rPr lang="de-AT" dirty="0"/>
              <a:t> ist, muss ja Rasa selber auch nicht für Serverplatz und </a:t>
            </a:r>
            <a:r>
              <a:rPr lang="de-AT" dirty="0" err="1"/>
              <a:t>co</a:t>
            </a:r>
            <a:r>
              <a:rPr lang="de-AT" dirty="0"/>
              <a:t> aufkommen</a:t>
            </a:r>
          </a:p>
        </p:txBody>
      </p:sp>
      <p:sp>
        <p:nvSpPr>
          <p:cNvPr id="4" name="Foliennummernplatzhalter 3"/>
          <p:cNvSpPr>
            <a:spLocks noGrp="1"/>
          </p:cNvSpPr>
          <p:nvPr>
            <p:ph type="sldNum" sz="quarter" idx="5"/>
          </p:nvPr>
        </p:nvSpPr>
        <p:spPr/>
        <p:txBody>
          <a:bodyPr/>
          <a:lstStyle/>
          <a:p>
            <a:fld id="{36E7F26B-5C3C-44BA-95DD-8DD8F175E014}" type="slidenum">
              <a:rPr lang="de-AT" smtClean="0"/>
              <a:t>17</a:t>
            </a:fld>
            <a:endParaRPr lang="de-AT"/>
          </a:p>
        </p:txBody>
      </p:sp>
    </p:spTree>
    <p:extLst>
      <p:ext uri="{BB962C8B-B14F-4D97-AF65-F5344CB8AC3E}">
        <p14:creationId xmlns:p14="http://schemas.microsoft.com/office/powerpoint/2010/main" val="128617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Abschließen möchte ich mit dem scheinbar spannendsten Thema: Selbstlernende Chatbots</a:t>
            </a:r>
          </a:p>
          <a:p>
            <a:endParaRPr lang="de-AT" dirty="0"/>
          </a:p>
          <a:p>
            <a:r>
              <a:rPr lang="de-AT" dirty="0"/>
              <a:t>Leider muss ich euch da gleich enttäuschen, selbstlernende Chatbots sind für praktische Anwendungsfälle nicht mehr als nette Experimente und Spielerein, da sie mit viel zu vielen Problemen kommen.</a:t>
            </a:r>
          </a:p>
          <a:p>
            <a:endParaRPr lang="de-AT" dirty="0"/>
          </a:p>
          <a:p>
            <a:r>
              <a:rPr lang="de-AT" dirty="0"/>
              <a:t>Wie lernt ein Chatbot, dass er auf „Wie spät ist es“ mit dem Ausgeben der Uhrzeit reagieren soll?</a:t>
            </a:r>
          </a:p>
          <a:p>
            <a:r>
              <a:rPr lang="de-AT" dirty="0"/>
              <a:t>Wie weiß der Chatbot überhaupt, dass er Zugriff auf die Uhrzeit hat?</a:t>
            </a:r>
          </a:p>
          <a:p>
            <a:r>
              <a:rPr lang="de-AT" dirty="0"/>
              <a:t>Und das größte Problem: Wenn ich jeden Tag mit dem Chatbot arbeite und mich daran gewöhnen will, wie ich mit ihm reden muss, kann es bei einem selbstlernenden Chatbot sein, dass er morgen plötzlich nicht mehr auf denselben Befehl wie heute reagiert, oder noch schlimmer, anders reagiert und vielleicht Aktionen ausführt, die ich gar nicht will</a:t>
            </a:r>
          </a:p>
        </p:txBody>
      </p:sp>
      <p:sp>
        <p:nvSpPr>
          <p:cNvPr id="4" name="Foliennummernplatzhalter 3"/>
          <p:cNvSpPr>
            <a:spLocks noGrp="1"/>
          </p:cNvSpPr>
          <p:nvPr>
            <p:ph type="sldNum" sz="quarter" idx="5"/>
          </p:nvPr>
        </p:nvSpPr>
        <p:spPr/>
        <p:txBody>
          <a:bodyPr/>
          <a:lstStyle/>
          <a:p>
            <a:fld id="{36E7F26B-5C3C-44BA-95DD-8DD8F175E014}" type="slidenum">
              <a:rPr lang="de-AT" smtClean="0"/>
              <a:t>18</a:t>
            </a:fld>
            <a:endParaRPr lang="de-AT"/>
          </a:p>
        </p:txBody>
      </p:sp>
    </p:spTree>
    <p:extLst>
      <p:ext uri="{BB962C8B-B14F-4D97-AF65-F5344CB8AC3E}">
        <p14:creationId xmlns:p14="http://schemas.microsoft.com/office/powerpoint/2010/main" val="2224053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Eine kurze Zusammenfassung dieser Litanei</a:t>
            </a:r>
          </a:p>
          <a:p>
            <a:endParaRPr lang="de-AT" dirty="0"/>
          </a:p>
          <a:p>
            <a:r>
              <a:rPr lang="de-AT" dirty="0"/>
              <a:t>Jeder AI gestützte Chatbot verwendet </a:t>
            </a:r>
            <a:r>
              <a:rPr lang="de-AT" dirty="0" err="1"/>
              <a:t>Tensorflow</a:t>
            </a:r>
            <a:r>
              <a:rPr lang="de-AT" dirty="0"/>
              <a:t>, was immer noch im Besitz von Google ist. Somit kommt man selbst bei Rasa nicht komplett ohne Google Produkte aus.</a:t>
            </a:r>
          </a:p>
          <a:p>
            <a:endParaRPr lang="de-AT" dirty="0"/>
          </a:p>
          <a:p>
            <a:r>
              <a:rPr lang="de-AT" dirty="0"/>
              <a:t>Wem Open Source wichtig ist, dem lege ich Rasa ans Herz, auch weil man seine Endpoints hier lokal hosten kann, wohingegen </a:t>
            </a:r>
            <a:r>
              <a:rPr lang="de-AT" dirty="0" err="1"/>
              <a:t>Dialogflow</a:t>
            </a:r>
            <a:r>
              <a:rPr lang="de-AT" dirty="0"/>
              <a:t> nur online verfügbare </a:t>
            </a:r>
            <a:r>
              <a:rPr lang="de-AT" dirty="0" err="1"/>
              <a:t>endpoints</a:t>
            </a:r>
            <a:r>
              <a:rPr lang="de-AT" dirty="0"/>
              <a:t> unterstützt</a:t>
            </a:r>
          </a:p>
          <a:p>
            <a:endParaRPr lang="de-AT" dirty="0"/>
          </a:p>
          <a:p>
            <a:r>
              <a:rPr lang="de-AT" dirty="0"/>
              <a:t>Eine Stärke von </a:t>
            </a:r>
            <a:r>
              <a:rPr lang="de-AT" dirty="0" err="1"/>
              <a:t>Dialogflow</a:t>
            </a:r>
            <a:r>
              <a:rPr lang="de-AT" dirty="0"/>
              <a:t>, neben der sehr zuverlässigen Befehlserkennung ist, dass man seinen Chatbot mit wenig Aufwand in Plattformen wie </a:t>
            </a:r>
            <a:r>
              <a:rPr lang="de-AT" dirty="0" err="1"/>
              <a:t>Telegram</a:t>
            </a:r>
            <a:r>
              <a:rPr lang="de-AT" dirty="0"/>
              <a:t>, </a:t>
            </a:r>
            <a:r>
              <a:rPr lang="de-AT" dirty="0" err="1"/>
              <a:t>Slack</a:t>
            </a:r>
            <a:r>
              <a:rPr lang="de-AT" dirty="0"/>
              <a:t> oder natürlich den Google </a:t>
            </a:r>
            <a:r>
              <a:rPr lang="de-AT" dirty="0" err="1"/>
              <a:t>Assistant</a:t>
            </a:r>
            <a:r>
              <a:rPr lang="de-AT" dirty="0"/>
              <a:t> integrieren kann</a:t>
            </a:r>
          </a:p>
          <a:p>
            <a:endParaRPr lang="de-AT" dirty="0"/>
          </a:p>
          <a:p>
            <a:r>
              <a:rPr lang="de-AT" dirty="0"/>
              <a:t>Wer sich mal einem genialen Puzzle unterziehen will, dass noch dazu mit dem Chatbot-Konzept funktioniert, der soll sich mal an </a:t>
            </a:r>
            <a:r>
              <a:rPr lang="de-AT" dirty="0" err="1"/>
              <a:t>Zork</a:t>
            </a:r>
            <a:r>
              <a:rPr lang="de-AT" dirty="0"/>
              <a:t> versuchen, dass es sogar als ganz einfachen Docker-</a:t>
            </a:r>
            <a:r>
              <a:rPr lang="de-AT" dirty="0" err="1"/>
              <a:t>Cotainer</a:t>
            </a:r>
            <a:r>
              <a:rPr lang="de-AT" dirty="0"/>
              <a:t> gibt</a:t>
            </a:r>
          </a:p>
        </p:txBody>
      </p:sp>
      <p:sp>
        <p:nvSpPr>
          <p:cNvPr id="4" name="Foliennummernplatzhalter 3"/>
          <p:cNvSpPr>
            <a:spLocks noGrp="1"/>
          </p:cNvSpPr>
          <p:nvPr>
            <p:ph type="sldNum" sz="quarter" idx="5"/>
          </p:nvPr>
        </p:nvSpPr>
        <p:spPr/>
        <p:txBody>
          <a:bodyPr/>
          <a:lstStyle/>
          <a:p>
            <a:fld id="{36E7F26B-5C3C-44BA-95DD-8DD8F175E014}" type="slidenum">
              <a:rPr lang="de-AT" smtClean="0"/>
              <a:t>19</a:t>
            </a:fld>
            <a:endParaRPr lang="de-AT"/>
          </a:p>
        </p:txBody>
      </p:sp>
    </p:spTree>
    <p:extLst>
      <p:ext uri="{BB962C8B-B14F-4D97-AF65-F5344CB8AC3E}">
        <p14:creationId xmlns:p14="http://schemas.microsoft.com/office/powerpoint/2010/main" val="1808536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Zork</a:t>
            </a:r>
            <a:r>
              <a:rPr lang="de-AT" dirty="0"/>
              <a:t> ist ein Videospiel, das in den 70er Jahren von </a:t>
            </a:r>
            <a:r>
              <a:rPr lang="de-AT" dirty="0" err="1"/>
              <a:t>einnigen</a:t>
            </a:r>
            <a:r>
              <a:rPr lang="de-AT" dirty="0"/>
              <a:t> MIT Studenten entwickelt wurde. Das besondere daran: </a:t>
            </a:r>
            <a:r>
              <a:rPr lang="de-AT" dirty="0" err="1"/>
              <a:t>Zork</a:t>
            </a:r>
            <a:r>
              <a:rPr lang="de-AT" dirty="0"/>
              <a:t> funktioniert nur mit einer </a:t>
            </a:r>
            <a:r>
              <a:rPr lang="de-AT" dirty="0" err="1"/>
              <a:t>CommandLine</a:t>
            </a:r>
            <a:r>
              <a:rPr lang="de-AT" dirty="0"/>
              <a:t>. Mehr braucht es nicht</a:t>
            </a:r>
          </a:p>
          <a:p>
            <a:endParaRPr lang="de-AT" dirty="0"/>
          </a:p>
          <a:p>
            <a:r>
              <a:rPr lang="de-AT" dirty="0"/>
              <a:t>[</a:t>
            </a:r>
            <a:r>
              <a:rPr lang="de-AT" dirty="0" err="1"/>
              <a:t>Zork</a:t>
            </a:r>
            <a:r>
              <a:rPr lang="de-AT" dirty="0"/>
              <a:t>-Docker herzeigen]</a:t>
            </a:r>
          </a:p>
          <a:p>
            <a:endParaRPr lang="de-AT" dirty="0"/>
          </a:p>
          <a:p>
            <a:r>
              <a:rPr lang="de-AT" dirty="0"/>
              <a:t>Man stellt also fest: </a:t>
            </a:r>
            <a:r>
              <a:rPr lang="de-AT" dirty="0" err="1"/>
              <a:t>Zork</a:t>
            </a:r>
            <a:r>
              <a:rPr lang="de-AT" dirty="0"/>
              <a:t> ist ein Chatbot. Voll funktionsfähig und das schon vor fast 50 Jahren</a:t>
            </a:r>
          </a:p>
        </p:txBody>
      </p:sp>
      <p:sp>
        <p:nvSpPr>
          <p:cNvPr id="4" name="Foliennummernplatzhalter 3"/>
          <p:cNvSpPr>
            <a:spLocks noGrp="1"/>
          </p:cNvSpPr>
          <p:nvPr>
            <p:ph type="sldNum" sz="quarter" idx="5"/>
          </p:nvPr>
        </p:nvSpPr>
        <p:spPr/>
        <p:txBody>
          <a:bodyPr/>
          <a:lstStyle/>
          <a:p>
            <a:fld id="{36E7F26B-5C3C-44BA-95DD-8DD8F175E014}" type="slidenum">
              <a:rPr lang="de-AT" smtClean="0"/>
              <a:t>2</a:t>
            </a:fld>
            <a:endParaRPr lang="de-AT"/>
          </a:p>
        </p:txBody>
      </p:sp>
    </p:spTree>
    <p:extLst>
      <p:ext uri="{BB962C8B-B14F-4D97-AF65-F5344CB8AC3E}">
        <p14:creationId xmlns:p14="http://schemas.microsoft.com/office/powerpoint/2010/main" val="225929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Ich werde </a:t>
            </a:r>
            <a:r>
              <a:rPr lang="de-AT" dirty="0" err="1"/>
              <a:t>Zork</a:t>
            </a:r>
            <a:r>
              <a:rPr lang="de-AT" dirty="0"/>
              <a:t> für das heutige Referat als Grundreferenz für Chatbots hernehmen und die beiden Technologien zur Entwicklung von Chatbots </a:t>
            </a:r>
            <a:r>
              <a:rPr lang="de-AT" dirty="0" err="1"/>
              <a:t>Dialogflow</a:t>
            </a:r>
            <a:r>
              <a:rPr lang="de-AT" dirty="0"/>
              <a:t> und Rasa vorstellen und vergleichen</a:t>
            </a:r>
          </a:p>
        </p:txBody>
      </p:sp>
      <p:sp>
        <p:nvSpPr>
          <p:cNvPr id="4" name="Foliennummernplatzhalter 3"/>
          <p:cNvSpPr>
            <a:spLocks noGrp="1"/>
          </p:cNvSpPr>
          <p:nvPr>
            <p:ph type="sldNum" sz="quarter" idx="5"/>
          </p:nvPr>
        </p:nvSpPr>
        <p:spPr/>
        <p:txBody>
          <a:bodyPr/>
          <a:lstStyle/>
          <a:p>
            <a:fld id="{36E7F26B-5C3C-44BA-95DD-8DD8F175E014}" type="slidenum">
              <a:rPr lang="de-AT" smtClean="0"/>
              <a:t>3</a:t>
            </a:fld>
            <a:endParaRPr lang="de-AT"/>
          </a:p>
        </p:txBody>
      </p:sp>
    </p:spTree>
    <p:extLst>
      <p:ext uri="{BB962C8B-B14F-4D97-AF65-F5344CB8AC3E}">
        <p14:creationId xmlns:p14="http://schemas.microsoft.com/office/powerpoint/2010/main" val="176046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Zuerst müssen wir aber definieren: Was ist eigentlich ein Chatbot? Was macht ihn wirklich aus und was sind nur zusätzliche Features</a:t>
            </a:r>
          </a:p>
        </p:txBody>
      </p:sp>
      <p:sp>
        <p:nvSpPr>
          <p:cNvPr id="4" name="Foliennummernplatzhalter 3"/>
          <p:cNvSpPr>
            <a:spLocks noGrp="1"/>
          </p:cNvSpPr>
          <p:nvPr>
            <p:ph type="sldNum" sz="quarter" idx="5"/>
          </p:nvPr>
        </p:nvSpPr>
        <p:spPr/>
        <p:txBody>
          <a:bodyPr/>
          <a:lstStyle/>
          <a:p>
            <a:fld id="{36E7F26B-5C3C-44BA-95DD-8DD8F175E014}" type="slidenum">
              <a:rPr lang="de-AT" smtClean="0"/>
              <a:t>4</a:t>
            </a:fld>
            <a:endParaRPr lang="de-AT"/>
          </a:p>
        </p:txBody>
      </p:sp>
    </p:spTree>
    <p:extLst>
      <p:ext uri="{BB962C8B-B14F-4D97-AF65-F5344CB8AC3E}">
        <p14:creationId xmlns:p14="http://schemas.microsoft.com/office/powerpoint/2010/main" val="3775835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Die allgemeine Definition eines Chatbots ist recht simpel.</a:t>
            </a:r>
            <a:br>
              <a:rPr lang="de-AT" dirty="0"/>
            </a:br>
            <a:endParaRPr lang="de-AT" dirty="0"/>
          </a:p>
          <a:p>
            <a:r>
              <a:rPr lang="de-AT" dirty="0"/>
              <a:t>Ein Chatbot ist ein Programm, das mit dem Benutzer in für diesen verständlicher Sprache kommuniziert.</a:t>
            </a:r>
          </a:p>
          <a:p>
            <a:r>
              <a:rPr lang="de-AT" dirty="0"/>
              <a:t>Daraus </a:t>
            </a:r>
            <a:r>
              <a:rPr lang="de-AT" dirty="0" err="1"/>
              <a:t>folt</a:t>
            </a:r>
            <a:r>
              <a:rPr lang="de-AT" dirty="0"/>
              <a:t>, dass es keiner Künstlichen Intelligenz bedarf, um einen Chatbot auf die Beine zu stellen</a:t>
            </a:r>
          </a:p>
          <a:p>
            <a:r>
              <a:rPr lang="de-AT" dirty="0"/>
              <a:t>Auf Wikipedia findet man die Aussage, Chatbots seien „eher vergleichbar mit Volltextsuchmaschinen“ als irgendeiner Form von Intelligenz</a:t>
            </a:r>
          </a:p>
          <a:p>
            <a:r>
              <a:rPr lang="de-AT" dirty="0"/>
              <a:t>Das stimmt und ich würde es so weit vereinfachen zu sagen, dass diese Programme für den Nutzer „intuitive Suchmaschinen“ sind.</a:t>
            </a:r>
          </a:p>
          <a:p>
            <a:endParaRPr lang="de-AT" dirty="0"/>
          </a:p>
          <a:p>
            <a:r>
              <a:rPr lang="de-AT" dirty="0"/>
              <a:t>Die Zeile auf der Folie „Chatbots werden oft überschätzt“ hört sich zwar negativ an, so ist sie aber nicht zu verstehen. Aber wenn wir mit einem Chatbot kommunizieren haben wir oft das Gefühl, dass dieser jetzt einfach alles können muss. Egal was wir ihm sagen, er muss uns eine hilfreiche Antwort liefern oder eine Aufgabe ausführen. Wenn wir Herrn Professor </a:t>
            </a:r>
            <a:r>
              <a:rPr lang="de-AT" dirty="0" err="1"/>
              <a:t>Krückl</a:t>
            </a:r>
            <a:r>
              <a:rPr lang="de-AT" dirty="0"/>
              <a:t> fragen, welche IDE wir am besten für das Programmieren in C++ verwenden, wird sicher eine </a:t>
            </a:r>
            <a:r>
              <a:rPr lang="de-AT" dirty="0" err="1"/>
              <a:t>klevere</a:t>
            </a:r>
            <a:r>
              <a:rPr lang="de-AT" dirty="0"/>
              <a:t> Antwort zurückkommen, aber keine hilfreiche. Und damit rechnen wir. Und auch Chatbots haben Gebiete, für die sie zuständig sind und in denen sie sich auskennen, wir als Nutzer müssen uns nur darüber informieren, um den Bot am besten verwenden zu können.</a:t>
            </a:r>
          </a:p>
        </p:txBody>
      </p:sp>
      <p:sp>
        <p:nvSpPr>
          <p:cNvPr id="4" name="Foliennummernplatzhalter 3"/>
          <p:cNvSpPr>
            <a:spLocks noGrp="1"/>
          </p:cNvSpPr>
          <p:nvPr>
            <p:ph type="sldNum" sz="quarter" idx="5"/>
          </p:nvPr>
        </p:nvSpPr>
        <p:spPr/>
        <p:txBody>
          <a:bodyPr/>
          <a:lstStyle/>
          <a:p>
            <a:fld id="{36E7F26B-5C3C-44BA-95DD-8DD8F175E014}" type="slidenum">
              <a:rPr lang="de-AT" smtClean="0"/>
              <a:t>5</a:t>
            </a:fld>
            <a:endParaRPr lang="de-AT"/>
          </a:p>
        </p:txBody>
      </p:sp>
    </p:spTree>
    <p:extLst>
      <p:ext uri="{BB962C8B-B14F-4D97-AF65-F5344CB8AC3E}">
        <p14:creationId xmlns:p14="http://schemas.microsoft.com/office/powerpoint/2010/main" val="67164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Wie arbeitet jetzt ein Chatbot?</a:t>
            </a:r>
          </a:p>
          <a:p>
            <a:r>
              <a:rPr lang="de-AT" dirty="0"/>
              <a:t>Dazu schauen wir uns an, wie </a:t>
            </a:r>
            <a:r>
              <a:rPr lang="de-AT" dirty="0" err="1"/>
              <a:t>Zork</a:t>
            </a:r>
            <a:r>
              <a:rPr lang="de-AT" dirty="0"/>
              <a:t> eine Nutzereingabe auswertet</a:t>
            </a:r>
          </a:p>
        </p:txBody>
      </p:sp>
      <p:sp>
        <p:nvSpPr>
          <p:cNvPr id="4" name="Foliennummernplatzhalter 3"/>
          <p:cNvSpPr>
            <a:spLocks noGrp="1"/>
          </p:cNvSpPr>
          <p:nvPr>
            <p:ph type="sldNum" sz="quarter" idx="5"/>
          </p:nvPr>
        </p:nvSpPr>
        <p:spPr/>
        <p:txBody>
          <a:bodyPr/>
          <a:lstStyle/>
          <a:p>
            <a:fld id="{36E7F26B-5C3C-44BA-95DD-8DD8F175E014}" type="slidenum">
              <a:rPr lang="de-AT" smtClean="0"/>
              <a:t>6</a:t>
            </a:fld>
            <a:endParaRPr lang="de-AT"/>
          </a:p>
        </p:txBody>
      </p:sp>
    </p:spTree>
    <p:extLst>
      <p:ext uri="{BB962C8B-B14F-4D97-AF65-F5344CB8AC3E}">
        <p14:creationId xmlns:p14="http://schemas.microsoft.com/office/powerpoint/2010/main" val="354791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Hat man den Satz „Töte den Troll mit dem Schwert, gehe nach Osten und schalte die Laterne ein“, so würde </a:t>
            </a:r>
            <a:r>
              <a:rPr lang="de-AT" dirty="0" err="1"/>
              <a:t>Zork</a:t>
            </a:r>
            <a:r>
              <a:rPr lang="de-AT" dirty="0"/>
              <a:t> ihn erst einmal nach Konjunktionen aufteilen und drei einzeln zu beurteilende Aussagen parsen. So lassen sich theoretisch beliebig viele Befehle aneinanderketten. Dieses Vorgehen ist eine Eigenheit von </a:t>
            </a:r>
            <a:r>
              <a:rPr lang="de-AT" dirty="0" err="1"/>
              <a:t>Zork</a:t>
            </a:r>
            <a:r>
              <a:rPr lang="de-AT" dirty="0"/>
              <a:t> und ist bei </a:t>
            </a:r>
            <a:r>
              <a:rPr lang="de-AT" dirty="0" err="1"/>
              <a:t>Dialogflow</a:t>
            </a:r>
            <a:r>
              <a:rPr lang="de-AT" dirty="0"/>
              <a:t> und Rasa nicht vorgesehen</a:t>
            </a:r>
          </a:p>
        </p:txBody>
      </p:sp>
      <p:sp>
        <p:nvSpPr>
          <p:cNvPr id="4" name="Foliennummernplatzhalter 3"/>
          <p:cNvSpPr>
            <a:spLocks noGrp="1"/>
          </p:cNvSpPr>
          <p:nvPr>
            <p:ph type="sldNum" sz="quarter" idx="5"/>
          </p:nvPr>
        </p:nvSpPr>
        <p:spPr/>
        <p:txBody>
          <a:bodyPr/>
          <a:lstStyle/>
          <a:p>
            <a:fld id="{36E7F26B-5C3C-44BA-95DD-8DD8F175E014}" type="slidenum">
              <a:rPr lang="de-AT" smtClean="0"/>
              <a:t>7</a:t>
            </a:fld>
            <a:endParaRPr lang="de-AT"/>
          </a:p>
        </p:txBody>
      </p:sp>
    </p:spTree>
    <p:extLst>
      <p:ext uri="{BB962C8B-B14F-4D97-AF65-F5344CB8AC3E}">
        <p14:creationId xmlns:p14="http://schemas.microsoft.com/office/powerpoint/2010/main" val="257890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Um uns die Verarbeitung eines einzelnen Befehls anzusehen, nehmen wir den ersten der drei Sätze, da er ein perfektes Exempel für einen Chatbot-Command ist.</a:t>
            </a:r>
          </a:p>
          <a:p>
            <a:r>
              <a:rPr lang="de-AT" dirty="0"/>
              <a:t>Jeder Chatbot benötigt eine definierte Satzstruktur. Mit dieser Struktur kann der Chatbot dann leicht die wichtigen Variablen des Satzes erkennen.</a:t>
            </a:r>
          </a:p>
          <a:p>
            <a:endParaRPr lang="de-AT" dirty="0"/>
          </a:p>
          <a:p>
            <a:r>
              <a:rPr lang="de-AT" dirty="0"/>
              <a:t>In </a:t>
            </a:r>
            <a:r>
              <a:rPr lang="de-AT" dirty="0" err="1"/>
              <a:t>Zork</a:t>
            </a:r>
            <a:r>
              <a:rPr lang="de-AT" dirty="0"/>
              <a:t> muss an erster Stelle im Satz immer das Verb stehen, die dahinter stehende Engine, die Z-</a:t>
            </a:r>
            <a:r>
              <a:rPr lang="de-AT" dirty="0" err="1"/>
              <a:t>Machine</a:t>
            </a:r>
            <a:r>
              <a:rPr lang="de-AT" dirty="0"/>
              <a:t>, schlägt dann im internen Wörterbuch nach ob er dieses Verb kennt. Sobald er das Verb kennt, weiß der Chatbot auch, welche Felder danach noch ausgefüllt werden müssen.</a:t>
            </a:r>
          </a:p>
          <a:p>
            <a:endParaRPr lang="de-AT" dirty="0"/>
          </a:p>
          <a:p>
            <a:r>
              <a:rPr lang="de-AT" dirty="0"/>
              <a:t>Im Falle des Befehles „töten“ wäre dies der Troll, der als Subjekt fungiert. Würde der Satz nur „töte den Troll“ lauten, würde </a:t>
            </a:r>
            <a:r>
              <a:rPr lang="de-AT" dirty="0" err="1"/>
              <a:t>Zork</a:t>
            </a:r>
            <a:r>
              <a:rPr lang="de-AT" dirty="0"/>
              <a:t> einen jetzt fragen womit man den Troll töten wolle. Dieser Slot wird im Beispiel mit dem Schwert gefüllt.</a:t>
            </a:r>
          </a:p>
          <a:p>
            <a:endParaRPr lang="de-AT" dirty="0"/>
          </a:p>
          <a:p>
            <a:r>
              <a:rPr lang="de-AT" dirty="0"/>
              <a:t>Das Verb des Satzes wird </a:t>
            </a:r>
            <a:r>
              <a:rPr lang="de-AT" dirty="0" err="1"/>
              <a:t>Intent</a:t>
            </a:r>
            <a:r>
              <a:rPr lang="de-AT" dirty="0"/>
              <a:t> genannt, die Objekte heißen </a:t>
            </a:r>
            <a:r>
              <a:rPr lang="de-AT" dirty="0" err="1"/>
              <a:t>Entities</a:t>
            </a:r>
            <a:r>
              <a:rPr lang="de-AT" dirty="0"/>
              <a:t>. Slots sind die vordefinierten Plätze, an denen </a:t>
            </a:r>
            <a:r>
              <a:rPr lang="de-AT" dirty="0" err="1"/>
              <a:t>Entities</a:t>
            </a:r>
            <a:r>
              <a:rPr lang="de-AT" dirty="0"/>
              <a:t> eingesetzt werden müssen. Erst wenn alle notwendigen Slots gefüllt sind geht der Chatbot zur Verarbeitung des erkannten </a:t>
            </a:r>
            <a:r>
              <a:rPr lang="de-AT" dirty="0" err="1"/>
              <a:t>Intents</a:t>
            </a:r>
            <a:r>
              <a:rPr lang="de-AT" dirty="0"/>
              <a:t>.</a:t>
            </a:r>
          </a:p>
        </p:txBody>
      </p:sp>
      <p:sp>
        <p:nvSpPr>
          <p:cNvPr id="4" name="Foliennummernplatzhalter 3"/>
          <p:cNvSpPr>
            <a:spLocks noGrp="1"/>
          </p:cNvSpPr>
          <p:nvPr>
            <p:ph type="sldNum" sz="quarter" idx="5"/>
          </p:nvPr>
        </p:nvSpPr>
        <p:spPr/>
        <p:txBody>
          <a:bodyPr/>
          <a:lstStyle/>
          <a:p>
            <a:fld id="{36E7F26B-5C3C-44BA-95DD-8DD8F175E014}" type="slidenum">
              <a:rPr lang="de-AT" smtClean="0"/>
              <a:t>8</a:t>
            </a:fld>
            <a:endParaRPr lang="de-AT"/>
          </a:p>
        </p:txBody>
      </p:sp>
    </p:spTree>
    <p:extLst>
      <p:ext uri="{BB962C8B-B14F-4D97-AF65-F5344CB8AC3E}">
        <p14:creationId xmlns:p14="http://schemas.microsoft.com/office/powerpoint/2010/main" val="380909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Jetzt will ich kurz noch ein paar weitere Begriffe zu Chatbots erklären</a:t>
            </a:r>
          </a:p>
          <a:p>
            <a:endParaRPr lang="de-AT" dirty="0"/>
          </a:p>
          <a:p>
            <a:r>
              <a:rPr lang="de-AT" dirty="0"/>
              <a:t>Fulfillment definiert das Vorgehen des Chatbots, nachdem er einen </a:t>
            </a:r>
            <a:r>
              <a:rPr lang="de-AT" dirty="0" err="1"/>
              <a:t>Intent</a:t>
            </a:r>
            <a:r>
              <a:rPr lang="de-AT" dirty="0"/>
              <a:t> erkannt hat. Beim Beispiel mit dem Troll wäre dort inkludiert, zu überprüfen, ob es den Troll gibt, ob der Spieler im Besitz des Schwertes ist und so weiter.</a:t>
            </a:r>
          </a:p>
          <a:p>
            <a:endParaRPr lang="de-AT" dirty="0"/>
          </a:p>
          <a:p>
            <a:r>
              <a:rPr lang="de-AT" dirty="0"/>
              <a:t>Ein </a:t>
            </a:r>
            <a:r>
              <a:rPr lang="de-AT" dirty="0" err="1"/>
              <a:t>Endpoint</a:t>
            </a:r>
            <a:r>
              <a:rPr lang="de-AT" dirty="0"/>
              <a:t> kann ein REST-Server sein, an den der erkannte </a:t>
            </a:r>
            <a:r>
              <a:rPr lang="de-AT" dirty="0" err="1"/>
              <a:t>Intent</a:t>
            </a:r>
            <a:r>
              <a:rPr lang="de-AT" dirty="0"/>
              <a:t> per POST-Request gesendet wird. Der </a:t>
            </a:r>
            <a:r>
              <a:rPr lang="de-AT" dirty="0" err="1"/>
              <a:t>Endpoint</a:t>
            </a:r>
            <a:r>
              <a:rPr lang="de-AT" dirty="0"/>
              <a:t> kümmert sich um das Fulfillment</a:t>
            </a:r>
          </a:p>
          <a:p>
            <a:endParaRPr lang="de-AT" dirty="0"/>
          </a:p>
          <a:p>
            <a:r>
              <a:rPr lang="de-AT" dirty="0"/>
              <a:t>Pipelines gibt es nur bei AI-gestützten Chatbots und bilden die Datenbasis für den Wortschatz des Chatbots. Das dient vor allem der Erkennung von Synonymen bei </a:t>
            </a:r>
            <a:r>
              <a:rPr lang="de-AT" dirty="0" err="1"/>
              <a:t>Intents</a:t>
            </a:r>
            <a:r>
              <a:rPr lang="de-AT" dirty="0"/>
              <a:t> und </a:t>
            </a:r>
            <a:r>
              <a:rPr lang="de-AT" dirty="0" err="1"/>
              <a:t>Entities</a:t>
            </a:r>
            <a:r>
              <a:rPr lang="de-AT" dirty="0"/>
              <a:t>, um dem Supervisor, also dem Menschen, der dem Chatbot das Wissen einverleibt, Arbeit abzunehmen und die Kommunikation mit dem Chatbot natürlicher zu gestalten</a:t>
            </a:r>
          </a:p>
          <a:p>
            <a:endParaRPr lang="de-AT" dirty="0"/>
          </a:p>
          <a:p>
            <a:r>
              <a:rPr lang="de-AT" dirty="0"/>
              <a:t>Fallbacks bestimmen, wie der Chatbot reagiert, wenn er keinen </a:t>
            </a:r>
            <a:r>
              <a:rPr lang="de-AT" dirty="0" err="1"/>
              <a:t>Intent</a:t>
            </a:r>
            <a:r>
              <a:rPr lang="de-AT" dirty="0"/>
              <a:t> erkennt, oder ein unerwarteter Fehler auftritt. Das kann ein spezielles Fulfillment oder ein eigener </a:t>
            </a:r>
            <a:r>
              <a:rPr lang="de-AT" dirty="0" err="1"/>
              <a:t>Intent</a:t>
            </a:r>
            <a:r>
              <a:rPr lang="de-AT" dirty="0"/>
              <a:t> sein</a:t>
            </a:r>
          </a:p>
        </p:txBody>
      </p:sp>
      <p:sp>
        <p:nvSpPr>
          <p:cNvPr id="4" name="Foliennummernplatzhalter 3"/>
          <p:cNvSpPr>
            <a:spLocks noGrp="1"/>
          </p:cNvSpPr>
          <p:nvPr>
            <p:ph type="sldNum" sz="quarter" idx="5"/>
          </p:nvPr>
        </p:nvSpPr>
        <p:spPr/>
        <p:txBody>
          <a:bodyPr/>
          <a:lstStyle/>
          <a:p>
            <a:fld id="{36E7F26B-5C3C-44BA-95DD-8DD8F175E014}" type="slidenum">
              <a:rPr lang="de-AT" smtClean="0"/>
              <a:t>9</a:t>
            </a:fld>
            <a:endParaRPr lang="de-AT"/>
          </a:p>
        </p:txBody>
      </p:sp>
    </p:spTree>
    <p:extLst>
      <p:ext uri="{BB962C8B-B14F-4D97-AF65-F5344CB8AC3E}">
        <p14:creationId xmlns:p14="http://schemas.microsoft.com/office/powerpoint/2010/main" val="320324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abgerundete Ecken 6">
            <a:extLst>
              <a:ext uri="{FF2B5EF4-FFF2-40B4-BE49-F238E27FC236}">
                <a16:creationId xmlns:a16="http://schemas.microsoft.com/office/drawing/2014/main" id="{EDC676E0-1E9A-4300-A855-D02B62593AB7}"/>
              </a:ext>
            </a:extLst>
          </p:cNvPr>
          <p:cNvSpPr/>
          <p:nvPr userDrawn="1"/>
        </p:nvSpPr>
        <p:spPr>
          <a:xfrm>
            <a:off x="867305" y="403622"/>
            <a:ext cx="10457391" cy="60507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n>
                <a:noFill/>
              </a:ln>
              <a:solidFill>
                <a:schemeClr val="tx1"/>
              </a:solidFill>
            </a:endParaRPr>
          </a:p>
        </p:txBody>
      </p:sp>
      <p:sp>
        <p:nvSpPr>
          <p:cNvPr id="2" name="Titel 1">
            <a:extLst>
              <a:ext uri="{FF2B5EF4-FFF2-40B4-BE49-F238E27FC236}">
                <a16:creationId xmlns:a16="http://schemas.microsoft.com/office/drawing/2014/main" id="{B0514A82-8CA6-4802-A2DD-5C39D488814C}"/>
              </a:ext>
            </a:extLst>
          </p:cNvPr>
          <p:cNvSpPr>
            <a:spLocks noGrp="1"/>
          </p:cNvSpPr>
          <p:nvPr>
            <p:ph type="ctrTitle"/>
          </p:nvPr>
        </p:nvSpPr>
        <p:spPr>
          <a:xfrm>
            <a:off x="4201886" y="2235200"/>
            <a:ext cx="6926866" cy="2387600"/>
          </a:xfrm>
        </p:spPr>
        <p:txBody>
          <a:bodyPr anchor="ctr">
            <a:normAutofit/>
          </a:bodyPr>
          <a:lstStyle>
            <a:lvl1pPr algn="r">
              <a:defRPr sz="6600" b="1">
                <a:latin typeface="Consolas" panose="020B0609020204030204" pitchFamily="49" charset="0"/>
              </a:defRPr>
            </a:lvl1pPr>
          </a:lstStyle>
          <a:p>
            <a:r>
              <a:rPr lang="de-DE" dirty="0"/>
              <a:t>Mastertitelformat bearbeiten</a:t>
            </a:r>
            <a:endParaRPr lang="de-AT" dirty="0"/>
          </a:p>
        </p:txBody>
      </p:sp>
    </p:spTree>
    <p:extLst>
      <p:ext uri="{BB962C8B-B14F-4D97-AF65-F5344CB8AC3E}">
        <p14:creationId xmlns:p14="http://schemas.microsoft.com/office/powerpoint/2010/main" val="236931951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B76CC-7C94-4E2A-AA7D-C03DD4D470D6}"/>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18E6CE7F-A369-4078-9D1D-AAF181505A5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09FDA5E-C117-4D94-A048-861D8043C2BB}"/>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5" name="Fußzeilenplatzhalter 4">
            <a:extLst>
              <a:ext uri="{FF2B5EF4-FFF2-40B4-BE49-F238E27FC236}">
                <a16:creationId xmlns:a16="http://schemas.microsoft.com/office/drawing/2014/main" id="{088AC0E4-88FC-4441-958F-2B8D740CD96E}"/>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a:extLst>
              <a:ext uri="{FF2B5EF4-FFF2-40B4-BE49-F238E27FC236}">
                <a16:creationId xmlns:a16="http://schemas.microsoft.com/office/drawing/2014/main" id="{C1672C76-8B70-4CE5-B6B3-3C5A0A08E507}"/>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147806378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7BF41DC-6A7E-48CA-BE5A-6EF4AFDACCE7}"/>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50F3BB55-4946-467D-AC5B-3B7D7BCD471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0E71BFA-20C7-4B21-9A4C-577F36E11DD0}"/>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5" name="Fußzeilenplatzhalter 4">
            <a:extLst>
              <a:ext uri="{FF2B5EF4-FFF2-40B4-BE49-F238E27FC236}">
                <a16:creationId xmlns:a16="http://schemas.microsoft.com/office/drawing/2014/main" id="{0AD52B97-EF20-4D0C-B790-A18AC19FE64A}"/>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a:extLst>
              <a:ext uri="{FF2B5EF4-FFF2-40B4-BE49-F238E27FC236}">
                <a16:creationId xmlns:a16="http://schemas.microsoft.com/office/drawing/2014/main" id="{66F92E48-48EC-45D6-A68C-920D80123E15}"/>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232189332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0" name="Rechteck: abgerundete Ecken 9">
            <a:extLst>
              <a:ext uri="{FF2B5EF4-FFF2-40B4-BE49-F238E27FC236}">
                <a16:creationId xmlns:a16="http://schemas.microsoft.com/office/drawing/2014/main" id="{2DFB3B35-183D-47C2-97C1-B2F1E9EC642F}"/>
              </a:ext>
            </a:extLst>
          </p:cNvPr>
          <p:cNvSpPr/>
          <p:nvPr userDrawn="1"/>
        </p:nvSpPr>
        <p:spPr>
          <a:xfrm>
            <a:off x="867304" y="403622"/>
            <a:ext cx="10457391" cy="60507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n>
                <a:noFill/>
              </a:ln>
              <a:solidFill>
                <a:schemeClr val="tx1"/>
              </a:solidFill>
            </a:endParaRPr>
          </a:p>
        </p:txBody>
      </p:sp>
      <p:sp>
        <p:nvSpPr>
          <p:cNvPr id="2" name="Titel 1">
            <a:extLst>
              <a:ext uri="{FF2B5EF4-FFF2-40B4-BE49-F238E27FC236}">
                <a16:creationId xmlns:a16="http://schemas.microsoft.com/office/drawing/2014/main" id="{962AF105-F42F-4509-A576-B294EBBCC164}"/>
              </a:ext>
            </a:extLst>
          </p:cNvPr>
          <p:cNvSpPr>
            <a:spLocks noGrp="1"/>
          </p:cNvSpPr>
          <p:nvPr>
            <p:ph type="title"/>
          </p:nvPr>
        </p:nvSpPr>
        <p:spPr/>
        <p:txBody>
          <a:bodyPr>
            <a:normAutofit/>
          </a:bodyPr>
          <a:lstStyle>
            <a:lvl1pPr algn="ctr">
              <a:defRPr sz="4800"/>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292B8A13-7316-4D7B-9607-6E4D25A2C2AE}"/>
              </a:ext>
            </a:extLst>
          </p:cNvPr>
          <p:cNvSpPr>
            <a:spLocks noGrp="1"/>
          </p:cNvSpPr>
          <p:nvPr>
            <p:ph idx="1"/>
          </p:nvPr>
        </p:nvSpPr>
        <p:spPr>
          <a:xfrm>
            <a:off x="1262743" y="1825625"/>
            <a:ext cx="10047515" cy="4351338"/>
          </a:xfrm>
        </p:spPr>
        <p:txBody>
          <a:bodyPr/>
          <a:lstStyle>
            <a:lvl1pPr>
              <a:defRPr sz="3200">
                <a:latin typeface="Consolas" panose="020B0609020204030204" pitchFamily="49" charset="0"/>
              </a:defRPr>
            </a:lvl1pPr>
            <a:lvl2pPr>
              <a:defRPr sz="2800">
                <a:latin typeface="Consolas" panose="020B0609020204030204" pitchFamily="49" charset="0"/>
              </a:defRPr>
            </a:lvl2pPr>
            <a:lvl3pPr>
              <a:defRPr>
                <a:latin typeface="Consolas" panose="020B0609020204030204" pitchFamily="49" charset="0"/>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199817382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194B6-B7DE-4050-B5E6-3EA691595D5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5A2B2E76-1BA1-426E-9526-77778E6D1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7F4D1D6-0390-494F-B188-1BF3DFBE1E36}"/>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5" name="Fußzeilenplatzhalter 4">
            <a:extLst>
              <a:ext uri="{FF2B5EF4-FFF2-40B4-BE49-F238E27FC236}">
                <a16:creationId xmlns:a16="http://schemas.microsoft.com/office/drawing/2014/main" id="{4E4CF0C3-77D7-46C1-8C0C-A689C65EB7F3}"/>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a:extLst>
              <a:ext uri="{FF2B5EF4-FFF2-40B4-BE49-F238E27FC236}">
                <a16:creationId xmlns:a16="http://schemas.microsoft.com/office/drawing/2014/main" id="{587D3FBF-34A7-4333-A2A6-837D09F4157C}"/>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201394495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970CF8-EB21-4188-A2A0-39FDDF86A094}"/>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EC7F2E88-DAD4-4E36-A279-860923A9FBF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72DA108C-6E0B-42FA-97D9-04D08B1EA29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FC66F10D-DCAE-4866-B80D-CC46D18888E7}"/>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6" name="Fußzeilenplatzhalter 5">
            <a:extLst>
              <a:ext uri="{FF2B5EF4-FFF2-40B4-BE49-F238E27FC236}">
                <a16:creationId xmlns:a16="http://schemas.microsoft.com/office/drawing/2014/main" id="{A6CB3B83-BB68-4DC6-B532-84A4B075B7F6}"/>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7" name="Foliennummernplatzhalter 6">
            <a:extLst>
              <a:ext uri="{FF2B5EF4-FFF2-40B4-BE49-F238E27FC236}">
                <a16:creationId xmlns:a16="http://schemas.microsoft.com/office/drawing/2014/main" id="{3CF31209-A99F-4665-8762-AFAF1A1DD354}"/>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281186495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CF724-991B-4E0F-81BE-845AAD61959F}"/>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DDB6F00E-7866-48F4-9497-291269A0B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449C4D1-38E2-4CEE-915C-DD155154FD3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01858536-CA65-484F-A24C-EEDB95128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50E028B-76EB-4A02-ADEB-C6D20D5D0E0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FA884B74-EC3E-45E5-93DA-68FEE99BD05D}"/>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8" name="Fußzeilenplatzhalter 7">
            <a:extLst>
              <a:ext uri="{FF2B5EF4-FFF2-40B4-BE49-F238E27FC236}">
                <a16:creationId xmlns:a16="http://schemas.microsoft.com/office/drawing/2014/main" id="{9B664969-B5FF-4EFE-B280-1E3BD09140D4}"/>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9" name="Foliennummernplatzhalter 8">
            <a:extLst>
              <a:ext uri="{FF2B5EF4-FFF2-40B4-BE49-F238E27FC236}">
                <a16:creationId xmlns:a16="http://schemas.microsoft.com/office/drawing/2014/main" id="{04A6842D-B12D-42A4-BE8F-DFD5FA0108AC}"/>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127351780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6EFF5B-9F39-42F2-9EDB-FC4503D4E4A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EDF311B8-0834-4987-8280-0E197AAB42AA}"/>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4" name="Fußzeilenplatzhalter 3">
            <a:extLst>
              <a:ext uri="{FF2B5EF4-FFF2-40B4-BE49-F238E27FC236}">
                <a16:creationId xmlns:a16="http://schemas.microsoft.com/office/drawing/2014/main" id="{F9D5A281-27A6-4CD8-876C-4D9EDAE35B8D}"/>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5" name="Foliennummernplatzhalter 4">
            <a:extLst>
              <a:ext uri="{FF2B5EF4-FFF2-40B4-BE49-F238E27FC236}">
                <a16:creationId xmlns:a16="http://schemas.microsoft.com/office/drawing/2014/main" id="{2D550CFA-E875-4BDC-89D3-A884600A9D69}"/>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405609924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AFD3857-8137-4B1C-B658-2751A0AA40C6}"/>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3" name="Fußzeilenplatzhalter 2">
            <a:extLst>
              <a:ext uri="{FF2B5EF4-FFF2-40B4-BE49-F238E27FC236}">
                <a16:creationId xmlns:a16="http://schemas.microsoft.com/office/drawing/2014/main" id="{46FEB7DA-6A43-424E-B727-9C1C8E78BF6C}"/>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a:extLst>
              <a:ext uri="{FF2B5EF4-FFF2-40B4-BE49-F238E27FC236}">
                <a16:creationId xmlns:a16="http://schemas.microsoft.com/office/drawing/2014/main" id="{8454AE75-E2DA-46FF-BF81-94529878B992}"/>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150678453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980A4-4260-4B50-8AEC-735E80BE4B3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288A33CE-DBD2-4AD1-A137-EA29FAABF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81E4EA3F-D897-4457-B2E9-DE6DD02B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8B316A-4DC0-4D41-8BC6-4820AB29D869}"/>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6" name="Fußzeilenplatzhalter 5">
            <a:extLst>
              <a:ext uri="{FF2B5EF4-FFF2-40B4-BE49-F238E27FC236}">
                <a16:creationId xmlns:a16="http://schemas.microsoft.com/office/drawing/2014/main" id="{16219CA2-DEB9-44AD-9775-77A2BAFC9E29}"/>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7" name="Foliennummernplatzhalter 6">
            <a:extLst>
              <a:ext uri="{FF2B5EF4-FFF2-40B4-BE49-F238E27FC236}">
                <a16:creationId xmlns:a16="http://schemas.microsoft.com/office/drawing/2014/main" id="{D4F2E916-4101-454B-A433-DA5858B8B8A0}"/>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43921510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1EDAE-C909-4552-82C1-D72D40A9A35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DF5588B8-9606-433C-992A-B0F40F0AE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C65A19A5-1FF4-40C5-A78A-9CA3AED4D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743F33B-EC46-4D09-832B-7EAA56133E2B}"/>
              </a:ext>
            </a:extLst>
          </p:cNvPr>
          <p:cNvSpPr>
            <a:spLocks noGrp="1"/>
          </p:cNvSpPr>
          <p:nvPr>
            <p:ph type="dt" sz="half" idx="10"/>
          </p:nvPr>
        </p:nvSpPr>
        <p:spPr>
          <a:xfrm>
            <a:off x="838200" y="6356350"/>
            <a:ext cx="2743200" cy="365125"/>
          </a:xfrm>
          <a:prstGeom prst="rect">
            <a:avLst/>
          </a:prstGeom>
        </p:spPr>
        <p:txBody>
          <a:bodyPr/>
          <a:lstStyle/>
          <a:p>
            <a:fld id="{BB7B2AA3-9229-40C5-B9EE-D672EBB0E656}" type="datetimeFigureOut">
              <a:rPr lang="de-AT" smtClean="0"/>
              <a:t>04.02.2020</a:t>
            </a:fld>
            <a:endParaRPr lang="de-AT"/>
          </a:p>
        </p:txBody>
      </p:sp>
      <p:sp>
        <p:nvSpPr>
          <p:cNvPr id="6" name="Fußzeilenplatzhalter 5">
            <a:extLst>
              <a:ext uri="{FF2B5EF4-FFF2-40B4-BE49-F238E27FC236}">
                <a16:creationId xmlns:a16="http://schemas.microsoft.com/office/drawing/2014/main" id="{1D4FDC93-65F6-43A7-BE9A-9ACC1827F38C}"/>
              </a:ext>
            </a:extLst>
          </p:cNvPr>
          <p:cNvSpPr>
            <a:spLocks noGrp="1"/>
          </p:cNvSpPr>
          <p:nvPr>
            <p:ph type="ftr" sz="quarter" idx="11"/>
          </p:nvPr>
        </p:nvSpPr>
        <p:spPr>
          <a:xfrm>
            <a:off x="4038600" y="6356350"/>
            <a:ext cx="4114800" cy="365125"/>
          </a:xfrm>
          <a:prstGeom prst="rect">
            <a:avLst/>
          </a:prstGeom>
        </p:spPr>
        <p:txBody>
          <a:bodyPr/>
          <a:lstStyle/>
          <a:p>
            <a:endParaRPr lang="de-AT"/>
          </a:p>
        </p:txBody>
      </p:sp>
      <p:sp>
        <p:nvSpPr>
          <p:cNvPr id="7" name="Foliennummernplatzhalter 6">
            <a:extLst>
              <a:ext uri="{FF2B5EF4-FFF2-40B4-BE49-F238E27FC236}">
                <a16:creationId xmlns:a16="http://schemas.microsoft.com/office/drawing/2014/main" id="{D4CE6644-80ED-43CD-BDD7-7D5849F98CCD}"/>
              </a:ext>
            </a:extLst>
          </p:cNvPr>
          <p:cNvSpPr>
            <a:spLocks noGrp="1"/>
          </p:cNvSpPr>
          <p:nvPr>
            <p:ph type="sldNum" sz="quarter" idx="12"/>
          </p:nvPr>
        </p:nvSpPr>
        <p:spPr>
          <a:xfrm>
            <a:off x="8610600" y="6356350"/>
            <a:ext cx="2743200" cy="365125"/>
          </a:xfrm>
          <a:prstGeom prst="rect">
            <a:avLst/>
          </a:prstGeom>
        </p:spPr>
        <p:txBody>
          <a:bodyPr/>
          <a:lstStyle/>
          <a:p>
            <a:fld id="{06579BD0-62FB-46F6-BFAB-9581EB6FE648}" type="slidenum">
              <a:rPr lang="de-AT" smtClean="0"/>
              <a:t>‹Nr.›</a:t>
            </a:fld>
            <a:endParaRPr lang="de-AT"/>
          </a:p>
        </p:txBody>
      </p:sp>
    </p:spTree>
    <p:extLst>
      <p:ext uri="{BB962C8B-B14F-4D97-AF65-F5344CB8AC3E}">
        <p14:creationId xmlns:p14="http://schemas.microsoft.com/office/powerpoint/2010/main" val="66154135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51E20C-ABCD-439A-B98D-634B2539F496}"/>
              </a:ext>
            </a:extLst>
          </p:cNvPr>
          <p:cNvSpPr>
            <a:spLocks noGrp="1"/>
          </p:cNvSpPr>
          <p:nvPr>
            <p:ph type="title"/>
          </p:nvPr>
        </p:nvSpPr>
        <p:spPr>
          <a:xfrm>
            <a:off x="838200" y="317500"/>
            <a:ext cx="10515600" cy="1325563"/>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E9AD40BC-E753-45E4-8905-8EC268857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4050456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b="1" kern="1200">
          <a:solidFill>
            <a:schemeClr val="tx1"/>
          </a:solidFill>
          <a:latin typeface="Consolas" panose="020B0609020204030204" pitchFamily="49"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DBC4842B-F6F8-4009-8717-FB6887A94ECA}"/>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Rechteck: abgerundete Ecken 1">
            <a:extLst>
              <a:ext uri="{FF2B5EF4-FFF2-40B4-BE49-F238E27FC236}">
                <a16:creationId xmlns:a16="http://schemas.microsoft.com/office/drawing/2014/main" id="{218B5A63-C3E6-4A58-9179-154B9767EDA9}"/>
              </a:ext>
            </a:extLst>
          </p:cNvPr>
          <p:cNvSpPr/>
          <p:nvPr/>
        </p:nvSpPr>
        <p:spPr>
          <a:xfrm>
            <a:off x="867304" y="403622"/>
            <a:ext cx="10457391" cy="60507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n>
                <a:noFill/>
              </a:ln>
              <a:solidFill>
                <a:schemeClr val="tx1"/>
              </a:solidFill>
            </a:endParaRPr>
          </a:p>
        </p:txBody>
      </p:sp>
    </p:spTree>
    <p:extLst>
      <p:ext uri="{BB962C8B-B14F-4D97-AF65-F5344CB8AC3E}">
        <p14:creationId xmlns:p14="http://schemas.microsoft.com/office/powerpoint/2010/main" val="795994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C2FFB-47F0-47CE-9ED6-72628A34D74A}"/>
              </a:ext>
            </a:extLst>
          </p:cNvPr>
          <p:cNvSpPr>
            <a:spLocks noGrp="1"/>
          </p:cNvSpPr>
          <p:nvPr>
            <p:ph type="ctrTitle"/>
          </p:nvPr>
        </p:nvSpPr>
        <p:spPr/>
        <p:txBody>
          <a:bodyPr>
            <a:normAutofit fontScale="90000"/>
          </a:bodyPr>
          <a:lstStyle/>
          <a:p>
            <a:r>
              <a:rPr lang="de-AT" dirty="0" err="1"/>
              <a:t>Dialogflow</a:t>
            </a:r>
            <a:r>
              <a:rPr lang="de-AT" dirty="0"/>
              <a:t> </a:t>
            </a:r>
            <a:br>
              <a:rPr lang="de-AT" dirty="0"/>
            </a:br>
            <a:r>
              <a:rPr lang="de-AT" dirty="0"/>
              <a:t>Rasa</a:t>
            </a:r>
            <a:br>
              <a:rPr lang="de-AT" dirty="0"/>
            </a:br>
            <a:r>
              <a:rPr lang="de-AT" dirty="0" err="1"/>
              <a:t>Zork</a:t>
            </a:r>
            <a:endParaRPr lang="de-AT" dirty="0"/>
          </a:p>
        </p:txBody>
      </p:sp>
      <p:pic>
        <p:nvPicPr>
          <p:cNvPr id="4" name="Grafik 3" descr="Ein Bild, das Zeichnung, Schild enthält.&#10;&#10;Automatisch generierte Beschreibung">
            <a:extLst>
              <a:ext uri="{FF2B5EF4-FFF2-40B4-BE49-F238E27FC236}">
                <a16:creationId xmlns:a16="http://schemas.microsoft.com/office/drawing/2014/main" id="{C219F4E2-FFC6-46BA-90F8-331438ACC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9" y="1741714"/>
            <a:ext cx="3374571" cy="337457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062150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EBB0A-C749-41F9-8010-7C63E8FE9778}"/>
              </a:ext>
            </a:extLst>
          </p:cNvPr>
          <p:cNvSpPr>
            <a:spLocks noGrp="1"/>
          </p:cNvSpPr>
          <p:nvPr>
            <p:ph type="ctrTitle"/>
          </p:nvPr>
        </p:nvSpPr>
        <p:spPr/>
        <p:txBody>
          <a:bodyPr/>
          <a:lstStyle/>
          <a:p>
            <a:r>
              <a:rPr lang="de-AT" dirty="0"/>
              <a:t>Speech-</a:t>
            </a:r>
            <a:r>
              <a:rPr lang="de-AT" dirty="0" err="1"/>
              <a:t>To</a:t>
            </a:r>
            <a:r>
              <a:rPr lang="de-AT" dirty="0"/>
              <a:t>-Text</a:t>
            </a:r>
          </a:p>
        </p:txBody>
      </p:sp>
      <p:pic>
        <p:nvPicPr>
          <p:cNvPr id="4" name="Grafik 3">
            <a:extLst>
              <a:ext uri="{FF2B5EF4-FFF2-40B4-BE49-F238E27FC236}">
                <a16:creationId xmlns:a16="http://schemas.microsoft.com/office/drawing/2014/main" id="{7D6FD8B1-91F2-478D-A5B5-9FF91F0B2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6" y="1905000"/>
            <a:ext cx="3048000" cy="3048000"/>
          </a:xfrm>
          <a:prstGeom prst="rect">
            <a:avLst/>
          </a:prstGeom>
        </p:spPr>
      </p:pic>
    </p:spTree>
    <p:extLst>
      <p:ext uri="{BB962C8B-B14F-4D97-AF65-F5344CB8AC3E}">
        <p14:creationId xmlns:p14="http://schemas.microsoft.com/office/powerpoint/2010/main" val="3200594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70046D-E559-40C4-BC70-AB29DA8F60BA}"/>
              </a:ext>
            </a:extLst>
          </p:cNvPr>
          <p:cNvSpPr>
            <a:spLocks noGrp="1"/>
          </p:cNvSpPr>
          <p:nvPr>
            <p:ph type="ctrTitle"/>
          </p:nvPr>
        </p:nvSpPr>
        <p:spPr/>
        <p:txBody>
          <a:bodyPr/>
          <a:lstStyle/>
          <a:p>
            <a:r>
              <a:rPr lang="de-AT" dirty="0"/>
              <a:t>Entity </a:t>
            </a:r>
            <a:r>
              <a:rPr lang="de-AT" dirty="0" err="1"/>
              <a:t>Creation</a:t>
            </a:r>
            <a:endParaRPr lang="de-AT" dirty="0"/>
          </a:p>
        </p:txBody>
      </p:sp>
      <p:pic>
        <p:nvPicPr>
          <p:cNvPr id="4" name="Grafik 3">
            <a:extLst>
              <a:ext uri="{FF2B5EF4-FFF2-40B4-BE49-F238E27FC236}">
                <a16:creationId xmlns:a16="http://schemas.microsoft.com/office/drawing/2014/main" id="{E5E9D04C-5A5B-4287-9B4B-30AFF275B3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6" y="1905000"/>
            <a:ext cx="3048000" cy="3048000"/>
          </a:xfrm>
          <a:prstGeom prst="rect">
            <a:avLst/>
          </a:prstGeom>
        </p:spPr>
      </p:pic>
    </p:spTree>
    <p:extLst>
      <p:ext uri="{BB962C8B-B14F-4D97-AF65-F5344CB8AC3E}">
        <p14:creationId xmlns:p14="http://schemas.microsoft.com/office/powerpoint/2010/main" val="1359382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7AC15-E00B-4096-B614-54BE68D23B5E}"/>
              </a:ext>
            </a:extLst>
          </p:cNvPr>
          <p:cNvSpPr>
            <a:spLocks noGrp="1"/>
          </p:cNvSpPr>
          <p:nvPr>
            <p:ph type="ctrTitle"/>
          </p:nvPr>
        </p:nvSpPr>
        <p:spPr/>
        <p:txBody>
          <a:bodyPr/>
          <a:lstStyle/>
          <a:p>
            <a:r>
              <a:rPr lang="de-AT" dirty="0"/>
              <a:t>Entity </a:t>
            </a:r>
            <a:r>
              <a:rPr lang="de-AT" dirty="0" err="1"/>
              <a:t>Extraction</a:t>
            </a:r>
            <a:endParaRPr lang="de-AT" dirty="0"/>
          </a:p>
        </p:txBody>
      </p:sp>
      <p:pic>
        <p:nvPicPr>
          <p:cNvPr id="4" name="Grafik 3" descr="Ein Bild, das Zeichnung enthält.&#10;&#10;Automatisch generierte Beschreibung">
            <a:extLst>
              <a:ext uri="{FF2B5EF4-FFF2-40B4-BE49-F238E27FC236}">
                <a16:creationId xmlns:a16="http://schemas.microsoft.com/office/drawing/2014/main" id="{9742ADF1-B152-41EB-AB6D-7CCA78A88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71" y="2505890"/>
            <a:ext cx="5704114" cy="2281646"/>
          </a:xfrm>
          <a:prstGeom prst="rect">
            <a:avLst/>
          </a:prstGeom>
        </p:spPr>
      </p:pic>
    </p:spTree>
    <p:extLst>
      <p:ext uri="{BB962C8B-B14F-4D97-AF65-F5344CB8AC3E}">
        <p14:creationId xmlns:p14="http://schemas.microsoft.com/office/powerpoint/2010/main" val="938079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528866-CB7A-4158-934E-E2B0EF1EFE6C}"/>
              </a:ext>
            </a:extLst>
          </p:cNvPr>
          <p:cNvSpPr>
            <a:spLocks noGrp="1"/>
          </p:cNvSpPr>
          <p:nvPr>
            <p:ph type="ctrTitle"/>
          </p:nvPr>
        </p:nvSpPr>
        <p:spPr/>
        <p:txBody>
          <a:bodyPr/>
          <a:lstStyle/>
          <a:p>
            <a:r>
              <a:rPr lang="de-AT" dirty="0" err="1"/>
              <a:t>Intent</a:t>
            </a:r>
            <a:r>
              <a:rPr lang="de-AT" dirty="0"/>
              <a:t> Definition</a:t>
            </a:r>
          </a:p>
        </p:txBody>
      </p:sp>
      <p:pic>
        <p:nvPicPr>
          <p:cNvPr id="4" name="Grafik 3" descr="Ein Bild, das sitzend, Monitor, schwarz, Laptop enthält.&#10;&#10;Automatisch generierte Beschreibung">
            <a:extLst>
              <a:ext uri="{FF2B5EF4-FFF2-40B4-BE49-F238E27FC236}">
                <a16:creationId xmlns:a16="http://schemas.microsoft.com/office/drawing/2014/main" id="{6992877E-8E93-4198-B18B-386ACEA4B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47" y="2579915"/>
            <a:ext cx="4412342" cy="2206171"/>
          </a:xfrm>
          <a:prstGeom prst="rect">
            <a:avLst/>
          </a:prstGeom>
        </p:spPr>
      </p:pic>
    </p:spTree>
    <p:extLst>
      <p:ext uri="{BB962C8B-B14F-4D97-AF65-F5344CB8AC3E}">
        <p14:creationId xmlns:p14="http://schemas.microsoft.com/office/powerpoint/2010/main" val="627813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1B431D-0CC4-4B14-9D90-B7CD0034752D}"/>
              </a:ext>
            </a:extLst>
          </p:cNvPr>
          <p:cNvSpPr>
            <a:spLocks noGrp="1"/>
          </p:cNvSpPr>
          <p:nvPr>
            <p:ph type="ctrTitle"/>
          </p:nvPr>
        </p:nvSpPr>
        <p:spPr/>
        <p:txBody>
          <a:bodyPr/>
          <a:lstStyle/>
          <a:p>
            <a:r>
              <a:rPr lang="de-AT" dirty="0" err="1"/>
              <a:t>Intent</a:t>
            </a:r>
            <a:r>
              <a:rPr lang="de-AT" dirty="0"/>
              <a:t> Recognition</a:t>
            </a:r>
          </a:p>
        </p:txBody>
      </p:sp>
      <p:pic>
        <p:nvPicPr>
          <p:cNvPr id="4" name="Grafik 3">
            <a:extLst>
              <a:ext uri="{FF2B5EF4-FFF2-40B4-BE49-F238E27FC236}">
                <a16:creationId xmlns:a16="http://schemas.microsoft.com/office/drawing/2014/main" id="{03876E80-6A28-4EF2-94DE-DD9AF2942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943" y="711200"/>
            <a:ext cx="3048000" cy="3048000"/>
          </a:xfrm>
          <a:prstGeom prst="rect">
            <a:avLst/>
          </a:prstGeom>
        </p:spPr>
      </p:pic>
      <p:pic>
        <p:nvPicPr>
          <p:cNvPr id="5" name="Grafik 4" descr="Ein Bild, das Zeichnung enthält.&#10;&#10;Automatisch generierte Beschreibung">
            <a:extLst>
              <a:ext uri="{FF2B5EF4-FFF2-40B4-BE49-F238E27FC236}">
                <a16:creationId xmlns:a16="http://schemas.microsoft.com/office/drawing/2014/main" id="{A271CC87-2487-41F0-90D1-28A57370D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759200"/>
            <a:ext cx="5704114" cy="2281646"/>
          </a:xfrm>
          <a:prstGeom prst="rect">
            <a:avLst/>
          </a:prstGeom>
        </p:spPr>
      </p:pic>
    </p:spTree>
    <p:extLst>
      <p:ext uri="{BB962C8B-B14F-4D97-AF65-F5344CB8AC3E}">
        <p14:creationId xmlns:p14="http://schemas.microsoft.com/office/powerpoint/2010/main" val="3960284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1C5BA-126E-4683-8263-38878EEE2A3B}"/>
              </a:ext>
            </a:extLst>
          </p:cNvPr>
          <p:cNvSpPr>
            <a:spLocks noGrp="1"/>
          </p:cNvSpPr>
          <p:nvPr>
            <p:ph type="ctrTitle"/>
          </p:nvPr>
        </p:nvSpPr>
        <p:spPr/>
        <p:txBody>
          <a:bodyPr/>
          <a:lstStyle/>
          <a:p>
            <a:r>
              <a:rPr lang="de-AT" dirty="0"/>
              <a:t>Hosting</a:t>
            </a:r>
          </a:p>
        </p:txBody>
      </p:sp>
      <p:pic>
        <p:nvPicPr>
          <p:cNvPr id="5" name="Grafik 4" descr="Ein Bild, das sitzend, Monitor, schwarz, Laptop enthält.&#10;&#10;Automatisch generierte Beschreibung">
            <a:extLst>
              <a:ext uri="{FF2B5EF4-FFF2-40B4-BE49-F238E27FC236}">
                <a16:creationId xmlns:a16="http://schemas.microsoft.com/office/drawing/2014/main" id="{34C2A964-C97A-4F18-AE82-F2F27534F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47" y="2579915"/>
            <a:ext cx="4412342" cy="2206171"/>
          </a:xfrm>
          <a:prstGeom prst="rect">
            <a:avLst/>
          </a:prstGeom>
        </p:spPr>
      </p:pic>
    </p:spTree>
    <p:extLst>
      <p:ext uri="{BB962C8B-B14F-4D97-AF65-F5344CB8AC3E}">
        <p14:creationId xmlns:p14="http://schemas.microsoft.com/office/powerpoint/2010/main" val="4266526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20BC32-B298-4F2A-9472-27C020EA1E63}"/>
              </a:ext>
            </a:extLst>
          </p:cNvPr>
          <p:cNvSpPr>
            <a:spLocks noGrp="1"/>
          </p:cNvSpPr>
          <p:nvPr>
            <p:ph type="ctrTitle"/>
          </p:nvPr>
        </p:nvSpPr>
        <p:spPr/>
        <p:txBody>
          <a:bodyPr/>
          <a:lstStyle/>
          <a:p>
            <a:r>
              <a:rPr lang="de-AT" dirty="0"/>
              <a:t>Pricing</a:t>
            </a:r>
          </a:p>
        </p:txBody>
      </p:sp>
      <p:pic>
        <p:nvPicPr>
          <p:cNvPr id="3" name="Grafik 2" descr="Ein Bild, das sitzend, Monitor, schwarz, Laptop enthält.&#10;&#10;Automatisch generierte Beschreibung">
            <a:extLst>
              <a:ext uri="{FF2B5EF4-FFF2-40B4-BE49-F238E27FC236}">
                <a16:creationId xmlns:a16="http://schemas.microsoft.com/office/drawing/2014/main" id="{A5FDBCDA-68E4-4C01-A720-F652D9ACE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47" y="2579915"/>
            <a:ext cx="4412342" cy="2206171"/>
          </a:xfrm>
          <a:prstGeom prst="rect">
            <a:avLst/>
          </a:prstGeom>
        </p:spPr>
      </p:pic>
    </p:spTree>
    <p:extLst>
      <p:ext uri="{BB962C8B-B14F-4D97-AF65-F5344CB8AC3E}">
        <p14:creationId xmlns:p14="http://schemas.microsoft.com/office/powerpoint/2010/main" val="1519587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2B8AC6-952D-48B1-B862-7F24988F183F}"/>
              </a:ext>
            </a:extLst>
          </p:cNvPr>
          <p:cNvSpPr>
            <a:spLocks noGrp="1"/>
          </p:cNvSpPr>
          <p:nvPr>
            <p:ph type="title"/>
          </p:nvPr>
        </p:nvSpPr>
        <p:spPr/>
        <p:txBody>
          <a:bodyPr/>
          <a:lstStyle/>
          <a:p>
            <a:r>
              <a:rPr lang="de-AT" dirty="0"/>
              <a:t>Selbstlernende Chatbots</a:t>
            </a:r>
          </a:p>
        </p:txBody>
      </p:sp>
      <p:sp>
        <p:nvSpPr>
          <p:cNvPr id="3" name="Inhaltsplatzhalter 2">
            <a:extLst>
              <a:ext uri="{FF2B5EF4-FFF2-40B4-BE49-F238E27FC236}">
                <a16:creationId xmlns:a16="http://schemas.microsoft.com/office/drawing/2014/main" id="{45239E10-1F5F-48DD-90BB-AE4F36537E09}"/>
              </a:ext>
            </a:extLst>
          </p:cNvPr>
          <p:cNvSpPr>
            <a:spLocks noGrp="1"/>
          </p:cNvSpPr>
          <p:nvPr>
            <p:ph idx="1"/>
          </p:nvPr>
        </p:nvSpPr>
        <p:spPr/>
        <p:txBody>
          <a:bodyPr/>
          <a:lstStyle/>
          <a:p>
            <a:r>
              <a:rPr lang="de-AT" dirty="0"/>
              <a:t>Nette Spielerei für Experimente</a:t>
            </a:r>
          </a:p>
          <a:p>
            <a:r>
              <a:rPr lang="de-AT" dirty="0"/>
              <a:t>Probleme bei Chatbots, die bestimmte Aufgaben erfüllen sollen:</a:t>
            </a:r>
          </a:p>
          <a:p>
            <a:pPr lvl="1"/>
            <a:r>
              <a:rPr lang="de-AT" dirty="0"/>
              <a:t>Wie lernt der Chatbot, dass er bei „Wie spät ist es?“ die Uhrzeit abrufen und ausgeben muss?</a:t>
            </a:r>
          </a:p>
          <a:p>
            <a:pPr lvl="1"/>
            <a:r>
              <a:rPr lang="de-AT" dirty="0"/>
              <a:t>Woher weiß er, welche Funktionen er nutzen kann</a:t>
            </a:r>
          </a:p>
          <a:p>
            <a:pPr lvl="1"/>
            <a:r>
              <a:rPr lang="de-AT" dirty="0"/>
              <a:t>Inkonsistenz der Antworten (Morgen reagiert er auf denselben Befehl anders als heute)</a:t>
            </a:r>
          </a:p>
        </p:txBody>
      </p:sp>
    </p:spTree>
    <p:extLst>
      <p:ext uri="{BB962C8B-B14F-4D97-AF65-F5344CB8AC3E}">
        <p14:creationId xmlns:p14="http://schemas.microsoft.com/office/powerpoint/2010/main" val="31585193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2F8AC-BEC5-4CC7-BFC1-7C0AF828C5E4}"/>
              </a:ext>
            </a:extLst>
          </p:cNvPr>
          <p:cNvSpPr>
            <a:spLocks noGrp="1"/>
          </p:cNvSpPr>
          <p:nvPr>
            <p:ph type="title"/>
          </p:nvPr>
        </p:nvSpPr>
        <p:spPr/>
        <p:txBody>
          <a:bodyPr/>
          <a:lstStyle/>
          <a:p>
            <a:r>
              <a:rPr lang="de-AT" dirty="0"/>
              <a:t>Fazit</a:t>
            </a:r>
          </a:p>
        </p:txBody>
      </p:sp>
      <p:sp>
        <p:nvSpPr>
          <p:cNvPr id="3" name="Inhaltsplatzhalter 2">
            <a:extLst>
              <a:ext uri="{FF2B5EF4-FFF2-40B4-BE49-F238E27FC236}">
                <a16:creationId xmlns:a16="http://schemas.microsoft.com/office/drawing/2014/main" id="{608ACE50-6914-40B2-9F32-BCA02D92B11F}"/>
              </a:ext>
            </a:extLst>
          </p:cNvPr>
          <p:cNvSpPr>
            <a:spLocks noGrp="1"/>
          </p:cNvSpPr>
          <p:nvPr>
            <p:ph idx="1"/>
          </p:nvPr>
        </p:nvSpPr>
        <p:spPr/>
        <p:txBody>
          <a:bodyPr/>
          <a:lstStyle/>
          <a:p>
            <a:r>
              <a:rPr lang="de-AT" dirty="0"/>
              <a:t>Wer AI will kommt an Google nicht vorbei</a:t>
            </a:r>
          </a:p>
          <a:p>
            <a:r>
              <a:rPr lang="de-AT" dirty="0"/>
              <a:t>Wer Open Source will nimmt RASA</a:t>
            </a:r>
          </a:p>
          <a:p>
            <a:r>
              <a:rPr lang="de-AT" dirty="0"/>
              <a:t>Wer seine Endpoints lokal hosten will nimmt RASA</a:t>
            </a:r>
          </a:p>
          <a:p>
            <a:r>
              <a:rPr lang="de-AT" dirty="0"/>
              <a:t>Wer schnelle Integration will nimmt DIALOGFLOW</a:t>
            </a:r>
          </a:p>
          <a:p>
            <a:r>
              <a:rPr lang="de-AT" dirty="0"/>
              <a:t>Wer Spaß haben will nimmt ZORK</a:t>
            </a:r>
          </a:p>
        </p:txBody>
      </p:sp>
    </p:spTree>
    <p:extLst>
      <p:ext uri="{BB962C8B-B14F-4D97-AF65-F5344CB8AC3E}">
        <p14:creationId xmlns:p14="http://schemas.microsoft.com/office/powerpoint/2010/main" val="30724625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D26540-2E6A-4348-9A7D-29899397247E}"/>
              </a:ext>
            </a:extLst>
          </p:cNvPr>
          <p:cNvSpPr>
            <a:spLocks noGrp="1"/>
          </p:cNvSpPr>
          <p:nvPr>
            <p:ph type="ctrTitle"/>
          </p:nvPr>
        </p:nvSpPr>
        <p:spPr/>
        <p:txBody>
          <a:bodyPr/>
          <a:lstStyle/>
          <a:p>
            <a:endParaRPr lang="de-AT" dirty="0"/>
          </a:p>
        </p:txBody>
      </p:sp>
      <p:pic>
        <p:nvPicPr>
          <p:cNvPr id="9" name="Grafik 8" descr="Ein Bild, das Zeichnung enthält.&#10;&#10;Automatisch generierte Beschreibung">
            <a:extLst>
              <a:ext uri="{FF2B5EF4-FFF2-40B4-BE49-F238E27FC236}">
                <a16:creationId xmlns:a16="http://schemas.microsoft.com/office/drawing/2014/main" id="{5BF212E1-29C4-42FF-84E5-87E7AEF01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695" y="2235200"/>
            <a:ext cx="7620000" cy="3048000"/>
          </a:xfrm>
          <a:prstGeom prst="rect">
            <a:avLst/>
          </a:prstGeom>
        </p:spPr>
      </p:pic>
    </p:spTree>
    <p:extLst>
      <p:ext uri="{BB962C8B-B14F-4D97-AF65-F5344CB8AC3E}">
        <p14:creationId xmlns:p14="http://schemas.microsoft.com/office/powerpoint/2010/main" val="35848340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4383009-1704-4A75-83C8-48FD5A764A92}"/>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Rechteck: abgerundete Ecken 1">
            <a:extLst>
              <a:ext uri="{FF2B5EF4-FFF2-40B4-BE49-F238E27FC236}">
                <a16:creationId xmlns:a16="http://schemas.microsoft.com/office/drawing/2014/main" id="{FF075411-0000-477E-80F2-8CC1667D25A8}"/>
              </a:ext>
            </a:extLst>
          </p:cNvPr>
          <p:cNvSpPr/>
          <p:nvPr/>
        </p:nvSpPr>
        <p:spPr>
          <a:xfrm>
            <a:off x="867304" y="403622"/>
            <a:ext cx="10457391" cy="60507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n>
                <a:noFill/>
              </a:ln>
              <a:solidFill>
                <a:schemeClr val="tx1"/>
              </a:solidFill>
            </a:endParaRPr>
          </a:p>
        </p:txBody>
      </p:sp>
    </p:spTree>
    <p:extLst>
      <p:ext uri="{BB962C8B-B14F-4D97-AF65-F5344CB8AC3E}">
        <p14:creationId xmlns:p14="http://schemas.microsoft.com/office/powerpoint/2010/main" val="4265373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4" presetClass="exit" presetSubtype="10" fill="hold" grpId="0" nodeType="withEffect">
                                  <p:stCondLst>
                                    <p:cond delay="0"/>
                                  </p:stCondLst>
                                  <p:childTnLst>
                                    <p:animEffect transition="out" filter="randombar(horizontal)">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7D4F7-4302-4C3E-B8E5-DF29A6551E48}"/>
              </a:ext>
            </a:extLst>
          </p:cNvPr>
          <p:cNvSpPr>
            <a:spLocks noGrp="1"/>
          </p:cNvSpPr>
          <p:nvPr>
            <p:ph type="ctrTitle"/>
          </p:nvPr>
        </p:nvSpPr>
        <p:spPr/>
        <p:txBody>
          <a:bodyPr/>
          <a:lstStyle/>
          <a:p>
            <a:r>
              <a:rPr lang="de-AT" dirty="0"/>
              <a:t>Chatbots</a:t>
            </a:r>
          </a:p>
        </p:txBody>
      </p:sp>
      <p:pic>
        <p:nvPicPr>
          <p:cNvPr id="8" name="Grafik 7" descr="Ein Bild, das Gebäude enthält.&#10;&#10;Automatisch generierte Beschreibung">
            <a:extLst>
              <a:ext uri="{FF2B5EF4-FFF2-40B4-BE49-F238E27FC236}">
                <a16:creationId xmlns:a16="http://schemas.microsoft.com/office/drawing/2014/main" id="{94E2671D-CC0E-46C3-AC41-A95DD5BD4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344" y="2275113"/>
            <a:ext cx="2307771" cy="2307771"/>
          </a:xfrm>
          <a:prstGeom prst="rect">
            <a:avLst/>
          </a:prstGeom>
        </p:spPr>
      </p:pic>
      <p:pic>
        <p:nvPicPr>
          <p:cNvPr id="10" name="Grafik 9" descr="Ein Bild, das sitzend, Monitor, schwarz, Laptop enthält.&#10;&#10;Automatisch generierte Beschreibung">
            <a:extLst>
              <a:ext uri="{FF2B5EF4-FFF2-40B4-BE49-F238E27FC236}">
                <a16:creationId xmlns:a16="http://schemas.microsoft.com/office/drawing/2014/main" id="{84DD3858-F644-401C-BC17-1C346E1AE4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1" y="2505525"/>
            <a:ext cx="4234543" cy="2117272"/>
          </a:xfrm>
          <a:prstGeom prst="rect">
            <a:avLst/>
          </a:prstGeom>
        </p:spPr>
      </p:pic>
    </p:spTree>
    <p:extLst>
      <p:ext uri="{BB962C8B-B14F-4D97-AF65-F5344CB8AC3E}">
        <p14:creationId xmlns:p14="http://schemas.microsoft.com/office/powerpoint/2010/main" val="7128788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C18132-AC91-4570-8506-9738E933668F}"/>
              </a:ext>
            </a:extLst>
          </p:cNvPr>
          <p:cNvSpPr>
            <a:spLocks noGrp="1"/>
          </p:cNvSpPr>
          <p:nvPr>
            <p:ph type="ctrTitle"/>
          </p:nvPr>
        </p:nvSpPr>
        <p:spPr/>
        <p:txBody>
          <a:bodyPr>
            <a:normAutofit/>
          </a:bodyPr>
          <a:lstStyle/>
          <a:p>
            <a:r>
              <a:rPr lang="de-AT" dirty="0"/>
              <a:t>Was sind Chatbots?</a:t>
            </a:r>
          </a:p>
        </p:txBody>
      </p:sp>
      <p:pic>
        <p:nvPicPr>
          <p:cNvPr id="4" name="Grafik 3" descr="Ein Bild, das Objekt, Tisch, Zeichnung enthält.&#10;&#10;Automatisch generierte Beschreibung">
            <a:extLst>
              <a:ext uri="{FF2B5EF4-FFF2-40B4-BE49-F238E27FC236}">
                <a16:creationId xmlns:a16="http://schemas.microsoft.com/office/drawing/2014/main" id="{C133F4DF-DEB9-4605-BDE0-F3508949F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628" y="1986642"/>
            <a:ext cx="2884715" cy="2884715"/>
          </a:xfrm>
          <a:prstGeom prst="rect">
            <a:avLst/>
          </a:prstGeom>
        </p:spPr>
      </p:pic>
    </p:spTree>
    <p:extLst>
      <p:ext uri="{BB962C8B-B14F-4D97-AF65-F5344CB8AC3E}">
        <p14:creationId xmlns:p14="http://schemas.microsoft.com/office/powerpoint/2010/main" val="27049781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D9F158-068F-4385-99FB-6C61D8C36F5E}"/>
              </a:ext>
            </a:extLst>
          </p:cNvPr>
          <p:cNvSpPr>
            <a:spLocks noGrp="1"/>
          </p:cNvSpPr>
          <p:nvPr>
            <p:ph type="title"/>
          </p:nvPr>
        </p:nvSpPr>
        <p:spPr/>
        <p:txBody>
          <a:bodyPr/>
          <a:lstStyle/>
          <a:p>
            <a:r>
              <a:rPr lang="de-AT" dirty="0"/>
              <a:t>Chatbots</a:t>
            </a:r>
          </a:p>
        </p:txBody>
      </p:sp>
      <p:sp>
        <p:nvSpPr>
          <p:cNvPr id="3" name="Inhaltsplatzhalter 2">
            <a:extLst>
              <a:ext uri="{FF2B5EF4-FFF2-40B4-BE49-F238E27FC236}">
                <a16:creationId xmlns:a16="http://schemas.microsoft.com/office/drawing/2014/main" id="{A019EE64-A185-450B-A18D-0D065B84E64D}"/>
              </a:ext>
            </a:extLst>
          </p:cNvPr>
          <p:cNvSpPr>
            <a:spLocks noGrp="1"/>
          </p:cNvSpPr>
          <p:nvPr>
            <p:ph idx="1"/>
          </p:nvPr>
        </p:nvSpPr>
        <p:spPr/>
        <p:txBody>
          <a:bodyPr/>
          <a:lstStyle/>
          <a:p>
            <a:r>
              <a:rPr lang="de-AT" dirty="0"/>
              <a:t>Führen mit dem Nutzer einen Dialog in menschlicher Sprache</a:t>
            </a:r>
          </a:p>
          <a:p>
            <a:r>
              <a:rPr lang="de-AT" dirty="0"/>
              <a:t>Benötigen keine künstliche Intelligenz</a:t>
            </a:r>
          </a:p>
          <a:p>
            <a:r>
              <a:rPr lang="de-AT" dirty="0"/>
              <a:t>Sind „intuitive“ Suchmaschinen</a:t>
            </a:r>
          </a:p>
          <a:p>
            <a:r>
              <a:rPr lang="de-AT" dirty="0"/>
              <a:t>Gibt es seit den 70ern</a:t>
            </a:r>
          </a:p>
          <a:p>
            <a:r>
              <a:rPr lang="de-AT" dirty="0"/>
              <a:t>Werden oft überschätzt</a:t>
            </a:r>
          </a:p>
          <a:p>
            <a:endParaRPr lang="de-AT" dirty="0"/>
          </a:p>
        </p:txBody>
      </p:sp>
    </p:spTree>
    <p:extLst>
      <p:ext uri="{BB962C8B-B14F-4D97-AF65-F5344CB8AC3E}">
        <p14:creationId xmlns:p14="http://schemas.microsoft.com/office/powerpoint/2010/main" val="36412090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81FB22-90A0-4D67-BC07-A6E74001B6D4}"/>
              </a:ext>
            </a:extLst>
          </p:cNvPr>
          <p:cNvSpPr>
            <a:spLocks noGrp="1"/>
          </p:cNvSpPr>
          <p:nvPr>
            <p:ph type="ctrTitle"/>
          </p:nvPr>
        </p:nvSpPr>
        <p:spPr/>
        <p:txBody>
          <a:bodyPr/>
          <a:lstStyle/>
          <a:p>
            <a:r>
              <a:rPr lang="de-AT" dirty="0"/>
              <a:t>Wie arbeitet ein Chatbot?</a:t>
            </a:r>
          </a:p>
        </p:txBody>
      </p:sp>
      <p:pic>
        <p:nvPicPr>
          <p:cNvPr id="4" name="Grafik 3" descr="Ein Bild, das Zeichnung enthält.&#10;&#10;Automatisch generierte Beschreibung">
            <a:extLst>
              <a:ext uri="{FF2B5EF4-FFF2-40B4-BE49-F238E27FC236}">
                <a16:creationId xmlns:a16="http://schemas.microsoft.com/office/drawing/2014/main" id="{B31EEDE6-B4DD-4974-B0D4-5576503F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942" y="1524000"/>
            <a:ext cx="3048000" cy="3810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502275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5E4AEC-3C9D-47D3-82FA-1277FEC58E01}"/>
              </a:ext>
            </a:extLst>
          </p:cNvPr>
          <p:cNvSpPr>
            <a:spLocks noGrp="1"/>
          </p:cNvSpPr>
          <p:nvPr>
            <p:ph type="title"/>
          </p:nvPr>
        </p:nvSpPr>
        <p:spPr>
          <a:xfrm>
            <a:off x="838200" y="2766218"/>
            <a:ext cx="10515600" cy="1325563"/>
          </a:xfrm>
        </p:spPr>
        <p:txBody>
          <a:bodyPr/>
          <a:lstStyle/>
          <a:p>
            <a:r>
              <a:rPr lang="de-AT" dirty="0"/>
              <a:t>gehe nach Osten</a:t>
            </a:r>
          </a:p>
        </p:txBody>
      </p:sp>
      <p:sp>
        <p:nvSpPr>
          <p:cNvPr id="4" name="Titel 1">
            <a:extLst>
              <a:ext uri="{FF2B5EF4-FFF2-40B4-BE49-F238E27FC236}">
                <a16:creationId xmlns:a16="http://schemas.microsoft.com/office/drawing/2014/main" id="{8E8859E9-2C3A-43C6-9735-A04F689D0E9B}"/>
              </a:ext>
            </a:extLst>
          </p:cNvPr>
          <p:cNvSpPr txBox="1">
            <a:spLocks/>
          </p:cNvSpPr>
          <p:nvPr/>
        </p:nvSpPr>
        <p:spPr>
          <a:xfrm>
            <a:off x="838200" y="188572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Consolas" panose="020B0609020204030204" pitchFamily="49" charset="0"/>
                <a:ea typeface="+mj-ea"/>
                <a:cs typeface="+mj-cs"/>
              </a:defRPr>
            </a:lvl1pPr>
          </a:lstStyle>
          <a:p>
            <a:r>
              <a:rPr lang="de-AT" dirty="0"/>
              <a:t>Töte den Troll mit dem Schwert,</a:t>
            </a:r>
          </a:p>
        </p:txBody>
      </p:sp>
      <p:sp>
        <p:nvSpPr>
          <p:cNvPr id="5" name="Titel 1">
            <a:extLst>
              <a:ext uri="{FF2B5EF4-FFF2-40B4-BE49-F238E27FC236}">
                <a16:creationId xmlns:a16="http://schemas.microsoft.com/office/drawing/2014/main" id="{B2527FAC-8818-49A1-86A7-BD43CDEDDAB5}"/>
              </a:ext>
            </a:extLst>
          </p:cNvPr>
          <p:cNvSpPr txBox="1">
            <a:spLocks/>
          </p:cNvSpPr>
          <p:nvPr/>
        </p:nvSpPr>
        <p:spPr>
          <a:xfrm>
            <a:off x="838200" y="3707211"/>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Consolas" panose="020B0609020204030204" pitchFamily="49" charset="0"/>
                <a:ea typeface="+mj-ea"/>
                <a:cs typeface="+mj-cs"/>
              </a:defRPr>
            </a:lvl1pPr>
          </a:lstStyle>
          <a:p>
            <a:r>
              <a:rPr lang="de-AT" dirty="0"/>
              <a:t>und schalte die Laterne ein</a:t>
            </a:r>
          </a:p>
        </p:txBody>
      </p:sp>
      <p:sp>
        <p:nvSpPr>
          <p:cNvPr id="11" name="Rechteck: abgerundete Ecken 10">
            <a:extLst>
              <a:ext uri="{FF2B5EF4-FFF2-40B4-BE49-F238E27FC236}">
                <a16:creationId xmlns:a16="http://schemas.microsoft.com/office/drawing/2014/main" id="{1494D54E-5853-4EA4-92F6-12364194C7C6}"/>
              </a:ext>
            </a:extLst>
          </p:cNvPr>
          <p:cNvSpPr/>
          <p:nvPr/>
        </p:nvSpPr>
        <p:spPr>
          <a:xfrm>
            <a:off x="10584410" y="2333438"/>
            <a:ext cx="393833" cy="55625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ahmen 5">
            <a:extLst>
              <a:ext uri="{FF2B5EF4-FFF2-40B4-BE49-F238E27FC236}">
                <a16:creationId xmlns:a16="http://schemas.microsoft.com/office/drawing/2014/main" id="{B73C6525-314E-4BBD-8124-FD6A0F37A285}"/>
              </a:ext>
            </a:extLst>
          </p:cNvPr>
          <p:cNvSpPr/>
          <p:nvPr/>
        </p:nvSpPr>
        <p:spPr>
          <a:xfrm>
            <a:off x="1195481" y="2065954"/>
            <a:ext cx="9801038" cy="804300"/>
          </a:xfrm>
          <a:prstGeom prst="frame">
            <a:avLst>
              <a:gd name="adj1" fmla="val 4212"/>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8" name="Rahmen 7">
            <a:extLst>
              <a:ext uri="{FF2B5EF4-FFF2-40B4-BE49-F238E27FC236}">
                <a16:creationId xmlns:a16="http://schemas.microsoft.com/office/drawing/2014/main" id="{1A05BE14-CC24-41C3-B8F0-FEE096A0240C}"/>
              </a:ext>
            </a:extLst>
          </p:cNvPr>
          <p:cNvSpPr/>
          <p:nvPr/>
        </p:nvSpPr>
        <p:spPr>
          <a:xfrm>
            <a:off x="1195481" y="3041933"/>
            <a:ext cx="9801038" cy="804300"/>
          </a:xfrm>
          <a:prstGeom prst="frame">
            <a:avLst>
              <a:gd name="adj1" fmla="val 4212"/>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9" name="Rahmen 8">
            <a:extLst>
              <a:ext uri="{FF2B5EF4-FFF2-40B4-BE49-F238E27FC236}">
                <a16:creationId xmlns:a16="http://schemas.microsoft.com/office/drawing/2014/main" id="{1EA50BC4-C48B-432A-BC02-41E344C88CD7}"/>
              </a:ext>
            </a:extLst>
          </p:cNvPr>
          <p:cNvSpPr/>
          <p:nvPr/>
        </p:nvSpPr>
        <p:spPr>
          <a:xfrm>
            <a:off x="1195481" y="4017912"/>
            <a:ext cx="9801038" cy="804300"/>
          </a:xfrm>
          <a:prstGeom prst="frame">
            <a:avLst>
              <a:gd name="adj1" fmla="val 4212"/>
            </a:avLst>
          </a:pr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12" name="Rechteck: abgerundete Ecken 11">
            <a:extLst>
              <a:ext uri="{FF2B5EF4-FFF2-40B4-BE49-F238E27FC236}">
                <a16:creationId xmlns:a16="http://schemas.microsoft.com/office/drawing/2014/main" id="{D62A12F7-F6A4-49B8-A3B4-BD3148A81180}"/>
              </a:ext>
            </a:extLst>
          </p:cNvPr>
          <p:cNvSpPr/>
          <p:nvPr/>
        </p:nvSpPr>
        <p:spPr>
          <a:xfrm>
            <a:off x="1821410" y="4093108"/>
            <a:ext cx="1085076" cy="55625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63850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2ED58D-C23A-4B50-B540-6F8B65A626FB}"/>
              </a:ext>
            </a:extLst>
          </p:cNvPr>
          <p:cNvSpPr>
            <a:spLocks noGrp="1"/>
          </p:cNvSpPr>
          <p:nvPr>
            <p:ph type="ctrTitle"/>
          </p:nvPr>
        </p:nvSpPr>
        <p:spPr>
          <a:xfrm>
            <a:off x="968831" y="2235200"/>
            <a:ext cx="1611086" cy="2387600"/>
          </a:xfrm>
        </p:spPr>
        <p:txBody>
          <a:bodyPr>
            <a:normAutofit/>
          </a:bodyPr>
          <a:lstStyle/>
          <a:p>
            <a:pPr algn="l"/>
            <a:r>
              <a:rPr lang="de-AT" sz="4800" dirty="0"/>
              <a:t>Töte</a:t>
            </a:r>
          </a:p>
        </p:txBody>
      </p:sp>
      <p:sp>
        <p:nvSpPr>
          <p:cNvPr id="3" name="Titel 1">
            <a:extLst>
              <a:ext uri="{FF2B5EF4-FFF2-40B4-BE49-F238E27FC236}">
                <a16:creationId xmlns:a16="http://schemas.microsoft.com/office/drawing/2014/main" id="{A1E6DB6C-834A-4A29-98DD-D8BE069DAA9E}"/>
              </a:ext>
            </a:extLst>
          </p:cNvPr>
          <p:cNvSpPr txBox="1">
            <a:spLocks/>
          </p:cNvSpPr>
          <p:nvPr/>
        </p:nvSpPr>
        <p:spPr>
          <a:xfrm>
            <a:off x="2677890" y="2209800"/>
            <a:ext cx="3265710" cy="24130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6600" b="1" kern="1200">
                <a:solidFill>
                  <a:schemeClr val="tx1"/>
                </a:solidFill>
                <a:latin typeface="Consolas" panose="020B0609020204030204" pitchFamily="49" charset="0"/>
                <a:ea typeface="+mj-ea"/>
                <a:cs typeface="+mj-cs"/>
              </a:defRPr>
            </a:lvl1pPr>
          </a:lstStyle>
          <a:p>
            <a:pPr algn="l"/>
            <a:r>
              <a:rPr lang="de-AT" sz="4800" dirty="0"/>
              <a:t>den Troll</a:t>
            </a:r>
          </a:p>
        </p:txBody>
      </p:sp>
      <p:sp>
        <p:nvSpPr>
          <p:cNvPr id="4" name="Titel 1">
            <a:extLst>
              <a:ext uri="{FF2B5EF4-FFF2-40B4-BE49-F238E27FC236}">
                <a16:creationId xmlns:a16="http://schemas.microsoft.com/office/drawing/2014/main" id="{66871E87-CDD1-47AD-8155-DA2B04D65EA3}"/>
              </a:ext>
            </a:extLst>
          </p:cNvPr>
          <p:cNvSpPr txBox="1">
            <a:spLocks/>
          </p:cNvSpPr>
          <p:nvPr/>
        </p:nvSpPr>
        <p:spPr>
          <a:xfrm>
            <a:off x="6063346" y="2249714"/>
            <a:ext cx="5246914" cy="23876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6600" b="1" kern="1200">
                <a:solidFill>
                  <a:schemeClr val="tx1"/>
                </a:solidFill>
                <a:latin typeface="Consolas" panose="020B0609020204030204" pitchFamily="49" charset="0"/>
                <a:ea typeface="+mj-ea"/>
                <a:cs typeface="+mj-cs"/>
              </a:defRPr>
            </a:lvl1pPr>
          </a:lstStyle>
          <a:p>
            <a:pPr algn="l"/>
            <a:r>
              <a:rPr lang="de-AT" sz="4800" dirty="0"/>
              <a:t>mit dem Schwert</a:t>
            </a:r>
          </a:p>
        </p:txBody>
      </p:sp>
      <p:sp>
        <p:nvSpPr>
          <p:cNvPr id="5" name="Rahmen 4">
            <a:extLst>
              <a:ext uri="{FF2B5EF4-FFF2-40B4-BE49-F238E27FC236}">
                <a16:creationId xmlns:a16="http://schemas.microsoft.com/office/drawing/2014/main" id="{F6E67D7A-A3A3-422B-807A-EE619AD3A34E}"/>
              </a:ext>
            </a:extLst>
          </p:cNvPr>
          <p:cNvSpPr/>
          <p:nvPr/>
        </p:nvSpPr>
        <p:spPr>
          <a:xfrm>
            <a:off x="968832" y="2780364"/>
            <a:ext cx="1611086" cy="1297272"/>
          </a:xfrm>
          <a:prstGeom prst="frame">
            <a:avLst>
              <a:gd name="adj1" fmla="val 4212"/>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6" name="Textfeld 5">
            <a:extLst>
              <a:ext uri="{FF2B5EF4-FFF2-40B4-BE49-F238E27FC236}">
                <a16:creationId xmlns:a16="http://schemas.microsoft.com/office/drawing/2014/main" id="{68D8D906-B12D-4290-A183-631197C2C577}"/>
              </a:ext>
            </a:extLst>
          </p:cNvPr>
          <p:cNvSpPr txBox="1"/>
          <p:nvPr/>
        </p:nvSpPr>
        <p:spPr>
          <a:xfrm>
            <a:off x="968829" y="1957326"/>
            <a:ext cx="3102427" cy="646331"/>
          </a:xfrm>
          <a:prstGeom prst="rect">
            <a:avLst/>
          </a:prstGeom>
          <a:noFill/>
        </p:spPr>
        <p:txBody>
          <a:bodyPr wrap="square" rtlCol="0">
            <a:spAutoFit/>
          </a:bodyPr>
          <a:lstStyle/>
          <a:p>
            <a:r>
              <a:rPr lang="de-AT" sz="3600" b="1" dirty="0">
                <a:solidFill>
                  <a:srgbClr val="C00000"/>
                </a:solidFill>
                <a:latin typeface="Shadows Into Light" panose="02000000000000000000" pitchFamily="2" charset="0"/>
              </a:rPr>
              <a:t>Verb erkennen</a:t>
            </a:r>
          </a:p>
        </p:txBody>
      </p:sp>
      <p:pic>
        <p:nvPicPr>
          <p:cNvPr id="8" name="Grafik 7" descr="Ein Bild, das Objekt, Spielzeug, Uhr, Tisch enthält.&#10;&#10;Automatisch generierte Beschreibung">
            <a:extLst>
              <a:ext uri="{FF2B5EF4-FFF2-40B4-BE49-F238E27FC236}">
                <a16:creationId xmlns:a16="http://schemas.microsoft.com/office/drawing/2014/main" id="{A20033BC-197A-478F-BEDE-375C5185B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901149"/>
            <a:ext cx="2743200" cy="2743200"/>
          </a:xfrm>
          <a:prstGeom prst="rect">
            <a:avLst/>
          </a:prstGeom>
          <a:effectLst>
            <a:outerShdw blurRad="50800" dist="38100" dir="18900000" algn="bl" rotWithShape="0">
              <a:prstClr val="black">
                <a:alpha val="40000"/>
              </a:prstClr>
            </a:outerShdw>
          </a:effectLst>
        </p:spPr>
      </p:pic>
      <p:sp>
        <p:nvSpPr>
          <p:cNvPr id="9" name="Textfeld 8">
            <a:extLst>
              <a:ext uri="{FF2B5EF4-FFF2-40B4-BE49-F238E27FC236}">
                <a16:creationId xmlns:a16="http://schemas.microsoft.com/office/drawing/2014/main" id="{2157F9FB-1C1E-409B-948E-8E77C22DCD18}"/>
              </a:ext>
            </a:extLst>
          </p:cNvPr>
          <p:cNvSpPr txBox="1"/>
          <p:nvPr/>
        </p:nvSpPr>
        <p:spPr>
          <a:xfrm>
            <a:off x="2759531" y="4432131"/>
            <a:ext cx="3336469" cy="646331"/>
          </a:xfrm>
          <a:prstGeom prst="rect">
            <a:avLst/>
          </a:prstGeom>
          <a:noFill/>
        </p:spPr>
        <p:txBody>
          <a:bodyPr wrap="square" rtlCol="0">
            <a:spAutoFit/>
          </a:bodyPr>
          <a:lstStyle/>
          <a:p>
            <a:r>
              <a:rPr lang="de-AT" sz="3600" b="1" dirty="0">
                <a:solidFill>
                  <a:srgbClr val="00B050"/>
                </a:solidFill>
                <a:latin typeface="Shadows Into Light" panose="02000000000000000000" pitchFamily="2" charset="0"/>
              </a:rPr>
              <a:t>Subjekt erkennen</a:t>
            </a:r>
          </a:p>
        </p:txBody>
      </p:sp>
      <p:pic>
        <p:nvPicPr>
          <p:cNvPr id="11" name="Grafik 10" descr="Ein Bild, das Tier, Zeichnung enthält.&#10;&#10;Automatisch generierte Beschreibung">
            <a:extLst>
              <a:ext uri="{FF2B5EF4-FFF2-40B4-BE49-F238E27FC236}">
                <a16:creationId xmlns:a16="http://schemas.microsoft.com/office/drawing/2014/main" id="{FCD3F10C-24B8-48C5-BAA6-655A6F084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3" y="2534557"/>
            <a:ext cx="1788885" cy="1788885"/>
          </a:xfrm>
          <a:prstGeom prst="rect">
            <a:avLst/>
          </a:prstGeom>
          <a:ln>
            <a:noFill/>
          </a:ln>
          <a:effectLst>
            <a:outerShdw blurRad="63500" sx="102000" sy="102000" algn="ctr" rotWithShape="0">
              <a:prstClr val="black">
                <a:alpha val="40000"/>
              </a:prstClr>
            </a:outerShdw>
          </a:effectLst>
        </p:spPr>
      </p:pic>
      <p:sp>
        <p:nvSpPr>
          <p:cNvPr id="12" name="Textfeld 11">
            <a:extLst>
              <a:ext uri="{FF2B5EF4-FFF2-40B4-BE49-F238E27FC236}">
                <a16:creationId xmlns:a16="http://schemas.microsoft.com/office/drawing/2014/main" id="{71685403-3489-49A9-AF27-6B1572471F61}"/>
              </a:ext>
            </a:extLst>
          </p:cNvPr>
          <p:cNvSpPr txBox="1"/>
          <p:nvPr/>
        </p:nvSpPr>
        <p:spPr>
          <a:xfrm>
            <a:off x="6169480" y="4426412"/>
            <a:ext cx="3336469" cy="646331"/>
          </a:xfrm>
          <a:prstGeom prst="rect">
            <a:avLst/>
          </a:prstGeom>
          <a:noFill/>
        </p:spPr>
        <p:txBody>
          <a:bodyPr wrap="square" rtlCol="0">
            <a:spAutoFit/>
          </a:bodyPr>
          <a:lstStyle/>
          <a:p>
            <a:r>
              <a:rPr lang="de-AT" sz="3600" b="1" dirty="0">
                <a:solidFill>
                  <a:srgbClr val="0070C0"/>
                </a:solidFill>
                <a:latin typeface="Shadows Into Light" panose="02000000000000000000" pitchFamily="2" charset="0"/>
              </a:rPr>
              <a:t>Objekt erkennen</a:t>
            </a:r>
          </a:p>
        </p:txBody>
      </p:sp>
      <p:sp>
        <p:nvSpPr>
          <p:cNvPr id="13" name="Geschweifte Klammer links 12">
            <a:extLst>
              <a:ext uri="{FF2B5EF4-FFF2-40B4-BE49-F238E27FC236}">
                <a16:creationId xmlns:a16="http://schemas.microsoft.com/office/drawing/2014/main" id="{262CB999-D0D9-47B6-B1E6-F925EA22758E}"/>
              </a:ext>
            </a:extLst>
          </p:cNvPr>
          <p:cNvSpPr/>
          <p:nvPr/>
        </p:nvSpPr>
        <p:spPr>
          <a:xfrm rot="5400000">
            <a:off x="2177028" y="402883"/>
            <a:ext cx="457424" cy="2743199"/>
          </a:xfrm>
          <a:prstGeom prst="leftBrace">
            <a:avLst>
              <a:gd name="adj1" fmla="val 37643"/>
              <a:gd name="adj2" fmla="val 35143"/>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14" name="Geschweifte Klammer links 13">
            <a:extLst>
              <a:ext uri="{FF2B5EF4-FFF2-40B4-BE49-F238E27FC236}">
                <a16:creationId xmlns:a16="http://schemas.microsoft.com/office/drawing/2014/main" id="{871F9C9E-87E2-4320-AEED-09C1B0BA81E2}"/>
              </a:ext>
            </a:extLst>
          </p:cNvPr>
          <p:cNvSpPr/>
          <p:nvPr/>
        </p:nvSpPr>
        <p:spPr>
          <a:xfrm rot="16200000">
            <a:off x="5620434" y="2109787"/>
            <a:ext cx="646332" cy="6237520"/>
          </a:xfrm>
          <a:prstGeom prst="leftBrace">
            <a:avLst>
              <a:gd name="adj1" fmla="val 37643"/>
              <a:gd name="adj2" fmla="val 49105"/>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16" name="Textfeld 15">
            <a:extLst>
              <a:ext uri="{FF2B5EF4-FFF2-40B4-BE49-F238E27FC236}">
                <a16:creationId xmlns:a16="http://schemas.microsoft.com/office/drawing/2014/main" id="{F8E54C66-FE31-4C10-86FA-F8901EB8E7A0}"/>
              </a:ext>
            </a:extLst>
          </p:cNvPr>
          <p:cNvSpPr txBox="1"/>
          <p:nvPr/>
        </p:nvSpPr>
        <p:spPr>
          <a:xfrm>
            <a:off x="1273626" y="722007"/>
            <a:ext cx="3102427" cy="646331"/>
          </a:xfrm>
          <a:prstGeom prst="rect">
            <a:avLst/>
          </a:prstGeom>
          <a:noFill/>
        </p:spPr>
        <p:txBody>
          <a:bodyPr wrap="square" rtlCol="0">
            <a:spAutoFit/>
          </a:bodyPr>
          <a:lstStyle/>
          <a:p>
            <a:pPr algn="ctr"/>
            <a:r>
              <a:rPr lang="de-AT" sz="3600" b="1" dirty="0" err="1">
                <a:latin typeface="Shadows Into Light" panose="02000000000000000000" pitchFamily="2" charset="0"/>
              </a:rPr>
              <a:t>Intent</a:t>
            </a:r>
            <a:endParaRPr lang="de-AT" sz="3600" b="1" dirty="0">
              <a:latin typeface="Shadows Into Light" panose="02000000000000000000" pitchFamily="2" charset="0"/>
            </a:endParaRPr>
          </a:p>
        </p:txBody>
      </p:sp>
      <p:sp>
        <p:nvSpPr>
          <p:cNvPr id="17" name="Textfeld 16">
            <a:extLst>
              <a:ext uri="{FF2B5EF4-FFF2-40B4-BE49-F238E27FC236}">
                <a16:creationId xmlns:a16="http://schemas.microsoft.com/office/drawing/2014/main" id="{33CB60F1-E7B7-4776-A088-9E922628D72F}"/>
              </a:ext>
            </a:extLst>
          </p:cNvPr>
          <p:cNvSpPr txBox="1"/>
          <p:nvPr/>
        </p:nvSpPr>
        <p:spPr>
          <a:xfrm>
            <a:off x="4373336" y="5711367"/>
            <a:ext cx="3102427" cy="646331"/>
          </a:xfrm>
          <a:prstGeom prst="rect">
            <a:avLst/>
          </a:prstGeom>
          <a:noFill/>
        </p:spPr>
        <p:txBody>
          <a:bodyPr wrap="square" rtlCol="0">
            <a:spAutoFit/>
          </a:bodyPr>
          <a:lstStyle/>
          <a:p>
            <a:pPr algn="ctr"/>
            <a:r>
              <a:rPr lang="de-AT" sz="3600" b="1" dirty="0" err="1">
                <a:latin typeface="Shadows Into Light" panose="02000000000000000000" pitchFamily="2" charset="0"/>
              </a:rPr>
              <a:t>Entities</a:t>
            </a:r>
            <a:r>
              <a:rPr lang="de-AT" sz="3600" b="1" dirty="0">
                <a:latin typeface="Shadows Into Light" panose="02000000000000000000" pitchFamily="2" charset="0"/>
              </a:rPr>
              <a:t>/Slots</a:t>
            </a:r>
          </a:p>
        </p:txBody>
      </p:sp>
    </p:spTree>
    <p:extLst>
      <p:ext uri="{BB962C8B-B14F-4D97-AF65-F5344CB8AC3E}">
        <p14:creationId xmlns:p14="http://schemas.microsoft.com/office/powerpoint/2010/main" val="3420580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1000"/>
                            </p:stCondLst>
                            <p:childTnLst>
                              <p:par>
                                <p:cTn id="22" presetID="18" presetClass="entr" presetSubtype="12"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1000"/>
                            </p:stCondLst>
                            <p:childTnLst>
                              <p:par>
                                <p:cTn id="35" presetID="42" presetClass="path" presetSubtype="0" accel="50000" decel="50000" fill="hold" nodeType="afterEffect">
                                  <p:stCondLst>
                                    <p:cond delay="0"/>
                                  </p:stCondLst>
                                  <p:childTnLst>
                                    <p:animMotion origin="layout" path="M 4.375E-6 0 L -0.12136 0 " pathEditMode="relative" rAng="0" ptsTypes="AA">
                                      <p:cBhvr>
                                        <p:cTn id="36" dur="2000" fill="hold"/>
                                        <p:tgtEl>
                                          <p:spTgt spid="11"/>
                                        </p:tgtEl>
                                        <p:attrNameLst>
                                          <p:attrName>ppt_x</p:attrName>
                                          <p:attrName>ppt_y</p:attrName>
                                        </p:attrNameLst>
                                      </p:cBhvr>
                                      <p:rCtr x="-6068" y="0"/>
                                    </p:animMotion>
                                  </p:childTnLst>
                                </p:cTn>
                              </p:par>
                              <p:par>
                                <p:cTn id="37" presetID="8" presetClass="emph" presetSubtype="0" fill="hold" nodeType="withEffect">
                                  <p:stCondLst>
                                    <p:cond delay="1000"/>
                                  </p:stCondLst>
                                  <p:childTnLst>
                                    <p:animRot by="-5400000">
                                      <p:cBhvr>
                                        <p:cTn id="38" dur="500" fill="hold"/>
                                        <p:tgtEl>
                                          <p:spTgt spid="11"/>
                                        </p:tgtEl>
                                        <p:attrNameLst>
                                          <p:attrName>r</p:attrName>
                                        </p:attrNameLst>
                                      </p:cBhvr>
                                    </p:animRot>
                                  </p:childTnLst>
                                </p:cTn>
                              </p:par>
                            </p:childTnLst>
                          </p:cTn>
                        </p:par>
                        <p:par>
                          <p:cTn id="39" fill="hold">
                            <p:stCondLst>
                              <p:cond delay="3000"/>
                            </p:stCondLst>
                            <p:childTnLst>
                              <p:par>
                                <p:cTn id="40" presetID="18" presetClass="entr" presetSubtype="1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00"/>
                            </p:stCondLst>
                            <p:childTnLst>
                              <p:par>
                                <p:cTn id="49" presetID="18" presetClass="entr" presetSubtype="12"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strips(down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par>
                          <p:cTn id="57" fill="hold">
                            <p:stCondLst>
                              <p:cond delay="500"/>
                            </p:stCondLst>
                            <p:childTnLst>
                              <p:par>
                                <p:cTn id="58" presetID="18" presetClass="entr" presetSubtype="1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strips(down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9" grpId="0"/>
      <p:bldP spid="12" grpId="0"/>
      <p:bldP spid="13" grpId="0" animBg="1"/>
      <p:bldP spid="14" grpId="0" animBg="1"/>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2FB9E9-41BE-4D45-B896-B658BF188794}"/>
              </a:ext>
            </a:extLst>
          </p:cNvPr>
          <p:cNvSpPr>
            <a:spLocks noGrp="1"/>
          </p:cNvSpPr>
          <p:nvPr>
            <p:ph type="title"/>
          </p:nvPr>
        </p:nvSpPr>
        <p:spPr/>
        <p:txBody>
          <a:bodyPr/>
          <a:lstStyle/>
          <a:p>
            <a:r>
              <a:rPr lang="de-AT" dirty="0"/>
              <a:t>Mehr Terminologie</a:t>
            </a:r>
          </a:p>
        </p:txBody>
      </p:sp>
      <p:sp>
        <p:nvSpPr>
          <p:cNvPr id="3" name="Inhaltsplatzhalter 2">
            <a:extLst>
              <a:ext uri="{FF2B5EF4-FFF2-40B4-BE49-F238E27FC236}">
                <a16:creationId xmlns:a16="http://schemas.microsoft.com/office/drawing/2014/main" id="{3D9E2FD9-A4C6-449E-A91B-27F1AA8DD098}"/>
              </a:ext>
            </a:extLst>
          </p:cNvPr>
          <p:cNvSpPr>
            <a:spLocks noGrp="1"/>
          </p:cNvSpPr>
          <p:nvPr>
            <p:ph idx="1"/>
          </p:nvPr>
        </p:nvSpPr>
        <p:spPr/>
        <p:txBody>
          <a:bodyPr/>
          <a:lstStyle/>
          <a:p>
            <a:r>
              <a:rPr lang="de-AT" dirty="0"/>
              <a:t>Fulfillment/Endpoints:</a:t>
            </a:r>
          </a:p>
          <a:p>
            <a:pPr lvl="1"/>
            <a:r>
              <a:rPr lang="de-AT" dirty="0"/>
              <a:t>Sagen dem Chatbot, was er nach dem erkennen eines (bestimmten) </a:t>
            </a:r>
            <a:r>
              <a:rPr lang="de-AT" dirty="0" err="1"/>
              <a:t>Intents</a:t>
            </a:r>
            <a:r>
              <a:rPr lang="de-AT" dirty="0"/>
              <a:t> machen soll (z.B. POST-Request an einen REST-Server)</a:t>
            </a:r>
          </a:p>
          <a:p>
            <a:r>
              <a:rPr lang="de-AT" dirty="0"/>
              <a:t>Pipeline:</a:t>
            </a:r>
          </a:p>
          <a:p>
            <a:pPr lvl="1"/>
            <a:r>
              <a:rPr lang="de-AT" dirty="0"/>
              <a:t>Die Datenbasis für den Wortschatz des Chatbots</a:t>
            </a:r>
          </a:p>
          <a:p>
            <a:r>
              <a:rPr lang="de-AT" dirty="0" err="1"/>
              <a:t>Fallback</a:t>
            </a:r>
            <a:r>
              <a:rPr lang="de-AT" dirty="0"/>
              <a:t>:</a:t>
            </a:r>
          </a:p>
          <a:p>
            <a:pPr lvl="1"/>
            <a:r>
              <a:rPr lang="de-AT" dirty="0"/>
              <a:t>Notfall-Protokoll (oder </a:t>
            </a:r>
            <a:r>
              <a:rPr lang="de-AT" dirty="0" err="1"/>
              <a:t>Intent</a:t>
            </a:r>
            <a:r>
              <a:rPr lang="de-AT" dirty="0"/>
              <a:t>) wenn ein Fehler auftritt, oder kein </a:t>
            </a:r>
            <a:r>
              <a:rPr lang="de-AT" dirty="0" err="1"/>
              <a:t>Intent</a:t>
            </a:r>
            <a:r>
              <a:rPr lang="de-AT" dirty="0"/>
              <a:t> erkannt wird</a:t>
            </a:r>
          </a:p>
        </p:txBody>
      </p:sp>
    </p:spTree>
    <p:extLst>
      <p:ext uri="{BB962C8B-B14F-4D97-AF65-F5344CB8AC3E}">
        <p14:creationId xmlns:p14="http://schemas.microsoft.com/office/powerpoint/2010/main" val="1088539697"/>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Breitbild</PresentationFormat>
  <Paragraphs>134</Paragraphs>
  <Slides>20</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Consolas</vt:lpstr>
      <vt:lpstr>Shadows Into Light</vt:lpstr>
      <vt:lpstr>Office</vt:lpstr>
      <vt:lpstr>PowerPoint-Präsentation</vt:lpstr>
      <vt:lpstr>PowerPoint-Präsentation</vt:lpstr>
      <vt:lpstr>Chatbots</vt:lpstr>
      <vt:lpstr>Was sind Chatbots?</vt:lpstr>
      <vt:lpstr>Chatbots</vt:lpstr>
      <vt:lpstr>Wie arbeitet ein Chatbot?</vt:lpstr>
      <vt:lpstr>gehe nach Osten</vt:lpstr>
      <vt:lpstr>Töte</vt:lpstr>
      <vt:lpstr>Mehr Terminologie</vt:lpstr>
      <vt:lpstr>Dialogflow  Rasa Zork</vt:lpstr>
      <vt:lpstr>Speech-To-Text</vt:lpstr>
      <vt:lpstr>Entity Creation</vt:lpstr>
      <vt:lpstr>Entity Extraction</vt:lpstr>
      <vt:lpstr>Intent Definition</vt:lpstr>
      <vt:lpstr>Intent Recognition</vt:lpstr>
      <vt:lpstr>Hosting</vt:lpstr>
      <vt:lpstr>Pricing</vt:lpstr>
      <vt:lpstr>Selbstlernende Chatbots</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1BHIF Neuburger Jan 1516</dc:creator>
  <cp:lastModifiedBy>1BHIF Neuburger Jan 1516</cp:lastModifiedBy>
  <cp:revision>26</cp:revision>
  <dcterms:created xsi:type="dcterms:W3CDTF">2020-01-30T08:21:53Z</dcterms:created>
  <dcterms:modified xsi:type="dcterms:W3CDTF">2020-02-04T09:32:56Z</dcterms:modified>
</cp:coreProperties>
</file>