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93" r:id="rId4"/>
    <p:sldId id="298" r:id="rId5"/>
    <p:sldId id="299" r:id="rId6"/>
    <p:sldId id="301" r:id="rId7"/>
    <p:sldId id="295" r:id="rId8"/>
    <p:sldId id="292" r:id="rId9"/>
    <p:sldId id="302" r:id="rId10"/>
    <p:sldId id="300" r:id="rId11"/>
    <p:sldId id="303" r:id="rId12"/>
    <p:sldId id="290" r:id="rId13"/>
    <p:sldId id="291" r:id="rId14"/>
    <p:sldId id="28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03.02.2020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03.02.2020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blog.axxg.de/model-view-controller-mit-javafx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javafx%2Cwpf%2Cwinforms%2Csw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de.wikipedia.org/wiki/JavaFX#Kritik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luonhq.com/products/javafx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openjdk/jf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axenter.de/openjfx-13-javafx-13-lemmermann-86883" TargetMode="External"/><Relationship Id="rId5" Type="http://schemas.openxmlformats.org/officeDocument/2006/relationships/hyperlink" Target="https://docs.oracle.com/javafx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.wikipedia.org/wiki/JavaFX" TargetMode="External"/><Relationship Id="rId9" Type="http://schemas.openxmlformats.org/officeDocument/2006/relationships/hyperlink" Target="https://www.heise.de/developer/meldung/Oracle-gliedert-JavaFX-aus-dem-JDK-aus-398871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tano.com/de/rich-client-oder-webapplika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pload.wikimedia.org/wikipedia/commons/thumb/7/7c/Javafx-layout-classes.svg/2000px-Javafx-layout-classes.svg.p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miedecke.info/Prg1/Konzepte/VL19-%20JAVAFX%20Panes%20and%20Controls.pdf" TargetMode="External"/><Relationship Id="rId2" Type="http://schemas.openxmlformats.org/officeDocument/2006/relationships/hyperlink" Target="https://edufs.edu.htl-leonding.ac.at/~t.stuetz/download/java/05_JavaFX-Intro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luonhq.com/products/scene-builder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33ptoo/javafx-sample-dashboard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youtube.com/watch?v=AoKoCv6VtR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.wikipedia.org/wiki/JavaFX#Architektu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ceforyou-magazine.com/wp-content/uploads/2019/10/Audition-750x460.jpg" TargetMode="External"/><Relationship Id="rId2" Type="http://schemas.openxmlformats.org/officeDocument/2006/relationships/hyperlink" Target="https://upload.wikimedia.org/wikipedia/commons/thumb/f/f9/Javafx-stage-scene-node.svg/330px-Javafx-stage-scene-node.svg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chemeClr val="bg1"/>
                </a:solidFill>
              </a:rPr>
              <a:t>JavaFX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accent4"/>
                </a:solidFill>
              </a:rPr>
              <a:t>Philipp Auinger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7" name="Gruppieren 6" descr="Symbol, das ein Diagramm darstellt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88335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ihand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0F76C5ED-3736-4966-BC88-E70DE8DB5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89" y="218114"/>
            <a:ext cx="1474421" cy="6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 MVC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3289299" y="6513611"/>
            <a:ext cx="561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http://blog.axxg.de/model-view-controller-mit-javafx/</a:t>
            </a:r>
            <a:r>
              <a:rPr lang="de-AT" sz="1400" dirty="0">
                <a:latin typeface="+mj-lt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547527-B008-4877-AB4C-AFD4545C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7" y="861199"/>
            <a:ext cx="10826164" cy="54739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2A9B684-6F32-438B-BB34-9B0833419D8D}"/>
              </a:ext>
            </a:extLst>
          </p:cNvPr>
          <p:cNvSpPr txBox="1"/>
          <p:nvPr/>
        </p:nvSpPr>
        <p:spPr>
          <a:xfrm>
            <a:off x="10930855" y="1645957"/>
            <a:ext cx="114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.FXML</a:t>
            </a:r>
            <a:endParaRPr lang="de-DE" sz="24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F51AB-08E2-4F90-B52C-A6F2391EBE52}"/>
              </a:ext>
            </a:extLst>
          </p:cNvPr>
          <p:cNvSpPr txBox="1"/>
          <p:nvPr/>
        </p:nvSpPr>
        <p:spPr>
          <a:xfrm>
            <a:off x="10938629" y="3467309"/>
            <a:ext cx="114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.JAVA</a:t>
            </a:r>
            <a:endParaRPr lang="de-DE" sz="24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C8B5C5-2226-462F-9265-90C871576543}"/>
              </a:ext>
            </a:extLst>
          </p:cNvPr>
          <p:cNvSpPr txBox="1"/>
          <p:nvPr/>
        </p:nvSpPr>
        <p:spPr>
          <a:xfrm>
            <a:off x="10930854" y="5288661"/>
            <a:ext cx="114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DB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0124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 Events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2A9B684-6F32-438B-BB34-9B0833419D8D}"/>
              </a:ext>
            </a:extLst>
          </p:cNvPr>
          <p:cNvSpPr txBox="1"/>
          <p:nvPr/>
        </p:nvSpPr>
        <p:spPr>
          <a:xfrm>
            <a:off x="673303" y="1089125"/>
            <a:ext cx="4443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onAction</a:t>
            </a:r>
            <a:r>
              <a:rPr lang="de-DE" sz="2800" b="1" dirty="0"/>
              <a:t> im FXML setzen</a:t>
            </a:r>
          </a:p>
          <a:p>
            <a:r>
              <a:rPr lang="de-DE" sz="2800" b="1" dirty="0"/>
              <a:t>Funktion im Controller implementieren</a:t>
            </a:r>
            <a:endParaRPr lang="de-DE" sz="2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FB3CC41-60E0-48D5-B6F6-6B97D58D8597}"/>
              </a:ext>
            </a:extLst>
          </p:cNvPr>
          <p:cNvSpPr txBox="1"/>
          <p:nvPr/>
        </p:nvSpPr>
        <p:spPr>
          <a:xfrm>
            <a:off x="7324989" y="1070576"/>
            <a:ext cx="3632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fx:id</a:t>
            </a:r>
            <a:r>
              <a:rPr lang="de-DE" sz="2800" b="1" dirty="0"/>
              <a:t> im FXML setzen</a:t>
            </a:r>
          </a:p>
          <a:p>
            <a:r>
              <a:rPr lang="de-DE" sz="2800" b="1" dirty="0"/>
              <a:t>Dann mit Controller darauf zugreifen</a:t>
            </a:r>
            <a:endParaRPr lang="de-DE" sz="24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F7B3B83-9ED0-4F27-A306-C16AFCEA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1" y="3004590"/>
            <a:ext cx="573588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&lt;Button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onAction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onCloseBtn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5483A4D-911B-4796-84C1-0D0245B4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2" y="4343418"/>
            <a:ext cx="550938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@FXML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onCloseBtn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source =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event.getSource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Stage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= (Stage)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source.getScene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getWindow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stage.close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3933337-C611-4AB2-A329-59855FF7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100" y="2943035"/>
            <a:ext cx="495230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de-DE" altLang="de-DE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32A4DC8-C444-4CB0-8CA5-24A6785E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100" y="4835860"/>
            <a:ext cx="4952299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.textProperty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oldText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regex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newText.matches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d*"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newText.replaceAll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"[^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d]"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A9B7C6"/>
                </a:solidFill>
                <a:latin typeface="Consolas" panose="020B0609020204030204" pitchFamily="49" charset="0"/>
              </a:rPr>
              <a:t>});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25C8DDD-CEFF-4B95-A428-0B5C38B6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100" y="3943621"/>
            <a:ext cx="301164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@FXML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1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Statistik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A857554-F528-4455-AF55-BFB2A34D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51" y="757850"/>
            <a:ext cx="8537698" cy="55400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7B346B-00C5-4A3B-B1A7-4A4879AD6A01}"/>
              </a:ext>
            </a:extLst>
          </p:cNvPr>
          <p:cNvSpPr txBox="1"/>
          <p:nvPr/>
        </p:nvSpPr>
        <p:spPr>
          <a:xfrm>
            <a:off x="1990987" y="6297894"/>
            <a:ext cx="821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3"/>
              </a:rPr>
              <a:t>https://insights.stackoverflow.com/trends?tags=javafx%2Cwpf%2Cwinforms%2Cswing</a:t>
            </a:r>
            <a:r>
              <a:rPr lang="de-AT" sz="1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15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Kritik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77B346B-00C5-4A3B-B1A7-4A4879AD6A01}"/>
              </a:ext>
            </a:extLst>
          </p:cNvPr>
          <p:cNvSpPr txBox="1"/>
          <p:nvPr/>
        </p:nvSpPr>
        <p:spPr>
          <a:xfrm>
            <a:off x="1901073" y="3517024"/>
            <a:ext cx="45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https://de.wikipedia.org/wiki/JavaFX#Kritik</a:t>
            </a:r>
            <a:r>
              <a:rPr lang="de-AT" sz="1400" dirty="0">
                <a:latin typeface="+mj-lt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F54C7-8879-47C7-BAC9-6C767EFE0747}"/>
              </a:ext>
            </a:extLst>
          </p:cNvPr>
          <p:cNvSpPr/>
          <p:nvPr/>
        </p:nvSpPr>
        <p:spPr>
          <a:xfrm>
            <a:off x="228600" y="734404"/>
            <a:ext cx="116613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/>
              <a:t>Der ehemalige Sun-Mitarbeiter </a:t>
            </a:r>
            <a:r>
              <a:rPr lang="de-AT" sz="2000" dirty="0" err="1"/>
              <a:t>Shai</a:t>
            </a:r>
            <a:r>
              <a:rPr lang="de-AT" sz="2000" dirty="0"/>
              <a:t> Almog bescheinigt JavaFX eine wenig rosige Zukunft.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Er teilt JavaFX-Nutzer in drei Kategorien: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Unternehmen mit großen Investitionen in Swing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Studenten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eingefleischte Fans. 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r>
              <a:rPr lang="de-AT" dirty="0"/>
              <a:t>Der Jobmarkt sehe düster aus: Auf der Karriereseite </a:t>
            </a:r>
            <a:r>
              <a:rPr lang="de-AT" i="1" dirty="0"/>
              <a:t>dice.com</a:t>
            </a:r>
            <a:r>
              <a:rPr lang="de-AT" dirty="0"/>
              <a:t> findet man nur 28 Stellen, die JavaFX-Kenntnisse verlangten, im Gegensatz zu 198 Stellenangebote für Swing, 2333 für Android und 16752 für Java EE (Stand 22. November 2015).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8A320F-7AFC-46F7-9943-0BEC50B8A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3" y="5017176"/>
            <a:ext cx="1713625" cy="1713625"/>
          </a:xfrm>
          <a:prstGeom prst="rect">
            <a:avLst/>
          </a:prstGeom>
        </p:spPr>
      </p:pic>
      <p:sp>
        <p:nvSpPr>
          <p:cNvPr id="10" name="Rechteck: Abgerundete Ecken 1">
            <a:extLst>
              <a:ext uri="{FF2B5EF4-FFF2-40B4-BE49-F238E27FC236}">
                <a16:creationId xmlns:a16="http://schemas.microsoft.com/office/drawing/2014/main" id="{B19BC7B4-1E9D-41ED-8CB7-86F824E545CA}"/>
              </a:ext>
            </a:extLst>
          </p:cNvPr>
          <p:cNvSpPr/>
          <p:nvPr/>
        </p:nvSpPr>
        <p:spPr>
          <a:xfrm>
            <a:off x="1229954" y="3908605"/>
            <a:ext cx="3531764" cy="5191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dice.com 2020 (US)</a:t>
            </a:r>
          </a:p>
        </p:txBody>
      </p:sp>
      <p:sp>
        <p:nvSpPr>
          <p:cNvPr id="11" name="Rechteck: Abgerundete Ecken 27">
            <a:extLst>
              <a:ext uri="{FF2B5EF4-FFF2-40B4-BE49-F238E27FC236}">
                <a16:creationId xmlns:a16="http://schemas.microsoft.com/office/drawing/2014/main" id="{09807647-A567-4E24-95EC-7599C591FB5D}"/>
              </a:ext>
            </a:extLst>
          </p:cNvPr>
          <p:cNvSpPr/>
          <p:nvPr/>
        </p:nvSpPr>
        <p:spPr>
          <a:xfrm>
            <a:off x="1242545" y="4437845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JavaFX: 3</a:t>
            </a:r>
          </a:p>
        </p:txBody>
      </p:sp>
      <p:sp>
        <p:nvSpPr>
          <p:cNvPr id="14" name="Rechteck: Abgerundete Ecken 27">
            <a:extLst>
              <a:ext uri="{FF2B5EF4-FFF2-40B4-BE49-F238E27FC236}">
                <a16:creationId xmlns:a16="http://schemas.microsoft.com/office/drawing/2014/main" id="{F16BE936-70E2-43C0-86E8-7DD0C119076A}"/>
              </a:ext>
            </a:extLst>
          </p:cNvPr>
          <p:cNvSpPr/>
          <p:nvPr/>
        </p:nvSpPr>
        <p:spPr>
          <a:xfrm>
            <a:off x="1465726" y="4814517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Swing: 24</a:t>
            </a:r>
          </a:p>
        </p:txBody>
      </p:sp>
      <p:sp>
        <p:nvSpPr>
          <p:cNvPr id="15" name="Rechteck: Abgerundete Ecken 27">
            <a:extLst>
              <a:ext uri="{FF2B5EF4-FFF2-40B4-BE49-F238E27FC236}">
                <a16:creationId xmlns:a16="http://schemas.microsoft.com/office/drawing/2014/main" id="{78DD23AB-00D3-4F74-8202-1C95A896AECA}"/>
              </a:ext>
            </a:extLst>
          </p:cNvPr>
          <p:cNvSpPr/>
          <p:nvPr/>
        </p:nvSpPr>
        <p:spPr>
          <a:xfrm>
            <a:off x="1698276" y="5201311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Android: 750</a:t>
            </a:r>
          </a:p>
        </p:txBody>
      </p:sp>
      <p:sp>
        <p:nvSpPr>
          <p:cNvPr id="16" name="Rechteck: Abgerundete Ecken 27">
            <a:extLst>
              <a:ext uri="{FF2B5EF4-FFF2-40B4-BE49-F238E27FC236}">
                <a16:creationId xmlns:a16="http://schemas.microsoft.com/office/drawing/2014/main" id="{246BB5D4-B4C1-4486-B154-78BC1687D6F9}"/>
              </a:ext>
            </a:extLst>
          </p:cNvPr>
          <p:cNvSpPr/>
          <p:nvPr/>
        </p:nvSpPr>
        <p:spPr>
          <a:xfrm>
            <a:off x="1901073" y="5580480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Java EE: 25</a:t>
            </a:r>
          </a:p>
        </p:txBody>
      </p:sp>
      <p:sp>
        <p:nvSpPr>
          <p:cNvPr id="17" name="Rechteck: Abgerundete Ecken 1">
            <a:extLst>
              <a:ext uri="{FF2B5EF4-FFF2-40B4-BE49-F238E27FC236}">
                <a16:creationId xmlns:a16="http://schemas.microsoft.com/office/drawing/2014/main" id="{1EF06664-2D36-4A34-B99E-2E0DD7941328}"/>
              </a:ext>
            </a:extLst>
          </p:cNvPr>
          <p:cNvSpPr/>
          <p:nvPr/>
        </p:nvSpPr>
        <p:spPr>
          <a:xfrm>
            <a:off x="4885566" y="3908605"/>
            <a:ext cx="3603504" cy="5191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indeed.com 2020 (Worldwide)</a:t>
            </a:r>
          </a:p>
        </p:txBody>
      </p:sp>
      <p:sp>
        <p:nvSpPr>
          <p:cNvPr id="18" name="Rechteck: Abgerundete Ecken 27">
            <a:extLst>
              <a:ext uri="{FF2B5EF4-FFF2-40B4-BE49-F238E27FC236}">
                <a16:creationId xmlns:a16="http://schemas.microsoft.com/office/drawing/2014/main" id="{169C2C25-A43A-44D0-B271-4EEDC409B3AB}"/>
              </a:ext>
            </a:extLst>
          </p:cNvPr>
          <p:cNvSpPr/>
          <p:nvPr/>
        </p:nvSpPr>
        <p:spPr>
          <a:xfrm>
            <a:off x="4904037" y="4442974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JavaFX: 58</a:t>
            </a:r>
          </a:p>
        </p:txBody>
      </p:sp>
      <p:sp>
        <p:nvSpPr>
          <p:cNvPr id="19" name="Rechteck: Abgerundete Ecken 27">
            <a:extLst>
              <a:ext uri="{FF2B5EF4-FFF2-40B4-BE49-F238E27FC236}">
                <a16:creationId xmlns:a16="http://schemas.microsoft.com/office/drawing/2014/main" id="{E1017F32-5DBC-4597-A56E-AFDFEF72D165}"/>
              </a:ext>
            </a:extLst>
          </p:cNvPr>
          <p:cNvSpPr/>
          <p:nvPr/>
        </p:nvSpPr>
        <p:spPr>
          <a:xfrm>
            <a:off x="5121338" y="4814517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Swing: 9773</a:t>
            </a:r>
          </a:p>
        </p:txBody>
      </p:sp>
      <p:sp>
        <p:nvSpPr>
          <p:cNvPr id="20" name="Rechteck: Abgerundete Ecken 27">
            <a:extLst>
              <a:ext uri="{FF2B5EF4-FFF2-40B4-BE49-F238E27FC236}">
                <a16:creationId xmlns:a16="http://schemas.microsoft.com/office/drawing/2014/main" id="{6F302099-11B8-4710-ACA3-B19B165ACE4D}"/>
              </a:ext>
            </a:extLst>
          </p:cNvPr>
          <p:cNvSpPr/>
          <p:nvPr/>
        </p:nvSpPr>
        <p:spPr>
          <a:xfrm>
            <a:off x="5353888" y="5201311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Android: 15996</a:t>
            </a:r>
          </a:p>
        </p:txBody>
      </p:sp>
      <p:sp>
        <p:nvSpPr>
          <p:cNvPr id="21" name="Rechteck: Abgerundete Ecken 27">
            <a:extLst>
              <a:ext uri="{FF2B5EF4-FFF2-40B4-BE49-F238E27FC236}">
                <a16:creationId xmlns:a16="http://schemas.microsoft.com/office/drawing/2014/main" id="{92C92BA1-BFF8-4618-A54B-DB4CEF6A2768}"/>
              </a:ext>
            </a:extLst>
          </p:cNvPr>
          <p:cNvSpPr/>
          <p:nvPr/>
        </p:nvSpPr>
        <p:spPr>
          <a:xfrm>
            <a:off x="5556685" y="5580479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Java EE: 1391</a:t>
            </a:r>
          </a:p>
        </p:txBody>
      </p:sp>
      <p:sp>
        <p:nvSpPr>
          <p:cNvPr id="32" name="Rechteck: Abgerundete Ecken 1">
            <a:extLst>
              <a:ext uri="{FF2B5EF4-FFF2-40B4-BE49-F238E27FC236}">
                <a16:creationId xmlns:a16="http://schemas.microsoft.com/office/drawing/2014/main" id="{6AF4650A-3E63-42F6-9CBF-EE073AEE32EE}"/>
              </a:ext>
            </a:extLst>
          </p:cNvPr>
          <p:cNvSpPr/>
          <p:nvPr/>
        </p:nvSpPr>
        <p:spPr>
          <a:xfrm>
            <a:off x="8617985" y="3908605"/>
            <a:ext cx="3531764" cy="5191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karriere.at 2020 (AT)</a:t>
            </a:r>
          </a:p>
        </p:txBody>
      </p:sp>
      <p:sp>
        <p:nvSpPr>
          <p:cNvPr id="33" name="Rechteck: Abgerundete Ecken 27">
            <a:extLst>
              <a:ext uri="{FF2B5EF4-FFF2-40B4-BE49-F238E27FC236}">
                <a16:creationId xmlns:a16="http://schemas.microsoft.com/office/drawing/2014/main" id="{490C7F0A-51EF-44F6-9361-47798B4DB2A5}"/>
              </a:ext>
            </a:extLst>
          </p:cNvPr>
          <p:cNvSpPr/>
          <p:nvPr/>
        </p:nvSpPr>
        <p:spPr>
          <a:xfrm>
            <a:off x="8630576" y="4435348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JavaFX: 1</a:t>
            </a:r>
          </a:p>
        </p:txBody>
      </p:sp>
      <p:sp>
        <p:nvSpPr>
          <p:cNvPr id="34" name="Rechteck: Abgerundete Ecken 27">
            <a:extLst>
              <a:ext uri="{FF2B5EF4-FFF2-40B4-BE49-F238E27FC236}">
                <a16:creationId xmlns:a16="http://schemas.microsoft.com/office/drawing/2014/main" id="{3D952142-B7D7-49C5-928D-6F5683843A6C}"/>
              </a:ext>
            </a:extLst>
          </p:cNvPr>
          <p:cNvSpPr/>
          <p:nvPr/>
        </p:nvSpPr>
        <p:spPr>
          <a:xfrm>
            <a:off x="8853757" y="4814517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Swing: 14</a:t>
            </a:r>
          </a:p>
        </p:txBody>
      </p:sp>
      <p:sp>
        <p:nvSpPr>
          <p:cNvPr id="35" name="Rechteck: Abgerundete Ecken 27">
            <a:extLst>
              <a:ext uri="{FF2B5EF4-FFF2-40B4-BE49-F238E27FC236}">
                <a16:creationId xmlns:a16="http://schemas.microsoft.com/office/drawing/2014/main" id="{4644F507-FDD7-4E04-BD12-3980C5B94743}"/>
              </a:ext>
            </a:extLst>
          </p:cNvPr>
          <p:cNvSpPr/>
          <p:nvPr/>
        </p:nvSpPr>
        <p:spPr>
          <a:xfrm>
            <a:off x="9086307" y="5201311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Android: 111</a:t>
            </a:r>
          </a:p>
        </p:txBody>
      </p:sp>
      <p:sp>
        <p:nvSpPr>
          <p:cNvPr id="36" name="Rechteck: Abgerundete Ecken 27">
            <a:extLst>
              <a:ext uri="{FF2B5EF4-FFF2-40B4-BE49-F238E27FC236}">
                <a16:creationId xmlns:a16="http://schemas.microsoft.com/office/drawing/2014/main" id="{31486182-F2C7-43F7-9ED1-CD849E3C5126}"/>
              </a:ext>
            </a:extLst>
          </p:cNvPr>
          <p:cNvSpPr/>
          <p:nvPr/>
        </p:nvSpPr>
        <p:spPr>
          <a:xfrm>
            <a:off x="9294876" y="5580479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Java EE: 72</a:t>
            </a:r>
          </a:p>
        </p:txBody>
      </p:sp>
    </p:spTree>
    <p:extLst>
      <p:ext uri="{BB962C8B-B14F-4D97-AF65-F5344CB8AC3E}">
        <p14:creationId xmlns:p14="http://schemas.microsoft.com/office/powerpoint/2010/main" val="82279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69571EB1-AB6E-484C-B72D-B07A22652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89" y="3566872"/>
            <a:ext cx="1474421" cy="6165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2C6C3E-296E-4FC8-A3ED-5EA12CC9F63B}"/>
              </a:ext>
            </a:extLst>
          </p:cNvPr>
          <p:cNvSpPr txBox="1"/>
          <p:nvPr/>
        </p:nvSpPr>
        <p:spPr>
          <a:xfrm>
            <a:off x="2657431" y="2300580"/>
            <a:ext cx="4269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+mj-lt"/>
              </a:rPr>
              <a:t>Vielen Dank für</a:t>
            </a:r>
            <a:endParaRPr lang="de-AT" sz="4000" b="1" dirty="0"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ACAE81-2F73-4A33-9C18-A37A9B46AD83}"/>
              </a:ext>
            </a:extLst>
          </p:cNvPr>
          <p:cNvSpPr txBox="1"/>
          <p:nvPr/>
        </p:nvSpPr>
        <p:spPr>
          <a:xfrm>
            <a:off x="4588132" y="2933726"/>
            <a:ext cx="58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+mj-lt"/>
              </a:rPr>
              <a:t>Ihre Aufmerksamkeit</a:t>
            </a:r>
            <a:endParaRPr lang="de-AT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JavaFX?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22C569-54B1-486A-8E3D-B587E3397A32}"/>
              </a:ext>
            </a:extLst>
          </p:cNvPr>
          <p:cNvSpPr/>
          <p:nvPr/>
        </p:nvSpPr>
        <p:spPr>
          <a:xfrm>
            <a:off x="308645" y="855297"/>
            <a:ext cx="11574710" cy="548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Framework zur Erstellung plattformübergreifender Java-Applikationen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„</a:t>
            </a:r>
            <a:r>
              <a:rPr lang="de-AT" sz="2000" dirty="0" err="1"/>
              <a:t>rich</a:t>
            </a:r>
            <a:r>
              <a:rPr lang="de-AT" sz="2000" dirty="0"/>
              <a:t> </a:t>
            </a:r>
            <a:r>
              <a:rPr lang="de-AT" sz="2000" dirty="0" err="1"/>
              <a:t>client</a:t>
            </a:r>
            <a:r>
              <a:rPr lang="de-AT" sz="2000" dirty="0"/>
              <a:t> </a:t>
            </a:r>
            <a:r>
              <a:rPr lang="de-AT" sz="2000" dirty="0" err="1"/>
              <a:t>applications</a:t>
            </a:r>
            <a:r>
              <a:rPr lang="de-AT" sz="2000" dirty="0"/>
              <a:t>“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Teil der </a:t>
            </a:r>
            <a:r>
              <a:rPr lang="de-AT" sz="2000" b="1" dirty="0"/>
              <a:t>Java </a:t>
            </a:r>
            <a:r>
              <a:rPr lang="de-AT" sz="2000" b="1" dirty="0" err="1"/>
              <a:t>Platform</a:t>
            </a:r>
            <a:r>
              <a:rPr lang="de-AT" sz="2000" b="1" dirty="0"/>
              <a:t>, Standard Edition</a:t>
            </a:r>
            <a:r>
              <a:rPr lang="de-AT" sz="2000" dirty="0"/>
              <a:t> oder kurz </a:t>
            </a:r>
            <a:r>
              <a:rPr lang="de-AT" sz="2000" b="1" dirty="0"/>
              <a:t>Java SE</a:t>
            </a:r>
            <a:endParaRPr lang="de-AT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Ab der für Herbst 2018 geplanten Version 11 ist das für die Entwicklung von Desktopanwendungen und Rich Internet </a:t>
            </a:r>
            <a:r>
              <a:rPr lang="de-AT" sz="2000" dirty="0" err="1"/>
              <a:t>Applications</a:t>
            </a:r>
            <a:r>
              <a:rPr lang="de-AT" sz="2000" dirty="0"/>
              <a:t> vorgesehen Framework nicht mehr Bestandteil des JDK.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JavaFX liegt im  </a:t>
            </a:r>
            <a:r>
              <a:rPr lang="de-AT" sz="2000" dirty="0" err="1"/>
              <a:t>OpenJFX</a:t>
            </a:r>
            <a:r>
              <a:rPr lang="de-AT" sz="2000" dirty="0"/>
              <a:t>-Projekt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Auf </a:t>
            </a:r>
            <a:r>
              <a:rPr lang="de-AT" sz="2000" dirty="0" err="1"/>
              <a:t>Github</a:t>
            </a:r>
            <a:r>
              <a:rPr lang="de-AT" sz="2000" dirty="0"/>
              <a:t> verfügbar: </a:t>
            </a:r>
            <a:r>
              <a:rPr lang="de-AT" sz="2000" dirty="0">
                <a:hlinkClick r:id="rId2"/>
              </a:rPr>
              <a:t>https://github.com/openjdk/jfx</a:t>
            </a:r>
            <a:endParaRPr lang="de-AT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Gluon Website: </a:t>
            </a:r>
            <a:r>
              <a:rPr lang="de-AT" sz="2000" dirty="0">
                <a:hlinkClick r:id="rId3"/>
              </a:rPr>
              <a:t>https://gluonhq.com/products/javafx/</a:t>
            </a:r>
            <a:endParaRPr lang="de-AT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„Wir wollen es möglich machen das mehr und mehr Entwickler sich an der                                               weiteren Entwicklung von JavaFX beteiligen können“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487773-52B8-4AD7-B105-6E1CB66044D9}"/>
              </a:ext>
            </a:extLst>
          </p:cNvPr>
          <p:cNvSpPr txBox="1"/>
          <p:nvPr/>
        </p:nvSpPr>
        <p:spPr>
          <a:xfrm>
            <a:off x="2620161" y="6359723"/>
            <a:ext cx="695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Quellen: </a:t>
            </a:r>
            <a:r>
              <a:rPr lang="de-AT" sz="1400" dirty="0">
                <a:latin typeface="+mj-lt"/>
                <a:hlinkClick r:id="rId4"/>
              </a:rPr>
              <a:t>https://de.wikipedia.org/wiki/JavaFX</a:t>
            </a:r>
            <a:r>
              <a:rPr lang="de-AT" sz="1400" dirty="0">
                <a:latin typeface="+mj-lt"/>
              </a:rPr>
              <a:t>, </a:t>
            </a:r>
            <a:r>
              <a:rPr lang="de-AT" sz="1400" dirty="0">
                <a:latin typeface="+mj-lt"/>
                <a:hlinkClick r:id="rId5"/>
              </a:rPr>
              <a:t>https://docs.oracle.com/javafx</a:t>
            </a:r>
            <a:r>
              <a:rPr lang="de-AT" sz="1400" dirty="0">
                <a:latin typeface="+mj-lt"/>
              </a:rPr>
              <a:t>, </a:t>
            </a:r>
            <a:r>
              <a:rPr lang="de-AT" sz="1400" dirty="0">
                <a:latin typeface="+mj-lt"/>
                <a:hlinkClick r:id="rId6"/>
              </a:rPr>
              <a:t>https://jaxenter.de/openjfx-13-javafx-13-lemmermann-86883</a:t>
            </a:r>
            <a:r>
              <a:rPr lang="de-AT" sz="1400" dirty="0">
                <a:latin typeface="+mj-lt"/>
              </a:rPr>
              <a:t> 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17A1CFD-60D7-44F6-B43E-D5C5B0B93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13" y="1072767"/>
            <a:ext cx="3206910" cy="133785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3ECBAC0-2D32-40B3-82DB-BD84C5C13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84" y="1386294"/>
            <a:ext cx="1722539" cy="2446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D3FC1299-8D98-488E-AD6D-C5BF92BC36E8}"/>
              </a:ext>
            </a:extLst>
          </p:cNvPr>
          <p:cNvSpPr txBox="1"/>
          <p:nvPr/>
        </p:nvSpPr>
        <p:spPr>
          <a:xfrm>
            <a:off x="570843" y="3650107"/>
            <a:ext cx="1105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9"/>
              </a:rPr>
              <a:t>https://www.heise.de/developer/meldung/Oracle-gliedert-JavaFX-aus-dem-JDK-aus-3988711.html</a:t>
            </a:r>
            <a:r>
              <a:rPr lang="de-AT" sz="1400" dirty="0">
                <a:latin typeface="+mj-lt"/>
              </a:rPr>
              <a:t>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16673DA-6944-4C88-8709-0C935A3AF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3" y="4220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 Client oder</a:t>
            </a:r>
          </a:p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Webapplikation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3317172" y="6359723"/>
            <a:ext cx="585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https://optano.com/de/rich-client-oder-webapplikation/</a:t>
            </a:r>
            <a:r>
              <a:rPr lang="de-AT" sz="1400" dirty="0">
                <a:latin typeface="+mj-lt"/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C74A55-97A3-4635-91E2-67AEBD07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8" y="1630894"/>
            <a:ext cx="5852379" cy="29186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83BC7D5-59FD-4A1A-BA4C-2290E175D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62" y="1630894"/>
            <a:ext cx="5720038" cy="2918686"/>
          </a:xfrm>
          <a:prstGeom prst="rect">
            <a:avLst/>
          </a:prstGeom>
        </p:spPr>
      </p:pic>
      <p:sp>
        <p:nvSpPr>
          <p:cNvPr id="12" name="Rechteck: Abgerundete Ecken 1">
            <a:extLst>
              <a:ext uri="{FF2B5EF4-FFF2-40B4-BE49-F238E27FC236}">
                <a16:creationId xmlns:a16="http://schemas.microsoft.com/office/drawing/2014/main" id="{4C3B5808-BC5F-417B-BD46-684C7187B740}"/>
              </a:ext>
            </a:extLst>
          </p:cNvPr>
          <p:cNvSpPr/>
          <p:nvPr/>
        </p:nvSpPr>
        <p:spPr>
          <a:xfrm>
            <a:off x="796954" y="1183059"/>
            <a:ext cx="4093827" cy="5191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Rich Client (</a:t>
            </a:r>
            <a:r>
              <a:rPr lang="de-DE" b="1" dirty="0" err="1">
                <a:latin typeface="+mj-lt"/>
              </a:rPr>
              <a:t>Fat</a:t>
            </a:r>
            <a:r>
              <a:rPr lang="de-DE" b="1" dirty="0">
                <a:latin typeface="+mj-lt"/>
              </a:rPr>
              <a:t> Client)</a:t>
            </a:r>
          </a:p>
        </p:txBody>
      </p:sp>
      <p:sp>
        <p:nvSpPr>
          <p:cNvPr id="13" name="Rechteck: Abgerundete Ecken 1">
            <a:extLst>
              <a:ext uri="{FF2B5EF4-FFF2-40B4-BE49-F238E27FC236}">
                <a16:creationId xmlns:a16="http://schemas.microsoft.com/office/drawing/2014/main" id="{EE9A6462-0053-4DC8-870D-88594FB2D324}"/>
              </a:ext>
            </a:extLst>
          </p:cNvPr>
          <p:cNvSpPr/>
          <p:nvPr/>
        </p:nvSpPr>
        <p:spPr>
          <a:xfrm>
            <a:off x="7075130" y="1192179"/>
            <a:ext cx="4093827" cy="5191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Webapplikation</a:t>
            </a:r>
          </a:p>
        </p:txBody>
      </p:sp>
      <p:sp>
        <p:nvSpPr>
          <p:cNvPr id="14" name="Rechteck: Abgerundete Ecken 27">
            <a:extLst>
              <a:ext uri="{FF2B5EF4-FFF2-40B4-BE49-F238E27FC236}">
                <a16:creationId xmlns:a16="http://schemas.microsoft.com/office/drawing/2014/main" id="{27A67A75-EBB3-4BFC-AD99-49545F6C7848}"/>
              </a:ext>
            </a:extLst>
          </p:cNvPr>
          <p:cNvSpPr/>
          <p:nvPr/>
        </p:nvSpPr>
        <p:spPr>
          <a:xfrm>
            <a:off x="796954" y="4549580"/>
            <a:ext cx="3355596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Bestmögliche Performance</a:t>
            </a:r>
          </a:p>
        </p:txBody>
      </p:sp>
      <p:sp>
        <p:nvSpPr>
          <p:cNvPr id="15" name="Rechteck: Abgerundete Ecken 27">
            <a:extLst>
              <a:ext uri="{FF2B5EF4-FFF2-40B4-BE49-F238E27FC236}">
                <a16:creationId xmlns:a16="http://schemas.microsoft.com/office/drawing/2014/main" id="{A82ADEEE-29F7-4AD0-B2D5-A1003E25FD69}"/>
              </a:ext>
            </a:extLst>
          </p:cNvPr>
          <p:cNvSpPr/>
          <p:nvPr/>
        </p:nvSpPr>
        <p:spPr>
          <a:xfrm>
            <a:off x="7075130" y="4549580"/>
            <a:ext cx="259512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Plattformunabhängig</a:t>
            </a:r>
          </a:p>
        </p:txBody>
      </p:sp>
      <p:sp>
        <p:nvSpPr>
          <p:cNvPr id="16" name="Rechteck: Abgerundete Ecken 27">
            <a:extLst>
              <a:ext uri="{FF2B5EF4-FFF2-40B4-BE49-F238E27FC236}">
                <a16:creationId xmlns:a16="http://schemas.microsoft.com/office/drawing/2014/main" id="{156B97A9-0678-402A-A7A7-688BBA0EC89B}"/>
              </a:ext>
            </a:extLst>
          </p:cNvPr>
          <p:cNvSpPr/>
          <p:nvPr/>
        </p:nvSpPr>
        <p:spPr>
          <a:xfrm>
            <a:off x="8178696" y="4975662"/>
            <a:ext cx="2990261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Geringe Wartungskosten</a:t>
            </a:r>
          </a:p>
        </p:txBody>
      </p:sp>
      <p:sp>
        <p:nvSpPr>
          <p:cNvPr id="17" name="Rechteck: Abgerundete Ecken 27">
            <a:extLst>
              <a:ext uri="{FF2B5EF4-FFF2-40B4-BE49-F238E27FC236}">
                <a16:creationId xmlns:a16="http://schemas.microsoft.com/office/drawing/2014/main" id="{9DED693D-4398-44BC-8190-01DD681D7147}"/>
              </a:ext>
            </a:extLst>
          </p:cNvPr>
          <p:cNvSpPr/>
          <p:nvPr/>
        </p:nvSpPr>
        <p:spPr>
          <a:xfrm>
            <a:off x="7075130" y="5405801"/>
            <a:ext cx="2899380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Kosten und Zeitersparnis</a:t>
            </a:r>
          </a:p>
        </p:txBody>
      </p:sp>
      <p:sp>
        <p:nvSpPr>
          <p:cNvPr id="18" name="Rechteck: Abgerundete Ecken 27">
            <a:extLst>
              <a:ext uri="{FF2B5EF4-FFF2-40B4-BE49-F238E27FC236}">
                <a16:creationId xmlns:a16="http://schemas.microsoft.com/office/drawing/2014/main" id="{6F04F1DF-B5DA-4B0D-92EA-FECD401339D1}"/>
              </a:ext>
            </a:extLst>
          </p:cNvPr>
          <p:cNvSpPr/>
          <p:nvPr/>
        </p:nvSpPr>
        <p:spPr>
          <a:xfrm>
            <a:off x="1535185" y="4975662"/>
            <a:ext cx="3355596" cy="3791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Offline - Fähigkeit</a:t>
            </a:r>
          </a:p>
        </p:txBody>
      </p:sp>
      <p:sp>
        <p:nvSpPr>
          <p:cNvPr id="19" name="Rechteck: Abgerundete Ecken 27">
            <a:extLst>
              <a:ext uri="{FF2B5EF4-FFF2-40B4-BE49-F238E27FC236}">
                <a16:creationId xmlns:a16="http://schemas.microsoft.com/office/drawing/2014/main" id="{2D847E5E-6538-4894-A634-D2DF53E87EF5}"/>
              </a:ext>
            </a:extLst>
          </p:cNvPr>
          <p:cNvSpPr/>
          <p:nvPr/>
        </p:nvSpPr>
        <p:spPr>
          <a:xfrm>
            <a:off x="796954" y="5397281"/>
            <a:ext cx="3355596" cy="5553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Nützliche Komponenten sind bereits implementiert</a:t>
            </a:r>
          </a:p>
        </p:txBody>
      </p:sp>
    </p:spTree>
    <p:extLst>
      <p:ext uri="{BB962C8B-B14F-4D97-AF65-F5344CB8AC3E}">
        <p14:creationId xmlns:p14="http://schemas.microsoft.com/office/powerpoint/2010/main" val="18982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 Architektur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228600" y="6513611"/>
            <a:ext cx="1262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https://upload.wikimedia.org/wikipedia/commons/thumb/7/7c/Javafx-layout-classes.svg/2000px-Javafx-layout-classes.svg.png</a:t>
            </a:r>
            <a:r>
              <a:rPr lang="de-AT" sz="1400" dirty="0">
                <a:latin typeface="+mj-lt"/>
              </a:rPr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6B0977-8B4A-4D8F-B28E-03CD4640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8" y="743464"/>
            <a:ext cx="10742144" cy="53710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3B7AFE0-4DCD-4AEA-A7E0-5D7C860EAB37}"/>
              </a:ext>
            </a:extLst>
          </p:cNvPr>
          <p:cNvSpPr txBox="1"/>
          <p:nvPr/>
        </p:nvSpPr>
        <p:spPr>
          <a:xfrm>
            <a:off x="1006679" y="855677"/>
            <a:ext cx="2155971" cy="884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341A2F-B444-45AD-BE11-E0F3F088DFF4}"/>
              </a:ext>
            </a:extLst>
          </p:cNvPr>
          <p:cNvSpPr txBox="1"/>
          <p:nvPr/>
        </p:nvSpPr>
        <p:spPr>
          <a:xfrm>
            <a:off x="4129874" y="631306"/>
            <a:ext cx="393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Hierarchie der Container-Elemente</a:t>
            </a:r>
          </a:p>
        </p:txBody>
      </p:sp>
    </p:spTree>
    <p:extLst>
      <p:ext uri="{BB962C8B-B14F-4D97-AF65-F5344CB8AC3E}">
        <p14:creationId xmlns:p14="http://schemas.microsoft.com/office/powerpoint/2010/main" val="4252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 Architektur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1697021" y="6334780"/>
            <a:ext cx="879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https://edufs.edu.htl-leonding.ac.at/~t.stuetz/download/java/05_JavaFX-Intro.pdf</a:t>
            </a:r>
            <a:r>
              <a:rPr lang="de-AT" sz="1400" dirty="0">
                <a:latin typeface="+mj-lt"/>
              </a:rPr>
              <a:t>, </a:t>
            </a:r>
            <a:r>
              <a:rPr lang="de-AT" sz="1400" dirty="0">
                <a:latin typeface="+mj-lt"/>
                <a:hlinkClick r:id="rId3"/>
              </a:rPr>
              <a:t>https://www.schmiedecke.info/Prg1/Konzepte/VL19-%20JAVAFX%20Panes%20and%20Controls.pdf</a:t>
            </a:r>
            <a:r>
              <a:rPr lang="de-AT" sz="1400" dirty="0">
                <a:latin typeface="+mj-lt"/>
              </a:rPr>
              <a:t> 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6B0977-8B4A-4D8F-B28E-03CD46405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8" y="743464"/>
            <a:ext cx="10742144" cy="53710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3B7AFE0-4DCD-4AEA-A7E0-5D7C860EAB37}"/>
              </a:ext>
            </a:extLst>
          </p:cNvPr>
          <p:cNvSpPr txBox="1"/>
          <p:nvPr/>
        </p:nvSpPr>
        <p:spPr>
          <a:xfrm>
            <a:off x="1006679" y="855677"/>
            <a:ext cx="2155971" cy="884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88F3EDF-8AF0-4B10-B5FF-34E7E3B5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95" y="633698"/>
            <a:ext cx="11262807" cy="57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1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Scenebuilder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1697021" y="6334780"/>
            <a:ext cx="879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https://gluonhq.com/products/scene-builder/</a:t>
            </a:r>
            <a:r>
              <a:rPr lang="de-AT" sz="1400" dirty="0">
                <a:latin typeface="+mj-lt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B7AFE0-4DCD-4AEA-A7E0-5D7C860EAB37}"/>
              </a:ext>
            </a:extLst>
          </p:cNvPr>
          <p:cNvSpPr txBox="1"/>
          <p:nvPr/>
        </p:nvSpPr>
        <p:spPr>
          <a:xfrm>
            <a:off x="1006679" y="855677"/>
            <a:ext cx="2155971" cy="884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9639B7-1368-471C-ABFD-2968B514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49" y="1141300"/>
            <a:ext cx="11051097" cy="4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</a:t>
            </a:r>
          </a:p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PRAXIS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3317172" y="6359723"/>
            <a:ext cx="585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https://www.youtube.com/watch?v=AoKoCv6VtR0</a:t>
            </a:r>
            <a:r>
              <a:rPr lang="de-AT" sz="1400" dirty="0">
                <a:latin typeface="+mj-lt"/>
              </a:rPr>
              <a:t>, </a:t>
            </a:r>
            <a:r>
              <a:rPr lang="de-AT" sz="1400" dirty="0">
                <a:latin typeface="+mj-lt"/>
                <a:hlinkClick r:id="rId3"/>
              </a:rPr>
              <a:t>https://github.com/k33ptoo/javafx-sample-dashboard</a:t>
            </a:r>
            <a:r>
              <a:rPr lang="de-AT" sz="1400" dirty="0">
                <a:latin typeface="+mj-lt"/>
              </a:rPr>
              <a:t>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624C36-B312-42D5-BEE1-0EE93B2EF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07184">
            <a:off x="741319" y="1102930"/>
            <a:ext cx="3202523" cy="34014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13DCAE-A612-40AC-B77C-CA3347574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7525">
            <a:off x="7445689" y="1139128"/>
            <a:ext cx="4074883" cy="42463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DBD59-2AE0-4FC2-A0F2-98EDEE644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112" y="3549685"/>
            <a:ext cx="4192123" cy="27854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D9A8803-569A-4F09-BDA2-E69225324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580" y="1476334"/>
            <a:ext cx="6943166" cy="41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Lebenszyklus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3484030" y="6404532"/>
            <a:ext cx="509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https://de.wikipedia.org/wiki/JavaFX#Architektur</a:t>
            </a:r>
            <a:r>
              <a:rPr lang="de-AT" sz="1400" dirty="0">
                <a:latin typeface="+mj-lt"/>
              </a:rPr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5E8D7DB-434D-4079-A2E7-FBFEF32CB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98" y="633698"/>
            <a:ext cx="2385575" cy="556634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EF07F48-33C0-4C75-A2AF-CA4C65FEF98E}"/>
              </a:ext>
            </a:extLst>
          </p:cNvPr>
          <p:cNvSpPr txBox="1"/>
          <p:nvPr/>
        </p:nvSpPr>
        <p:spPr>
          <a:xfrm>
            <a:off x="3987873" y="846293"/>
            <a:ext cx="784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Beim Start der Anwendung konstruiert die JavaFX-</a:t>
            </a:r>
            <a:r>
              <a:rPr lang="de-AT" dirty="0" err="1"/>
              <a:t>Runtime</a:t>
            </a:r>
            <a:r>
              <a:rPr lang="de-AT" dirty="0"/>
              <a:t> zunächst eine Instanz der </a:t>
            </a:r>
            <a:r>
              <a:rPr lang="de-AT" dirty="0" err="1"/>
              <a:t>Application</a:t>
            </a:r>
            <a:r>
              <a:rPr lang="de-AT" dirty="0"/>
              <a:t>-Klasse.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18C15C-E9D8-4FC4-AAE0-9C32B51A8364}"/>
              </a:ext>
            </a:extLst>
          </p:cNvPr>
          <p:cNvSpPr txBox="1"/>
          <p:nvPr/>
        </p:nvSpPr>
        <p:spPr>
          <a:xfrm>
            <a:off x="4029829" y="2339565"/>
            <a:ext cx="776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Nun wird die </a:t>
            </a:r>
            <a:r>
              <a:rPr lang="de-AT" dirty="0" err="1"/>
              <a:t>init</a:t>
            </a:r>
            <a:r>
              <a:rPr lang="de-AT" dirty="0"/>
              <a:t>()-Methode der erzeugten Instanz ausgeführt. Es können hier beispielsweise die Aufrufparameter ausgelesen werden.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70AD07-BDB4-4F25-8511-93FDC80FE613}"/>
              </a:ext>
            </a:extLst>
          </p:cNvPr>
          <p:cNvSpPr txBox="1"/>
          <p:nvPr/>
        </p:nvSpPr>
        <p:spPr>
          <a:xfrm>
            <a:off x="3987873" y="3783711"/>
            <a:ext cx="77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Als Nächstes wird die Methode </a:t>
            </a:r>
            <a:r>
              <a:rPr lang="de-AT" dirty="0" err="1"/>
              <a:t>start</a:t>
            </a:r>
            <a:r>
              <a:rPr lang="de-AT" dirty="0"/>
              <a:t>(</a:t>
            </a:r>
            <a:r>
              <a:rPr lang="de-AT" dirty="0" err="1"/>
              <a:t>javafx.stage.Stage</a:t>
            </a:r>
            <a:r>
              <a:rPr lang="de-AT" dirty="0"/>
              <a:t>) aufgerufen, die von jeder JavaFX-Anwendung überschrieben werden muss.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EF64967-EB88-4824-8251-D335DF77B6EB}"/>
              </a:ext>
            </a:extLst>
          </p:cNvPr>
          <p:cNvSpPr txBox="1"/>
          <p:nvPr/>
        </p:nvSpPr>
        <p:spPr>
          <a:xfrm>
            <a:off x="4029829" y="5332790"/>
            <a:ext cx="776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Nun ruft die </a:t>
            </a:r>
            <a:r>
              <a:rPr lang="de-AT" dirty="0" err="1"/>
              <a:t>Runtime</a:t>
            </a:r>
            <a:r>
              <a:rPr lang="de-AT" dirty="0"/>
              <a:t> die </a:t>
            </a:r>
            <a:r>
              <a:rPr lang="de-AT" dirty="0" err="1"/>
              <a:t>stop</a:t>
            </a:r>
            <a:r>
              <a:rPr lang="de-AT" dirty="0"/>
              <a:t>()-Methode auf, bevor der Java-Prozess gestoppt wird.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7BE53BB-354E-4CA6-81C3-6EF018DBA393}"/>
              </a:ext>
            </a:extLst>
          </p:cNvPr>
          <p:cNvSpPr txBox="1"/>
          <p:nvPr/>
        </p:nvSpPr>
        <p:spPr>
          <a:xfrm>
            <a:off x="2953711" y="4696750"/>
            <a:ext cx="734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Die JavaFX-</a:t>
            </a:r>
            <a:r>
              <a:rPr lang="de-AT" dirty="0" err="1"/>
              <a:t>Runtime</a:t>
            </a:r>
            <a:r>
              <a:rPr lang="de-AT" dirty="0"/>
              <a:t> wartet nun, bis die Anwendung beendet wird….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40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8F4F5CE-05A6-411D-860F-83B5D7138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38983FE8-E8B8-4AB2-B0F3-5B05E70E39D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JavaFX Architektur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0E324-EB15-4F92-8070-8D1E200A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7532606-5873-4DD8-868F-E574C5963CA3}"/>
              </a:ext>
            </a:extLst>
          </p:cNvPr>
          <p:cNvSpPr txBox="1">
            <a:spLocks/>
          </p:cNvSpPr>
          <p:nvPr/>
        </p:nvSpPr>
        <p:spPr>
          <a:xfrm>
            <a:off x="228600" y="744497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9793DD-2F86-4DDB-89CB-80FA4099523F}"/>
              </a:ext>
            </a:extLst>
          </p:cNvPr>
          <p:cNvSpPr txBox="1"/>
          <p:nvPr/>
        </p:nvSpPr>
        <p:spPr>
          <a:xfrm>
            <a:off x="1" y="6335102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+mj-lt"/>
              </a:rPr>
              <a:t>Quelle: </a:t>
            </a:r>
            <a:r>
              <a:rPr lang="de-AT" sz="1400" dirty="0">
                <a:latin typeface="+mj-lt"/>
                <a:hlinkClick r:id="rId2"/>
              </a:rPr>
              <a:t>https://upload.wikimedia.org/wikipedia/commons/thumb/f/f9/</a:t>
            </a:r>
          </a:p>
          <a:p>
            <a:r>
              <a:rPr lang="de-AT" sz="1400" dirty="0" err="1">
                <a:latin typeface="+mj-lt"/>
                <a:hlinkClick r:id="rId2"/>
              </a:rPr>
              <a:t>Javafx</a:t>
            </a:r>
            <a:r>
              <a:rPr lang="de-AT" sz="1400" dirty="0">
                <a:latin typeface="+mj-lt"/>
                <a:hlinkClick r:id="rId2"/>
              </a:rPr>
              <a:t>-stage-scene-</a:t>
            </a:r>
            <a:r>
              <a:rPr lang="de-AT" sz="1400" dirty="0" err="1">
                <a:latin typeface="+mj-lt"/>
                <a:hlinkClick r:id="rId2"/>
              </a:rPr>
              <a:t>node.svg</a:t>
            </a:r>
            <a:r>
              <a:rPr lang="de-AT" sz="1400" dirty="0">
                <a:latin typeface="+mj-lt"/>
                <a:hlinkClick r:id="rId2"/>
              </a:rPr>
              <a:t>/330px-Javafx-stage-scene-node.svg.png</a:t>
            </a:r>
            <a:r>
              <a:rPr lang="de-AT" sz="1400" dirty="0">
                <a:latin typeface="+mj-lt"/>
              </a:rPr>
              <a:t>, </a:t>
            </a:r>
            <a:r>
              <a:rPr lang="de-AT" sz="1400" dirty="0">
                <a:latin typeface="+mj-lt"/>
                <a:hlinkClick r:id="rId3"/>
              </a:rPr>
              <a:t>https://www.danceforyou-magazine.com/wp-content/uploads/2019/10/Audition-750x460.jpg</a:t>
            </a:r>
            <a:r>
              <a:rPr lang="de-AT" sz="1400" dirty="0">
                <a:latin typeface="+mj-lt"/>
              </a:rPr>
              <a:t> 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785B8C-BCD2-4A66-BE7A-9DC29FC0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2" y="807968"/>
            <a:ext cx="6293629" cy="54163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A7B167-2E96-4D8B-B949-4B15FCA4E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53" y="1971414"/>
            <a:ext cx="4999305" cy="306624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A67587FB-A7E6-42DB-96EC-EE2F235AB213}"/>
              </a:ext>
            </a:extLst>
          </p:cNvPr>
          <p:cNvSpPr/>
          <p:nvPr/>
        </p:nvSpPr>
        <p:spPr>
          <a:xfrm>
            <a:off x="7147420" y="2676088"/>
            <a:ext cx="1963024" cy="2055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8773BAB-BA85-4A67-BDEA-E9E48FD6E7BB}"/>
              </a:ext>
            </a:extLst>
          </p:cNvPr>
          <p:cNvCxnSpPr>
            <a:cxnSpLocks/>
          </p:cNvCxnSpPr>
          <p:nvPr/>
        </p:nvCxnSpPr>
        <p:spPr>
          <a:xfrm flipH="1">
            <a:off x="3099255" y="3699545"/>
            <a:ext cx="4048165" cy="243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D1DBE89-C978-4AAD-9A60-93396C1E43F5}"/>
              </a:ext>
            </a:extLst>
          </p:cNvPr>
          <p:cNvSpPr/>
          <p:nvPr/>
        </p:nvSpPr>
        <p:spPr>
          <a:xfrm>
            <a:off x="9633845" y="2671893"/>
            <a:ext cx="1963024" cy="2055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545D35-C468-4137-AF3F-43C135003474}"/>
              </a:ext>
            </a:extLst>
          </p:cNvPr>
          <p:cNvCxnSpPr>
            <a:cxnSpLocks/>
          </p:cNvCxnSpPr>
          <p:nvPr/>
        </p:nvCxnSpPr>
        <p:spPr>
          <a:xfrm flipH="1">
            <a:off x="3263317" y="3695350"/>
            <a:ext cx="6370528" cy="1740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ED988D5-571F-4FBD-B231-2F5DBD682CD7}"/>
              </a:ext>
            </a:extLst>
          </p:cNvPr>
          <p:cNvSpPr/>
          <p:nvPr/>
        </p:nvSpPr>
        <p:spPr>
          <a:xfrm>
            <a:off x="8643578" y="3143740"/>
            <a:ext cx="1284914" cy="1188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68C9009-49F1-4762-B208-73D7C2E8203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342368" y="3737961"/>
            <a:ext cx="3301210" cy="827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62D19F38-FA17-4342-8559-6D6CD594EBE2}"/>
              </a:ext>
            </a:extLst>
          </p:cNvPr>
          <p:cNvSpPr/>
          <p:nvPr/>
        </p:nvSpPr>
        <p:spPr>
          <a:xfrm>
            <a:off x="7004807" y="2273417"/>
            <a:ext cx="4708089" cy="27642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70C7874-BCE6-4C4E-93A2-6410B1E76FF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1543575" y="1535186"/>
            <a:ext cx="6150716" cy="11430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D8B75EB-0DAD-4B63-9607-BC72624C0581}"/>
              </a:ext>
            </a:extLst>
          </p:cNvPr>
          <p:cNvSpPr txBox="1"/>
          <p:nvPr/>
        </p:nvSpPr>
        <p:spPr>
          <a:xfrm>
            <a:off x="7724673" y="5227107"/>
            <a:ext cx="33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Bühne – Aufführung - Tänzer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6764DEB-BD22-457F-A277-BEA6B452FA3E}"/>
              </a:ext>
            </a:extLst>
          </p:cNvPr>
          <p:cNvCxnSpPr/>
          <p:nvPr/>
        </p:nvCxnSpPr>
        <p:spPr>
          <a:xfrm flipH="1" flipV="1">
            <a:off x="1468073" y="1082180"/>
            <a:ext cx="6098797" cy="889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807</Words>
  <Application>Microsoft Office PowerPoint</Application>
  <PresentationFormat>Breitbild</PresentationFormat>
  <Paragraphs>93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Segoe UI Light</vt:lpstr>
      <vt:lpstr>Office-Design</vt:lpstr>
      <vt:lpstr>JavaFX Philipp Auinger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2020-01-19T12:11:24Z</dcterms:created>
  <dcterms:modified xsi:type="dcterms:W3CDTF">2020-02-03T17:24:04Z</dcterms:modified>
</cp:coreProperties>
</file>