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83" r:id="rId13"/>
    <p:sldId id="276" r:id="rId14"/>
    <p:sldId id="267" r:id="rId15"/>
    <p:sldId id="280" r:id="rId16"/>
    <p:sldId id="281" r:id="rId17"/>
    <p:sldId id="282" r:id="rId18"/>
    <p:sldId id="279" r:id="rId19"/>
    <p:sldId id="284" r:id="rId20"/>
    <p:sldId id="285" r:id="rId21"/>
    <p:sldId id="286" r:id="rId22"/>
    <p:sldId id="287" r:id="rId23"/>
    <p:sldId id="289" r:id="rId24"/>
    <p:sldId id="288" r:id="rId25"/>
    <p:sldId id="290" r:id="rId26"/>
    <p:sldId id="291" r:id="rId27"/>
    <p:sldId id="294" r:id="rId28"/>
    <p:sldId id="293" r:id="rId29"/>
    <p:sldId id="292" r:id="rId30"/>
    <p:sldId id="268" r:id="rId31"/>
    <p:sldId id="274" r:id="rId32"/>
    <p:sldId id="269" r:id="rId33"/>
    <p:sldId id="270" r:id="rId34"/>
    <p:sldId id="273" r:id="rId35"/>
    <p:sldId id="272" r:id="rId36"/>
    <p:sldId id="275" r:id="rId37"/>
    <p:sldId id="266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A6005-13F3-497C-84C3-11330C52FD6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BA36AAE-978D-4FCB-9892-454AC4F8D57E}">
      <dgm:prSet/>
      <dgm:spPr/>
      <dgm:t>
        <a:bodyPr/>
        <a:lstStyle/>
        <a:p>
          <a:pPr>
            <a:defRPr cap="all"/>
          </a:pPr>
          <a:r>
            <a:rPr lang="de-AT"/>
            <a:t>Data mapping</a:t>
          </a:r>
          <a:endParaRPr lang="en-US"/>
        </a:p>
      </dgm:t>
    </dgm:pt>
    <dgm:pt modelId="{B213FFC2-1714-47C8-93DE-D8B68E320B6C}" type="parTrans" cxnId="{C52E89C9-8BE5-49B2-98BD-9E369A57AB1D}">
      <dgm:prSet/>
      <dgm:spPr/>
      <dgm:t>
        <a:bodyPr/>
        <a:lstStyle/>
        <a:p>
          <a:endParaRPr lang="en-US"/>
        </a:p>
      </dgm:t>
    </dgm:pt>
    <dgm:pt modelId="{BE96096A-1A7C-4C49-BD2F-6A51446FB895}" type="sibTrans" cxnId="{C52E89C9-8BE5-49B2-98BD-9E369A57AB1D}">
      <dgm:prSet/>
      <dgm:spPr/>
      <dgm:t>
        <a:bodyPr/>
        <a:lstStyle/>
        <a:p>
          <a:endParaRPr lang="en-US"/>
        </a:p>
      </dgm:t>
    </dgm:pt>
    <dgm:pt modelId="{763D6156-F9D4-4B5E-9053-FF8CB0E8FED9}">
      <dgm:prSet/>
      <dgm:spPr/>
      <dgm:t>
        <a:bodyPr/>
        <a:lstStyle/>
        <a:p>
          <a:pPr>
            <a:defRPr cap="all"/>
          </a:pPr>
          <a:r>
            <a:rPr lang="en-US"/>
            <a:t>ACID</a:t>
          </a:r>
        </a:p>
      </dgm:t>
    </dgm:pt>
    <dgm:pt modelId="{3500CD0F-4BAE-426C-A95A-6FAB6EF32ECC}" type="parTrans" cxnId="{28EFEDE2-19B0-4D6B-9794-695D66B08123}">
      <dgm:prSet/>
      <dgm:spPr/>
      <dgm:t>
        <a:bodyPr/>
        <a:lstStyle/>
        <a:p>
          <a:endParaRPr lang="en-US"/>
        </a:p>
      </dgm:t>
    </dgm:pt>
    <dgm:pt modelId="{AF8E50E8-B56A-403E-9C50-C9DDAF227034}" type="sibTrans" cxnId="{28EFEDE2-19B0-4D6B-9794-695D66B08123}">
      <dgm:prSet/>
      <dgm:spPr/>
      <dgm:t>
        <a:bodyPr/>
        <a:lstStyle/>
        <a:p>
          <a:endParaRPr lang="en-US"/>
        </a:p>
      </dgm:t>
    </dgm:pt>
    <dgm:pt modelId="{9ABD0A1C-D57D-4C96-9662-689C219388DF}">
      <dgm:prSet/>
      <dgm:spPr/>
      <dgm:t>
        <a:bodyPr/>
        <a:lstStyle/>
        <a:p>
          <a:pPr>
            <a:defRPr cap="all"/>
          </a:pPr>
          <a:r>
            <a:rPr lang="en-US"/>
            <a:t>Data Integrity</a:t>
          </a:r>
        </a:p>
      </dgm:t>
    </dgm:pt>
    <dgm:pt modelId="{5E2746EA-8373-4252-97B3-19F3B976ED36}" type="parTrans" cxnId="{D026BE3B-266D-4C8C-8B04-B726A479FC36}">
      <dgm:prSet/>
      <dgm:spPr/>
      <dgm:t>
        <a:bodyPr/>
        <a:lstStyle/>
        <a:p>
          <a:endParaRPr lang="en-US"/>
        </a:p>
      </dgm:t>
    </dgm:pt>
    <dgm:pt modelId="{1DD77EFC-7B34-4FB1-A217-70AD95134DDC}" type="sibTrans" cxnId="{D026BE3B-266D-4C8C-8B04-B726A479FC36}">
      <dgm:prSet/>
      <dgm:spPr/>
      <dgm:t>
        <a:bodyPr/>
        <a:lstStyle/>
        <a:p>
          <a:endParaRPr lang="en-US"/>
        </a:p>
      </dgm:t>
    </dgm:pt>
    <dgm:pt modelId="{C4536C79-0943-43FD-B725-11BC0DBE7E8F}">
      <dgm:prSet/>
      <dgm:spPr/>
      <dgm:t>
        <a:bodyPr/>
        <a:lstStyle/>
        <a:p>
          <a:pPr>
            <a:defRPr cap="all"/>
          </a:pPr>
          <a:r>
            <a:rPr lang="de-AT"/>
            <a:t>Einhaltung der Geschäftsregeln</a:t>
          </a:r>
          <a:endParaRPr lang="en-US"/>
        </a:p>
      </dgm:t>
    </dgm:pt>
    <dgm:pt modelId="{3D09E152-F8B4-4135-9428-AD360185E279}" type="parTrans" cxnId="{34BAA615-5E38-4498-9799-EE2E989B39EE}">
      <dgm:prSet/>
      <dgm:spPr/>
      <dgm:t>
        <a:bodyPr/>
        <a:lstStyle/>
        <a:p>
          <a:endParaRPr lang="en-US"/>
        </a:p>
      </dgm:t>
    </dgm:pt>
    <dgm:pt modelId="{6F7499DE-0E23-4F4C-84B2-A78667AE8633}" type="sibTrans" cxnId="{34BAA615-5E38-4498-9799-EE2E989B39EE}">
      <dgm:prSet/>
      <dgm:spPr/>
      <dgm:t>
        <a:bodyPr/>
        <a:lstStyle/>
        <a:p>
          <a:endParaRPr lang="en-US"/>
        </a:p>
      </dgm:t>
    </dgm:pt>
    <dgm:pt modelId="{A5F05C27-6177-49FE-947F-F8457DE51877}" type="pres">
      <dgm:prSet presAssocID="{08CA6005-13F3-497C-84C3-11330C52FD61}" presName="root" presStyleCnt="0">
        <dgm:presLayoutVars>
          <dgm:dir/>
          <dgm:resizeHandles val="exact"/>
        </dgm:presLayoutVars>
      </dgm:prSet>
      <dgm:spPr/>
    </dgm:pt>
    <dgm:pt modelId="{7507289E-893A-4BE4-B03C-3F945EE7EF8E}" type="pres">
      <dgm:prSet presAssocID="{9BA36AAE-978D-4FCB-9892-454AC4F8D57E}" presName="compNode" presStyleCnt="0"/>
      <dgm:spPr/>
    </dgm:pt>
    <dgm:pt modelId="{A8DF33D6-A234-4CFF-B4DF-F6F15DB46B35}" type="pres">
      <dgm:prSet presAssocID="{9BA36AAE-978D-4FCB-9892-454AC4F8D57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6FDA730-1A27-4650-BD36-97EF628BD525}" type="pres">
      <dgm:prSet presAssocID="{9BA36AAE-978D-4FCB-9892-454AC4F8D5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94D9DC-258C-48DD-93C6-73042084910D}" type="pres">
      <dgm:prSet presAssocID="{9BA36AAE-978D-4FCB-9892-454AC4F8D57E}" presName="spaceRect" presStyleCnt="0"/>
      <dgm:spPr/>
    </dgm:pt>
    <dgm:pt modelId="{87E6EB7E-5702-4814-8CF0-BC7D3803B685}" type="pres">
      <dgm:prSet presAssocID="{9BA36AAE-978D-4FCB-9892-454AC4F8D57E}" presName="textRect" presStyleLbl="revTx" presStyleIdx="0" presStyleCnt="4">
        <dgm:presLayoutVars>
          <dgm:chMax val="1"/>
          <dgm:chPref val="1"/>
        </dgm:presLayoutVars>
      </dgm:prSet>
      <dgm:spPr/>
    </dgm:pt>
    <dgm:pt modelId="{1263ECC7-2047-4E48-BF4F-15F8633C8222}" type="pres">
      <dgm:prSet presAssocID="{BE96096A-1A7C-4C49-BD2F-6A51446FB895}" presName="sibTrans" presStyleCnt="0"/>
      <dgm:spPr/>
    </dgm:pt>
    <dgm:pt modelId="{5786E31E-3005-453D-B3F4-26FCBD2B4DD3}" type="pres">
      <dgm:prSet presAssocID="{763D6156-F9D4-4B5E-9053-FF8CB0E8FED9}" presName="compNode" presStyleCnt="0"/>
      <dgm:spPr/>
    </dgm:pt>
    <dgm:pt modelId="{FDEA43EC-423D-4910-BB8A-9C1D2EF9520D}" type="pres">
      <dgm:prSet presAssocID="{763D6156-F9D4-4B5E-9053-FF8CB0E8FED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D9A157-44DC-40CC-ACB2-D73E414BC6AF}" type="pres">
      <dgm:prSet presAssocID="{763D6156-F9D4-4B5E-9053-FF8CB0E8FE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eise mit Linien"/>
        </a:ext>
      </dgm:extLst>
    </dgm:pt>
    <dgm:pt modelId="{117985E6-A8D0-4C6D-A34F-A63E1FDA735F}" type="pres">
      <dgm:prSet presAssocID="{763D6156-F9D4-4B5E-9053-FF8CB0E8FED9}" presName="spaceRect" presStyleCnt="0"/>
      <dgm:spPr/>
    </dgm:pt>
    <dgm:pt modelId="{F9D7D651-50E9-4A3F-B9C3-FE3019F942B0}" type="pres">
      <dgm:prSet presAssocID="{763D6156-F9D4-4B5E-9053-FF8CB0E8FED9}" presName="textRect" presStyleLbl="revTx" presStyleIdx="1" presStyleCnt="4">
        <dgm:presLayoutVars>
          <dgm:chMax val="1"/>
          <dgm:chPref val="1"/>
        </dgm:presLayoutVars>
      </dgm:prSet>
      <dgm:spPr/>
    </dgm:pt>
    <dgm:pt modelId="{3C8F8DB2-F202-43C6-A447-89B4DC0A61CD}" type="pres">
      <dgm:prSet presAssocID="{AF8E50E8-B56A-403E-9C50-C9DDAF227034}" presName="sibTrans" presStyleCnt="0"/>
      <dgm:spPr/>
    </dgm:pt>
    <dgm:pt modelId="{0574B890-15B2-4F63-B8C0-EB77C7CC7886}" type="pres">
      <dgm:prSet presAssocID="{9ABD0A1C-D57D-4C96-9662-689C219388DF}" presName="compNode" presStyleCnt="0"/>
      <dgm:spPr/>
    </dgm:pt>
    <dgm:pt modelId="{66038BF3-DA5B-4F55-8644-D54C5D293B57}" type="pres">
      <dgm:prSet presAssocID="{9ABD0A1C-D57D-4C96-9662-689C219388D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FEBBA5-4063-4989-8A00-29045E08C607}" type="pres">
      <dgm:prSet presAssocID="{9ABD0A1C-D57D-4C96-9662-689C219388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F96FD6-4E71-4C9C-BF53-18A94D531B92}" type="pres">
      <dgm:prSet presAssocID="{9ABD0A1C-D57D-4C96-9662-689C219388DF}" presName="spaceRect" presStyleCnt="0"/>
      <dgm:spPr/>
    </dgm:pt>
    <dgm:pt modelId="{310F33CB-DA74-4B84-ABD4-4CAA6DAF4120}" type="pres">
      <dgm:prSet presAssocID="{9ABD0A1C-D57D-4C96-9662-689C219388DF}" presName="textRect" presStyleLbl="revTx" presStyleIdx="2" presStyleCnt="4">
        <dgm:presLayoutVars>
          <dgm:chMax val="1"/>
          <dgm:chPref val="1"/>
        </dgm:presLayoutVars>
      </dgm:prSet>
      <dgm:spPr/>
    </dgm:pt>
    <dgm:pt modelId="{8B4775BE-960E-4543-901F-73270A39E5CA}" type="pres">
      <dgm:prSet presAssocID="{1DD77EFC-7B34-4FB1-A217-70AD95134DDC}" presName="sibTrans" presStyleCnt="0"/>
      <dgm:spPr/>
    </dgm:pt>
    <dgm:pt modelId="{E74C459D-592B-4FB5-AA8D-C14880D294D1}" type="pres">
      <dgm:prSet presAssocID="{C4536C79-0943-43FD-B725-11BC0DBE7E8F}" presName="compNode" presStyleCnt="0"/>
      <dgm:spPr/>
    </dgm:pt>
    <dgm:pt modelId="{07306564-9E82-4BDF-B75B-B31D082591B8}" type="pres">
      <dgm:prSet presAssocID="{C4536C79-0943-43FD-B725-11BC0DBE7E8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5A814C0-9210-4C86-B2C4-6FE0A6AC02D6}" type="pres">
      <dgm:prSet presAssocID="{C4536C79-0943-43FD-B725-11BC0DBE7E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ktenkoffer"/>
        </a:ext>
      </dgm:extLst>
    </dgm:pt>
    <dgm:pt modelId="{50C52E6A-3848-4F59-87B6-3C24D7F1E0C1}" type="pres">
      <dgm:prSet presAssocID="{C4536C79-0943-43FD-B725-11BC0DBE7E8F}" presName="spaceRect" presStyleCnt="0"/>
      <dgm:spPr/>
    </dgm:pt>
    <dgm:pt modelId="{72FE0421-B012-46CB-9B05-BA48B90EAB58}" type="pres">
      <dgm:prSet presAssocID="{C4536C79-0943-43FD-B725-11BC0DBE7E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BAA615-5E38-4498-9799-EE2E989B39EE}" srcId="{08CA6005-13F3-497C-84C3-11330C52FD61}" destId="{C4536C79-0943-43FD-B725-11BC0DBE7E8F}" srcOrd="3" destOrd="0" parTransId="{3D09E152-F8B4-4135-9428-AD360185E279}" sibTransId="{6F7499DE-0E23-4F4C-84B2-A78667AE8633}"/>
    <dgm:cxn modelId="{ED407B16-46A2-412F-BCC6-CC40B5E8FAC0}" type="presOf" srcId="{763D6156-F9D4-4B5E-9053-FF8CB0E8FED9}" destId="{F9D7D651-50E9-4A3F-B9C3-FE3019F942B0}" srcOrd="0" destOrd="0" presId="urn:microsoft.com/office/officeart/2018/5/layout/IconLeafLabelList"/>
    <dgm:cxn modelId="{0A1F8C1A-0A82-49B6-87CE-4EDDC7055CE6}" type="presOf" srcId="{08CA6005-13F3-497C-84C3-11330C52FD61}" destId="{A5F05C27-6177-49FE-947F-F8457DE51877}" srcOrd="0" destOrd="0" presId="urn:microsoft.com/office/officeart/2018/5/layout/IconLeafLabelList"/>
    <dgm:cxn modelId="{D026BE3B-266D-4C8C-8B04-B726A479FC36}" srcId="{08CA6005-13F3-497C-84C3-11330C52FD61}" destId="{9ABD0A1C-D57D-4C96-9662-689C219388DF}" srcOrd="2" destOrd="0" parTransId="{5E2746EA-8373-4252-97B3-19F3B976ED36}" sibTransId="{1DD77EFC-7B34-4FB1-A217-70AD95134DDC}"/>
    <dgm:cxn modelId="{0F924C7F-82CA-4974-A80E-7B577AE5E7DA}" type="presOf" srcId="{9ABD0A1C-D57D-4C96-9662-689C219388DF}" destId="{310F33CB-DA74-4B84-ABD4-4CAA6DAF4120}" srcOrd="0" destOrd="0" presId="urn:microsoft.com/office/officeart/2018/5/layout/IconLeafLabelList"/>
    <dgm:cxn modelId="{17BE3093-A90D-4A3B-A946-691141812D55}" type="presOf" srcId="{9BA36AAE-978D-4FCB-9892-454AC4F8D57E}" destId="{87E6EB7E-5702-4814-8CF0-BC7D3803B685}" srcOrd="0" destOrd="0" presId="urn:microsoft.com/office/officeart/2018/5/layout/IconLeafLabelList"/>
    <dgm:cxn modelId="{C52E89C9-8BE5-49B2-98BD-9E369A57AB1D}" srcId="{08CA6005-13F3-497C-84C3-11330C52FD61}" destId="{9BA36AAE-978D-4FCB-9892-454AC4F8D57E}" srcOrd="0" destOrd="0" parTransId="{B213FFC2-1714-47C8-93DE-D8B68E320B6C}" sibTransId="{BE96096A-1A7C-4C49-BD2F-6A51446FB895}"/>
    <dgm:cxn modelId="{B409EECC-9A26-47FF-A615-E69CC4EEE7EF}" type="presOf" srcId="{C4536C79-0943-43FD-B725-11BC0DBE7E8F}" destId="{72FE0421-B012-46CB-9B05-BA48B90EAB58}" srcOrd="0" destOrd="0" presId="urn:microsoft.com/office/officeart/2018/5/layout/IconLeafLabelList"/>
    <dgm:cxn modelId="{28EFEDE2-19B0-4D6B-9794-695D66B08123}" srcId="{08CA6005-13F3-497C-84C3-11330C52FD61}" destId="{763D6156-F9D4-4B5E-9053-FF8CB0E8FED9}" srcOrd="1" destOrd="0" parTransId="{3500CD0F-4BAE-426C-A95A-6FAB6EF32ECC}" sibTransId="{AF8E50E8-B56A-403E-9C50-C9DDAF227034}"/>
    <dgm:cxn modelId="{B8BA6840-2516-477E-B64F-B5FD089EFB21}" type="presParOf" srcId="{A5F05C27-6177-49FE-947F-F8457DE51877}" destId="{7507289E-893A-4BE4-B03C-3F945EE7EF8E}" srcOrd="0" destOrd="0" presId="urn:microsoft.com/office/officeart/2018/5/layout/IconLeafLabelList"/>
    <dgm:cxn modelId="{8E4F6D3C-E4E4-4E97-AA19-D40134B7E811}" type="presParOf" srcId="{7507289E-893A-4BE4-B03C-3F945EE7EF8E}" destId="{A8DF33D6-A234-4CFF-B4DF-F6F15DB46B35}" srcOrd="0" destOrd="0" presId="urn:microsoft.com/office/officeart/2018/5/layout/IconLeafLabelList"/>
    <dgm:cxn modelId="{A5FF9E86-F5A2-495C-8C9B-42CE5769B73B}" type="presParOf" srcId="{7507289E-893A-4BE4-B03C-3F945EE7EF8E}" destId="{E6FDA730-1A27-4650-BD36-97EF628BD525}" srcOrd="1" destOrd="0" presId="urn:microsoft.com/office/officeart/2018/5/layout/IconLeafLabelList"/>
    <dgm:cxn modelId="{F2723B7A-8DFD-41C8-B035-E8957DD3E6EF}" type="presParOf" srcId="{7507289E-893A-4BE4-B03C-3F945EE7EF8E}" destId="{0C94D9DC-258C-48DD-93C6-73042084910D}" srcOrd="2" destOrd="0" presId="urn:microsoft.com/office/officeart/2018/5/layout/IconLeafLabelList"/>
    <dgm:cxn modelId="{BAA761C0-8FC9-4B14-8FB4-E244874C5716}" type="presParOf" srcId="{7507289E-893A-4BE4-B03C-3F945EE7EF8E}" destId="{87E6EB7E-5702-4814-8CF0-BC7D3803B685}" srcOrd="3" destOrd="0" presId="urn:microsoft.com/office/officeart/2018/5/layout/IconLeafLabelList"/>
    <dgm:cxn modelId="{DF10C1F7-398E-4C98-8E50-42D39C175354}" type="presParOf" srcId="{A5F05C27-6177-49FE-947F-F8457DE51877}" destId="{1263ECC7-2047-4E48-BF4F-15F8633C8222}" srcOrd="1" destOrd="0" presId="urn:microsoft.com/office/officeart/2018/5/layout/IconLeafLabelList"/>
    <dgm:cxn modelId="{E4AA20CE-E937-477A-A94E-B8F5BA908CEB}" type="presParOf" srcId="{A5F05C27-6177-49FE-947F-F8457DE51877}" destId="{5786E31E-3005-453D-B3F4-26FCBD2B4DD3}" srcOrd="2" destOrd="0" presId="urn:microsoft.com/office/officeart/2018/5/layout/IconLeafLabelList"/>
    <dgm:cxn modelId="{C5BC7721-7D29-441C-AE26-19004EE9BA22}" type="presParOf" srcId="{5786E31E-3005-453D-B3F4-26FCBD2B4DD3}" destId="{FDEA43EC-423D-4910-BB8A-9C1D2EF9520D}" srcOrd="0" destOrd="0" presId="urn:microsoft.com/office/officeart/2018/5/layout/IconLeafLabelList"/>
    <dgm:cxn modelId="{512AD653-62CF-4826-A719-4D020A5EE3B7}" type="presParOf" srcId="{5786E31E-3005-453D-B3F4-26FCBD2B4DD3}" destId="{F5D9A157-44DC-40CC-ACB2-D73E414BC6AF}" srcOrd="1" destOrd="0" presId="urn:microsoft.com/office/officeart/2018/5/layout/IconLeafLabelList"/>
    <dgm:cxn modelId="{58C9C61E-0E79-400E-BF7B-660360D7FD3C}" type="presParOf" srcId="{5786E31E-3005-453D-B3F4-26FCBD2B4DD3}" destId="{117985E6-A8D0-4C6D-A34F-A63E1FDA735F}" srcOrd="2" destOrd="0" presId="urn:microsoft.com/office/officeart/2018/5/layout/IconLeafLabelList"/>
    <dgm:cxn modelId="{4E89589C-8D2E-4E63-91F9-822FC1191137}" type="presParOf" srcId="{5786E31E-3005-453D-B3F4-26FCBD2B4DD3}" destId="{F9D7D651-50E9-4A3F-B9C3-FE3019F942B0}" srcOrd="3" destOrd="0" presId="urn:microsoft.com/office/officeart/2018/5/layout/IconLeafLabelList"/>
    <dgm:cxn modelId="{5B52B711-A81F-4D28-AC11-76CBBD7CA75E}" type="presParOf" srcId="{A5F05C27-6177-49FE-947F-F8457DE51877}" destId="{3C8F8DB2-F202-43C6-A447-89B4DC0A61CD}" srcOrd="3" destOrd="0" presId="urn:microsoft.com/office/officeart/2018/5/layout/IconLeafLabelList"/>
    <dgm:cxn modelId="{1CF89691-ED14-4041-B869-24C4A5A451ED}" type="presParOf" srcId="{A5F05C27-6177-49FE-947F-F8457DE51877}" destId="{0574B890-15B2-4F63-B8C0-EB77C7CC7886}" srcOrd="4" destOrd="0" presId="urn:microsoft.com/office/officeart/2018/5/layout/IconLeafLabelList"/>
    <dgm:cxn modelId="{41D19072-C330-422E-971B-8D2C4D8C9A10}" type="presParOf" srcId="{0574B890-15B2-4F63-B8C0-EB77C7CC7886}" destId="{66038BF3-DA5B-4F55-8644-D54C5D293B57}" srcOrd="0" destOrd="0" presId="urn:microsoft.com/office/officeart/2018/5/layout/IconLeafLabelList"/>
    <dgm:cxn modelId="{D100F6DA-CC7D-4F3C-AD15-7830A2F481EA}" type="presParOf" srcId="{0574B890-15B2-4F63-B8C0-EB77C7CC7886}" destId="{36FEBBA5-4063-4989-8A00-29045E08C607}" srcOrd="1" destOrd="0" presId="urn:microsoft.com/office/officeart/2018/5/layout/IconLeafLabelList"/>
    <dgm:cxn modelId="{DBBFEF54-2952-4EDB-99FF-FB6CC198ABB2}" type="presParOf" srcId="{0574B890-15B2-4F63-B8C0-EB77C7CC7886}" destId="{8EF96FD6-4E71-4C9C-BF53-18A94D531B92}" srcOrd="2" destOrd="0" presId="urn:microsoft.com/office/officeart/2018/5/layout/IconLeafLabelList"/>
    <dgm:cxn modelId="{82CD3F8F-B2C8-4F4A-A5CD-74749E0584CD}" type="presParOf" srcId="{0574B890-15B2-4F63-B8C0-EB77C7CC7886}" destId="{310F33CB-DA74-4B84-ABD4-4CAA6DAF4120}" srcOrd="3" destOrd="0" presId="urn:microsoft.com/office/officeart/2018/5/layout/IconLeafLabelList"/>
    <dgm:cxn modelId="{7D2F3929-3C54-445C-836F-520E3434891A}" type="presParOf" srcId="{A5F05C27-6177-49FE-947F-F8457DE51877}" destId="{8B4775BE-960E-4543-901F-73270A39E5CA}" srcOrd="5" destOrd="0" presId="urn:microsoft.com/office/officeart/2018/5/layout/IconLeafLabelList"/>
    <dgm:cxn modelId="{843F6CA7-761C-4DF4-B131-DF389C2CC297}" type="presParOf" srcId="{A5F05C27-6177-49FE-947F-F8457DE51877}" destId="{E74C459D-592B-4FB5-AA8D-C14880D294D1}" srcOrd="6" destOrd="0" presId="urn:microsoft.com/office/officeart/2018/5/layout/IconLeafLabelList"/>
    <dgm:cxn modelId="{71C361E2-AD57-45B1-B9FA-F198FFB8E95B}" type="presParOf" srcId="{E74C459D-592B-4FB5-AA8D-C14880D294D1}" destId="{07306564-9E82-4BDF-B75B-B31D082591B8}" srcOrd="0" destOrd="0" presId="urn:microsoft.com/office/officeart/2018/5/layout/IconLeafLabelList"/>
    <dgm:cxn modelId="{3E3729A4-C551-4A71-BC2A-E4C5B2BBCCD3}" type="presParOf" srcId="{E74C459D-592B-4FB5-AA8D-C14880D294D1}" destId="{A5A814C0-9210-4C86-B2C4-6FE0A6AC02D6}" srcOrd="1" destOrd="0" presId="urn:microsoft.com/office/officeart/2018/5/layout/IconLeafLabelList"/>
    <dgm:cxn modelId="{4A8CB24C-AC7A-4F06-AD1C-3B48981115C8}" type="presParOf" srcId="{E74C459D-592B-4FB5-AA8D-C14880D294D1}" destId="{50C52E6A-3848-4F59-87B6-3C24D7F1E0C1}" srcOrd="2" destOrd="0" presId="urn:microsoft.com/office/officeart/2018/5/layout/IconLeafLabelList"/>
    <dgm:cxn modelId="{B914CCC9-1C4B-4874-8969-88479AF15300}" type="presParOf" srcId="{E74C459D-592B-4FB5-AA8D-C14880D294D1}" destId="{72FE0421-B012-46CB-9B05-BA48B90EAB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33D6-A234-4CFF-B4DF-F6F15DB46B35}">
      <dsp:nvSpPr>
        <dsp:cNvPr id="0" name=""/>
        <dsp:cNvSpPr/>
      </dsp:nvSpPr>
      <dsp:spPr>
        <a:xfrm>
          <a:off x="831537" y="624044"/>
          <a:ext cx="1257939" cy="12579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DA730-1A27-4650-BD36-97EF628BD525}">
      <dsp:nvSpPr>
        <dsp:cNvPr id="0" name=""/>
        <dsp:cNvSpPr/>
      </dsp:nvSpPr>
      <dsp:spPr>
        <a:xfrm>
          <a:off x="1099622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EB7E-5702-4814-8CF0-BC7D3803B685}">
      <dsp:nvSpPr>
        <dsp:cNvPr id="0" name=""/>
        <dsp:cNvSpPr/>
      </dsp:nvSpPr>
      <dsp:spPr>
        <a:xfrm>
          <a:off x="42940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2000" kern="1200"/>
            <a:t>Data mapping</a:t>
          </a:r>
          <a:endParaRPr lang="en-US" sz="2000" kern="1200"/>
        </a:p>
      </dsp:txBody>
      <dsp:txXfrm>
        <a:off x="429408" y="2273800"/>
        <a:ext cx="2062195" cy="720000"/>
      </dsp:txXfrm>
    </dsp:sp>
    <dsp:sp modelId="{FDEA43EC-423D-4910-BB8A-9C1D2EF9520D}">
      <dsp:nvSpPr>
        <dsp:cNvPr id="0" name=""/>
        <dsp:cNvSpPr/>
      </dsp:nvSpPr>
      <dsp:spPr>
        <a:xfrm>
          <a:off x="3254616" y="624044"/>
          <a:ext cx="1257939" cy="12579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9A157-44DC-40CC-ACB2-D73E414BC6AF}">
      <dsp:nvSpPr>
        <dsp:cNvPr id="0" name=""/>
        <dsp:cNvSpPr/>
      </dsp:nvSpPr>
      <dsp:spPr>
        <a:xfrm>
          <a:off x="3522702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7D651-50E9-4A3F-B9C3-FE3019F942B0}">
      <dsp:nvSpPr>
        <dsp:cNvPr id="0" name=""/>
        <dsp:cNvSpPr/>
      </dsp:nvSpPr>
      <dsp:spPr>
        <a:xfrm>
          <a:off x="285248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ACID</a:t>
          </a:r>
        </a:p>
      </dsp:txBody>
      <dsp:txXfrm>
        <a:off x="2852488" y="2273800"/>
        <a:ext cx="2062195" cy="720000"/>
      </dsp:txXfrm>
    </dsp:sp>
    <dsp:sp modelId="{66038BF3-DA5B-4F55-8644-D54C5D293B57}">
      <dsp:nvSpPr>
        <dsp:cNvPr id="0" name=""/>
        <dsp:cNvSpPr/>
      </dsp:nvSpPr>
      <dsp:spPr>
        <a:xfrm>
          <a:off x="5677696" y="624044"/>
          <a:ext cx="1257939" cy="12579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EBBA5-4063-4989-8A00-29045E08C607}">
      <dsp:nvSpPr>
        <dsp:cNvPr id="0" name=""/>
        <dsp:cNvSpPr/>
      </dsp:nvSpPr>
      <dsp:spPr>
        <a:xfrm>
          <a:off x="5945781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F33CB-DA74-4B84-ABD4-4CAA6DAF4120}">
      <dsp:nvSpPr>
        <dsp:cNvPr id="0" name=""/>
        <dsp:cNvSpPr/>
      </dsp:nvSpPr>
      <dsp:spPr>
        <a:xfrm>
          <a:off x="527556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Data Integrity</a:t>
          </a:r>
        </a:p>
      </dsp:txBody>
      <dsp:txXfrm>
        <a:off x="5275568" y="2273800"/>
        <a:ext cx="2062195" cy="720000"/>
      </dsp:txXfrm>
    </dsp:sp>
    <dsp:sp modelId="{07306564-9E82-4BDF-B75B-B31D082591B8}">
      <dsp:nvSpPr>
        <dsp:cNvPr id="0" name=""/>
        <dsp:cNvSpPr/>
      </dsp:nvSpPr>
      <dsp:spPr>
        <a:xfrm>
          <a:off x="8100775" y="624044"/>
          <a:ext cx="1257939" cy="12579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814C0-9210-4C86-B2C4-6FE0A6AC02D6}">
      <dsp:nvSpPr>
        <dsp:cNvPr id="0" name=""/>
        <dsp:cNvSpPr/>
      </dsp:nvSpPr>
      <dsp:spPr>
        <a:xfrm>
          <a:off x="8368861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E0421-B012-46CB-9B05-BA48B90EAB58}">
      <dsp:nvSpPr>
        <dsp:cNvPr id="0" name=""/>
        <dsp:cNvSpPr/>
      </dsp:nvSpPr>
      <dsp:spPr>
        <a:xfrm>
          <a:off x="7698647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2000" kern="1200"/>
            <a:t>Einhaltung der Geschäftsregeln</a:t>
          </a:r>
          <a:endParaRPr lang="en-US" sz="2000" kern="1200"/>
        </a:p>
      </dsp:txBody>
      <dsp:txXfrm>
        <a:off x="7698647" y="2273800"/>
        <a:ext cx="206219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75D0-A9BC-4FB9-8150-EF27CFA354AC}" type="datetimeFigureOut">
              <a:rPr lang="de-AT" smtClean="0"/>
              <a:t>14.01.2020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55CA-CA9D-432E-B95F-A5EA135254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67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F1971-E807-45EB-AB07-D25833E56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5BC043-1DE4-43EE-8F5B-DDC37A434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F7EB3-9633-45D9-805B-94890B1D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96C9-F899-4793-B4FE-17A018897CCA}" type="datetime1">
              <a:rPr lang="de-AT" smtClean="0"/>
              <a:t>14.01.2020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266A46-A1F3-4849-BFB4-89A36C48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6E2E5-14C3-4F6C-9474-CE71F3F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681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53362-4661-4D47-A198-21C303CD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CAC64-FB7A-4EC4-8EAB-3274D4DF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A62FC9-C484-4094-9C7E-0098258B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946FB9-46FA-4138-920D-CD4C7CF7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9F98-D57B-4ECA-BD76-2A15863BFDFC}" type="datetime1">
              <a:rPr lang="de-AT" smtClean="0"/>
              <a:t>14.01.2020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E8A52B-3B8C-4BE0-AA61-4DB40566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2F15C1-7D2A-47D7-ABB7-DC5FC03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496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7949E-2E11-4700-82CE-F37AFFB5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C1DE51-D675-415B-8E64-21D73B98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D5C40C-391D-4DAD-93FE-D74712DD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2A88A-36EF-4DCA-A858-6B2113B9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C309-385F-435D-ADDE-81D6D1F1BB50}" type="datetime1">
              <a:rPr lang="de-AT" smtClean="0"/>
              <a:t>14.01.2020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58D70B-193F-44B0-AA79-45A66700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1CA7AB-EC97-40B4-8019-989CB8C1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09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22189-7A09-4342-9880-E802D2CF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5F12B9-8CDD-4161-9124-844D4DB29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3AFDC-4FF6-4320-8F4A-9F695B22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D21E-6360-4180-AAF1-6B12E7924371}" type="datetime1">
              <a:rPr lang="de-AT" smtClean="0"/>
              <a:t>14.01.2020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8260D-71CE-4944-8C44-C9EE5EF4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C1B7F9-800E-4F82-AF09-E8B0D5F6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3422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17350B-30BE-42EF-BF40-5DF4B2759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7E6967-8439-4648-BFD0-9B197FF16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B4503-51B9-453E-BCDA-183B422A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5786-AD94-498A-B150-331311BC87A0}" type="datetime1">
              <a:rPr lang="de-AT" smtClean="0"/>
              <a:t>14.01.2020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51287-D8CF-49C6-9E85-0F00070C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D541A0-7E65-479D-942D-9998A874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289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21C5-A133-4D76-A3C0-3B93B72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AADA8-0E36-478C-A534-077D9E8D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569C2-7D20-4985-B5D8-0DD8715B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C6B-03C2-4642-BC8D-54E02777DAA3}" type="datetime1">
              <a:rPr lang="de-AT" smtClean="0"/>
              <a:t>14.01.2020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26736-4829-40C7-87A4-8DCC7BA0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E3C9D-E168-4772-8D8E-49C5E84E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9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21C5-A133-4D76-A3C0-3B93B720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AADA8-0E36-478C-A534-077D9E8D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569C2-7D20-4985-B5D8-0DD8715B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30B5-C471-4A63-BE31-07ECF93B2603}" type="datetime1">
              <a:rPr lang="de-AT" smtClean="0"/>
              <a:t>14.01.2020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26736-4829-40C7-87A4-8DCC7BA0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E3C9D-E168-4772-8D8E-49C5E84E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49959-658B-4A7C-BAE8-B4897C7C8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27F618B-A7BE-41E4-BD0F-348F4D4CC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2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21C5-A133-4D76-A3C0-3B93B72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AADA8-0E36-478C-A534-077D9E8D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569C2-7D20-4985-B5D8-0DD8715B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3665"/>
            <a:ext cx="2160000" cy="363600"/>
          </a:xfrm>
        </p:spPr>
        <p:txBody>
          <a:bodyPr/>
          <a:lstStyle/>
          <a:p>
            <a:fld id="{8CC2D4AD-5AAF-4D36-BC46-5E3E06E472D3}" type="datetime1">
              <a:rPr lang="de-AT" smtClean="0"/>
              <a:t>14.01.2020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26736-4829-40C7-87A4-8DCC7BA0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0249" y="6373665"/>
            <a:ext cx="2775751" cy="365125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E3C9D-E168-4772-8D8E-49C5E84E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6294" y="6373665"/>
            <a:ext cx="2160000" cy="365125"/>
          </a:xfrm>
        </p:spPr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D730E22-863C-445D-BAE7-45245AA1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B8E37A4F-56DA-43F0-8975-130F46648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04A1FB2E-B18D-4B5E-B666-520A92A0C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0A8C2-1FE5-4849-A998-AD2A2E87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DACEDA-E417-44C7-B4A5-DBBEE234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B284D-25F0-4049-8DC5-30EEAD93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5478-0A53-41A7-A964-0221DEB32918}" type="datetime1">
              <a:rPr lang="de-AT" smtClean="0"/>
              <a:t>14.01.2020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D4BBD-B66C-484D-B576-B288CAEC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6A3A2-8E9E-47BA-B99F-0CD2B3A1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556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45334-6346-461D-B006-8A6B44D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21C9B-58A2-48F7-AA54-ABB074EFC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5A93BA-1CE7-4D98-9971-486502B4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89E6E6-8D86-48C3-9711-5429D9D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36A8-EA71-4357-878A-7745951AB4CC}" type="datetime1">
              <a:rPr lang="de-AT" smtClean="0"/>
              <a:t>14.01.2020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9FE80-A5D0-4987-9A21-761EFBAB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09D2C-F3D3-46F6-A572-321E1D35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17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A675A-BC72-49CE-B209-BFFCC619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6370-7558-407C-98C8-ED760D02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C3F3AC-93BB-4075-8163-420887D2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7E1116-8E1D-43BD-82A9-A9698D5D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2489D5-1AD8-49A8-B289-EE07C1E65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79D50F-5BBF-4065-8874-4E3E064A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E06-D5B3-4AEA-984B-E7A4E255160F}" type="datetime1">
              <a:rPr lang="de-AT" smtClean="0"/>
              <a:t>14.01.2020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374439-ED32-47D6-97DD-90FFD701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4C7066-97D3-40C2-A150-05EE2F82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074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130E0-46D6-4E0D-B407-C7DE405C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F127DF-B77F-4FC2-B555-01427F89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AB3-6B4C-4823-97EA-B662419CE612}" type="datetime1">
              <a:rPr lang="de-AT" smtClean="0"/>
              <a:t>14.01.2020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A87E1-F145-4AB4-963C-827F1241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09B35-3DF7-4C80-BF08-05A114E0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204CE-D17B-4F73-A5E3-406C48D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BEE1-22B5-48BE-AFB4-0AD9CC4E0219}" type="datetime1">
              <a:rPr lang="de-AT" smtClean="0"/>
              <a:t>14.01.2020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E5F43B-6A5B-46EC-AB69-ABD4E243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98AAE4-098B-4377-A7D3-0883AAEA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14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A79219-4C06-4CAD-9847-A2632B3A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E960A-5899-4795-923D-36AADB8E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B4DAF-CF75-4CC4-88C3-16BA6168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7591-00FA-4B26-A4E6-4F90D2F05D07}" type="datetime1">
              <a:rPr lang="de-AT" smtClean="0"/>
              <a:t>14.01.2020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3B207-B258-46D7-9518-EF7ACEA5F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BB0E0-6A53-46EA-92A3-378B93544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CA0F-20B9-4070-8B9A-A7493DC514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293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tabase_testing/" TargetMode="External"/><Relationship Id="rId13" Type="http://schemas.openxmlformats.org/officeDocument/2006/relationships/hyperlink" Target="https://github.com/database-rider/database-rider" TargetMode="External"/><Relationship Id="rId3" Type="http://schemas.openxmlformats.org/officeDocument/2006/relationships/hyperlink" Target="https://jaxenter.de/wohl-oder-uebel-es-muss-gemacht-werden-datenbank-tests-26109" TargetMode="External"/><Relationship Id="rId7" Type="http://schemas.openxmlformats.org/officeDocument/2006/relationships/hyperlink" Target="https://www.guru99.com/data-testing.html" TargetMode="External"/><Relationship Id="rId12" Type="http://schemas.openxmlformats.org/officeDocument/2006/relationships/hyperlink" Target="https://image.slidesharecdn.com/bigdata20153-150312093513-conversion-gate01/95/bigdataanalyse-und-nosqldatenbanken-44-638.jpg?cb=1426153163" TargetMode="External"/><Relationship Id="rId2" Type="http://schemas.openxmlformats.org/officeDocument/2006/relationships/hyperlink" Target="https://www.xenonstack.com/insights/what-is-database-testin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stbytes.net/blog/database-testing/" TargetMode="External"/><Relationship Id="rId11" Type="http://schemas.openxmlformats.org/officeDocument/2006/relationships/hyperlink" Target="https://de.wikipedia.org/wiki/ACID" TargetMode="External"/><Relationship Id="rId5" Type="http://schemas.openxmlformats.org/officeDocument/2006/relationships/hyperlink" Target="http://www.agiledata.org/essays/whatToTest.html" TargetMode="External"/><Relationship Id="rId15" Type="http://schemas.openxmlformats.org/officeDocument/2006/relationships/hyperlink" Target="https://joel-costigliola.github.io/assertj/assertj-db-concepts.html" TargetMode="External"/><Relationship Id="rId10" Type="http://schemas.openxmlformats.org/officeDocument/2006/relationships/hyperlink" Target="https://www.techbeamers.com/database-testing/#what-is-database-testing-and-why-is-it-important" TargetMode="External"/><Relationship Id="rId4" Type="http://schemas.openxmlformats.org/officeDocument/2006/relationships/hyperlink" Target="http://www.agiledata.org/essays/databaseTesting.html" TargetMode="External"/><Relationship Id="rId9" Type="http://schemas.openxmlformats.org/officeDocument/2006/relationships/hyperlink" Target="https://www.softwaretestinghelp.com/database-testing-process/" TargetMode="External"/><Relationship Id="rId14" Type="http://schemas.openxmlformats.org/officeDocument/2006/relationships/hyperlink" Target="https://joel-costigliola.github.io/assertj/assertj-db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7A9F6-7409-4D7A-A35F-534291C8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AT" sz="5400" dirty="0"/>
              <a:t>Testen von Datenbanken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6165A538-7F2A-44D8-8C93-7D70A930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393" y="1522064"/>
            <a:ext cx="4335210" cy="433521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5DCFB58-97EA-4E39-A39B-DD91BB6F691D}"/>
              </a:ext>
            </a:extLst>
          </p:cNvPr>
          <p:cNvSpPr txBox="1"/>
          <p:nvPr/>
        </p:nvSpPr>
        <p:spPr>
          <a:xfrm>
            <a:off x="9560857" y="5857274"/>
            <a:ext cx="17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>
                    <a:lumMod val="50000"/>
                  </a:schemeClr>
                </a:solidFill>
              </a:rPr>
              <a:t>Christian Steyrer</a:t>
            </a:r>
          </a:p>
        </p:txBody>
      </p:sp>
    </p:spTree>
    <p:extLst>
      <p:ext uri="{BB962C8B-B14F-4D97-AF65-F5344CB8AC3E}">
        <p14:creationId xmlns:p14="http://schemas.microsoft.com/office/powerpoint/2010/main" val="419636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A655A-A4A2-4C7D-BC0A-BE4D9B54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 </a:t>
            </a:r>
            <a:r>
              <a:rPr lang="de-AT" dirty="0" err="1"/>
              <a:t>Migrations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EF524-D29A-4CBF-8E0C-1BED50E5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AT" dirty="0"/>
              <a:t>DB-Migration ermöglicht folgende Dinge:</a:t>
            </a:r>
          </a:p>
          <a:p>
            <a:pPr lvl="0"/>
            <a:endParaRPr lang="de-AT" dirty="0"/>
          </a:p>
          <a:p>
            <a:pPr lvl="0"/>
            <a:r>
              <a:rPr lang="de-AT" dirty="0"/>
              <a:t>Die Datenbank von Grund auf neu zu erstellen.</a:t>
            </a:r>
          </a:p>
          <a:p>
            <a:pPr lvl="0"/>
            <a:r>
              <a:rPr lang="de-AT" dirty="0"/>
              <a:t>Den Zustand der Datenbank festzulegen.</a:t>
            </a:r>
          </a:p>
          <a:p>
            <a:pPr lvl="0"/>
            <a:r>
              <a:rPr lang="de-AT" dirty="0"/>
              <a:t>Von der aktuellen Version der Datenbank </a:t>
            </a:r>
            <a:br>
              <a:rPr lang="de-AT" dirty="0"/>
            </a:br>
            <a:r>
              <a:rPr lang="de-AT" dirty="0"/>
              <a:t>zu einer neueren Version zu wechseln.</a:t>
            </a:r>
          </a:p>
        </p:txBody>
      </p:sp>
    </p:spTree>
    <p:extLst>
      <p:ext uri="{BB962C8B-B14F-4D97-AF65-F5344CB8AC3E}">
        <p14:creationId xmlns:p14="http://schemas.microsoft.com/office/powerpoint/2010/main" val="6299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95F6D-8DD4-4061-890C-C0489E6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JDBC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37678-7642-401B-9478-4AA99216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Statement</a:t>
            </a:r>
          </a:p>
          <a:p>
            <a:r>
              <a:rPr lang="de-AT" dirty="0" err="1"/>
              <a:t>PreparedStatement</a:t>
            </a:r>
            <a:endParaRPr lang="de-AT" dirty="0"/>
          </a:p>
          <a:p>
            <a:r>
              <a:rPr lang="de-AT" dirty="0" err="1"/>
              <a:t>CallableStatement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835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E33BB-370F-4242-BAE3-07008820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JDBC - </a:t>
            </a:r>
            <a:r>
              <a:rPr lang="de-AT" dirty="0" err="1"/>
              <a:t>CallableStatement</a:t>
            </a:r>
            <a:endParaRPr lang="de-A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D2DD42-0FA5-400A-AF06-105DD1E8F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770275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.prepareCall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calculateStatistics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(?, ?)}"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callableStatement.setString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"param1"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callableStatement.setInt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callableStatement.registerOutParameter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java.sql.Types.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callableStatement.registerOutParameter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java.sql.Types.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callableStatement.executeQuery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 ...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out1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callableStatement.getString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out2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callableStatement.getInt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AC7A6-0C00-4064-BB6D-DC7D8DB8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JDBC - Metadaten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0E7920-E94E-4070-8333-8874B0D21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24022"/>
            <a:ext cx="1039579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.getMetaData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getColumns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columns.next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columns.getString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"COLUMN_NAME"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columns.getString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"DATA_TYPE"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columnsize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columns.getString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"COLUMN_SIZE"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decimaldigits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columns.getString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"DECIMAL_DIGITS"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isNullable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columns.getString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"IS_NULLABLE"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is_autoIncrment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columns.getString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"IS_AUTOINCREMENT"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7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FBEA2-A7C3-4D0D-8251-E03997C8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AssertJ</a:t>
            </a:r>
            <a:r>
              <a:rPr lang="de-AT" dirty="0"/>
              <a:t>-DB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8975C-5CC2-4EF3-B3CD-9AF2AFF8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21" y="2476918"/>
            <a:ext cx="7772400" cy="19041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Changes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 descr="Ein Bild, das Objekt, Uhr, Kuchen, beobachtend enthält.&#10;&#10;Automatisch generierte Beschreibung">
            <a:extLst>
              <a:ext uri="{FF2B5EF4-FFF2-40B4-BE49-F238E27FC236}">
                <a16:creationId xmlns:a16="http://schemas.microsoft.com/office/drawing/2014/main" id="{5AD5CE83-AC68-4C52-83F3-13AC8CD7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73"/>
          <a:stretch/>
        </p:blipFill>
        <p:spPr>
          <a:xfrm>
            <a:off x="3625516" y="365125"/>
            <a:ext cx="1355558" cy="12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D4302-8E1C-408E-99BC-2047B7C6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Table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DBC8DD-D797-4318-A217-A041F4028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2816" y="2932215"/>
            <a:ext cx="1004636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Table(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Table.Order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Table.Order.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{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{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6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7126-E767-4E37-9D64-A547F31C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Request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7DBD5-9973-447B-8325-6A6ACE85C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47351"/>
            <a:ext cx="1005916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Request(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2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3"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2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BA5D6-0C60-4AF9-9525-4E3AEB10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Request mit Parameter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C55926-F20F-4ABF-A638-20A85C7E8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6"/>
            <a:ext cx="836639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Request(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like ? and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like ?;"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"%e%"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"%Paul%"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5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B068-1619-470D-ADAC-7E7DDAF0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Navigation - Table </a:t>
            </a:r>
            <a:r>
              <a:rPr lang="de-AT" dirty="0" err="1"/>
              <a:t>or</a:t>
            </a:r>
            <a:r>
              <a:rPr lang="de-AT" dirty="0"/>
              <a:t> Request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74DE39-CB12-415E-B01D-9FCC547E8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83" y="2570831"/>
            <a:ext cx="9817434" cy="2827421"/>
          </a:xfrm>
        </p:spPr>
      </p:pic>
    </p:spTree>
    <p:extLst>
      <p:ext uri="{BB962C8B-B14F-4D97-AF65-F5344CB8AC3E}">
        <p14:creationId xmlns:p14="http://schemas.microsoft.com/office/powerpoint/2010/main" val="381568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CCF48-8617-437B-8074-9CDC330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root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FC85DF-8E94-49D4-A830-4AFD2531C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585795"/>
            <a:ext cx="84786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assertThat</a:t>
            </a:r>
            <a:r>
              <a:rPr kumimoji="0" lang="de-DE" altLang="de-DE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de-DE" altLang="de-DE" sz="4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tableOrRequest</a:t>
            </a:r>
            <a:r>
              <a:rPr kumimoji="0" lang="de-DE" altLang="de-DE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)...</a:t>
            </a:r>
            <a:r>
              <a:rPr kumimoji="0" lang="de-DE" altLang="de-DE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8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0EB35-6AA8-420F-A5A0-E6840ECB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A640B-6905-457F-8314-50C7161D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Mocking</a:t>
            </a:r>
            <a:r>
              <a:rPr lang="de-AT" dirty="0"/>
              <a:t> vermeiden</a:t>
            </a:r>
          </a:p>
          <a:p>
            <a:r>
              <a:rPr lang="de-AT" dirty="0"/>
              <a:t>Testen gegen echte Datenbanken</a:t>
            </a:r>
          </a:p>
          <a:p>
            <a:pPr lvl="1"/>
            <a:r>
              <a:rPr lang="de-AT" dirty="0"/>
              <a:t>In-Memory-Datenbanken</a:t>
            </a:r>
          </a:p>
          <a:p>
            <a:pPr lvl="2"/>
            <a:r>
              <a:rPr lang="de-AT" dirty="0"/>
              <a:t>schnell</a:t>
            </a:r>
          </a:p>
          <a:p>
            <a:pPr lvl="1"/>
            <a:r>
              <a:rPr lang="de-AT" dirty="0"/>
              <a:t>Docker</a:t>
            </a:r>
          </a:p>
          <a:p>
            <a:pPr lvl="2"/>
            <a:r>
              <a:rPr lang="de-AT" dirty="0"/>
              <a:t>Vorteil in der Konfiguration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Docker:</a:t>
            </a:r>
          </a:p>
          <a:p>
            <a:pPr marL="0" indent="0">
              <a:buNone/>
            </a:pPr>
            <a:r>
              <a:rPr lang="de-AT" dirty="0"/>
              <a:t>$ </a:t>
            </a:r>
            <a:r>
              <a:rPr lang="de-AT" dirty="0" err="1"/>
              <a:t>docker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-p 3306:3306 -e MYSQL_ROOT_PASSWORD=</a:t>
            </a:r>
            <a:r>
              <a:rPr lang="de-AT" dirty="0" err="1"/>
              <a:t>bob</a:t>
            </a:r>
            <a:r>
              <a:rPr lang="de-AT" dirty="0"/>
              <a:t> </a:t>
            </a:r>
            <a:r>
              <a:rPr lang="de-AT" dirty="0" err="1"/>
              <a:t>mysql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070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19EF4-B059-4CCD-86B6-8F228468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Row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D3BF-3505-48E5-9727-1071C2BD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tableOrRequest</a:t>
            </a:r>
            <a:r>
              <a:rPr lang="de-AT" dirty="0"/>
              <a:t>).</a:t>
            </a:r>
            <a:r>
              <a:rPr lang="de-AT" dirty="0" err="1"/>
              <a:t>row</a:t>
            </a:r>
            <a:r>
              <a:rPr lang="de-AT" dirty="0"/>
              <a:t>()...</a:t>
            </a:r>
          </a:p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tableOrRequest</a:t>
            </a:r>
            <a:r>
              <a:rPr lang="de-AT" dirty="0"/>
              <a:t>).</a:t>
            </a:r>
            <a:r>
              <a:rPr lang="de-AT" dirty="0" err="1"/>
              <a:t>row</a:t>
            </a:r>
            <a:r>
              <a:rPr lang="de-AT" dirty="0"/>
              <a:t>().</a:t>
            </a:r>
            <a:r>
              <a:rPr lang="de-AT" dirty="0" err="1"/>
              <a:t>row</a:t>
            </a:r>
            <a:r>
              <a:rPr lang="de-AT" dirty="0"/>
              <a:t>()...</a:t>
            </a:r>
          </a:p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tableOrRequest</a:t>
            </a:r>
            <a:r>
              <a:rPr lang="de-AT" dirty="0"/>
              <a:t>).</a:t>
            </a:r>
            <a:r>
              <a:rPr lang="de-AT" dirty="0" err="1"/>
              <a:t>row</a:t>
            </a:r>
            <a:r>
              <a:rPr lang="de-AT" dirty="0"/>
              <a:t>(2)...</a:t>
            </a:r>
          </a:p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).row(2).row(6)...</a:t>
            </a:r>
          </a:p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).row(2).row()...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0313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87F7F-119C-44A2-A34D-13426F84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Return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row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25993B-2DBF-4898-BAF5-DF8C61CBC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</a:t>
            </a:r>
            <a:r>
              <a:rPr lang="de-AT" dirty="0"/>
              <a:t>).</a:t>
            </a:r>
            <a:r>
              <a:rPr lang="de-AT" dirty="0" err="1"/>
              <a:t>row</a:t>
            </a:r>
            <a:r>
              <a:rPr lang="de-AT" dirty="0"/>
              <a:t>().</a:t>
            </a:r>
            <a:r>
              <a:rPr lang="de-AT" dirty="0" err="1"/>
              <a:t>returnToTable</a:t>
            </a:r>
            <a:r>
              <a:rPr lang="de-AT" dirty="0"/>
              <a:t>()...</a:t>
            </a:r>
          </a:p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request</a:t>
            </a:r>
            <a:r>
              <a:rPr lang="de-AT" dirty="0"/>
              <a:t>).</a:t>
            </a:r>
            <a:r>
              <a:rPr lang="de-AT" dirty="0" err="1"/>
              <a:t>row</a:t>
            </a:r>
            <a:r>
              <a:rPr lang="de-AT" dirty="0"/>
              <a:t>().</a:t>
            </a:r>
            <a:r>
              <a:rPr lang="de-AT" dirty="0" err="1"/>
              <a:t>returnToRequest</a:t>
            </a:r>
            <a:r>
              <a:rPr lang="de-AT" dirty="0"/>
              <a:t>()...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en-US" dirty="0" err="1"/>
              <a:t>assertThat</a:t>
            </a:r>
            <a:r>
              <a:rPr lang="en-US" dirty="0"/>
              <a:t>(table).row().</a:t>
            </a:r>
            <a:r>
              <a:rPr lang="en-US" dirty="0" err="1"/>
              <a:t>returnToTable</a:t>
            </a:r>
            <a:r>
              <a:rPr lang="en-US" dirty="0"/>
              <a:t>().row()...</a:t>
            </a:r>
          </a:p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</a:t>
            </a:r>
            <a:r>
              <a:rPr lang="de-AT" dirty="0"/>
              <a:t>).</a:t>
            </a:r>
            <a:r>
              <a:rPr lang="de-AT" dirty="0" err="1"/>
              <a:t>row</a:t>
            </a:r>
            <a:r>
              <a:rPr lang="de-AT" dirty="0"/>
              <a:t>().</a:t>
            </a:r>
            <a:r>
              <a:rPr lang="de-AT" dirty="0" err="1"/>
              <a:t>row</a:t>
            </a:r>
            <a:r>
              <a:rPr lang="de-AT" dirty="0"/>
              <a:t>()...</a:t>
            </a:r>
          </a:p>
        </p:txBody>
      </p:sp>
    </p:spTree>
    <p:extLst>
      <p:ext uri="{BB962C8B-B14F-4D97-AF65-F5344CB8AC3E}">
        <p14:creationId xmlns:p14="http://schemas.microsoft.com/office/powerpoint/2010/main" val="229374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E9D7-9B37-4E32-B065-30EBB6A1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C309B5-E5A2-4D0B-829F-07F8E21A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tableOrRequest</a:t>
            </a:r>
            <a:r>
              <a:rPr lang="de-AT" dirty="0"/>
              <a:t>).</a:t>
            </a:r>
            <a:r>
              <a:rPr lang="de-AT" dirty="0" err="1"/>
              <a:t>column</a:t>
            </a:r>
            <a:r>
              <a:rPr lang="de-AT" dirty="0"/>
              <a:t>().</a:t>
            </a:r>
            <a:r>
              <a:rPr lang="de-AT" dirty="0" err="1"/>
              <a:t>column</a:t>
            </a:r>
            <a:r>
              <a:rPr lang="de-AT" dirty="0"/>
              <a:t>()...</a:t>
            </a:r>
          </a:p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).column(2).column(6)...</a:t>
            </a:r>
          </a:p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).column(2).column()...</a:t>
            </a:r>
          </a:p>
          <a:p>
            <a:endParaRPr lang="en-US" dirty="0"/>
          </a:p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tableOrRequest</a:t>
            </a:r>
            <a:r>
              <a:rPr lang="de-AT" dirty="0"/>
              <a:t>).</a:t>
            </a:r>
            <a:r>
              <a:rPr lang="de-AT" dirty="0" err="1"/>
              <a:t>column</a:t>
            </a:r>
            <a:r>
              <a:rPr lang="de-AT" dirty="0"/>
              <a:t>("</a:t>
            </a:r>
            <a:r>
              <a:rPr lang="de-AT" dirty="0" err="1"/>
              <a:t>surname</a:t>
            </a:r>
            <a:r>
              <a:rPr lang="de-AT" dirty="0"/>
              <a:t>")...</a:t>
            </a:r>
          </a:p>
        </p:txBody>
      </p:sp>
    </p:spTree>
    <p:extLst>
      <p:ext uri="{BB962C8B-B14F-4D97-AF65-F5344CB8AC3E}">
        <p14:creationId xmlns:p14="http://schemas.microsoft.com/office/powerpoint/2010/main" val="376027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C92D2-7327-4DCC-8818-88ECBEC1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Return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38C41-8036-4B9C-A0EA-7990AF6D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</a:t>
            </a:r>
            <a:r>
              <a:rPr lang="de-AT" dirty="0"/>
              <a:t>).</a:t>
            </a:r>
            <a:r>
              <a:rPr lang="de-AT" dirty="0" err="1"/>
              <a:t>column</a:t>
            </a:r>
            <a:r>
              <a:rPr lang="de-AT" dirty="0"/>
              <a:t>().</a:t>
            </a:r>
            <a:r>
              <a:rPr lang="de-AT" dirty="0" err="1"/>
              <a:t>returnToTable</a:t>
            </a:r>
            <a:r>
              <a:rPr lang="de-AT" dirty="0"/>
              <a:t>()...</a:t>
            </a:r>
          </a:p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request</a:t>
            </a:r>
            <a:r>
              <a:rPr lang="de-AT" dirty="0"/>
              <a:t>).</a:t>
            </a:r>
            <a:r>
              <a:rPr lang="de-AT" dirty="0" err="1"/>
              <a:t>column</a:t>
            </a:r>
            <a:r>
              <a:rPr lang="de-AT" dirty="0"/>
              <a:t>().</a:t>
            </a:r>
            <a:r>
              <a:rPr lang="de-AT" dirty="0" err="1"/>
              <a:t>returnToRequest</a:t>
            </a:r>
            <a:r>
              <a:rPr lang="de-AT" dirty="0"/>
              <a:t>()...</a:t>
            </a:r>
          </a:p>
          <a:p>
            <a:endParaRPr lang="de-AT" dirty="0"/>
          </a:p>
          <a:p>
            <a:r>
              <a:rPr lang="en-US" dirty="0" err="1"/>
              <a:t>assertThat</a:t>
            </a:r>
            <a:r>
              <a:rPr lang="en-US" dirty="0"/>
              <a:t>(table).column().</a:t>
            </a:r>
            <a:r>
              <a:rPr lang="en-US" dirty="0" err="1"/>
              <a:t>returnToTable</a:t>
            </a:r>
            <a:r>
              <a:rPr lang="en-US" dirty="0"/>
              <a:t>().column()...</a:t>
            </a:r>
          </a:p>
          <a:p>
            <a:r>
              <a:rPr lang="de-AT" dirty="0" err="1"/>
              <a:t>assertThat</a:t>
            </a:r>
            <a:r>
              <a:rPr lang="de-AT" dirty="0"/>
              <a:t>(</a:t>
            </a:r>
            <a:r>
              <a:rPr lang="de-AT" dirty="0" err="1"/>
              <a:t>table</a:t>
            </a:r>
            <a:r>
              <a:rPr lang="de-AT" dirty="0"/>
              <a:t>).</a:t>
            </a:r>
            <a:r>
              <a:rPr lang="de-AT" dirty="0" err="1"/>
              <a:t>column</a:t>
            </a:r>
            <a:r>
              <a:rPr lang="de-AT" dirty="0"/>
              <a:t>().</a:t>
            </a:r>
            <a:r>
              <a:rPr lang="de-AT" dirty="0" err="1"/>
              <a:t>column</a:t>
            </a:r>
            <a:r>
              <a:rPr lang="de-AT" dirty="0"/>
              <a:t>()...</a:t>
            </a:r>
          </a:p>
        </p:txBody>
      </p:sp>
    </p:spTree>
    <p:extLst>
      <p:ext uri="{BB962C8B-B14F-4D97-AF65-F5344CB8AC3E}">
        <p14:creationId xmlns:p14="http://schemas.microsoft.com/office/powerpoint/2010/main" val="4901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75E4E-B284-4B98-BE44-7417A8BF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Rows</a:t>
            </a:r>
            <a:r>
              <a:rPr lang="de-AT" dirty="0"/>
              <a:t> and </a:t>
            </a:r>
            <a:r>
              <a:rPr lang="de-AT" dirty="0" err="1"/>
              <a:t>columns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14856-EEF1-4824-AC40-8DA22D14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).column(3).row(2).column()...</a:t>
            </a:r>
          </a:p>
          <a:p>
            <a:endParaRPr lang="en-US" dirty="0"/>
          </a:p>
          <a:p>
            <a:r>
              <a:rPr lang="en-US" dirty="0"/>
              <a:t>origin point: table or request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261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0F1D7-EAD7-4BF4-A206-4AB7A753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a Value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0FBA0-6F50-4675-AF53-9719FF2C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3" cy="4351338"/>
          </a:xfrm>
        </p:spPr>
        <p:txBody>
          <a:bodyPr/>
          <a:lstStyle/>
          <a:p>
            <a:r>
              <a:rPr lang="de-AT" dirty="0" err="1"/>
              <a:t>origin</a:t>
            </a:r>
            <a:r>
              <a:rPr lang="de-AT" dirty="0"/>
              <a:t> </a:t>
            </a:r>
            <a:r>
              <a:rPr lang="de-AT" dirty="0" err="1"/>
              <a:t>point</a:t>
            </a:r>
            <a:r>
              <a:rPr lang="de-AT" dirty="0"/>
              <a:t>: 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Column</a:t>
            </a:r>
            <a:endParaRPr lang="de-AT" dirty="0"/>
          </a:p>
          <a:p>
            <a:endParaRPr lang="de-AT" dirty="0"/>
          </a:p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).column().value().value()...</a:t>
            </a:r>
          </a:p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).column().value(3).row(2).column(0).value()...</a:t>
            </a:r>
          </a:p>
          <a:p>
            <a:endParaRPr lang="en-US" dirty="0"/>
          </a:p>
          <a:p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tableOrRequest</a:t>
            </a:r>
            <a:r>
              <a:rPr lang="en-US" dirty="0"/>
              <a:t>).row().value("surname")...</a:t>
            </a:r>
          </a:p>
          <a:p>
            <a:r>
              <a:rPr lang="en-US" dirty="0" err="1"/>
              <a:t>assertThat</a:t>
            </a:r>
            <a:r>
              <a:rPr lang="en-US" dirty="0"/>
              <a:t>(table).column().value().</a:t>
            </a:r>
            <a:r>
              <a:rPr lang="en-US" dirty="0" err="1"/>
              <a:t>returnToColumn</a:t>
            </a:r>
            <a:r>
              <a:rPr lang="en-US" dirty="0"/>
              <a:t>()...</a:t>
            </a:r>
          </a:p>
          <a:p>
            <a:r>
              <a:rPr lang="en-US" dirty="0" err="1"/>
              <a:t>assertThat</a:t>
            </a:r>
            <a:r>
              <a:rPr lang="en-US" dirty="0"/>
              <a:t>(request).row().value().</a:t>
            </a:r>
            <a:r>
              <a:rPr lang="en-US" dirty="0" err="1"/>
              <a:t>returnToRow</a:t>
            </a:r>
            <a:r>
              <a:rPr lang="en-US" dirty="0"/>
              <a:t>()...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064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F48EF-8576-461D-857B-17ED504C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Changes</a:t>
            </a:r>
            <a:endParaRPr lang="de-AT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FAE7FD-747B-4C72-A2A0-D815190D2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16464"/>
            <a:ext cx="1003992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dataSourceOrTableOrRequest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changes.setStartPointNow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makeChangesInTheData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changes.setEndPointNow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4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B3B28-D043-4EB4-89D2-EF8FA20E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Navigation - </a:t>
            </a:r>
            <a:r>
              <a:rPr lang="de-AT" dirty="0" err="1"/>
              <a:t>Changes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B27CE5-83C5-4020-874F-BEB7D364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3" y="2079061"/>
            <a:ext cx="10252554" cy="2699878"/>
          </a:xfrm>
        </p:spPr>
      </p:pic>
    </p:spTree>
    <p:extLst>
      <p:ext uri="{BB962C8B-B14F-4D97-AF65-F5344CB8AC3E}">
        <p14:creationId xmlns:p14="http://schemas.microsoft.com/office/powerpoint/2010/main" val="2301993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E8904-C06F-41B0-A759-F0209B1F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Complex</a:t>
            </a:r>
            <a:r>
              <a:rPr lang="de-AT" dirty="0"/>
              <a:t> SQL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3261CE-F0EF-4D04-A16F-BC6700C24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902041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AUTHOR.FIRST_NAME, AUTHOR.LAST_NAME, COUNT(*)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AUTHOR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 BOOK ON AUTHOR.ID = BOOK.AUTHOR_ID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 BOOK.LANGUAGE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'DE'</a:t>
            </a:r>
            <a:b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 BOOK.PUBLISHED_IN &gt;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2008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 BY AUTHOR.FIRST_NAME, AUTHOR.LAST_NAME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HAVING COUNT(*) &gt;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BY AUTHOR.LAST_NAME ASC NULLS FIRST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 UPDATE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2BC9-774B-440B-B983-B86EB63F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JOOQ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862B2-3391-4DFB-BB5A-9633C2BA9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2"/>
            <a:ext cx="850745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DSLContext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DSL.using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de-DE" sz="20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dataSource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create.select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(AUTHOR.FIRST_NAME, AUTHOR.LAST_NAME,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(AUTHOR)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(BOOK).on(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BOOK.AUTHOR_ID.eq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(AUTHOR.ID))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BOOK.LANGUAGE.eq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"DE"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.and(BOOK.PUBLISHED_IN.gt(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(AUTHOR.FIRST_NAME, AUTHOR.LAST_NAME)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AUTHOR.LAST_NAME.asc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nullsFirst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forUpdate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13BC-BBD3-4C74-87F2-C40853A8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116" y="606564"/>
            <a:ext cx="933568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Datenbankvalidierungen</a:t>
            </a:r>
            <a:endParaRPr lang="de-A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ECC810-E1FD-4A40-8EDA-18DF102B4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07390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3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4ED2F-E5BE-4AFC-AB49-9E6AB19B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/>
              <a:t>Database Rider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AEA820-EFD1-456D-A1F1-A1DABC35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22" y="2560637"/>
            <a:ext cx="7772400" cy="2060575"/>
          </a:xfrm>
        </p:spPr>
        <p:txBody>
          <a:bodyPr/>
          <a:lstStyle/>
          <a:p>
            <a:r>
              <a:rPr lang="de-AT" dirty="0"/>
              <a:t>Database Unit Tests</a:t>
            </a:r>
          </a:p>
          <a:p>
            <a:r>
              <a:rPr lang="de-AT" dirty="0" err="1"/>
              <a:t>JUnit</a:t>
            </a:r>
            <a:r>
              <a:rPr lang="de-AT" dirty="0"/>
              <a:t> 5</a:t>
            </a:r>
          </a:p>
          <a:p>
            <a:r>
              <a:rPr lang="de-AT" dirty="0" err="1"/>
              <a:t>DataSets</a:t>
            </a:r>
            <a:endParaRPr lang="de-AT" dirty="0"/>
          </a:p>
          <a:p>
            <a:pPr lvl="1"/>
            <a:r>
              <a:rPr lang="en-US" b="1" dirty="0"/>
              <a:t>YAML</a:t>
            </a:r>
            <a:r>
              <a:rPr lang="en-US" dirty="0"/>
              <a:t>, </a:t>
            </a:r>
            <a:r>
              <a:rPr lang="en-US" b="1" dirty="0"/>
              <a:t>XML</a:t>
            </a:r>
            <a:r>
              <a:rPr lang="en-US" dirty="0"/>
              <a:t>, </a:t>
            </a:r>
            <a:r>
              <a:rPr lang="en-US" b="1" dirty="0"/>
              <a:t>JSON</a:t>
            </a:r>
            <a:r>
              <a:rPr lang="en-US" dirty="0"/>
              <a:t>, </a:t>
            </a:r>
            <a:r>
              <a:rPr lang="en-US" b="1" dirty="0"/>
              <a:t>CSV</a:t>
            </a:r>
            <a:r>
              <a:rPr lang="en-US" dirty="0"/>
              <a:t> or </a:t>
            </a:r>
            <a:r>
              <a:rPr lang="en-US" b="1" dirty="0"/>
              <a:t>XLS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FA0EBE-5AA5-48BF-94BA-A7AC286DD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22" y="175042"/>
            <a:ext cx="1752229" cy="19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60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AD1D1-FE3F-4BFE-B54D-1F682F3F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BE102-529E-4361-8B48-3904BC589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com.github.database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-rider&lt;/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&gt;rider-junit5&lt;/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&gt;1.9.1&lt;/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01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0EB76-03FC-42B2-AD2F-83A2F65C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DataSet</a:t>
            </a:r>
            <a:r>
              <a:rPr lang="de-AT" dirty="0"/>
              <a:t> YML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E24F2-6FD4-4C4A-B984-33C07CC22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2600" y="1599228"/>
            <a:ext cx="511229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public.author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-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George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Orwell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date_of_birth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1903-06-25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year_of_birth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1903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null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-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2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Paulo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Coelho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date_of_birth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1947-08-24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year_of_birth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1947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null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48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11EFC-9EAA-499C-97E5-4EB17396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 Rider verwenden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8D035-5BED-4624-B04F-94A7860C8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4859" y="2274838"/>
            <a:ext cx="1044228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QuarkusTest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ExtendWith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DBUnitExtension.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DBUnit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Inject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AgroalDataSource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ConnectionHolder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connectionHolder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-&gt;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.getConnection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65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D1ADA-6D38-497D-9048-73462104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 Rider verwenden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AD3A9D-5E10-4E7E-A510-53AAF5FDD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31688"/>
            <a:ext cx="10442282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books.yml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shouldFindAllBooks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List&lt;Book&gt;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repository.findAll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isNotNull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extracting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"H2G2"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"Dune"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Nineteen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Eighty-Four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Silmarillion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52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3118E-7BC2-419D-A6DA-BB3CAB0F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 Rider verwenden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9E30FB-5246-416E-8803-DB4DBAE04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647164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empty.yml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ExpectedDataSet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empty.yml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11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BD819-C487-418F-ABF5-D60D823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DataSet</a:t>
            </a:r>
            <a:r>
              <a:rPr lang="de-AT" dirty="0"/>
              <a:t> exportieren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1E6F0-81DA-47A5-B259-183E8CCEE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39574"/>
            <a:ext cx="1084463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ExportDataSet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DataSetFormat.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YML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,outputName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allTables.yml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shouldExportAllTablesInYMLFormat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95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F959E-93A6-4F6F-B0BB-3AD356FD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68C4B-AC13-4E22-ADB7-F919676B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>
                <a:hlinkClick r:id="rId2"/>
              </a:rPr>
              <a:t>https://www.xenonstack.com/insights/what-is-database-testing/</a:t>
            </a:r>
            <a:r>
              <a:rPr lang="de-AT" dirty="0"/>
              <a:t> </a:t>
            </a:r>
          </a:p>
          <a:p>
            <a:r>
              <a:rPr lang="de-AT" dirty="0">
                <a:hlinkClick r:id="rId3"/>
              </a:rPr>
              <a:t>https://jaxenter.de/wohl-oder-uebel-es-muss-gemacht-werden-datenbank-tests-26109</a:t>
            </a:r>
            <a:r>
              <a:rPr lang="de-AT" dirty="0"/>
              <a:t> </a:t>
            </a:r>
          </a:p>
          <a:p>
            <a:r>
              <a:rPr lang="de-AT" dirty="0">
                <a:hlinkClick r:id="rId4"/>
              </a:rPr>
              <a:t>http://www.agiledata.org/essays/databaseTesting.html</a:t>
            </a:r>
            <a:r>
              <a:rPr lang="de-AT" dirty="0"/>
              <a:t> </a:t>
            </a:r>
          </a:p>
          <a:p>
            <a:r>
              <a:rPr lang="de-AT" dirty="0">
                <a:hlinkClick r:id="rId5"/>
              </a:rPr>
              <a:t>http://www.agiledata.org/essays/whatToTest.html</a:t>
            </a:r>
            <a:r>
              <a:rPr lang="de-AT" dirty="0"/>
              <a:t> </a:t>
            </a:r>
          </a:p>
          <a:p>
            <a:r>
              <a:rPr lang="de-AT" dirty="0">
                <a:hlinkClick r:id="rId6"/>
              </a:rPr>
              <a:t>https://www.testbytes.net/blog/database-testing/</a:t>
            </a:r>
            <a:r>
              <a:rPr lang="de-AT" dirty="0"/>
              <a:t> </a:t>
            </a:r>
          </a:p>
          <a:p>
            <a:r>
              <a:rPr lang="de-AT" dirty="0">
                <a:hlinkClick r:id="rId7"/>
              </a:rPr>
              <a:t>https://www.guru99.com/data-testing.html</a:t>
            </a:r>
            <a:r>
              <a:rPr lang="de-AT" dirty="0"/>
              <a:t> </a:t>
            </a:r>
          </a:p>
          <a:p>
            <a:r>
              <a:rPr lang="de-AT" dirty="0">
                <a:hlinkClick r:id="rId8"/>
              </a:rPr>
              <a:t>https://www.tutorialspoint.com/database_testing/</a:t>
            </a:r>
            <a:r>
              <a:rPr lang="de-AT" dirty="0"/>
              <a:t> </a:t>
            </a:r>
          </a:p>
          <a:p>
            <a:r>
              <a:rPr lang="de-AT" dirty="0">
                <a:hlinkClick r:id="rId9"/>
              </a:rPr>
              <a:t>https://www.softwaretestinghelp.com/database-testing-process/</a:t>
            </a:r>
            <a:r>
              <a:rPr lang="de-AT" dirty="0"/>
              <a:t> </a:t>
            </a:r>
          </a:p>
          <a:p>
            <a:r>
              <a:rPr lang="de-AT" dirty="0">
                <a:hlinkClick r:id="rId10"/>
              </a:rPr>
              <a:t>https://www.techbeamers.com/database-testing/#what-is-database-testing-and-why-is-it-important</a:t>
            </a:r>
            <a:r>
              <a:rPr lang="de-AT" dirty="0"/>
              <a:t> </a:t>
            </a:r>
          </a:p>
          <a:p>
            <a:r>
              <a:rPr lang="de-AT" dirty="0">
                <a:hlinkClick r:id="rId11"/>
              </a:rPr>
              <a:t>https://de.wikipedia.org/wiki/ACID</a:t>
            </a:r>
            <a:r>
              <a:rPr lang="de-AT" dirty="0"/>
              <a:t> </a:t>
            </a:r>
          </a:p>
          <a:p>
            <a:r>
              <a:rPr lang="de-AT" dirty="0">
                <a:hlinkClick r:id="rId12"/>
              </a:rPr>
              <a:t>https://image.slidesharecdn.com/bigdata20153-150312093513-conversion-gate01/95/bigdataanalyse-und-nosqldatenbanken-44-638.jpg?cb=1426153163</a:t>
            </a:r>
            <a:r>
              <a:rPr lang="de-AT" dirty="0"/>
              <a:t> </a:t>
            </a:r>
          </a:p>
          <a:p>
            <a:r>
              <a:rPr lang="de-AT" dirty="0">
                <a:hlinkClick r:id="rId13"/>
              </a:rPr>
              <a:t>https://github.com/database-rider/database-rider</a:t>
            </a:r>
            <a:r>
              <a:rPr lang="de-AT" dirty="0"/>
              <a:t> </a:t>
            </a:r>
          </a:p>
          <a:p>
            <a:r>
              <a:rPr lang="de-AT" dirty="0">
                <a:hlinkClick r:id="rId14"/>
              </a:rPr>
              <a:t>https://joel-costigliola.github.io/assertj/assertj-db.html</a:t>
            </a:r>
            <a:r>
              <a:rPr lang="de-AT" dirty="0"/>
              <a:t> </a:t>
            </a:r>
          </a:p>
          <a:p>
            <a:r>
              <a:rPr lang="de-AT" dirty="0">
                <a:hlinkClick r:id="rId15"/>
              </a:rPr>
              <a:t>https://joel-costigliola.github.io/assertj/assertj-db-concepts.html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9124B-8D80-44A3-83DF-6E4B57CE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ACID</a:t>
            </a:r>
          </a:p>
        </p:txBody>
      </p:sp>
      <p:pic>
        <p:nvPicPr>
          <p:cNvPr id="5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B7CD308-AB30-46B9-81AA-6E6D945F9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89" y="1411554"/>
            <a:ext cx="6768021" cy="5081321"/>
          </a:xfrm>
        </p:spPr>
      </p:pic>
    </p:spTree>
    <p:extLst>
      <p:ext uri="{BB962C8B-B14F-4D97-AF65-F5344CB8AC3E}">
        <p14:creationId xmlns:p14="http://schemas.microsoft.com/office/powerpoint/2010/main" val="37530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FB67-ACDD-4A7E-BC5D-CD05763C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Types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B784B2-05C2-4D41-A59C-29E5BA639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99" y="1358483"/>
            <a:ext cx="7075802" cy="5134392"/>
          </a:xfrm>
        </p:spPr>
      </p:pic>
    </p:spTree>
    <p:extLst>
      <p:ext uri="{BB962C8B-B14F-4D97-AF65-F5344CB8AC3E}">
        <p14:creationId xmlns:p14="http://schemas.microsoft.com/office/powerpoint/2010/main" val="373599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BD721-6662-4FF6-B349-8D5FC458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Types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Database </a:t>
            </a:r>
            <a:r>
              <a:rPr lang="de-AT" dirty="0" err="1"/>
              <a:t>Testing</a:t>
            </a:r>
            <a:endParaRPr lang="de-AT" dirty="0"/>
          </a:p>
        </p:txBody>
      </p:sp>
      <p:pic>
        <p:nvPicPr>
          <p:cNvPr id="5" name="Inhaltsplatzhalter 4" descr="Ein Bild, das Spiegel, Zeichnung enthält.&#10;&#10;Automatisch generierte Beschreibung">
            <a:extLst>
              <a:ext uri="{FF2B5EF4-FFF2-40B4-BE49-F238E27FC236}">
                <a16:creationId xmlns:a16="http://schemas.microsoft.com/office/drawing/2014/main" id="{DA81E39B-674A-4E77-8DD1-F91E7C65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2234406"/>
            <a:ext cx="8886825" cy="3533775"/>
          </a:xfrm>
        </p:spPr>
      </p:pic>
    </p:spTree>
    <p:extLst>
      <p:ext uri="{BB962C8B-B14F-4D97-AF65-F5344CB8AC3E}">
        <p14:creationId xmlns:p14="http://schemas.microsoft.com/office/powerpoint/2010/main" val="4828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7E71-3736-48C2-A4A7-6DBB693D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 Schema </a:t>
            </a:r>
            <a:r>
              <a:rPr lang="de-AT" dirty="0" err="1"/>
              <a:t>Testing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C41B1-17C0-4BF2-9AF1-B85AE01F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Tabellen, Spalten, Typen</a:t>
            </a:r>
          </a:p>
          <a:p>
            <a:r>
              <a:rPr lang="de-DE" dirty="0"/>
              <a:t>Schlüssel und Indizes</a:t>
            </a:r>
          </a:p>
          <a:p>
            <a:r>
              <a:rPr lang="de-AT" dirty="0"/>
              <a:t>Prozeduren and Funktionen</a:t>
            </a:r>
          </a:p>
          <a:p>
            <a:r>
              <a:rPr lang="de-AT" dirty="0"/>
              <a:t>Trigger </a:t>
            </a:r>
          </a:p>
        </p:txBody>
      </p:sp>
    </p:spTree>
    <p:extLst>
      <p:ext uri="{BB962C8B-B14F-4D97-AF65-F5344CB8AC3E}">
        <p14:creationId xmlns:p14="http://schemas.microsoft.com/office/powerpoint/2010/main" val="295221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BEAE3-65D7-4040-A501-5D72955E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 </a:t>
            </a:r>
            <a:r>
              <a:rPr lang="de-AT" dirty="0" err="1"/>
              <a:t>Testing</a:t>
            </a:r>
            <a:r>
              <a:rPr lang="de-AT" dirty="0"/>
              <a:t>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2E33E-3C49-4817-B648-648253FE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de-AT" dirty="0"/>
              <a:t>Database Benchmark</a:t>
            </a:r>
          </a:p>
          <a:p>
            <a:pPr lvl="0"/>
            <a:r>
              <a:rPr lang="de-AT" dirty="0"/>
              <a:t>Database Rider</a:t>
            </a:r>
          </a:p>
          <a:p>
            <a:pPr lvl="0"/>
            <a:r>
              <a:rPr lang="de-AT" dirty="0" err="1"/>
              <a:t>Db</a:t>
            </a:r>
            <a:r>
              <a:rPr lang="de-AT" dirty="0"/>
              <a:t> stress</a:t>
            </a:r>
          </a:p>
          <a:p>
            <a:pPr lvl="0"/>
            <a:r>
              <a:rPr lang="de-AT" dirty="0" err="1"/>
              <a:t>DbUnit</a:t>
            </a:r>
            <a:endParaRPr lang="de-AT" dirty="0"/>
          </a:p>
          <a:p>
            <a:pPr lvl="0"/>
            <a:r>
              <a:rPr lang="de-AT" dirty="0"/>
              <a:t>DB Test Driven</a:t>
            </a:r>
          </a:p>
          <a:p>
            <a:pPr lvl="0"/>
            <a:r>
              <a:rPr lang="de-AT" dirty="0" err="1"/>
              <a:t>HammerDB</a:t>
            </a:r>
            <a:endParaRPr lang="de-AT" dirty="0"/>
          </a:p>
          <a:p>
            <a:pPr lvl="0"/>
            <a:r>
              <a:rPr lang="en-US" dirty="0"/>
              <a:t>JDBDT (Java </a:t>
            </a:r>
            <a:r>
              <a:rPr lang="en-US" dirty="0" err="1"/>
              <a:t>DataBase</a:t>
            </a:r>
            <a:r>
              <a:rPr lang="en-US" dirty="0"/>
              <a:t> Delta Testing)</a:t>
            </a:r>
            <a:endParaRPr lang="de-AT" dirty="0"/>
          </a:p>
          <a:p>
            <a:pPr lvl="0"/>
            <a:r>
              <a:rPr lang="de-AT" dirty="0" err="1"/>
              <a:t>NoSQLMap</a:t>
            </a:r>
            <a:endParaRPr lang="de-AT" dirty="0"/>
          </a:p>
          <a:p>
            <a:pPr lvl="0"/>
            <a:r>
              <a:rPr lang="de-AT" dirty="0" err="1"/>
              <a:t>NoSQLUnit</a:t>
            </a:r>
            <a:endParaRPr lang="de-AT" dirty="0"/>
          </a:p>
          <a:p>
            <a:pPr lvl="0"/>
            <a:r>
              <a:rPr lang="de-AT" dirty="0" err="1"/>
              <a:t>SeLite</a:t>
            </a:r>
            <a:endParaRPr lang="de-AT" dirty="0"/>
          </a:p>
          <a:p>
            <a:pPr lvl="0"/>
            <a:r>
              <a:rPr lang="de-AT" dirty="0" err="1"/>
              <a:t>sqlmap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099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6940F-18FB-4F5E-A5FB-BA72F10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Datenbank-Testschritte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A7E3B-990D-4505-84EF-662A7B88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e-AT" dirty="0"/>
              <a:t>Bereiten Sie die Umgebung vor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AT" dirty="0"/>
              <a:t>Führen Sie einen Test durch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AT" dirty="0"/>
              <a:t>Testergebnis prüfen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AT" dirty="0"/>
              <a:t>Validierung entsprechend der erwarteten Ergebnisse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AT" dirty="0"/>
              <a:t>Berichterstattung an die jeweiligen Stakeholder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085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Microsoft Office PowerPoint</Application>
  <PresentationFormat>Breitbild</PresentationFormat>
  <Paragraphs>147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Arial Unicode MS</vt:lpstr>
      <vt:lpstr>Calibri</vt:lpstr>
      <vt:lpstr>Calibri Light</vt:lpstr>
      <vt:lpstr>Consolas</vt:lpstr>
      <vt:lpstr>Office</vt:lpstr>
      <vt:lpstr>Testen von Datenbanken</vt:lpstr>
      <vt:lpstr>Testdatenbank</vt:lpstr>
      <vt:lpstr>Datenbankvalidierungen</vt:lpstr>
      <vt:lpstr>ACID</vt:lpstr>
      <vt:lpstr>Types of Testing</vt:lpstr>
      <vt:lpstr>Types of Database Testing</vt:lpstr>
      <vt:lpstr>Database Schema Testing</vt:lpstr>
      <vt:lpstr>Database Testing Tools</vt:lpstr>
      <vt:lpstr>Datenbank-Testschritte</vt:lpstr>
      <vt:lpstr>Database Migrations</vt:lpstr>
      <vt:lpstr>JDBC - Statements</vt:lpstr>
      <vt:lpstr>JDBC - CallableStatement</vt:lpstr>
      <vt:lpstr>JDBC - Metadaten</vt:lpstr>
      <vt:lpstr>AssertJ-DB</vt:lpstr>
      <vt:lpstr>Table</vt:lpstr>
      <vt:lpstr>Request</vt:lpstr>
      <vt:lpstr>Request mit Parameter</vt:lpstr>
      <vt:lpstr>Navigation - Table or Request</vt:lpstr>
      <vt:lpstr>root</vt:lpstr>
      <vt:lpstr>To a Row</vt:lpstr>
      <vt:lpstr>Return from row</vt:lpstr>
      <vt:lpstr>To a Column</vt:lpstr>
      <vt:lpstr>Return from column</vt:lpstr>
      <vt:lpstr>Rows and columns</vt:lpstr>
      <vt:lpstr>To a Value</vt:lpstr>
      <vt:lpstr>Changes</vt:lpstr>
      <vt:lpstr>Navigation - Changes</vt:lpstr>
      <vt:lpstr>Complex SQL</vt:lpstr>
      <vt:lpstr>JOOQ</vt:lpstr>
      <vt:lpstr>Database Rider</vt:lpstr>
      <vt:lpstr>POM</vt:lpstr>
      <vt:lpstr>DataSet YML</vt:lpstr>
      <vt:lpstr>Database Rider verwenden</vt:lpstr>
      <vt:lpstr>Database Rider verwenden</vt:lpstr>
      <vt:lpstr>Database Rider verwenden</vt:lpstr>
      <vt:lpstr>DataSet exportieren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Testen von Datenbanken</dc:title>
  <dc:creator>csteyrer</dc:creator>
  <cp:lastModifiedBy>csteyrer</cp:lastModifiedBy>
  <cp:revision>104</cp:revision>
  <dcterms:created xsi:type="dcterms:W3CDTF">2020-01-06T21:05:16Z</dcterms:created>
  <dcterms:modified xsi:type="dcterms:W3CDTF">2020-01-14T16:03:29Z</dcterms:modified>
</cp:coreProperties>
</file>