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61" r:id="rId5"/>
    <p:sldId id="260" r:id="rId6"/>
    <p:sldId id="259" r:id="rId7"/>
    <p:sldId id="275" r:id="rId8"/>
    <p:sldId id="274" r:id="rId9"/>
    <p:sldId id="263" r:id="rId10"/>
    <p:sldId id="264" r:id="rId11"/>
    <p:sldId id="273" r:id="rId12"/>
    <p:sldId id="265" r:id="rId13"/>
    <p:sldId id="266" r:id="rId14"/>
    <p:sldId id="269" r:id="rId15"/>
    <p:sldId id="270"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E571971-D5FE-426A-BB13-E7DDB01C7E45}" type="datetimeFigureOut">
              <a:rPr lang="en-US" smtClean="0"/>
              <a:pPr/>
              <a:t>30-Jan-23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B423-63C6-4C67-8292-C2D7580DBF8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71971-D5FE-426A-BB13-E7DDB01C7E45}" type="datetimeFigureOut">
              <a:rPr lang="en-US" smtClean="0"/>
              <a:pPr/>
              <a:t>30-Jan-23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71971-D5FE-426A-BB13-E7DDB01C7E45}" type="datetimeFigureOut">
              <a:rPr lang="en-US" smtClean="0"/>
              <a:pPr/>
              <a:t>30-Jan-23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71971-D5FE-426A-BB13-E7DDB01C7E45}" type="datetimeFigureOut">
              <a:rPr lang="en-US" smtClean="0"/>
              <a:pPr/>
              <a:t>30-Jan-23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571971-D5FE-426A-BB13-E7DDB01C7E45}" type="datetimeFigureOut">
              <a:rPr lang="en-US" smtClean="0"/>
              <a:pPr/>
              <a:t>30-Jan-23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B423-63C6-4C67-8292-C2D7580DBF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571971-D5FE-426A-BB13-E7DDB01C7E45}" type="datetimeFigureOut">
              <a:rPr lang="en-US" smtClean="0"/>
              <a:pPr/>
              <a:t>30-Jan-23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571971-D5FE-426A-BB13-E7DDB01C7E45}" type="datetimeFigureOut">
              <a:rPr lang="en-US" smtClean="0"/>
              <a:pPr/>
              <a:t>30-Jan-23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571971-D5FE-426A-BB13-E7DDB01C7E45}" type="datetimeFigureOut">
              <a:rPr lang="en-US" smtClean="0"/>
              <a:pPr/>
              <a:t>30-Jan-23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71971-D5FE-426A-BB13-E7DDB01C7E45}" type="datetimeFigureOut">
              <a:rPr lang="en-US" smtClean="0"/>
              <a:pPr/>
              <a:t>30-Jan-23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E571971-D5FE-426A-BB13-E7DDB01C7E45}" type="datetimeFigureOut">
              <a:rPr lang="en-US" smtClean="0"/>
              <a:pPr/>
              <a:t>30-Jan-23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0B423-63C6-4C67-8292-C2D7580DBF8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E571971-D5FE-426A-BB13-E7DDB01C7E45}" type="datetimeFigureOut">
              <a:rPr lang="en-US" smtClean="0"/>
              <a:pPr/>
              <a:t>30-Jan-23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DF0B423-63C6-4C67-8292-C2D7580DBF8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E571971-D5FE-426A-BB13-E7DDB01C7E45}" type="datetimeFigureOut">
              <a:rPr lang="en-US" smtClean="0"/>
              <a:pPr/>
              <a:t>30-Jan-23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DF0B423-63C6-4C67-8292-C2D7580DB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amazon.com/" TargetMode="Externa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E-health care based on </a:t>
            </a:r>
            <a:r>
              <a:rPr lang="en-US" dirty="0" err="1" smtClean="0"/>
              <a:t>tata</a:t>
            </a:r>
            <a:r>
              <a:rPr lang="en-US" dirty="0" smtClean="0"/>
              <a:t> health</a:t>
            </a:r>
            <a:endParaRPr lang="en-US" dirty="0"/>
          </a:p>
        </p:txBody>
      </p:sp>
      <p:sp>
        <p:nvSpPr>
          <p:cNvPr id="23554" name="AutoShape 2" descr="Icon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Icon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8" name="AutoShape 6" descr="TATA 1mg Online Healthcare App - Apps on Google P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 (1).png"/>
          <p:cNvPicPr>
            <a:picLocks noChangeAspect="1"/>
          </p:cNvPicPr>
          <p:nvPr/>
        </p:nvPicPr>
        <p:blipFill>
          <a:blip r:embed="rId2"/>
          <a:stretch>
            <a:fillRect/>
          </a:stretch>
        </p:blipFill>
        <p:spPr>
          <a:xfrm>
            <a:off x="6553200" y="533400"/>
            <a:ext cx="2143125" cy="2143125"/>
          </a:xfrm>
          <a:prstGeom prst="rect">
            <a:avLst/>
          </a:prstGeom>
        </p:spPr>
      </p:pic>
      <p:sp>
        <p:nvSpPr>
          <p:cNvPr id="8" name="Rectangle 7"/>
          <p:cNvSpPr/>
          <p:nvPr/>
        </p:nvSpPr>
        <p:spPr>
          <a:xfrm>
            <a:off x="5105400" y="5181600"/>
            <a:ext cx="3886200" cy="1477328"/>
          </a:xfrm>
          <a:prstGeom prst="rect">
            <a:avLst/>
          </a:prstGeom>
        </p:spPr>
        <p:txBody>
          <a:bodyPr wrap="square">
            <a:spAutoFit/>
          </a:bodyPr>
          <a:lstStyle/>
          <a:p>
            <a:pPr algn="just"/>
            <a:r>
              <a:rPr lang="en-US" dirty="0" smtClean="0"/>
              <a:t>COURSE  CODE:CSA371 </a:t>
            </a:r>
          </a:p>
          <a:p>
            <a:pPr algn="just"/>
            <a:r>
              <a:rPr lang="en-US" dirty="0" smtClean="0"/>
              <a:t>COURSE  NAME:SOFTWARETESTING</a:t>
            </a:r>
          </a:p>
          <a:p>
            <a:pPr algn="just"/>
            <a:r>
              <a:rPr lang="en-US" dirty="0" smtClean="0"/>
              <a:t>DATE :31.01.2023  </a:t>
            </a:r>
          </a:p>
          <a:p>
            <a:pPr algn="just"/>
            <a:r>
              <a:rPr lang="en-US" dirty="0" smtClean="0"/>
              <a:t> </a:t>
            </a:r>
            <a:r>
              <a:rPr lang="en-US" dirty="0" smtClean="0"/>
              <a:t>NAME:ARJUN.B </a:t>
            </a:r>
            <a:endParaRPr lang="en-US" dirty="0" smtClean="0"/>
          </a:p>
          <a:p>
            <a:pPr algn="just"/>
            <a:r>
              <a:rPr lang="en-US" dirty="0" smtClean="0"/>
              <a:t>REG: </a:t>
            </a:r>
            <a:r>
              <a:rPr lang="en-US" dirty="0" smtClean="0"/>
              <a:t>192011021     </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smtClean="0">
                <a:solidFill>
                  <a:srgbClr val="FF0000"/>
                </a:solidFill>
              </a:rPr>
              <a:t> </a:t>
            </a:r>
            <a:r>
              <a:rPr lang="en-IN" sz="4800" b="0" dirty="0" smtClean="0">
                <a:solidFill>
                  <a:srgbClr val="FF0000"/>
                </a:solidFill>
              </a:rPr>
              <a:t>2.Search medicines and product</a:t>
            </a:r>
            <a:endParaRPr lang="en-US" b="0" dirty="0"/>
          </a:p>
        </p:txBody>
      </p:sp>
      <p:sp>
        <p:nvSpPr>
          <p:cNvPr id="5" name="Content Placeholder 4"/>
          <p:cNvSpPr>
            <a:spLocks noGrp="1"/>
          </p:cNvSpPr>
          <p:nvPr>
            <p:ph idx="1"/>
          </p:nvPr>
        </p:nvSpPr>
        <p:spPr/>
        <p:txBody>
          <a:bodyPr>
            <a:normAutofit/>
          </a:bodyPr>
          <a:lstStyle/>
          <a:p>
            <a:r>
              <a:rPr lang="en-US" sz="2000" dirty="0" smtClean="0"/>
              <a:t> you’re looking for a new one.  Let’s start by moving the mouse over up of search </a:t>
            </a:r>
            <a:r>
              <a:rPr lang="en-US" sz="2000" b="1" dirty="0" smtClean="0"/>
              <a:t>medicines and product</a:t>
            </a:r>
            <a:endParaRPr lang="en-US" sz="2000" b="1" dirty="0"/>
          </a:p>
        </p:txBody>
      </p:sp>
      <p:pic>
        <p:nvPicPr>
          <p:cNvPr id="6" name="Picture 5" descr="5fd8a095-9a4c-4170-b8e8-487535731573.jpg"/>
          <p:cNvPicPr>
            <a:picLocks noChangeAspect="1"/>
          </p:cNvPicPr>
          <p:nvPr/>
        </p:nvPicPr>
        <p:blipFill>
          <a:blip r:embed="rId2"/>
          <a:stretch>
            <a:fillRect/>
          </a:stretch>
        </p:blipFill>
        <p:spPr>
          <a:xfrm>
            <a:off x="685800" y="2895600"/>
            <a:ext cx="2228850" cy="3810000"/>
          </a:xfrm>
          <a:prstGeom prst="rect">
            <a:avLst/>
          </a:prstGeom>
        </p:spPr>
      </p:pic>
      <p:pic>
        <p:nvPicPr>
          <p:cNvPr id="7" name="Picture 6" descr="7f102dc0-d253-4c30-9935-40121504a61f.jpg"/>
          <p:cNvPicPr>
            <a:picLocks noChangeAspect="1"/>
          </p:cNvPicPr>
          <p:nvPr/>
        </p:nvPicPr>
        <p:blipFill>
          <a:blip r:embed="rId3"/>
          <a:stretch>
            <a:fillRect/>
          </a:stretch>
        </p:blipFill>
        <p:spPr>
          <a:xfrm>
            <a:off x="6172200" y="2514600"/>
            <a:ext cx="2609850" cy="4191000"/>
          </a:xfrm>
          <a:prstGeom prst="rect">
            <a:avLst/>
          </a:prstGeom>
        </p:spPr>
      </p:pic>
      <p:cxnSp>
        <p:nvCxnSpPr>
          <p:cNvPr id="9" name="Straight Arrow Connector 8"/>
          <p:cNvCxnSpPr/>
          <p:nvPr/>
        </p:nvCxnSpPr>
        <p:spPr>
          <a:xfrm>
            <a:off x="3048000" y="4648200"/>
            <a:ext cx="3048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dirty="0" smtClean="0">
                <a:solidFill>
                  <a:srgbClr val="FF0000"/>
                </a:solidFill>
              </a:rPr>
              <a:t>3. Online doctor consult</a:t>
            </a:r>
            <a:endParaRPr lang="en-US" dirty="0"/>
          </a:p>
        </p:txBody>
      </p:sp>
      <p:sp>
        <p:nvSpPr>
          <p:cNvPr id="3" name="Content Placeholder 2"/>
          <p:cNvSpPr>
            <a:spLocks noGrp="1"/>
          </p:cNvSpPr>
          <p:nvPr>
            <p:ph idx="1"/>
          </p:nvPr>
        </p:nvSpPr>
        <p:spPr/>
        <p:txBody>
          <a:bodyPr/>
          <a:lstStyle/>
          <a:p>
            <a:r>
              <a:rPr lang="en-US" dirty="0" smtClean="0"/>
              <a:t>Online doctor consultation with qualified doctor</a:t>
            </a:r>
            <a:endParaRPr lang="en-US" dirty="0"/>
          </a:p>
        </p:txBody>
      </p:sp>
      <p:pic>
        <p:nvPicPr>
          <p:cNvPr id="4" name="Picture 3" descr="71737fe0-039e-4c94-84eb-de75e8d35c6e.jpg"/>
          <p:cNvPicPr>
            <a:picLocks noChangeAspect="1"/>
          </p:cNvPicPr>
          <p:nvPr/>
        </p:nvPicPr>
        <p:blipFill>
          <a:blip r:embed="rId2"/>
          <a:stretch>
            <a:fillRect/>
          </a:stretch>
        </p:blipFill>
        <p:spPr>
          <a:xfrm>
            <a:off x="914400" y="2819400"/>
            <a:ext cx="2457450" cy="3886200"/>
          </a:xfrm>
          <a:prstGeom prst="rect">
            <a:avLst/>
          </a:prstGeom>
        </p:spPr>
      </p:pic>
      <p:pic>
        <p:nvPicPr>
          <p:cNvPr id="5" name="Picture 4" descr="6ca5b06f-ba3e-401e-9735-c6d87484615c.jpg"/>
          <p:cNvPicPr>
            <a:picLocks noChangeAspect="1"/>
          </p:cNvPicPr>
          <p:nvPr/>
        </p:nvPicPr>
        <p:blipFill>
          <a:blip r:embed="rId3"/>
          <a:stretch>
            <a:fillRect/>
          </a:stretch>
        </p:blipFill>
        <p:spPr>
          <a:xfrm>
            <a:off x="5791200" y="2819400"/>
            <a:ext cx="2228850" cy="3810000"/>
          </a:xfrm>
          <a:prstGeom prst="rect">
            <a:avLst/>
          </a:prstGeom>
        </p:spPr>
      </p:pic>
      <p:cxnSp>
        <p:nvCxnSpPr>
          <p:cNvPr id="7" name="Straight Arrow Connector 6"/>
          <p:cNvCxnSpPr>
            <a:endCxn id="5" idx="1"/>
          </p:cNvCxnSpPr>
          <p:nvPr/>
        </p:nvCxnSpPr>
        <p:spPr>
          <a:xfrm>
            <a:off x="3505200" y="4724400"/>
            <a:ext cx="2286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rgbClr val="FF0000"/>
                </a:solidFill>
              </a:rPr>
              <a:t/>
            </a:r>
            <a:br>
              <a:rPr lang="en-US" sz="4800" dirty="0" smtClean="0">
                <a:solidFill>
                  <a:srgbClr val="FF0000"/>
                </a:solidFill>
              </a:rPr>
            </a:br>
            <a:r>
              <a:rPr lang="en-US" sz="4800" dirty="0" smtClean="0">
                <a:solidFill>
                  <a:srgbClr val="FF0000"/>
                </a:solidFill>
              </a:rPr>
              <a:t>4</a:t>
            </a:r>
            <a:r>
              <a:rPr lang="en-US" sz="4800" b="0" dirty="0" smtClean="0">
                <a:solidFill>
                  <a:srgbClr val="FF0000"/>
                </a:solidFill>
              </a:rPr>
              <a:t>. Find a specific category</a:t>
            </a:r>
            <a:r>
              <a:rPr lang="en-US" sz="4800" dirty="0" smtClean="0">
                <a:solidFill>
                  <a:srgbClr val="FF0000"/>
                </a:solidFill>
              </a:rPr>
              <a:t/>
            </a:r>
            <a:br>
              <a:rPr lang="en-US" sz="4800" dirty="0" smtClean="0">
                <a:solidFill>
                  <a:srgbClr val="FF0000"/>
                </a:solidFill>
              </a:rPr>
            </a:br>
            <a:endParaRPr lang="en-US" dirty="0"/>
          </a:p>
        </p:txBody>
      </p:sp>
      <p:sp>
        <p:nvSpPr>
          <p:cNvPr id="3" name="Content Placeholder 2"/>
          <p:cNvSpPr>
            <a:spLocks noGrp="1"/>
          </p:cNvSpPr>
          <p:nvPr>
            <p:ph idx="1"/>
          </p:nvPr>
        </p:nvSpPr>
        <p:spPr/>
        <p:txBody>
          <a:bodyPr/>
          <a:lstStyle/>
          <a:p>
            <a:pPr algn="just"/>
            <a:r>
              <a:rPr lang="en-US" sz="2400" dirty="0" smtClean="0"/>
              <a:t>Now, let’s there are top brand in </a:t>
            </a:r>
            <a:r>
              <a:rPr lang="en-US" sz="2400" dirty="0" err="1" smtClean="0"/>
              <a:t>Dolo</a:t>
            </a:r>
            <a:r>
              <a:rPr lang="en-US" sz="2400" dirty="0" smtClean="0"/>
              <a:t> click on </a:t>
            </a:r>
            <a:r>
              <a:rPr lang="en-US" sz="2400" dirty="0" err="1" smtClean="0"/>
              <a:t>Dolo</a:t>
            </a:r>
            <a:r>
              <a:rPr lang="en-US" sz="2400" dirty="0" smtClean="0"/>
              <a:t> 650 tablets</a:t>
            </a:r>
            <a:r>
              <a:rPr lang="en-US" sz="2400" b="1" dirty="0" smtClean="0"/>
              <a:t> </a:t>
            </a:r>
            <a:r>
              <a:rPr lang="en-US" sz="2400" dirty="0" smtClean="0"/>
              <a:t> just to narrow things down a bit more.</a:t>
            </a:r>
          </a:p>
          <a:p>
            <a:endParaRPr lang="en-US" dirty="0"/>
          </a:p>
        </p:txBody>
      </p:sp>
      <p:pic>
        <p:nvPicPr>
          <p:cNvPr id="8" name="Picture 7" descr="a6fb5bc0-3db8-425e-b0ad-ade2baa7af13.jpg"/>
          <p:cNvPicPr>
            <a:picLocks noChangeAspect="1"/>
          </p:cNvPicPr>
          <p:nvPr/>
        </p:nvPicPr>
        <p:blipFill>
          <a:blip r:embed="rId2"/>
          <a:stretch>
            <a:fillRect/>
          </a:stretch>
        </p:blipFill>
        <p:spPr>
          <a:xfrm>
            <a:off x="2819400" y="2743200"/>
            <a:ext cx="2781300" cy="3886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rgbClr val="FF0000"/>
                </a:solidFill>
              </a:rPr>
              <a:t/>
            </a:r>
            <a:br>
              <a:rPr lang="en-US" sz="4800" dirty="0" smtClean="0">
                <a:solidFill>
                  <a:srgbClr val="FF0000"/>
                </a:solidFill>
              </a:rPr>
            </a:br>
            <a:r>
              <a:rPr lang="en-US" sz="4800" b="0" dirty="0" smtClean="0">
                <a:solidFill>
                  <a:srgbClr val="FF0000"/>
                </a:solidFill>
              </a:rPr>
              <a:t>5. View and select an item.</a:t>
            </a:r>
            <a:r>
              <a:rPr lang="en-US" sz="4800" dirty="0" smtClean="0">
                <a:solidFill>
                  <a:srgbClr val="FF0000"/>
                </a:solidFill>
              </a:rPr>
              <a:t/>
            </a:r>
            <a:br>
              <a:rPr lang="en-US" sz="4800" dirty="0" smtClean="0">
                <a:solidFill>
                  <a:srgbClr val="FF0000"/>
                </a:solidFill>
              </a:rPr>
            </a:br>
            <a:endParaRPr lang="en-US" dirty="0"/>
          </a:p>
        </p:txBody>
      </p:sp>
      <p:sp>
        <p:nvSpPr>
          <p:cNvPr id="3" name="Content Placeholder 2"/>
          <p:cNvSpPr>
            <a:spLocks noGrp="1"/>
          </p:cNvSpPr>
          <p:nvPr>
            <p:ph idx="1"/>
          </p:nvPr>
        </p:nvSpPr>
        <p:spPr/>
        <p:txBody>
          <a:bodyPr/>
          <a:lstStyle/>
          <a:p>
            <a:r>
              <a:rPr lang="en-US" dirty="0" smtClean="0"/>
              <a:t>You’ll now see a list of </a:t>
            </a:r>
            <a:r>
              <a:rPr lang="en-US" dirty="0" smtClean="0"/>
              <a:t> T</a:t>
            </a:r>
            <a:r>
              <a:rPr lang="en-US" dirty="0" smtClean="0"/>
              <a:t>ablets</a:t>
            </a:r>
            <a:r>
              <a:rPr lang="en-US" dirty="0" smtClean="0"/>
              <a:t> </a:t>
            </a:r>
            <a:r>
              <a:rPr lang="en-US" dirty="0" smtClean="0"/>
              <a:t>available for sale and product information</a:t>
            </a:r>
          </a:p>
          <a:p>
            <a:endParaRPr lang="en-US" dirty="0"/>
          </a:p>
        </p:txBody>
      </p:sp>
      <p:pic>
        <p:nvPicPr>
          <p:cNvPr id="4" name="Picture 3" descr="1cef0825-0f4a-4485-9483-3db681bc24d1.jpg"/>
          <p:cNvPicPr>
            <a:picLocks noChangeAspect="1"/>
          </p:cNvPicPr>
          <p:nvPr/>
        </p:nvPicPr>
        <p:blipFill>
          <a:blip r:embed="rId2"/>
          <a:stretch>
            <a:fillRect/>
          </a:stretch>
        </p:blipFill>
        <p:spPr>
          <a:xfrm>
            <a:off x="3352800" y="3285978"/>
            <a:ext cx="2362200" cy="3343421"/>
          </a:xfrm>
          <a:prstGeom prst="rect">
            <a:avLst/>
          </a:prstGeom>
        </p:spPr>
      </p:pic>
      <p:pic>
        <p:nvPicPr>
          <p:cNvPr id="5" name="Picture 4" descr="6f7f4afc-4187-4c09-a95d-054e415205f3.jpg"/>
          <p:cNvPicPr>
            <a:picLocks noChangeAspect="1"/>
          </p:cNvPicPr>
          <p:nvPr/>
        </p:nvPicPr>
        <p:blipFill>
          <a:blip r:embed="rId3"/>
          <a:stretch>
            <a:fillRect/>
          </a:stretch>
        </p:blipFill>
        <p:spPr>
          <a:xfrm>
            <a:off x="152400" y="3307522"/>
            <a:ext cx="2438400" cy="3321878"/>
          </a:xfrm>
          <a:prstGeom prst="rect">
            <a:avLst/>
          </a:prstGeom>
        </p:spPr>
      </p:pic>
      <p:pic>
        <p:nvPicPr>
          <p:cNvPr id="6" name="Picture 5" descr="f32205c9-a5e8-4656-9f19-266800bd81ef.jpg"/>
          <p:cNvPicPr>
            <a:picLocks noChangeAspect="1"/>
          </p:cNvPicPr>
          <p:nvPr/>
        </p:nvPicPr>
        <p:blipFill>
          <a:blip r:embed="rId4"/>
          <a:stretch>
            <a:fillRect/>
          </a:stretch>
        </p:blipFill>
        <p:spPr>
          <a:xfrm>
            <a:off x="6476999" y="3276600"/>
            <a:ext cx="2297181" cy="3276599"/>
          </a:xfrm>
          <a:prstGeom prst="rect">
            <a:avLst/>
          </a:prstGeom>
        </p:spPr>
      </p:pic>
      <p:cxnSp>
        <p:nvCxnSpPr>
          <p:cNvPr id="8" name="Straight Arrow Connector 7"/>
          <p:cNvCxnSpPr/>
          <p:nvPr/>
        </p:nvCxnSpPr>
        <p:spPr>
          <a:xfrm>
            <a:off x="2590800" y="48006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715000" y="48768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0" dirty="0" smtClean="0">
                <a:solidFill>
                  <a:srgbClr val="FF0000"/>
                </a:solidFill>
              </a:rPr>
              <a:t>6. Choose a payment method.</a:t>
            </a:r>
            <a:endParaRPr lang="en-US" b="0" dirty="0"/>
          </a:p>
        </p:txBody>
      </p:sp>
      <p:sp>
        <p:nvSpPr>
          <p:cNvPr id="3" name="Content Placeholder 2"/>
          <p:cNvSpPr>
            <a:spLocks noGrp="1"/>
          </p:cNvSpPr>
          <p:nvPr>
            <p:ph idx="1"/>
          </p:nvPr>
        </p:nvSpPr>
        <p:spPr/>
        <p:txBody>
          <a:bodyPr/>
          <a:lstStyle/>
          <a:p>
            <a:r>
              <a:rPr lang="en-US" sz="2000" dirty="0" smtClean="0"/>
              <a:t>You’ll now have to select a method of paying for your purchase.</a:t>
            </a:r>
          </a:p>
          <a:p>
            <a:endParaRPr lang="en-US" dirty="0"/>
          </a:p>
        </p:txBody>
      </p:sp>
      <p:pic>
        <p:nvPicPr>
          <p:cNvPr id="4" name="Picture 3" descr="Screenshot (92).png"/>
          <p:cNvPicPr>
            <a:picLocks noChangeAspect="1"/>
          </p:cNvPicPr>
          <p:nvPr/>
        </p:nvPicPr>
        <p:blipFill>
          <a:blip r:embed="rId2"/>
          <a:stretch>
            <a:fillRect/>
          </a:stretch>
        </p:blipFill>
        <p:spPr>
          <a:xfrm>
            <a:off x="228600" y="2514600"/>
            <a:ext cx="8666301" cy="366638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rgbClr val="FF0000"/>
                </a:solidFill>
              </a:rPr>
              <a:t>7. </a:t>
            </a:r>
            <a:r>
              <a:rPr lang="en-US" sz="4800" b="0" dirty="0" smtClean="0">
                <a:solidFill>
                  <a:srgbClr val="FF0000"/>
                </a:solidFill>
              </a:rPr>
              <a:t>Confirm</a:t>
            </a:r>
            <a:r>
              <a:rPr lang="en-US" sz="4800" dirty="0" smtClean="0">
                <a:solidFill>
                  <a:srgbClr val="FF0000"/>
                </a:solidFill>
              </a:rPr>
              <a:t> and place your order.</a:t>
            </a:r>
            <a:endParaRPr lang="en-US" dirty="0"/>
          </a:p>
        </p:txBody>
      </p:sp>
      <p:sp>
        <p:nvSpPr>
          <p:cNvPr id="3" name="Content Placeholder 2"/>
          <p:cNvSpPr>
            <a:spLocks noGrp="1"/>
          </p:cNvSpPr>
          <p:nvPr>
            <p:ph idx="1"/>
          </p:nvPr>
        </p:nvSpPr>
        <p:spPr/>
        <p:txBody>
          <a:bodyPr>
            <a:normAutofit/>
          </a:bodyPr>
          <a:lstStyle/>
          <a:p>
            <a:r>
              <a:rPr lang="en-US" sz="2000" dirty="0" smtClean="0"/>
              <a:t>On the next screen, you can review your order and make any final changes, including the type of shipping you want.  If you’re happy with what you have, click </a:t>
            </a:r>
            <a:r>
              <a:rPr lang="en-US" sz="2000" b="1" dirty="0" smtClean="0"/>
              <a:t>Place Your Order</a:t>
            </a:r>
            <a:r>
              <a:rPr lang="en-US" sz="2000" dirty="0" smtClean="0"/>
              <a:t>.</a:t>
            </a:r>
          </a:p>
          <a:p>
            <a:endParaRPr lang="en-US" sz="2000" dirty="0"/>
          </a:p>
        </p:txBody>
      </p:sp>
      <p:pic>
        <p:nvPicPr>
          <p:cNvPr id="4" name="Picture 3" descr="DPdAvWlUQAAz2Vb.jpg"/>
          <p:cNvPicPr>
            <a:picLocks noChangeAspect="1"/>
          </p:cNvPicPr>
          <p:nvPr/>
        </p:nvPicPr>
        <p:blipFill>
          <a:blip r:embed="rId2"/>
          <a:stretch>
            <a:fillRect/>
          </a:stretch>
        </p:blipFill>
        <p:spPr>
          <a:xfrm>
            <a:off x="2743200" y="2971800"/>
            <a:ext cx="3039600" cy="3429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pic>
        <p:nvPicPr>
          <p:cNvPr id="4" name="Content Placeholder 3" descr="Screenshot (95).png"/>
          <p:cNvPicPr>
            <a:picLocks noGrp="1" noChangeAspect="1"/>
          </p:cNvPicPr>
          <p:nvPr>
            <p:ph idx="1"/>
          </p:nvPr>
        </p:nvPicPr>
        <p:blipFill>
          <a:blip r:embed="rId2"/>
          <a:stretch>
            <a:fillRect/>
          </a:stretch>
        </p:blipFill>
        <p:spPr>
          <a:xfrm>
            <a:off x="304800" y="1676400"/>
            <a:ext cx="8610600" cy="48006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a:bodyPr>
          <a:lstStyle/>
          <a:p>
            <a:r>
              <a:rPr lang="en-US" sz="2400" dirty="0" smtClean="0"/>
              <a:t>It can be said that  </a:t>
            </a:r>
            <a:r>
              <a:rPr lang="en-US" sz="2400" b="1" dirty="0" smtClean="0"/>
              <a:t>TATA 1mg </a:t>
            </a:r>
            <a:r>
              <a:rPr lang="en-US" sz="2400" dirty="0" smtClean="0"/>
              <a:t>is the face of the current market  global, digital, and constantly expanding. It is an increasingly productive brand, which adapts quickly to new demands, in a fast, effective and original way. For this reason, for now, even though it faces competition on all its fronts, individually, its corporate umbrella remains unparalleled and, therefore, must remain in the lead, for years to come.</a:t>
            </a:r>
            <a:endParaRPr lang="en-IN" sz="2400" dirty="0" smtClean="0"/>
          </a:p>
          <a:p>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objectives</a:t>
            </a:r>
            <a:endParaRPr lang="en-US" dirty="0"/>
          </a:p>
        </p:txBody>
      </p:sp>
      <p:sp>
        <p:nvSpPr>
          <p:cNvPr id="3" name="Content Placeholder 2"/>
          <p:cNvSpPr>
            <a:spLocks noGrp="1"/>
          </p:cNvSpPr>
          <p:nvPr>
            <p:ph idx="1"/>
          </p:nvPr>
        </p:nvSpPr>
        <p:spPr/>
        <p:txBody>
          <a:bodyPr>
            <a:normAutofit/>
          </a:bodyPr>
          <a:lstStyle/>
          <a:p>
            <a:pPr>
              <a:buNone/>
            </a:pPr>
            <a:r>
              <a:rPr lang="en-US" dirty="0" smtClean="0"/>
              <a:t>    To </a:t>
            </a:r>
            <a:r>
              <a:rPr lang="en-US" dirty="0" smtClean="0"/>
              <a:t>promote  healthy living and to facilitate prevention, early detection and management of non-communicable diseases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Abstract                                  </a:t>
            </a:r>
            <a:endParaRPr lang="en-US" dirty="0"/>
          </a:p>
        </p:txBody>
      </p:sp>
      <p:sp>
        <p:nvSpPr>
          <p:cNvPr id="3" name="Content Placeholder 2"/>
          <p:cNvSpPr>
            <a:spLocks noGrp="1"/>
          </p:cNvSpPr>
          <p:nvPr>
            <p:ph idx="1"/>
          </p:nvPr>
        </p:nvSpPr>
        <p:spPr/>
        <p:txBody>
          <a:bodyPr>
            <a:normAutofit/>
          </a:bodyPr>
          <a:lstStyle/>
          <a:p>
            <a:r>
              <a:rPr lang="en-US" sz="2800" dirty="0" smtClean="0"/>
              <a:t> Healthcare is among the fastest-growing sectors in both developed and emerging economies.</a:t>
            </a:r>
            <a:r>
              <a:rPr lang="en-IN" sz="2800" dirty="0" smtClean="0"/>
              <a:t>The project helps to get the accurate functionalities of the web application.</a:t>
            </a:r>
          </a:p>
          <a:p>
            <a:r>
              <a:rPr lang="en-IN" sz="2800" dirty="0" smtClean="0"/>
              <a:t>As this e-website has huge impact on current world , it is important to test the websites and applications.</a:t>
            </a:r>
          </a:p>
          <a:p>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a:t>
            </a:r>
            <a:r>
              <a:rPr lang="en-US" dirty="0" smtClean="0"/>
              <a:t>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Installing android studio and </a:t>
            </a:r>
            <a:r>
              <a:rPr lang="en-US" dirty="0" err="1" smtClean="0"/>
              <a:t>appium</a:t>
            </a:r>
            <a:r>
              <a:rPr lang="en-US" dirty="0" smtClean="0"/>
              <a:t> application</a:t>
            </a:r>
          </a:p>
          <a:p>
            <a:r>
              <a:rPr lang="en-US" dirty="0" smtClean="0"/>
              <a:t>Setting up an emulator in android  studio with latest version</a:t>
            </a:r>
          </a:p>
          <a:p>
            <a:r>
              <a:rPr lang="en-US" dirty="0" smtClean="0"/>
              <a:t>Getting C  code for chrome application in android studio</a:t>
            </a:r>
          </a:p>
          <a:p>
            <a:r>
              <a:rPr lang="en-US" dirty="0" smtClean="0"/>
              <a:t> Tata 1mg</a:t>
            </a:r>
          </a:p>
          <a:p>
            <a:r>
              <a:rPr lang="en-US" dirty="0" smtClean="0"/>
              <a:t>User ID</a:t>
            </a:r>
          </a:p>
          <a:p>
            <a:r>
              <a:rPr lang="en-US" dirty="0" smtClean="0"/>
              <a:t>Location</a:t>
            </a:r>
          </a:p>
          <a:p>
            <a:r>
              <a:rPr lang="en-US" dirty="0" smtClean="0"/>
              <a:t>Search medicines  </a:t>
            </a:r>
          </a:p>
          <a:p>
            <a:r>
              <a:rPr lang="en-US" dirty="0" smtClean="0"/>
              <a:t>Health care support</a:t>
            </a:r>
          </a:p>
          <a:p>
            <a:r>
              <a:rPr lang="en-US" dirty="0" smtClean="0"/>
              <a:t>Health product</a:t>
            </a:r>
          </a:p>
          <a:p>
            <a:pPr>
              <a:buNone/>
            </a:pPr>
            <a:r>
              <a:rPr lang="en-US"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Flow chat</a:t>
            </a:r>
            <a:endParaRPr lang="en-US" dirty="0"/>
          </a:p>
        </p:txBody>
      </p:sp>
      <p:sp>
        <p:nvSpPr>
          <p:cNvPr id="5" name="Content Placeholder 4"/>
          <p:cNvSpPr>
            <a:spLocks noGrp="1"/>
          </p:cNvSpPr>
          <p:nvPr>
            <p:ph idx="1"/>
          </p:nvPr>
        </p:nvSpPr>
        <p:spPr/>
        <p:txBody>
          <a:bodyPr/>
          <a:lstStyle/>
          <a:p>
            <a:endParaRPr lang="en-US"/>
          </a:p>
        </p:txBody>
      </p:sp>
      <p:pic>
        <p:nvPicPr>
          <p:cNvPr id="6" name="Picture 5">
            <a:extLst>
              <a:ext uri="{FF2B5EF4-FFF2-40B4-BE49-F238E27FC236}">
                <a16:creationId xmlns="" xmlns:a16="http://schemas.microsoft.com/office/drawing/2014/main" id="{48CFD25F-6E93-C80C-3EB6-FC2F0168F10D}"/>
              </a:ext>
            </a:extLst>
          </p:cNvPr>
          <p:cNvPicPr>
            <a:picLocks noChangeAspect="1"/>
          </p:cNvPicPr>
          <p:nvPr/>
        </p:nvPicPr>
        <p:blipFill>
          <a:blip r:embed="rId2"/>
          <a:stretch>
            <a:fillRect/>
          </a:stretch>
        </p:blipFill>
        <p:spPr>
          <a:xfrm>
            <a:off x="914400" y="1609725"/>
            <a:ext cx="7286625" cy="50958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concept map</a:t>
            </a:r>
            <a:endParaRPr lang="en-US" dirty="0"/>
          </a:p>
        </p:txBody>
      </p:sp>
      <p:pic>
        <p:nvPicPr>
          <p:cNvPr id="4" name="Content Placeholder 3" descr="Screenshot (71).png"/>
          <p:cNvPicPr>
            <a:picLocks noGrp="1" noChangeAspect="1"/>
          </p:cNvPicPr>
          <p:nvPr>
            <p:ph idx="1"/>
          </p:nvPr>
        </p:nvPicPr>
        <p:blipFill>
          <a:blip r:embed="rId2"/>
          <a:stretch>
            <a:fillRect/>
          </a:stretch>
        </p:blipFill>
        <p:spPr>
          <a:xfrm>
            <a:off x="0" y="1447799"/>
            <a:ext cx="9144000" cy="5548923"/>
          </a:xfrm>
        </p:spPr>
      </p:pic>
      <p:pic>
        <p:nvPicPr>
          <p:cNvPr id="5" name="Picture 4">
            <a:extLst>
              <a:ext uri="{FF2B5EF4-FFF2-40B4-BE49-F238E27FC236}">
                <a16:creationId xmlns:a16="http://schemas.microsoft.com/office/drawing/2014/main" xmlns="" id="{4354EA00-BD19-AE3B-FFDA-B0B794AC2E9B}"/>
              </a:ext>
            </a:extLst>
          </p:cNvPr>
          <p:cNvPicPr>
            <a:picLocks noChangeAspect="1"/>
          </p:cNvPicPr>
          <p:nvPr/>
        </p:nvPicPr>
        <p:blipFill>
          <a:blip r:embed="rId3" cstate="print"/>
          <a:stretch>
            <a:fillRect/>
          </a:stretch>
        </p:blipFill>
        <p:spPr>
          <a:xfrm>
            <a:off x="3810000" y="5867400"/>
            <a:ext cx="1469720" cy="609600"/>
          </a:xfrm>
          <a:prstGeom prst="rect">
            <a:avLst/>
          </a:prstGeom>
        </p:spPr>
      </p:pic>
      <p:cxnSp>
        <p:nvCxnSpPr>
          <p:cNvPr id="7" name="Straight Arrow Connector 6"/>
          <p:cNvCxnSpPr/>
          <p:nvPr/>
        </p:nvCxnSpPr>
        <p:spPr>
          <a:xfrm rot="5400000">
            <a:off x="3733800" y="5029200"/>
            <a:ext cx="1524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Tools </a:t>
            </a:r>
            <a:endParaRPr lang="en-US"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ü"/>
            </a:pPr>
            <a:r>
              <a:rPr lang="en-IN" dirty="0" err="1" smtClean="0"/>
              <a:t>Andriod</a:t>
            </a:r>
            <a:r>
              <a:rPr lang="en-IN" dirty="0" smtClean="0"/>
              <a:t> studio</a:t>
            </a:r>
          </a:p>
          <a:p>
            <a:pPr marL="342900" indent="-342900" algn="just">
              <a:buFont typeface="Wingdings" panose="05000000000000000000" pitchFamily="2" charset="2"/>
              <a:buChar char="ü"/>
            </a:pPr>
            <a:r>
              <a:rPr lang="en-IN" dirty="0" err="1" smtClean="0"/>
              <a:t>Appium</a:t>
            </a:r>
            <a:r>
              <a:rPr lang="en-IN" dirty="0" smtClean="0"/>
              <a:t> </a:t>
            </a:r>
            <a:r>
              <a:rPr lang="en-IN" dirty="0" smtClean="0"/>
              <a:t>inspector</a:t>
            </a:r>
          </a:p>
          <a:p>
            <a:pPr marL="342900" indent="-342900" algn="just">
              <a:buFont typeface="Wingdings" panose="05000000000000000000" pitchFamily="2" charset="2"/>
              <a:buChar char="ü"/>
            </a:pPr>
            <a:r>
              <a:rPr lang="en-IN" dirty="0" err="1" smtClean="0"/>
              <a:t>Appium</a:t>
            </a:r>
            <a:r>
              <a:rPr lang="en-IN" dirty="0" smtClean="0"/>
              <a:t> server </a:t>
            </a:r>
            <a:endParaRPr lang="en-IN" dirty="0" smtClean="0"/>
          </a:p>
          <a:p>
            <a:pPr marL="342900" indent="-342900" algn="just">
              <a:buFont typeface="Wingdings" panose="05000000000000000000" pitchFamily="2" charset="2"/>
              <a:buChar char="ü"/>
            </a:pPr>
            <a:r>
              <a:rPr lang="en-IN" dirty="0" err="1" smtClean="0"/>
              <a:t>Lamdatest</a:t>
            </a:r>
            <a:endParaRPr lang="en-IN" dirty="0" smtClean="0"/>
          </a:p>
          <a:p>
            <a:endParaRPr lang="en-US" dirty="0"/>
          </a:p>
        </p:txBody>
      </p:sp>
      <p:pic>
        <p:nvPicPr>
          <p:cNvPr id="4" name="Picture 3">
            <a:extLst>
              <a:ext uri="{FF2B5EF4-FFF2-40B4-BE49-F238E27FC236}">
                <a16:creationId xmlns:a16="http://schemas.microsoft.com/office/drawing/2014/main" xmlns="" id="{A2D43679-07C4-B5A1-8BC0-223855F680DF}"/>
              </a:ext>
            </a:extLst>
          </p:cNvPr>
          <p:cNvPicPr>
            <a:picLocks noChangeAspect="1"/>
          </p:cNvPicPr>
          <p:nvPr/>
        </p:nvPicPr>
        <p:blipFill>
          <a:blip r:embed="rId2"/>
          <a:stretch>
            <a:fillRect/>
          </a:stretch>
        </p:blipFill>
        <p:spPr>
          <a:xfrm>
            <a:off x="4724400" y="4648200"/>
            <a:ext cx="3932659" cy="1600200"/>
          </a:xfrm>
          <a:prstGeom prst="rect">
            <a:avLst/>
          </a:prstGeom>
        </p:spPr>
      </p:pic>
      <p:pic>
        <p:nvPicPr>
          <p:cNvPr id="5" name="Picture 4">
            <a:extLst>
              <a:ext uri="{FF2B5EF4-FFF2-40B4-BE49-F238E27FC236}">
                <a16:creationId xmlns:a16="http://schemas.microsoft.com/office/drawing/2014/main" xmlns="" id="{4B63CC10-F1CA-FB8F-791F-E3213CCD49EC}"/>
              </a:ext>
            </a:extLst>
          </p:cNvPr>
          <p:cNvPicPr>
            <a:picLocks noChangeAspect="1"/>
          </p:cNvPicPr>
          <p:nvPr/>
        </p:nvPicPr>
        <p:blipFill>
          <a:blip r:embed="rId3"/>
          <a:stretch>
            <a:fillRect/>
          </a:stretch>
        </p:blipFill>
        <p:spPr>
          <a:xfrm>
            <a:off x="457200" y="4267200"/>
            <a:ext cx="2433735" cy="1600200"/>
          </a:xfrm>
          <a:prstGeom prst="rect">
            <a:avLst/>
          </a:prstGeom>
        </p:spPr>
      </p:pic>
      <p:pic>
        <p:nvPicPr>
          <p:cNvPr id="6" name="Picture 5" descr="download (2).png"/>
          <p:cNvPicPr>
            <a:picLocks noChangeAspect="1"/>
          </p:cNvPicPr>
          <p:nvPr/>
        </p:nvPicPr>
        <p:blipFill>
          <a:blip r:embed="rId4"/>
          <a:stretch>
            <a:fillRect/>
          </a:stretch>
        </p:blipFill>
        <p:spPr>
          <a:xfrm>
            <a:off x="6858000" y="1676400"/>
            <a:ext cx="2019300" cy="2047875"/>
          </a:xfrm>
          <a:prstGeom prst="rect">
            <a:avLst/>
          </a:prstGeom>
        </p:spPr>
      </p:pic>
      <p:pic>
        <p:nvPicPr>
          <p:cNvPr id="7" name="Picture 6" descr="images.png"/>
          <p:cNvPicPr>
            <a:picLocks noChangeAspect="1"/>
          </p:cNvPicPr>
          <p:nvPr/>
        </p:nvPicPr>
        <p:blipFill>
          <a:blip r:embed="rId5"/>
          <a:stretch>
            <a:fillRect/>
          </a:stretch>
        </p:blipFill>
        <p:spPr>
          <a:xfrm>
            <a:off x="4495800" y="2133600"/>
            <a:ext cx="1462087" cy="114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pic>
        <p:nvPicPr>
          <p:cNvPr id="4" name="Content Placeholder 3" descr="Screenshot (86).png"/>
          <p:cNvPicPr>
            <a:picLocks noGrp="1" noChangeAspect="1"/>
          </p:cNvPicPr>
          <p:nvPr>
            <p:ph idx="1"/>
          </p:nvPr>
        </p:nvPicPr>
        <p:blipFill>
          <a:blip r:embed="rId2"/>
          <a:stretch>
            <a:fillRect/>
          </a:stretch>
        </p:blipFill>
        <p:spPr>
          <a:xfrm>
            <a:off x="3581400" y="1600200"/>
            <a:ext cx="5334000" cy="2731826"/>
          </a:xfrm>
        </p:spPr>
      </p:pic>
      <p:pic>
        <p:nvPicPr>
          <p:cNvPr id="5" name="Picture 4">
            <a:extLst>
              <a:ext uri="{FF2B5EF4-FFF2-40B4-BE49-F238E27FC236}">
                <a16:creationId xmlns:a16="http://schemas.microsoft.com/office/drawing/2014/main" xmlns="" id="{4354EA00-BD19-AE3B-FFDA-B0B794AC2E9B}"/>
              </a:ext>
            </a:extLst>
          </p:cNvPr>
          <p:cNvPicPr>
            <a:picLocks noChangeAspect="1"/>
          </p:cNvPicPr>
          <p:nvPr/>
        </p:nvPicPr>
        <p:blipFill>
          <a:blip r:embed="rId3"/>
          <a:stretch>
            <a:fillRect/>
          </a:stretch>
        </p:blipFill>
        <p:spPr>
          <a:xfrm>
            <a:off x="228600" y="1524000"/>
            <a:ext cx="3123154" cy="1295400"/>
          </a:xfrm>
          <a:prstGeom prst="rect">
            <a:avLst/>
          </a:prstGeom>
        </p:spPr>
      </p:pic>
      <p:pic>
        <p:nvPicPr>
          <p:cNvPr id="6" name="Picture 5" descr="Screenshot (85).png"/>
          <p:cNvPicPr>
            <a:picLocks noChangeAspect="1"/>
          </p:cNvPicPr>
          <p:nvPr/>
        </p:nvPicPr>
        <p:blipFill>
          <a:blip r:embed="rId4"/>
          <a:stretch>
            <a:fillRect/>
          </a:stretch>
        </p:blipFill>
        <p:spPr>
          <a:xfrm>
            <a:off x="304800" y="4419600"/>
            <a:ext cx="4191000" cy="2265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rgbClr val="FFFF00"/>
                </a:solidFill>
              </a:rPr>
              <a:t/>
            </a:r>
            <a:br>
              <a:rPr lang="en-US" sz="4800" dirty="0" smtClean="0">
                <a:solidFill>
                  <a:srgbClr val="FFFF00"/>
                </a:solidFill>
              </a:rPr>
            </a:br>
            <a:r>
              <a:rPr lang="en-US" sz="4800" dirty="0" smtClean="0">
                <a:solidFill>
                  <a:srgbClr val="FFFF00"/>
                </a:solidFill>
              </a:rPr>
              <a:t>Detailed Instructions on how to buy on TATA 1mg products</a:t>
            </a:r>
            <a:br>
              <a:rPr lang="en-US" sz="4800" dirty="0" smtClean="0">
                <a:solidFill>
                  <a:srgbClr val="FFFF00"/>
                </a:solidFill>
              </a:rPr>
            </a:br>
            <a:endParaRPr lang="en-US" dirty="0">
              <a:solidFill>
                <a:srgbClr val="FFFF00"/>
              </a:solidFill>
            </a:endParaRPr>
          </a:p>
        </p:txBody>
      </p:sp>
      <p:sp>
        <p:nvSpPr>
          <p:cNvPr id="3" name="Content Placeholder 2"/>
          <p:cNvSpPr>
            <a:spLocks noGrp="1"/>
          </p:cNvSpPr>
          <p:nvPr>
            <p:ph idx="1"/>
          </p:nvPr>
        </p:nvSpPr>
        <p:spPr/>
        <p:txBody>
          <a:bodyPr/>
          <a:lstStyle/>
          <a:p>
            <a:pPr>
              <a:buNone/>
            </a:pPr>
            <a:r>
              <a:rPr lang="en-US" b="1" dirty="0" smtClean="0">
                <a:solidFill>
                  <a:srgbClr val="FF0000"/>
                </a:solidFill>
              </a:rPr>
              <a:t>1. Sign into your TATA 1mg account.</a:t>
            </a:r>
            <a:endParaRPr lang="en-US" b="1" dirty="0" smtClean="0"/>
          </a:p>
          <a:p>
            <a:pPr algn="just">
              <a:buNone/>
            </a:pPr>
            <a:r>
              <a:rPr lang="en-US" sz="2000" dirty="0" smtClean="0"/>
              <a:t>Go to </a:t>
            </a:r>
            <a:r>
              <a:rPr lang="en-US" sz="2000" b="1" dirty="0" smtClean="0">
                <a:hlinkClick r:id="rId2"/>
              </a:rPr>
              <a:t>www.tata 1mg.com</a:t>
            </a:r>
            <a:r>
              <a:rPr lang="en-US" sz="2000" dirty="0" smtClean="0"/>
              <a:t> in your web browser and log in.  To</a:t>
            </a:r>
          </a:p>
          <a:p>
            <a:pPr algn="just">
              <a:buNone/>
            </a:pPr>
            <a:r>
              <a:rPr lang="en-US" sz="2000" dirty="0" smtClean="0"/>
              <a:t>do this, move your mouse over “Get started, Sign In” and click </a:t>
            </a:r>
            <a:r>
              <a:rPr lang="en-US" sz="2000" b="1" dirty="0" err="1" smtClean="0"/>
              <a:t>SignIn</a:t>
            </a:r>
            <a:r>
              <a:rPr lang="en-US" sz="2000" dirty="0" smtClean="0"/>
              <a:t>.</a:t>
            </a:r>
          </a:p>
          <a:p>
            <a:pPr algn="just">
              <a:buNone/>
            </a:pPr>
            <a:r>
              <a:rPr lang="en-US" sz="2000" dirty="0" smtClean="0"/>
              <a:t>Then click in the boxes highlighted in the right screenshot</a:t>
            </a:r>
          </a:p>
          <a:p>
            <a:pPr algn="just">
              <a:buNone/>
            </a:pPr>
            <a:r>
              <a:rPr lang="en-US" sz="2000" dirty="0" smtClean="0"/>
              <a:t>below and type in your email address and account password,</a:t>
            </a:r>
          </a:p>
          <a:p>
            <a:pPr algn="just">
              <a:buNone/>
            </a:pPr>
            <a:r>
              <a:rPr lang="en-US" sz="2000" dirty="0" smtClean="0"/>
              <a:t>respectively.  Finally, click </a:t>
            </a:r>
            <a:r>
              <a:rPr lang="en-US" sz="2000" b="1" dirty="0" smtClean="0"/>
              <a:t>Sign In Using Our Secure Server</a:t>
            </a:r>
            <a:r>
              <a:rPr lang="en-US" sz="2000" dirty="0" smtClean="0"/>
              <a:t>.</a:t>
            </a:r>
          </a:p>
          <a:p>
            <a:pPr>
              <a:buNone/>
            </a:pPr>
            <a:endParaRPr lang="en-US" dirty="0"/>
          </a:p>
        </p:txBody>
      </p:sp>
      <p:pic>
        <p:nvPicPr>
          <p:cNvPr id="4" name="Picture 3" descr="1b415d8f-2720-4c1c-a3d6-6f8caad7d4ee.jpg"/>
          <p:cNvPicPr>
            <a:picLocks noChangeAspect="1"/>
          </p:cNvPicPr>
          <p:nvPr/>
        </p:nvPicPr>
        <p:blipFill>
          <a:blip r:embed="rId3"/>
          <a:stretch>
            <a:fillRect/>
          </a:stretch>
        </p:blipFill>
        <p:spPr>
          <a:xfrm>
            <a:off x="381000" y="3962400"/>
            <a:ext cx="2148095" cy="2667000"/>
          </a:xfrm>
          <a:prstGeom prst="rect">
            <a:avLst/>
          </a:prstGeom>
        </p:spPr>
      </p:pic>
      <p:pic>
        <p:nvPicPr>
          <p:cNvPr id="5" name="Picture 4" descr="886aec54-6c8d-4a3d-b6b8-6e3d7520d303.jpg"/>
          <p:cNvPicPr>
            <a:picLocks noChangeAspect="1"/>
          </p:cNvPicPr>
          <p:nvPr/>
        </p:nvPicPr>
        <p:blipFill>
          <a:blip r:embed="rId4"/>
          <a:stretch>
            <a:fillRect/>
          </a:stretch>
        </p:blipFill>
        <p:spPr>
          <a:xfrm>
            <a:off x="3581400" y="4038600"/>
            <a:ext cx="2152650" cy="2590799"/>
          </a:xfrm>
          <a:prstGeom prst="rect">
            <a:avLst/>
          </a:prstGeom>
        </p:spPr>
      </p:pic>
      <p:pic>
        <p:nvPicPr>
          <p:cNvPr id="6" name="Picture 5" descr="119bc786-d00b-4735-be2b-9c4ef885dfc4.jpg"/>
          <p:cNvPicPr>
            <a:picLocks noChangeAspect="1"/>
          </p:cNvPicPr>
          <p:nvPr/>
        </p:nvPicPr>
        <p:blipFill>
          <a:blip r:embed="rId5"/>
          <a:stretch>
            <a:fillRect/>
          </a:stretch>
        </p:blipFill>
        <p:spPr>
          <a:xfrm>
            <a:off x="6705600" y="3962400"/>
            <a:ext cx="2076450" cy="2743200"/>
          </a:xfrm>
          <a:prstGeom prst="rect">
            <a:avLst/>
          </a:prstGeom>
        </p:spPr>
      </p:pic>
      <p:cxnSp>
        <p:nvCxnSpPr>
          <p:cNvPr id="8" name="Straight Arrow Connector 7"/>
          <p:cNvCxnSpPr>
            <a:stCxn id="4" idx="3"/>
          </p:cNvCxnSpPr>
          <p:nvPr/>
        </p:nvCxnSpPr>
        <p:spPr>
          <a:xfrm>
            <a:off x="2438400" y="5334000"/>
            <a:ext cx="9144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638800" y="5334000"/>
            <a:ext cx="9144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971</TotalTime>
  <Words>281</Words>
  <Application>Microsoft Office PowerPoint</Application>
  <PresentationFormat>On-screen Show (4:3)</PresentationFormat>
  <Paragraphs>52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E-health care based on tata health</vt:lpstr>
      <vt:lpstr>                      objectives</vt:lpstr>
      <vt:lpstr>                      Abstract                                  </vt:lpstr>
      <vt:lpstr>Proposal system</vt:lpstr>
      <vt:lpstr>                        Flow chat</vt:lpstr>
      <vt:lpstr>                  concept map</vt:lpstr>
      <vt:lpstr>App Tools </vt:lpstr>
      <vt:lpstr>Implementation </vt:lpstr>
      <vt:lpstr> Detailed Instructions on how to buy on TATA 1mg products </vt:lpstr>
      <vt:lpstr> 2.Search medicines and product</vt:lpstr>
      <vt:lpstr>3. Online doctor consult</vt:lpstr>
      <vt:lpstr> 4. Find a specific category </vt:lpstr>
      <vt:lpstr> 5. View and select an item. </vt:lpstr>
      <vt:lpstr>6. Choose a payment method.</vt:lpstr>
      <vt:lpstr>7. Confirm and place your order.</vt:lpstr>
      <vt:lpstr>Test case</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E-health care based on tata health</dc:title>
  <dc:creator>Sneha</dc:creator>
  <cp:lastModifiedBy>Sneha</cp:lastModifiedBy>
  <cp:revision>98</cp:revision>
  <dcterms:created xsi:type="dcterms:W3CDTF">2023-01-24T05:49:02Z</dcterms:created>
  <dcterms:modified xsi:type="dcterms:W3CDTF">2023-01-30T06:05:50Z</dcterms:modified>
</cp:coreProperties>
</file>