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5" d="100"/>
          <a:sy n="85" d="100"/>
        </p:scale>
        <p:origin x="590"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1" name=""/>
        <p:cNvGrpSpPr/>
        <p:nvPr/>
      </p:nvGrpSpPr>
      <p:grpSpPr>
        <a:xfrm>
          <a:off x="0" y="0"/>
          <a:ext cx="0" cy="0"/>
          <a:chOff x="0" y="0"/>
          <a:chExt cx="0" cy="0"/>
        </a:xfrm>
      </p:grpSpPr>
      <p:grpSp>
        <p:nvGrpSpPr>
          <p:cNvPr id="42"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15"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6"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1" name=""/>
        <p:cNvGrpSpPr/>
        <p:nvPr/>
      </p:nvGrpSpPr>
      <p:grpSpPr>
        <a:xfrm>
          <a:off x="0" y="0"/>
          <a:ext cx="0" cy="0"/>
          <a:chOff x="0" y="0"/>
          <a:chExt cx="0" cy="0"/>
        </a:xfrm>
      </p:grpSpPr>
      <p:sp>
        <p:nvSpPr>
          <p:cNvPr id="104866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7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4" name=""/>
        <p:cNvGrpSpPr/>
        <p:nvPr/>
      </p:nvGrpSpPr>
      <p:grpSpPr>
        <a:xfrm>
          <a:off x="0" y="0"/>
          <a:ext cx="0" cy="0"/>
          <a:chOff x="0" y="0"/>
          <a:chExt cx="0" cy="0"/>
        </a:xfrm>
      </p:grpSpPr>
      <p:sp>
        <p:nvSpPr>
          <p:cNvPr id="104862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2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2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3"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4"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9" name=""/>
        <p:cNvGrpSpPr/>
        <p:nvPr/>
      </p:nvGrpSpPr>
      <p:grpSpPr>
        <a:xfrm>
          <a:off x="0" y="0"/>
          <a:ext cx="0" cy="0"/>
          <a:chOff x="0" y="0"/>
          <a:chExt cx="0" cy="0"/>
        </a:xfrm>
      </p:grpSpPr>
      <p:sp>
        <p:nvSpPr>
          <p:cNvPr id="1048659"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6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3" name=""/>
        <p:cNvGrpSpPr/>
        <p:nvPr/>
      </p:nvGrpSpPr>
      <p:grpSpPr>
        <a:xfrm>
          <a:off x="0" y="0"/>
          <a:ext cx="0" cy="0"/>
          <a:chOff x="0" y="0"/>
          <a:chExt cx="0" cy="0"/>
        </a:xfrm>
      </p:grpSpPr>
      <p:sp>
        <p:nvSpPr>
          <p:cNvPr id="104861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2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2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2"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23" name="Footer Placeholder 4"/>
          <p:cNvSpPr>
            <a:spLocks noGrp="1"/>
          </p:cNvSpPr>
          <p:nvPr>
            <p:ph type="ftr" sz="quarter" idx="11"/>
          </p:nvPr>
        </p:nvSpPr>
        <p:spPr/>
        <p:txBody>
          <a:bodyPr/>
          <a:p>
            <a:endParaRPr dirty="0" lang="en-US"/>
          </a:p>
        </p:txBody>
      </p:sp>
      <p:sp>
        <p:nvSpPr>
          <p:cNvPr id="104862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2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2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3" name=""/>
        <p:cNvGrpSpPr/>
        <p:nvPr/>
      </p:nvGrpSpPr>
      <p:grpSpPr>
        <a:xfrm>
          <a:off x="0" y="0"/>
          <a:ext cx="0" cy="0"/>
          <a:chOff x="0" y="0"/>
          <a:chExt cx="0" cy="0"/>
        </a:xfrm>
      </p:grpSpPr>
      <p:sp>
        <p:nvSpPr>
          <p:cNvPr id="104868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1" name="Title 1"/>
          <p:cNvSpPr>
            <a:spLocks noGrp="1"/>
          </p:cNvSpPr>
          <p:nvPr>
            <p:ph type="title"/>
          </p:nvPr>
        </p:nvSpPr>
        <p:spPr/>
        <p:txBody>
          <a:bodyPr/>
          <a:p>
            <a:r>
              <a:rPr lang="en-US"/>
              <a:t>Click to edit Master title style</a:t>
            </a:r>
            <a:endParaRPr dirty="0" lang="en-US"/>
          </a:p>
        </p:txBody>
      </p:sp>
      <p:sp>
        <p:nvSpPr>
          <p:cNvPr id="104864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Date Placeholder 3"/>
          <p:cNvSpPr>
            <a:spLocks noGrp="1"/>
          </p:cNvSpPr>
          <p:nvPr>
            <p:ph type="dt" sz="half" idx="10"/>
          </p:nvPr>
        </p:nvSpPr>
        <p:spPr/>
        <p:txBody>
          <a:bodyPr/>
          <a:p>
            <a:fld id="{55C6B4A9-1611-4792-9094-5F34BCA07E0B}" type="datetimeFigureOut">
              <a:rPr dirty="0" lang="en-US"/>
              <a:t>9/30/2022</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9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693"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6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6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6"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47"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9/30/2022</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4"/>
          <p:cNvSpPr>
            <a:spLocks noGrp="1"/>
          </p:cNvSpPr>
          <p:nvPr>
            <p:ph type="dt" sz="half" idx="10"/>
          </p:nvPr>
        </p:nvSpPr>
        <p:spPr/>
        <p:txBody>
          <a:bodyPr/>
          <a:p>
            <a:fld id="{EB712588-04B1-427B-82EE-E8DB90309F08}" type="datetimeFigureOut">
              <a:rPr dirty="0" lang="en-US"/>
              <a:t>9/30/2022</a:t>
            </a:fld>
            <a:endParaRPr dirty="0" lang="en-US"/>
          </a:p>
        </p:txBody>
      </p:sp>
      <p:sp>
        <p:nvSpPr>
          <p:cNvPr id="1048678" name="Footer Placeholder 5"/>
          <p:cNvSpPr>
            <a:spLocks noGrp="1"/>
          </p:cNvSpPr>
          <p:nvPr>
            <p:ph type="ftr" sz="quarter" idx="11"/>
          </p:nvPr>
        </p:nvSpPr>
        <p:spPr/>
        <p:txBody>
          <a:bodyPr/>
          <a:p>
            <a:endParaRPr dirty="0" lang="en-US"/>
          </a:p>
        </p:txBody>
      </p:sp>
      <p:sp>
        <p:nvSpPr>
          <p:cNvPr id="1048679"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dirty="0" lang="en-US"/>
              <a:t>9/30/2022</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590" name="Date Placeholder 2"/>
          <p:cNvSpPr>
            <a:spLocks noGrp="1"/>
          </p:cNvSpPr>
          <p:nvPr>
            <p:ph type="dt" sz="half" idx="10"/>
          </p:nvPr>
        </p:nvSpPr>
        <p:spPr/>
        <p:txBody>
          <a:bodyPr/>
          <a:p>
            <a:fld id="{B61BEF0D-F0BB-DE4B-95CE-6DB70DBA9567}" type="datetimeFigureOut">
              <a:rPr dirty="0" lang="en-US"/>
              <a:t>9/30/2022</a:t>
            </a:fld>
            <a:endParaRPr dirty="0" lang="en-US"/>
          </a:p>
        </p:txBody>
      </p:sp>
      <p:sp>
        <p:nvSpPr>
          <p:cNvPr id="1048591" name="Footer Placeholder 3"/>
          <p:cNvSpPr>
            <a:spLocks noGrp="1"/>
          </p:cNvSpPr>
          <p:nvPr>
            <p:ph type="ftr" sz="quarter" idx="11"/>
          </p:nvPr>
        </p:nvSpPr>
        <p:spPr/>
        <p:txBody>
          <a:bodyPr/>
          <a:p>
            <a:endParaRPr dirty="0" lang="en-US"/>
          </a:p>
        </p:txBody>
      </p:sp>
      <p:sp>
        <p:nvSpPr>
          <p:cNvPr id="1048592"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03" name="Date Placeholder 1"/>
          <p:cNvSpPr>
            <a:spLocks noGrp="1"/>
          </p:cNvSpPr>
          <p:nvPr>
            <p:ph type="dt" sz="half" idx="10"/>
          </p:nvPr>
        </p:nvSpPr>
        <p:spPr/>
        <p:txBody>
          <a:bodyPr/>
          <a:p>
            <a:fld id="{B61BEF0D-F0BB-DE4B-95CE-6DB70DBA9567}" type="datetimeFigureOut">
              <a:rPr dirty="0" lang="en-US"/>
              <a:t>9/30/2022</a:t>
            </a:fld>
            <a:endParaRPr dirty="0" lang="en-US"/>
          </a:p>
        </p:txBody>
      </p:sp>
      <p:sp>
        <p:nvSpPr>
          <p:cNvPr id="1048604" name="Footer Placeholder 2"/>
          <p:cNvSpPr>
            <a:spLocks noGrp="1"/>
          </p:cNvSpPr>
          <p:nvPr>
            <p:ph type="ftr" sz="quarter" idx="11"/>
          </p:nvPr>
        </p:nvSpPr>
        <p:spPr/>
        <p:txBody>
          <a:bodyPr/>
          <a:p>
            <a:endParaRPr dirty="0" lang="en-US"/>
          </a:p>
        </p:txBody>
      </p:sp>
      <p:sp>
        <p:nvSpPr>
          <p:cNvPr id="104860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8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87"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89" name="Date Placeholder 4"/>
          <p:cNvSpPr>
            <a:spLocks noGrp="1"/>
          </p:cNvSpPr>
          <p:nvPr>
            <p:ph type="dt" sz="half" idx="10"/>
          </p:nvPr>
        </p:nvSpPr>
        <p:spPr/>
        <p:txBody>
          <a:bodyPr/>
          <a:p>
            <a:fld id="{42A54C80-263E-416B-A8E0-580EDEADCBDC}" type="datetimeFigureOut">
              <a:rPr dirty="0" lang="en-US"/>
              <a:t>9/30/2022</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3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p>
            <a:fld id="{B61BEF0D-F0BB-DE4B-95CE-6DB70DBA9567}" type="datetimeFigureOut">
              <a:rPr dirty="0" lang="en-US"/>
              <a:t>9/30/2022</a:t>
            </a:fld>
            <a:endParaRPr dirty="0" lang="en-US"/>
          </a:p>
        </p:txBody>
      </p:sp>
      <p:sp>
        <p:nvSpPr>
          <p:cNvPr id="1048639" name="Footer Placeholder 5"/>
          <p:cNvSpPr>
            <a:spLocks noGrp="1"/>
          </p:cNvSpPr>
          <p:nvPr>
            <p:ph type="ftr" sz="quarter" idx="11"/>
          </p:nvPr>
        </p:nvSpPr>
        <p:spPr/>
        <p:txBody>
          <a:bodyPr/>
          <a:p>
            <a:endParaRPr dirty="0" lang="en-US"/>
          </a:p>
        </p:txBody>
      </p:sp>
      <p:sp>
        <p:nvSpPr>
          <p:cNvPr id="104864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9/30/2022</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title"/>
          </p:nvPr>
        </p:nvSpPr>
        <p:spPr>
          <a:xfrm>
            <a:off x="590743" y="2972615"/>
            <a:ext cx="8726642" cy="912771"/>
          </a:xfrm>
        </p:spPr>
        <p:txBody>
          <a:bodyPr>
            <a:normAutofit fontScale="90000"/>
          </a:bodyPr>
          <a:p>
            <a:pPr algn="ctr"/>
            <a:r>
              <a:rPr dirty="0" lang="en-US">
                <a:latin typeface="Times New Roman" panose="02020603050405020304" pitchFamily="18" charset="0"/>
                <a:cs typeface="Times New Roman" panose="02020603050405020304" pitchFamily="18" charset="0"/>
              </a:rPr>
              <a:t>ONLINE EDUCATION MODULE</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Nam</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B</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d</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o</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g</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1</a:t>
            </a:r>
            <a:r>
              <a:rPr dirty="0" lang="en-US">
                <a:latin typeface="Times New Roman" panose="02020603050405020304" pitchFamily="18" charset="0"/>
                <a:cs typeface="Times New Roman" panose="02020603050405020304" pitchFamily="18" charset="0"/>
              </a:rPr>
              <a:t>9</a:t>
            </a:r>
            <a:r>
              <a:rPr dirty="0" lang="en-US">
                <a:latin typeface="Times New Roman" panose="02020603050405020304" pitchFamily="18" charset="0"/>
                <a:cs typeface="Times New Roman" panose="02020603050405020304" pitchFamily="18" charset="0"/>
              </a:rPr>
              <a:t>2</a:t>
            </a:r>
            <a:r>
              <a:rPr dirty="0" lang="en-US">
                <a:latin typeface="Times New Roman" panose="02020603050405020304" pitchFamily="18" charset="0"/>
                <a:cs typeface="Times New Roman" panose="02020603050405020304" pitchFamily="18" charset="0"/>
              </a:rPr>
              <a:t>0</a:t>
            </a:r>
            <a:r>
              <a:rPr dirty="0" lang="en-US">
                <a:latin typeface="Times New Roman" panose="02020603050405020304" pitchFamily="18" charset="0"/>
                <a:cs typeface="Times New Roman" panose="02020603050405020304" pitchFamily="18" charset="0"/>
              </a:rPr>
              <a:t>1</a:t>
            </a:r>
            <a:r>
              <a:rPr dirty="0" lang="en-US">
                <a:latin typeface="Times New Roman" panose="02020603050405020304" pitchFamily="18" charset="0"/>
                <a:cs typeface="Times New Roman" panose="02020603050405020304" pitchFamily="18" charset="0"/>
              </a:rPr>
              <a:t>1</a:t>
            </a:r>
            <a:r>
              <a:rPr dirty="0" lang="en-US">
                <a:latin typeface="Times New Roman" panose="02020603050405020304" pitchFamily="18" charset="0"/>
                <a:cs typeface="Times New Roman" panose="02020603050405020304" pitchFamily="18" charset="0"/>
              </a:rPr>
              <a:t>0</a:t>
            </a:r>
            <a:r>
              <a:rPr dirty="0" lang="en-US">
                <a:latin typeface="Times New Roman" panose="02020603050405020304" pitchFamily="18" charset="0"/>
                <a:cs typeface="Times New Roman" panose="02020603050405020304" pitchFamily="18" charset="0"/>
              </a:rPr>
              <a:t>3</a:t>
            </a:r>
            <a:r>
              <a:rPr dirty="0" lang="en-US">
                <a:latin typeface="Times New Roman" panose="02020603050405020304" pitchFamily="18" charset="0"/>
                <a:cs typeface="Times New Roman" panose="02020603050405020304" pitchFamily="18" charset="0"/>
              </a:rPr>
              <a:t>4</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1559859" y="1290918"/>
            <a:ext cx="7951694" cy="46795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a:xfrm>
            <a:off x="1685365" y="3030070"/>
            <a:ext cx="8866093" cy="1362635"/>
          </a:xfrm>
        </p:spPr>
        <p:txBody>
          <a:bodyPr>
            <a:normAutofit fontScale="90000"/>
          </a:bodyPr>
          <a:p>
            <a:r>
              <a:rPr dirty="0" sz="3200" lang="en-US">
                <a:latin typeface="Times New Roman" panose="02020603050405020304" pitchFamily="18" charset="0"/>
                <a:cs typeface="Times New Roman" panose="02020603050405020304" pitchFamily="18" charset="0"/>
              </a:rPr>
              <a:t>AIM:-</a:t>
            </a:r>
            <a:br>
              <a:rPr dirty="0" sz="3200" lang="en-US">
                <a:latin typeface="Times New Roman" panose="02020603050405020304" pitchFamily="18" charset="0"/>
                <a:cs typeface="Times New Roman" panose="02020603050405020304" pitchFamily="18" charset="0"/>
              </a:rPr>
            </a:br>
            <a:r>
              <a:rPr dirty="0" sz="3200" lang="en-US">
                <a:latin typeface="Times New Roman" panose="02020603050405020304" pitchFamily="18" charset="0"/>
                <a:cs typeface="Times New Roman" panose="02020603050405020304" pitchFamily="18" charset="0"/>
              </a:rPr>
              <a:t>     To </a:t>
            </a:r>
            <a:r>
              <a:rPr dirty="0" sz="3200" lang="en-US" err="1">
                <a:latin typeface="Times New Roman" panose="02020603050405020304" pitchFamily="18" charset="0"/>
                <a:cs typeface="Times New Roman" panose="02020603050405020304" pitchFamily="18" charset="0"/>
              </a:rPr>
              <a:t>Analyse</a:t>
            </a:r>
            <a:r>
              <a:rPr dirty="0" sz="3200" lang="en-US">
                <a:latin typeface="Times New Roman" panose="02020603050405020304" pitchFamily="18" charset="0"/>
                <a:cs typeface="Times New Roman" panose="02020603050405020304" pitchFamily="18" charset="0"/>
              </a:rPr>
              <a:t> Online Education Module</a:t>
            </a:r>
            <a:br>
              <a:rPr dirty="0" sz="3200" lang="en-US">
                <a:latin typeface="Times New Roman" panose="02020603050405020304" pitchFamily="18" charset="0"/>
                <a:cs typeface="Times New Roman" panose="02020603050405020304" pitchFamily="18" charset="0"/>
              </a:rPr>
            </a:br>
            <a:br>
              <a:rPr dirty="0" sz="3200" lang="en-US">
                <a:latin typeface="Times New Roman" panose="02020603050405020304" pitchFamily="18" charset="0"/>
                <a:cs typeface="Times New Roman" panose="02020603050405020304" pitchFamily="18" charset="0"/>
              </a:rPr>
            </a:br>
            <a:br>
              <a:rPr dirty="0" sz="3200" lang="en-US">
                <a:latin typeface="Times New Roman" panose="02020603050405020304" pitchFamily="18" charset="0"/>
                <a:cs typeface="Times New Roman" panose="02020603050405020304" pitchFamily="18" charset="0"/>
              </a:rPr>
            </a:br>
            <a:br>
              <a:rPr dirty="0" sz="3200" lang="en-US">
                <a:latin typeface="Times New Roman" panose="02020603050405020304" pitchFamily="18" charset="0"/>
                <a:cs typeface="Times New Roman" panose="02020603050405020304" pitchFamily="18" charset="0"/>
              </a:rPr>
            </a:br>
            <a:br>
              <a:rPr dirty="0" sz="3200" lang="en-US">
                <a:latin typeface="Times New Roman" panose="02020603050405020304" pitchFamily="18" charset="0"/>
                <a:cs typeface="Times New Roman" panose="02020603050405020304" pitchFamily="18" charset="0"/>
              </a:rPr>
            </a:b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1936376" y="1837764"/>
            <a:ext cx="7337626" cy="3290047"/>
          </a:xfrm>
        </p:spPr>
        <p:txBody>
          <a:bodyPr>
            <a:normAutofit/>
          </a:bodyPr>
          <a:p>
            <a:r>
              <a:rPr dirty="0" lang="en-US"/>
              <a:t>REQUIREMENTS:-</a:t>
            </a:r>
            <a:br>
              <a:rPr dirty="0" lang="en-US"/>
            </a:br>
            <a:r>
              <a:rPr dirty="0" lang="en-US"/>
              <a:t>        1.Login module</a:t>
            </a:r>
            <a:br>
              <a:rPr dirty="0" lang="en-US"/>
            </a:br>
            <a:r>
              <a:rPr dirty="0" lang="en-US"/>
              <a:t>        2.User Name</a:t>
            </a:r>
            <a:br>
              <a:rPr dirty="0" lang="en-US"/>
            </a:br>
            <a:r>
              <a:rPr dirty="0" lang="en-US"/>
              <a:t>        3.Password</a:t>
            </a:r>
            <a:br>
              <a:rPr dirty="0" lang="en-US"/>
            </a:br>
            <a:r>
              <a:rPr dirty="0" lang="en-US"/>
              <a:t>        4.website(payment module)</a:t>
            </a:r>
            <a:br>
              <a:rPr dirty="0" lang="en-US"/>
            </a:br>
            <a:r>
              <a:rPr dirty="0" lang="en-US"/>
              <a:t>      </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6" name="Title 1"/>
          <p:cNvSpPr>
            <a:spLocks noGrp="1"/>
          </p:cNvSpPr>
          <p:nvPr>
            <p:ph type="title"/>
          </p:nvPr>
        </p:nvSpPr>
        <p:spPr>
          <a:xfrm>
            <a:off x="677334" y="609600"/>
            <a:ext cx="8596668" cy="4724400"/>
          </a:xfrm>
        </p:spPr>
        <p:txBody>
          <a:bodyPr/>
          <a:p>
            <a:r>
              <a:rPr dirty="0" lang="en-US"/>
              <a:t>Online education login page</a:t>
            </a:r>
            <a:br>
              <a:rPr dirty="0" lang="en-US"/>
            </a:br>
            <a:r>
              <a:rPr dirty="0" lang="en-US"/>
              <a:t>          </a:t>
            </a:r>
            <a:endParaRPr dirty="0" lang="en-IN"/>
          </a:p>
        </p:txBody>
      </p:sp>
      <p:pic>
        <p:nvPicPr>
          <p:cNvPr id="2097152" name="Picture 3"/>
          <p:cNvPicPr>
            <a:picLocks noChangeAspect="1"/>
          </p:cNvPicPr>
          <p:nvPr/>
        </p:nvPicPr>
        <p:blipFill>
          <a:blip xmlns:r="http://schemas.openxmlformats.org/officeDocument/2006/relationships" r:embed="rId1"/>
          <a:stretch>
            <a:fillRect/>
          </a:stretch>
        </p:blipFill>
        <p:spPr>
          <a:xfrm>
            <a:off x="2321859" y="1524000"/>
            <a:ext cx="5495366" cy="481404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1"/>
          <p:cNvSpPr>
            <a:spLocks noGrp="1"/>
          </p:cNvSpPr>
          <p:nvPr>
            <p:ph type="title"/>
          </p:nvPr>
        </p:nvSpPr>
        <p:spPr/>
        <p:txBody>
          <a:bodyPr/>
          <a:p>
            <a:r>
              <a:rPr dirty="0" lang="en-US"/>
              <a:t>Searching page</a:t>
            </a:r>
            <a:br>
              <a:rPr dirty="0" lang="en-US"/>
            </a:br>
            <a:r>
              <a:rPr dirty="0" lang="en-US"/>
              <a:t>             </a:t>
            </a: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932329" y="1512404"/>
            <a:ext cx="3433483" cy="3833192"/>
          </a:xfrm>
          <a:prstGeom prst="rect"/>
        </p:spPr>
      </p:pic>
      <p:pic>
        <p:nvPicPr>
          <p:cNvPr id="2097154" name="Picture 5"/>
          <p:cNvPicPr>
            <a:picLocks noChangeAspect="1"/>
          </p:cNvPicPr>
          <p:nvPr/>
        </p:nvPicPr>
        <p:blipFill>
          <a:blip xmlns:r="http://schemas.openxmlformats.org/officeDocument/2006/relationships" r:embed="rId2"/>
          <a:stretch>
            <a:fillRect/>
          </a:stretch>
        </p:blipFill>
        <p:spPr>
          <a:xfrm>
            <a:off x="5260075" y="1586754"/>
            <a:ext cx="4397121" cy="3083858"/>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a:xfrm>
            <a:off x="779929" y="744071"/>
            <a:ext cx="9695343" cy="5378823"/>
          </a:xfrm>
        </p:spPr>
        <p:txBody>
          <a:bodyPr>
            <a:normAutofit fontScale="90000"/>
          </a:bodyPr>
          <a:p>
            <a:pPr defTabSz="914400" eaLnBrk="0" fontAlgn="base" hangingPunct="0" latinLnBrk="0" lvl="0" marR="0" rtl="0">
              <a:lnSpc>
                <a:spcPct val="100000"/>
              </a:lnSpc>
              <a:spcBef>
                <a:spcPct val="0"/>
              </a:spcBef>
              <a:spcAft>
                <a:spcPct val="0"/>
              </a:spcAft>
              <a:buClrTx/>
              <a:buSzTx/>
            </a:pPr>
            <a:r>
              <a:rPr lang="en-US" err="1"/>
              <a:t>Postive</a:t>
            </a:r>
            <a:r>
              <a:rPr lang="en-US"/>
              <a:t> Test Scenario:-</a:t>
            </a:r>
            <a:br>
              <a:rPr dirty="0" lang="en-US"/>
            </a:br>
            <a:r>
              <a:rPr dirty="0" sz="2700" lang="en-US">
                <a:solidFill>
                  <a:srgbClr val="222222"/>
                </a:solidFill>
                <a:latin typeface="Source Sans Pro" panose="020B0503030403020204" pitchFamily="34" charset="0"/>
              </a:rPr>
              <a:t>          1. Collect</a:t>
            </a:r>
            <a:r>
              <a:rPr altLang="en-US" baseline="0" b="0" cap="none" dirty="0" sz="2700" i="0" kumimoji="0" lang="en-US" normalizeH="0" strike="noStrike" u="none">
                <a:ln>
                  <a:noFill/>
                </a:ln>
                <a:solidFill>
                  <a:srgbClr val="222222"/>
                </a:solidFill>
                <a:effectLst/>
                <a:latin typeface="Source Sans Pro" panose="020B0503030403020204" pitchFamily="34" charset="0"/>
              </a:rPr>
              <a:t> proper test data for the dummy credit card number for the maestro, visa, master etc.</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2.Collect payment gateway information like Google Wallet, </a:t>
            </a:r>
            <a:r>
              <a:rPr altLang="en-US" baseline="0" b="0" cap="none" dirty="0" sz="2700" i="0" kumimoji="0" lang="en-US" normalizeH="0" err="1" strike="noStrike" u="none">
                <a:ln>
                  <a:noFill/>
                </a:ln>
                <a:solidFill>
                  <a:srgbClr val="222222"/>
                </a:solidFill>
                <a:effectLst/>
                <a:latin typeface="Source Sans Pro" panose="020B0503030403020204" pitchFamily="34" charset="0"/>
              </a:rPr>
              <a:t>Paypal</a:t>
            </a:r>
            <a:r>
              <a:rPr altLang="en-US" baseline="0" b="0" cap="none" dirty="0" sz="2700" i="0" kumimoji="0" lang="en-US" normalizeH="0" strike="noStrike" u="none">
                <a:ln>
                  <a:noFill/>
                </a:ln>
                <a:solidFill>
                  <a:srgbClr val="222222"/>
                </a:solidFill>
                <a:effectLst/>
                <a:latin typeface="Source Sans Pro" panose="020B0503030403020204" pitchFamily="34" charset="0"/>
              </a:rPr>
              <a:t> or else.</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3.Collect payment gateway document with error codes</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4.Understand the session and parameters passed through application and payment gateway</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5.Understand and test the amount related information passed through query string or variable or session</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6.Along with payment gateway language check the language of the application</a:t>
            </a:r>
            <a:br>
              <a:rPr altLang="en-US" baseline="0" b="0" cap="none" dirty="0" sz="2700" i="0" kumimoji="0" lang="en-US" normalizeH="0" strike="noStrike" u="none">
                <a:ln>
                  <a:noFill/>
                </a:ln>
                <a:solidFill>
                  <a:srgbClr val="222222"/>
                </a:solidFill>
                <a:effectLst/>
                <a:latin typeface="Source Sans Pro" panose="020B0503030403020204" pitchFamily="34" charset="0"/>
              </a:rPr>
            </a:br>
            <a:r>
              <a:rPr altLang="en-US" baseline="0" b="0" cap="none" dirty="0" sz="2700" i="0" kumimoji="0" lang="en-US" normalizeH="0" strike="noStrike" u="none">
                <a:ln>
                  <a:noFill/>
                </a:ln>
                <a:solidFill>
                  <a:srgbClr val="222222"/>
                </a:solidFill>
                <a:effectLst/>
                <a:latin typeface="Source Sans Pro" panose="020B0503030403020204" pitchFamily="34" charset="0"/>
              </a:rPr>
              <a:t>                 7.Under the various settings of payment gateway like currency format, subscriber data collected</a:t>
            </a:r>
            <a:r>
              <a:rPr altLang="en-US" baseline="0" b="0" cap="none" dirty="0" sz="2700" i="0" kumimoji="0" lang="en-US" normalizeH="0" strike="noStrike" u="none">
                <a:ln>
                  <a:noFill/>
                </a:ln>
                <a:solidFill>
                  <a:schemeClr val="tx1"/>
                </a:solidFill>
                <a:effectLst/>
              </a:rPr>
              <a:t> </a:t>
            </a:r>
            <a:br>
              <a:rPr altLang="en-US" baseline="0" b="0" cap="none" dirty="0" sz="2700" i="0" kumimoji="0" lang="en-US" normalizeH="0" strike="noStrike" u="none">
                <a:ln>
                  <a:noFill/>
                </a:ln>
                <a:solidFill>
                  <a:schemeClr val="tx1"/>
                </a:solidFill>
                <a:effectLst/>
                <a:latin typeface="Arial" panose="020B0604020202020204" pitchFamily="34" charset="0"/>
              </a:rPr>
            </a:br>
            <a:br>
              <a:rPr dirty="0" sz="2700" lang="en-US"/>
            </a:br>
            <a:br>
              <a:rPr dirty="0" lang="en-US"/>
            </a:br>
            <a:br>
              <a:rPr dirty="0" lang="en-US"/>
            </a:br>
            <a:br>
              <a:rPr dirty="0" lang="en-US"/>
            </a:br>
            <a:br>
              <a:rPr dirty="0" lang="en-US"/>
            </a:br>
            <a:br>
              <a:rPr dirty="0" lang="en-US"/>
            </a:br>
            <a:r>
              <a:rPr dirty="0" lang="en-US"/>
              <a:t>          </a:t>
            </a:r>
            <a:endParaRPr dirty="0" lang="en-IN"/>
          </a:p>
        </p:txBody>
      </p:sp>
      <p:sp>
        <p:nvSpPr>
          <p:cNvPr id="1048599" name="Rectangle 2"/>
          <p:cNvSpPr>
            <a:spLocks noChangeArrowheads="1"/>
          </p:cNvSpPr>
          <p:nvPr/>
        </p:nvSpPr>
        <p:spPr bwMode="auto">
          <a:xfrm rot="11810849">
            <a:off x="-950259" y="1482769"/>
            <a:ext cx="184731" cy="369332"/>
          </a:xfrm>
          <a:prstGeom prst="rect"/>
          <a:solidFill>
            <a:srgbClr val="FFFFFF"/>
          </a:solid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Title 1"/>
          <p:cNvSpPr>
            <a:spLocks noGrp="1"/>
          </p:cNvSpPr>
          <p:nvPr>
            <p:ph type="title"/>
          </p:nvPr>
        </p:nvSpPr>
        <p:spPr>
          <a:xfrm>
            <a:off x="677334" y="609600"/>
            <a:ext cx="8596668" cy="6248400"/>
          </a:xfrm>
        </p:spPr>
        <p:txBody>
          <a:bodyPr>
            <a:normAutofit/>
          </a:bodyPr>
          <a:p>
            <a:r>
              <a:rPr dirty="0" lang="en-US"/>
              <a:t>Negative Test Scenario</a:t>
            </a:r>
            <a:br>
              <a:rPr dirty="0" lang="en-US"/>
            </a:br>
            <a:r>
              <a:rPr dirty="0" lang="en-US"/>
              <a:t>        </a:t>
            </a:r>
            <a:r>
              <a:rPr b="0" dirty="0" sz="2800" i="0" lang="en-US">
                <a:solidFill>
                  <a:srgbClr val="212529"/>
                </a:solidFill>
                <a:effectLst/>
                <a:latin typeface="Nunito" panose="020B0604020202020204" pitchFamily="2" charset="0"/>
              </a:rPr>
              <a:t>   Insert an incorrect email address in the email field.</a:t>
            </a:r>
            <a:br>
              <a:rPr b="0" dirty="0" sz="2800" i="0" lang="en-US">
                <a:solidFill>
                  <a:srgbClr val="212529"/>
                </a:solidFill>
                <a:effectLst/>
                <a:latin typeface="Nunito" panose="020B0604020202020204" pitchFamily="2" charset="0"/>
              </a:rPr>
            </a:br>
            <a:r>
              <a:rPr b="0" dirty="0" sz="2800" i="0" lang="en-US">
                <a:solidFill>
                  <a:srgbClr val="212529"/>
                </a:solidFill>
                <a:effectLst/>
                <a:latin typeface="Times New Roman" panose="02020603050405020304" pitchFamily="18" charset="0"/>
                <a:cs typeface="Times New Roman" panose="02020603050405020304" pitchFamily="18" charset="0"/>
              </a:rPr>
              <a:t>In a contact number box, try entering a fake phone number (characters).</a:t>
            </a:r>
            <a:br>
              <a:rPr b="0" dirty="0" sz="2800" i="0" lang="en-US">
                <a:solidFill>
                  <a:srgbClr val="212529"/>
                </a:solidFill>
                <a:effectLst/>
                <a:latin typeface="Times New Roman" panose="02020603050405020304" pitchFamily="18" charset="0"/>
                <a:cs typeface="Times New Roman" panose="02020603050405020304" pitchFamily="18" charset="0"/>
              </a:rPr>
            </a:br>
            <a:r>
              <a:rPr b="0" dirty="0" sz="2800" i="0" lang="en-US">
                <a:solidFill>
                  <a:srgbClr val="212529"/>
                </a:solidFill>
                <a:effectLst/>
                <a:latin typeface="Times New Roman" panose="02020603050405020304" pitchFamily="18" charset="0"/>
                <a:cs typeface="Times New Roman" panose="02020603050405020304" pitchFamily="18" charset="0"/>
              </a:rPr>
              <a:t>                    Add an image with a size that exceeds the given limit.</a:t>
            </a:r>
            <a:br>
              <a:rPr b="0" dirty="0" sz="2800" i="0" lang="en-US">
                <a:solidFill>
                  <a:srgbClr val="212529"/>
                </a:solidFill>
                <a:effectLst/>
                <a:latin typeface="Times New Roman" panose="02020603050405020304" pitchFamily="18" charset="0"/>
                <a:cs typeface="Times New Roman" panose="02020603050405020304" pitchFamily="18" charset="0"/>
              </a:rPr>
            </a:br>
            <a:r>
              <a:rPr b="0" dirty="0" sz="2800" i="0" lang="en-US">
                <a:solidFill>
                  <a:srgbClr val="212529"/>
                </a:solidFill>
                <a:effectLst/>
                <a:latin typeface="Times New Roman" panose="02020603050405020304" pitchFamily="18" charset="0"/>
                <a:cs typeface="Times New Roman" panose="02020603050405020304" pitchFamily="18" charset="0"/>
              </a:rPr>
              <a:t>                   In the picture upload section, upload incorrect files such as XML, SQL, and so on.</a:t>
            </a:r>
            <a:br>
              <a:rPr b="0" dirty="0" sz="2800" i="0" lang="en-US">
                <a:solidFill>
                  <a:srgbClr val="212529"/>
                </a:solidFill>
                <a:effectLst/>
                <a:latin typeface="Times New Roman" panose="02020603050405020304" pitchFamily="18" charset="0"/>
                <a:cs typeface="Times New Roman" panose="02020603050405020304" pitchFamily="18" charset="0"/>
              </a:rPr>
            </a:br>
            <a:r>
              <a:rPr b="0" dirty="0" sz="2700" i="0" lang="en-US">
                <a:solidFill>
                  <a:srgbClr val="212529"/>
                </a:solidFill>
                <a:effectLst/>
                <a:latin typeface="Times New Roman" panose="02020603050405020304" pitchFamily="18" charset="0"/>
                <a:cs typeface="Times New Roman" panose="02020603050405020304" pitchFamily="18" charset="0"/>
              </a:rPr>
              <a:t>              What follows if the number of individuals (weight) surpasses the maximum allowed?</a:t>
            </a:r>
            <a:br>
              <a:rPr b="0" dirty="0" sz="2700" i="0" lang="en-US">
                <a:solidFill>
                  <a:srgbClr val="212529"/>
                </a:solidFill>
                <a:effectLst/>
                <a:latin typeface="Times New Roman" panose="02020603050405020304" pitchFamily="18" charset="0"/>
                <a:cs typeface="Times New Roman" panose="02020603050405020304" pitchFamily="18" charset="0"/>
              </a:rPr>
            </a:br>
            <a:r>
              <a:rPr b="0" dirty="0" sz="2700" i="0" lang="en-US">
                <a:solidFill>
                  <a:srgbClr val="212529"/>
                </a:solidFill>
                <a:effectLst/>
                <a:latin typeface="Times New Roman" panose="02020603050405020304" pitchFamily="18" charset="0"/>
                <a:cs typeface="Times New Roman" panose="02020603050405020304" pitchFamily="18" charset="0"/>
              </a:rPr>
              <a:t>             What if someone smokes or starts a fire inside the elevator?</a:t>
            </a:r>
            <a:br>
              <a:rPr b="0" dirty="0" sz="2700" i="0" lang="en-US">
                <a:solidFill>
                  <a:srgbClr val="212529"/>
                </a:solidFill>
                <a:effectLst/>
                <a:latin typeface="Times New Roman" panose="02020603050405020304" pitchFamily="18" charset="0"/>
                <a:cs typeface="Times New Roman" panose="02020603050405020304" pitchFamily="18" charset="0"/>
              </a:rPr>
            </a:br>
            <a:r>
              <a:rPr b="0" dirty="0" sz="2700" i="0" lang="en-US">
                <a:solidFill>
                  <a:srgbClr val="212529"/>
                </a:solidFill>
                <a:effectLst/>
                <a:latin typeface="Times New Roman" panose="02020603050405020304" pitchFamily="18" charset="0"/>
                <a:cs typeface="Times New Roman" panose="02020603050405020304" pitchFamily="18" charset="0"/>
              </a:rPr>
              <a:t>              What happens if the electricity goes off while the machine is running</a:t>
            </a:r>
            <a:r>
              <a:rPr b="0" dirty="0" sz="2800" i="0" lang="en-US">
                <a:solidFill>
                  <a:srgbClr val="212529"/>
                </a:solidFill>
                <a:effectLst/>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1"/>
          <p:cNvSpPr>
            <a:spLocks noGrp="1"/>
          </p:cNvSpPr>
          <p:nvPr>
            <p:ph type="title"/>
          </p:nvPr>
        </p:nvSpPr>
        <p:spPr/>
        <p:txBody>
          <a:bodyPr/>
          <a:p>
            <a:r>
              <a:rPr dirty="0" lang="en-US"/>
              <a:t>TEST CASES:-</a:t>
            </a:r>
            <a:br>
              <a:rPr dirty="0" lang="en-US"/>
            </a:br>
            <a:r>
              <a:rPr dirty="0" lang="en-US"/>
              <a:t>              </a:t>
            </a:r>
            <a:endParaRPr dirty="0" lang="en-IN"/>
          </a:p>
        </p:txBody>
      </p:sp>
      <p:pic>
        <p:nvPicPr>
          <p:cNvPr id="2097155" name="Picture 3"/>
          <p:cNvPicPr>
            <a:picLocks noChangeAspect="1"/>
          </p:cNvPicPr>
          <p:nvPr/>
        </p:nvPicPr>
        <p:blipFill>
          <a:blip xmlns:r="http://schemas.openxmlformats.org/officeDocument/2006/relationships" r:embed="rId1"/>
          <a:stretch>
            <a:fillRect/>
          </a:stretch>
        </p:blipFill>
        <p:spPr>
          <a:xfrm>
            <a:off x="677334" y="1308848"/>
            <a:ext cx="8690784" cy="505609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a:xfrm>
            <a:off x="677334" y="609600"/>
            <a:ext cx="8596668" cy="3541059"/>
          </a:xfrm>
        </p:spPr>
        <p:txBody>
          <a:bodyPr>
            <a:normAutofit fontScale="90000"/>
          </a:bodyPr>
          <a:p>
            <a:pPr algn="l"/>
            <a:r>
              <a:rPr dirty="0" lang="en-US"/>
              <a:t>CONCLUSION:-</a:t>
            </a:r>
            <a:br>
              <a:rPr dirty="0" lang="en-US"/>
            </a:br>
            <a:r>
              <a:rPr dirty="0" lang="en-US"/>
              <a:t>     </a:t>
            </a:r>
            <a:r>
              <a:rPr b="0" dirty="0" sz="3100" i="0" lang="en-US">
                <a:solidFill>
                  <a:srgbClr val="1F2024"/>
                </a:solidFill>
                <a:effectLst/>
                <a:latin typeface="Times New Roman" panose="02020603050405020304" pitchFamily="18" charset="0"/>
                <a:cs typeface="Times New Roman" panose="02020603050405020304" pitchFamily="18" charset="0"/>
              </a:rPr>
              <a:t>In culmination, a comparative study between classroom study and online study was carried out. The study was done by examining the findings recorded in books and journals on the applicability online learning to students. The study revealed that, online learning has many benefits as compared to the conventional learning in the classroom environment.</a:t>
            </a:r>
            <a:br>
              <a:rPr b="0" dirty="0" sz="3100" i="0" lang="en-US">
                <a:solidFill>
                  <a:srgbClr val="1F2024"/>
                </a:solidFill>
                <a:effectLst/>
                <a:latin typeface="Times New Roman" panose="02020603050405020304" pitchFamily="18" charset="0"/>
                <a:cs typeface="Times New Roman" panose="02020603050405020304" pitchFamily="18" charset="0"/>
              </a:rPr>
            </a:br>
            <a:endParaRPr dirty="0" sz="31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ONLINE EDUCATION PAYMENT   MODULE</dc:title>
  <dc:creator>Mohan Vamsi</dc:creator>
  <cp:lastModifiedBy>Mohan Vamsi</cp:lastModifiedBy>
  <dcterms:created xsi:type="dcterms:W3CDTF">2022-09-30T06:24:51Z</dcterms:created>
  <dcterms:modified xsi:type="dcterms:W3CDTF">2022-10-01T02:54:05Z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cd7e67dd513b4da5bf633870ee477fe7</vt:lpwstr>
  </property>
</Properties>
</file>