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type="screen4x3" cy="6858000" cx="9144000"/>
  <p:notesSz cx="6858000" cy="9144000"/>
  <p:embeddedFontLst>
    <p:embeddedFont>
      <p:font typeface="굴림체" panose="020B0609000101010101" pitchFamily="49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ootlight MT Light" panose="0204060206030A020304" pitchFamily="18" charset="0"/>
      <p:regular r:id="rId29"/>
    </p:embeddedFont>
  </p:embeddedFontLst>
  <p:defaultTextStyle>
    <a:defPPr>
      <a:defRPr lang="ko-KR"/>
    </a:defPPr>
    <a:lvl1pPr algn="l" defTabSz="914400" eaLnBrk="1" hangingPunct="1" latinLnBrk="1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C51A"/>
    <a:srgbClr val="B66C1A"/>
    <a:srgbClr val="A15AA6"/>
    <a:srgbClr val="BA8B08"/>
    <a:srgbClr val="563F90"/>
    <a:srgbClr val="FFC000"/>
    <a:srgbClr val="2612BE"/>
    <a:srgbClr val="9D0CC4"/>
    <a:srgbClr val="3388EE"/>
    <a:srgbClr val="30CCE7"/>
  </p:clrMru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2853" autoAdjust="0"/>
    <p:restoredTop sz="96292" autoAdjust="0"/>
  </p:normalViewPr>
  <p:slideViewPr>
    <p:cSldViewPr>
      <p:cViewPr varScale="1">
        <p:scale>
          <a:sx n="85" d="100"/>
          <a:sy n="85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1048657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4CCFBE2-2B8D-499C-81C9-2CD5B3EB8E93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658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1048659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554DD7E-3179-445A-81DB-781C4554AFF2}" type="slidenum">
              <a:rPr altLang="en-US" lang="ko-KR" smtClean="0"/>
              <a:t>‹#›</a:t>
            </a:fld>
            <a:endParaRPr altLang="en-US" lang="ko-K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1048651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B545AC5-813F-4ED1-B011-8EA17CB93331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652" name="슬라이드 이미지 개체 틀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ko-KR"/>
          </a:p>
        </p:txBody>
      </p:sp>
      <p:sp>
        <p:nvSpPr>
          <p:cNvPr id="104865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ko-KR"/>
              <a:t>마스터 텍스트 스타일을 편집합니다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1048654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1048655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5504B90-27FD-422C-8CC6-2AADAD122D08}" type="slidenum">
              <a:rPr altLang="en-US" lang="ko-KR" smtClean="0"/>
              <a:t>‹#›</a:t>
            </a:fld>
            <a:endParaRPr altLang="en-US" lang="ko-K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1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슬라이드 이미지 개체 틀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8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altLang="en-US" dirty="0" lang="ko-KR"/>
          </a:p>
        </p:txBody>
      </p:sp>
      <p:sp>
        <p:nvSpPr>
          <p:cNvPr id="104858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5504B90-27FD-422C-8CC6-2AADAD122D08}" type="slidenum">
              <a:rPr altLang="en-US" lang="ko-KR" smtClean="0"/>
              <a:t>1</a:t>
            </a:fld>
            <a:endParaRPr altLang="en-US" dirty="0"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  <p:sp>
        <p:nvSpPr>
          <p:cNvPr id="104858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58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ko-KR"/>
          </a:p>
        </p:txBody>
      </p:sp>
      <p:sp>
        <p:nvSpPr>
          <p:cNvPr id="10485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  <p:sp>
        <p:nvSpPr>
          <p:cNvPr id="1048584" name="제목 1"/>
          <p:cNvSpPr>
            <a:spLocks noGrp="1"/>
          </p:cNvSpPr>
          <p:nvPr>
            <p:ph type="ctrTitle" hasCustomPrompt="1"/>
          </p:nvPr>
        </p:nvSpPr>
        <p:spPr>
          <a:xfrm>
            <a:off x="395536" y="736824"/>
            <a:ext cx="8352928" cy="10359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rtlCol="0" tIns="45720" vert="horz" wrap="square">
            <a:prstTxWarp prst="textNoShape"/>
            <a:noAutofit/>
          </a:bodyPr>
          <a:lstStyle>
            <a:lvl1pPr algn="ctr" defTabSz="914400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altLang="en-US" baseline="0" dirty="0" sz="5400" kern="1200" lang="ko-KR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altLang="en-US" dirty="0" lang="ko-KR"/>
              <a:t>제목을</a:t>
            </a:r>
            <a:r>
              <a:rPr altLang="ko-KR" dirty="0" lang="en-US"/>
              <a:t> </a:t>
            </a:r>
            <a:r>
              <a:rPr altLang="en-US" dirty="0" lang="ko-KR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빈 화면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  <p:sp>
        <p:nvSpPr>
          <p:cNvPr id="1048596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597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ko-KR"/>
          </a:p>
        </p:txBody>
      </p:sp>
      <p:sp>
        <p:nvSpPr>
          <p:cNvPr id="104859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  <p:sp>
        <p:nvSpPr>
          <p:cNvPr id="104859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59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ko-KR"/>
          </a:p>
        </p:txBody>
      </p:sp>
      <p:sp>
        <p:nvSpPr>
          <p:cNvPr id="104859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</p:spPr>
      </p:pic>
      <p:sp>
        <p:nvSpPr>
          <p:cNvPr id="1048604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1" rtl="0">
              <a:spcBef>
                <a:spcPct val="0"/>
              </a:spcBef>
              <a:buNone/>
              <a:defRPr altLang="en-US" baseline="0" b="1" dirty="0" sz="2500" kern="1200" lang="ko-KR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104860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60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altLang="en-US" lang="ko-KR"/>
          </a:p>
        </p:txBody>
      </p:sp>
      <p:sp>
        <p:nvSpPr>
          <p:cNvPr id="104860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  <p:sp>
        <p:nvSpPr>
          <p:cNvPr id="1048608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altLang="en-US" dirty="0" lang="ko-KR"/>
              <a:t>마스터 텍스트 스타일을 편집합니다</a:t>
            </a:r>
          </a:p>
          <a:p>
            <a:pPr lvl="1"/>
            <a:r>
              <a:rPr altLang="en-US" dirty="0" lang="ko-KR"/>
              <a:t>둘째 수준</a:t>
            </a:r>
          </a:p>
          <a:p>
            <a:pPr lvl="2"/>
            <a:r>
              <a:rPr altLang="en-US" dirty="0" lang="ko-KR"/>
              <a:t>셋째 수준</a:t>
            </a:r>
          </a:p>
          <a:p>
            <a:pPr lvl="3"/>
            <a:r>
              <a:rPr altLang="en-US" dirty="0" lang="ko-KR"/>
              <a:t>넷째 수준</a:t>
            </a:r>
          </a:p>
          <a:p>
            <a:pPr lvl="4"/>
            <a:r>
              <a:rPr altLang="en-US" dirty="0" lang="ko-KR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</p:spPr>
      </p:pic>
      <p:sp>
        <p:nvSpPr>
          <p:cNvPr id="1048611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6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altLang="en-US" lang="ko-KR"/>
          </a:p>
        </p:txBody>
      </p:sp>
      <p:sp>
        <p:nvSpPr>
          <p:cNvPr id="10486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  <p:sp>
        <p:nvSpPr>
          <p:cNvPr id="1048614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1" rtl="0">
              <a:spcBef>
                <a:spcPct val="0"/>
              </a:spcBef>
              <a:buNone/>
              <a:defRPr altLang="en-US" baseline="0" b="1" dirty="0" sz="2500" kern="1200" lang="ko-KR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1048615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baseline="0" sz="16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altLang="en-US" dirty="0" lang="ko-KR"/>
              <a:t>마스터 텍스트 스타일을 편집합니다</a:t>
            </a:r>
          </a:p>
          <a:p>
            <a:pPr lvl="1"/>
            <a:r>
              <a:rPr altLang="en-US" dirty="0" lang="ko-KR"/>
              <a:t>둘째 수준</a:t>
            </a:r>
          </a:p>
          <a:p>
            <a:pPr lvl="2"/>
            <a:r>
              <a:rPr altLang="en-US" dirty="0" lang="ko-KR"/>
              <a:t>셋째 수준</a:t>
            </a:r>
          </a:p>
          <a:p>
            <a:pPr lvl="3"/>
            <a:r>
              <a:rPr altLang="en-US" dirty="0" lang="ko-KR"/>
              <a:t>넷째 수준</a:t>
            </a:r>
          </a:p>
          <a:p>
            <a:pPr lvl="4"/>
            <a:r>
              <a:rPr altLang="en-US" dirty="0" lang="ko-KR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  <p:sp>
        <p:nvSpPr>
          <p:cNvPr id="104864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64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ko-KR"/>
          </a:p>
        </p:txBody>
      </p:sp>
      <p:sp>
        <p:nvSpPr>
          <p:cNvPr id="104864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  <p:sp>
        <p:nvSpPr>
          <p:cNvPr id="1048646" name="제목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064896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rtlCol="0" tIns="45720" vert="horz" wrap="square">
            <a:prstTxWarp prst="textNoShape"/>
            <a:noAutofit/>
          </a:bodyPr>
          <a:lstStyle>
            <a:lvl1pPr algn="r" defTabSz="914400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altLang="en-US" baseline="0" dirty="0" sz="7000" kern="1200" lang="ko-KR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altLang="en-US" dirty="0"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104857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ko-KR"/>
              <a:t>마스터 텍스트 스타일을 편집합니다</a:t>
            </a:r>
          </a:p>
          <a:p>
            <a:pPr lvl="1"/>
            <a:r>
              <a:rPr altLang="en-US" dirty="0" lang="ko-KR"/>
              <a:t>둘째 수준</a:t>
            </a:r>
          </a:p>
          <a:p>
            <a:pPr lvl="2"/>
            <a:r>
              <a:rPr altLang="en-US" dirty="0" lang="ko-KR"/>
              <a:t>셋째 수준</a:t>
            </a:r>
          </a:p>
          <a:p>
            <a:pPr lvl="3"/>
            <a:r>
              <a:rPr altLang="en-US" dirty="0" lang="ko-KR"/>
              <a:t>넷째 수준</a:t>
            </a:r>
          </a:p>
          <a:p>
            <a:pPr lvl="4"/>
            <a:r>
              <a:rPr altLang="en-US" dirty="0" lang="ko-KR"/>
              <a:t>다섯째 수준</a:t>
            </a:r>
          </a:p>
        </p:txBody>
      </p:sp>
      <p:sp>
        <p:nvSpPr>
          <p:cNvPr id="104857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altLang="en-US" lang="ko-KR" smtClean="0"/>
              <a:t>2023-01-30</a:t>
            </a:fld>
            <a:endParaRPr altLang="en-US" lang="ko-KR"/>
          </a:p>
        </p:txBody>
      </p:sp>
      <p:sp>
        <p:nvSpPr>
          <p:cNvPr id="104857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104858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altLang="en-US" lang="ko-KR" smtClean="0"/>
              <a:t>‹#›</a:t>
            </a:fld>
            <a:endParaRPr altLang="en-US" lang="ko-K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eaLnBrk="1" hangingPunct="1" latinLnBrk="1" rtl="0">
        <a:spcBef>
          <a:spcPct val="0"/>
        </a:spcBef>
        <a:buNone/>
        <a:defRPr altLang="en-US" sz="3500" kern="1200" lang="ko-KR">
          <a:solidFill>
            <a:sysClr lastClr="000000" val="windowText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altLang="en-US" sz="2500" kern="1200" lang="ko-KR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altLang="en-US" sz="1800" kern="1200" lang="ko-KR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altLang="en-US" sz="1800" kern="1200" lang="ko-KR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altLang="en-US" sz="1800" kern="1200" lang="ko-KR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altLang="en-US" sz="1800" kern="1200" lang="ko-KR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7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제목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ko-KR" b="1" dirty="0" sz="48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altLang="ko-KR" b="1" dirty="0" sz="4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utomating </a:t>
            </a:r>
            <a:r>
              <a:rPr altLang="ko-KR" b="1" dirty="0" sz="48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altLang="ko-KR" b="1" dirty="0" sz="4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nstagram</a:t>
            </a:r>
            <a:r>
              <a:rPr altLang="ko-KR" b="1" dirty="0" sz="4800" lang="en-US">
                <a:solidFill>
                  <a:srgbClr val="2612BE"/>
                </a:solidFill>
                <a:latin typeface="Footlight MT Light" panose="0204060206030A020304" pitchFamily="18" charset="0"/>
              </a:rPr>
              <a:t> </a:t>
            </a:r>
            <a:r>
              <a:rPr altLang="ko-KR" b="1" dirty="0" sz="48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u</a:t>
            </a:r>
            <a:r>
              <a:rPr altLang="ko-KR" b="1" dirty="0" sz="4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sing </a:t>
            </a:r>
            <a:r>
              <a:rPr altLang="ko-KR" b="1" dirty="0" sz="48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altLang="ko-KR" b="1" dirty="0" sz="4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ppium</a:t>
            </a:r>
            <a:endParaRPr altLang="en-US" b="1" dirty="0" sz="4800" lang="ko-KR">
              <a:solidFill>
                <a:srgbClr val="9D0CC4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048586" name="Rectangle 2"/>
          <p:cNvSpPr/>
          <p:nvPr/>
        </p:nvSpPr>
        <p:spPr>
          <a:xfrm>
            <a:off x="251520" y="2780928"/>
            <a:ext cx="4752528" cy="103599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K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 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V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 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R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a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g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h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a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vendra 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Reddy </a:t>
            </a:r>
            <a:endParaRPr altLang="en-US" lang="zh-CN"/>
          </a:p>
          <a:p>
            <a:r>
              <a:rPr b="1" dirty="0" sz="2800" lang="en-IN">
                <a:solidFill>
                  <a:srgbClr val="563F90"/>
                </a:solidFill>
                <a:latin typeface="Footlight MT Light" panose="0204060206030A020304" pitchFamily="18" charset="0"/>
              </a:rPr>
              <a:t>192011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3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6</a:t>
            </a:r>
            <a:r>
              <a:rPr b="1" dirty="0" sz="2800" lang="en-US">
                <a:solidFill>
                  <a:srgbClr val="563F90"/>
                </a:solidFill>
                <a:latin typeface="Footlight MT Light" panose="0204060206030A020304" pitchFamily="18" charset="0"/>
              </a:rPr>
              <a:t>9</a:t>
            </a:r>
            <a:endParaRPr altLang="en-US" lang="zh-CN"/>
          </a:p>
          <a:p>
            <a:r>
              <a:rPr b="1" dirty="0" sz="2800" lang="en-IN">
                <a:solidFill>
                  <a:srgbClr val="563F90"/>
                </a:solidFill>
                <a:latin typeface="Footlight MT Light" panose="0204060206030A020304" pitchFamily="18" charset="0"/>
              </a:rPr>
              <a:t>CSA3731-Software testing for </a:t>
            </a:r>
            <a:r>
              <a:rPr b="1" sz="2800" lang="en-IN">
                <a:solidFill>
                  <a:srgbClr val="563F90"/>
                </a:solidFill>
                <a:latin typeface="Footlight MT Light" panose="0204060206030A020304" pitchFamily="18" charset="0"/>
              </a:rPr>
              <a:t>Android Applications</a:t>
            </a:r>
            <a:endParaRPr b="1" dirty="0" sz="2800" lang="en-IN">
              <a:solidFill>
                <a:srgbClr val="563F90"/>
              </a:solidFill>
              <a:latin typeface="Footlight MT Light" panose="0204060206030A020304" pitchFamily="18" charset="0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MPLEMENTATION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dirty="0" sz="4000" lang="en-IN">
                <a:latin typeface="Footlight MT Light" panose="0204060206030A020304" pitchFamily="18" charset="0"/>
              </a:rPr>
              <a:t>F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dirty="0" sz="4000" lang="en-IN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1048631" name="Rectangle 7"/>
          <p:cNvSpPr/>
          <p:nvPr/>
        </p:nvSpPr>
        <p:spPr>
          <a:xfrm>
            <a:off x="467543" y="1910227"/>
            <a:ext cx="8136904" cy="4176464"/>
          </a:xfrm>
          <a:prstGeom prst="rect"/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pic>
        <p:nvPicPr>
          <p:cNvPr id="2097171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20824" y="2046315"/>
            <a:ext cx="7430341" cy="3904287"/>
          </a:xfrm>
          <a:prstGeom prst="rect"/>
        </p:spPr>
      </p:pic>
      <p:sp>
        <p:nvSpPr>
          <p:cNvPr id="1048632" name="Rectangle 4"/>
          <p:cNvSpPr/>
          <p:nvPr/>
        </p:nvSpPr>
        <p:spPr>
          <a:xfrm>
            <a:off x="251520" y="1059859"/>
            <a:ext cx="3895797" cy="79690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3600" lang="en-IN">
                <a:solidFill>
                  <a:srgbClr val="563F90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MPLEMENTATION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dirty="0" sz="4000" lang="en-IN">
                <a:latin typeface="Footlight MT Light" panose="0204060206030A020304" pitchFamily="18" charset="0"/>
              </a:rPr>
              <a:t>F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dirty="0" sz="4000" lang="en-IN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1048634" name="Rectangle 7"/>
          <p:cNvSpPr/>
          <p:nvPr/>
        </p:nvSpPr>
        <p:spPr>
          <a:xfrm>
            <a:off x="323528" y="1212849"/>
            <a:ext cx="5787997" cy="3168352"/>
          </a:xfrm>
          <a:prstGeom prst="rect"/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pic>
        <p:nvPicPr>
          <p:cNvPr id="2097173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11560" y="1338863"/>
            <a:ext cx="5184576" cy="2916324"/>
          </a:xfrm>
          <a:prstGeom prst="rect"/>
        </p:spPr>
      </p:pic>
      <p:pic>
        <p:nvPicPr>
          <p:cNvPr id="2097174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pic>
        <p:nvPicPr>
          <p:cNvPr id="209717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759779" y="3659425"/>
            <a:ext cx="4594280" cy="2594200"/>
          </a:xfrm>
          <a:prstGeom prst="rect"/>
        </p:spPr>
      </p:pic>
      <p:pic>
        <p:nvPicPr>
          <p:cNvPr id="209717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014582" y="3805181"/>
            <a:ext cx="4084674" cy="233497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MPLEMENTATION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dirty="0" sz="4000" lang="en-IN">
                <a:latin typeface="Footlight MT Light" panose="0204060206030A020304" pitchFamily="18" charset="0"/>
              </a:rPr>
              <a:t>F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dirty="0" sz="4000" lang="en-IN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1048636" name="Rectangle 7"/>
          <p:cNvSpPr/>
          <p:nvPr/>
        </p:nvSpPr>
        <p:spPr>
          <a:xfrm>
            <a:off x="503547" y="1904419"/>
            <a:ext cx="8136904" cy="4176464"/>
          </a:xfrm>
          <a:prstGeom prst="rect"/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77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3327" y="2062912"/>
            <a:ext cx="7517343" cy="3859478"/>
          </a:xfrm>
          <a:prstGeom prst="rect"/>
        </p:spPr>
      </p:pic>
      <p:pic>
        <p:nvPicPr>
          <p:cNvPr id="2097178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pic>
        <p:nvPicPr>
          <p:cNvPr id="2097179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51520" y="1014318"/>
            <a:ext cx="3938357" cy="96934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MPLEMENTATION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dirty="0" sz="4000" lang="en-IN">
                <a:latin typeface="Footlight MT Light" panose="0204060206030A020304" pitchFamily="18" charset="0"/>
              </a:rPr>
              <a:t>F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dirty="0" sz="4000" lang="en-IN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1048638" name="Rectangle 7"/>
          <p:cNvSpPr/>
          <p:nvPr/>
        </p:nvSpPr>
        <p:spPr>
          <a:xfrm>
            <a:off x="467544" y="1396921"/>
            <a:ext cx="8136904" cy="4176464"/>
          </a:xfrm>
          <a:prstGeom prst="rect"/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80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pic>
        <p:nvPicPr>
          <p:cNvPr id="209718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8977" y="1570924"/>
            <a:ext cx="7534037" cy="382845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dirty="0" sz="4000" lang="en-IN">
                <a:latin typeface="Footlight MT Light" panose="0204060206030A020304" pitchFamily="18" charset="0"/>
              </a:rPr>
              <a:t>EST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C</a:t>
            </a:r>
            <a:r>
              <a:rPr dirty="0" sz="4000" lang="en-IN">
                <a:latin typeface="Footlight MT Light" panose="0204060206030A020304" pitchFamily="18" charset="0"/>
              </a:rPr>
              <a:t>ASE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O</a:t>
            </a:r>
            <a:r>
              <a:rPr dirty="0" sz="4000" lang="en-IN">
                <a:latin typeface="Footlight MT Light" panose="0204060206030A020304" pitchFamily="18" charset="0"/>
              </a:rPr>
              <a:t>UTCOMES</a:t>
            </a: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>
            <p:ph idx="1"/>
          </p:nvPr>
        </p:nvGraphicFramePr>
        <p:xfrm>
          <a:off x="255588" y="1196975"/>
          <a:ext cx="8510586" cy="546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588"/>
                <a:gridCol w="2609998"/>
              </a:tblGrid>
              <a:tr h="370840"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C000"/>
                          </a:solidFill>
                        </a:rPr>
                        <a:t>TEST CASES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C000"/>
                          </a:solidFill>
                        </a:rPr>
                        <a:t>TYPES-POSITIVE/NEGATIVE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Enter the valid username and password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b="0"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Enter the invalid username and password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Check if strangers can check the story in private account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the share button is clickable or not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the blocked contacts can message 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Check if the user can post the pictures from gallery or camera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Check if the user can post the multiple pics at the same time 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the user can text multiple persons at a time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hidden accounts can view the story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Check if the user can accept or delete the follow requests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b="0"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the user can click photos in Instagram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Verify whether the user can share and edit their profile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ü"/>
                      </a:pPr>
                      <a:r>
                        <a:rPr dirty="0" lang="en-IN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Check if the user can like the pictures of the other accounts  multiple times</a:t>
                      </a:r>
                    </a:p>
                  </a:txBody>
                </a:tc>
                <a:tc>
                  <a:txBody>
                    <a:bodyPr/>
                    <a:p>
                      <a:pPr indent="0" marL="0">
                        <a:buFont typeface="Wingdings" panose="05000000000000000000" pitchFamily="2" charset="2"/>
                        <a:buNone/>
                      </a:pPr>
                      <a:r>
                        <a:rPr dirty="0" lang="en-IN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id="209718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55251" y="6165304"/>
            <a:ext cx="621846" cy="62794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26"/>
          <p:cNvSpPr txBox="1"/>
          <p:nvPr/>
        </p:nvSpPr>
        <p:spPr>
          <a:xfrm>
            <a:off x="4562345" y="488866"/>
            <a:ext cx="4555814" cy="5994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ko-KR" b="1" dirty="0" sz="4000" lang="en-IN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CONCLUSION</a:t>
            </a:r>
            <a:endParaRPr altLang="en-US" b="1" dirty="0" sz="4000" lang="ko-KR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sp>
        <p:nvSpPr>
          <p:cNvPr id="1048641" name="Rectangle 1"/>
          <p:cNvSpPr/>
          <p:nvPr/>
        </p:nvSpPr>
        <p:spPr>
          <a:xfrm>
            <a:off x="4644008" y="1268760"/>
            <a:ext cx="4392488" cy="54006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42" name="TextBox 3"/>
          <p:cNvSpPr txBox="1"/>
          <p:nvPr/>
        </p:nvSpPr>
        <p:spPr>
          <a:xfrm>
            <a:off x="4283968" y="1412776"/>
            <a:ext cx="5004048" cy="22885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600" lang="en-IN">
                <a:solidFill>
                  <a:srgbClr val="563F9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Hence , automation of Instagram is successfully done using Appium server and inspector with  all the possible test scenarios. </a:t>
            </a:r>
          </a:p>
          <a:p>
            <a:pPr algn="just"/>
            <a:endParaRPr dirty="0" sz="2300" lang="en-IN">
              <a:solidFill>
                <a:srgbClr val="563F9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endParaRPr dirty="0" sz="2300" lang="en-IN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300" lang="en-IN">
                <a:latin typeface="Footlight MT Light" panose="0204060206030A020304" pitchFamily="18" charset="0"/>
                <a:cs typeface="Times New Roman" panose="02020603050405020304" pitchFamily="18" charset="0"/>
              </a:rPr>
              <a:t>  </a:t>
            </a:r>
            <a:endParaRPr dirty="0" sz="2300" lang="en-IN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제목 4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064896" cy="1321940"/>
          </a:xfrm>
        </p:spPr>
        <p:txBody>
          <a:bodyPr/>
          <a:p>
            <a:r>
              <a:rPr altLang="ko-KR" b="1" dirty="0" lang="en-US">
                <a:solidFill>
                  <a:srgbClr val="FFC51A"/>
                </a:solidFill>
                <a:latin typeface="Footlight MT Light" panose="0204060206030A020304" pitchFamily="18" charset="0"/>
              </a:rPr>
              <a:t>T</a:t>
            </a:r>
            <a:r>
              <a:rPr altLang="ko-KR" b="1" dirty="0" lang="en-US">
                <a:latin typeface="Footlight MT Light" panose="0204060206030A020304" pitchFamily="18" charset="0"/>
              </a:rPr>
              <a:t>HANK </a:t>
            </a:r>
            <a:r>
              <a:rPr altLang="ko-KR" b="1" dirty="0" lang="en-US">
                <a:solidFill>
                  <a:srgbClr val="FFC51A"/>
                </a:solidFill>
                <a:latin typeface="Footlight MT Light" panose="0204060206030A020304" pitchFamily="18" charset="0"/>
              </a:rPr>
              <a:t>Y</a:t>
            </a:r>
            <a:r>
              <a:rPr altLang="ko-KR" b="1" dirty="0" lang="en-US">
                <a:latin typeface="Footlight MT Light" panose="0204060206030A020304" pitchFamily="18" charset="0"/>
              </a:rPr>
              <a:t>OU</a:t>
            </a:r>
            <a:endParaRPr altLang="en-US" b="1" dirty="0" lang="ko-KR">
              <a:latin typeface="Footlight MT Light" panose="0204060206030A020304" pitchFamily="18" charset="0"/>
            </a:endParaRPr>
          </a:p>
        </p:txBody>
      </p:sp>
      <p:pic>
        <p:nvPicPr>
          <p:cNvPr id="209718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91680" y="908720"/>
            <a:ext cx="1512168" cy="1512168"/>
          </a:xfrm>
          <a:prstGeom prst="rect"/>
        </p:spPr>
      </p:pic>
      <p:pic>
        <p:nvPicPr>
          <p:cNvPr id="209718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16216" y="2996952"/>
            <a:ext cx="1518900" cy="1518900"/>
          </a:xfrm>
          <a:prstGeom prst="rect"/>
        </p:spPr>
      </p:pic>
      <p:sp>
        <p:nvSpPr>
          <p:cNvPr id="1048648" name="Oval 5"/>
          <p:cNvSpPr/>
          <p:nvPr/>
        </p:nvSpPr>
        <p:spPr>
          <a:xfrm>
            <a:off x="7008222" y="3094756"/>
            <a:ext cx="144016" cy="334952"/>
          </a:xfrm>
          <a:prstGeom prst="ellipse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9" name="Oval 7"/>
          <p:cNvSpPr/>
          <p:nvPr/>
        </p:nvSpPr>
        <p:spPr>
          <a:xfrm>
            <a:off x="7485665" y="3094756"/>
            <a:ext cx="144016" cy="334952"/>
          </a:xfrm>
          <a:prstGeom prst="ellipse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3"/>
          <p:cNvSpPr/>
          <p:nvPr/>
        </p:nvSpPr>
        <p:spPr>
          <a:xfrm>
            <a:off x="10997" y="188640"/>
            <a:ext cx="9144000" cy="792088"/>
          </a:xfrm>
          <a:prstGeom prst="rect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4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OBJECTIVE</a:t>
            </a:r>
          </a:p>
        </p:txBody>
      </p:sp>
      <p:sp>
        <p:nvSpPr>
          <p:cNvPr id="1048594" name="Rectangle 4"/>
          <p:cNvSpPr/>
          <p:nvPr/>
        </p:nvSpPr>
        <p:spPr>
          <a:xfrm>
            <a:off x="323528" y="1412776"/>
            <a:ext cx="8712968" cy="172819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5" name="TextBox 7"/>
          <p:cNvSpPr txBox="1"/>
          <p:nvPr/>
        </p:nvSpPr>
        <p:spPr>
          <a:xfrm>
            <a:off x="10997" y="1520642"/>
            <a:ext cx="9144000" cy="1869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Test the Instagram application using testcases and noting </a:t>
            </a:r>
          </a:p>
          <a:p>
            <a:r>
              <a:rPr dirty="0" sz="2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   down the test scenarios to improve the functionalities and</a:t>
            </a:r>
          </a:p>
          <a:p>
            <a:r>
              <a:rPr dirty="0" sz="2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   working of the Instagram.</a:t>
            </a:r>
          </a:p>
          <a:p>
            <a:r>
              <a:rPr dirty="0" sz="28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              </a:t>
            </a:r>
          </a:p>
          <a:p>
            <a:endParaRPr dirty="0" sz="2800" lang="en-US">
              <a:solidFill>
                <a:srgbClr val="9D0CC4"/>
              </a:solidFill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26"/>
          <p:cNvSpPr txBox="1"/>
          <p:nvPr/>
        </p:nvSpPr>
        <p:spPr>
          <a:xfrm>
            <a:off x="4751512" y="512923"/>
            <a:ext cx="4392488" cy="5994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ko-KR" b="1" dirty="0" sz="4000" lang="en-US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ABSTRACT</a:t>
            </a:r>
            <a:endParaRPr altLang="en-US" b="1" dirty="0" sz="4000" lang="ko-KR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grpSp>
        <p:nvGrpSpPr>
          <p:cNvPr id="34" name="그룹 22"/>
          <p:cNvGrpSpPr/>
          <p:nvPr/>
        </p:nvGrpSpPr>
        <p:grpSpPr>
          <a:xfrm>
            <a:off x="4932040" y="1678694"/>
            <a:ext cx="3852292" cy="566022"/>
            <a:chOff x="5216623" y="1678694"/>
            <a:chExt cx="3852292" cy="566022"/>
          </a:xfrm>
        </p:grpSpPr>
        <p:sp>
          <p:nvSpPr>
            <p:cNvPr id="1048600" name="Text Box 11"/>
            <p:cNvSpPr txBox="1">
              <a:spLocks noChangeArrowheads="1"/>
            </p:cNvSpPr>
            <p:nvPr/>
          </p:nvSpPr>
          <p:spPr bwMode="auto">
            <a:xfrm>
              <a:off x="5900265" y="1998495"/>
              <a:ext cx="3168650" cy="24622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p>
              <a:pPr>
                <a:lnSpc>
                  <a:spcPts val="1200"/>
                </a:lnSpc>
              </a:pPr>
              <a:endParaRPr altLang="ko-KR" dirty="0" sz="11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48601" name="TextBox 13"/>
            <p:cNvSpPr txBox="1">
              <a:spLocks noChangeArrowheads="1"/>
            </p:cNvSpPr>
            <p:nvPr/>
          </p:nvSpPr>
          <p:spPr bwMode="auto">
            <a:xfrm>
              <a:off x="5216623" y="1678694"/>
              <a:ext cx="271780" cy="40894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endParaRPr altLang="en-US" b="1" dirty="0" sz="2500" lang="ko-KR">
                <a:solidFill>
                  <a:srgbClr val="563F90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1048602" name="Rectangle 1"/>
          <p:cNvSpPr/>
          <p:nvPr/>
        </p:nvSpPr>
        <p:spPr>
          <a:xfrm>
            <a:off x="4644008" y="1268760"/>
            <a:ext cx="4392488" cy="54006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03" name="TextBox 3"/>
          <p:cNvSpPr txBox="1"/>
          <p:nvPr/>
        </p:nvSpPr>
        <p:spPr>
          <a:xfrm>
            <a:off x="4572000" y="1052736"/>
            <a:ext cx="4392488" cy="49682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To automate the Instagram      applications which is mobile  photo-sharing, video-sharing and social networking services that enables its users to take   pictures and videos.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And also share them on a        variety of social media networking platforms such as             Facebook, twitter, tumbler etc.</a:t>
            </a:r>
          </a:p>
          <a:p>
            <a:endParaRPr dirty="0" sz="2400" i="0" lang="en-IN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The test processes include-</a:t>
            </a:r>
          </a:p>
          <a:p>
            <a:r>
              <a:rPr dirty="0" sz="24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-Testing the code</a:t>
            </a:r>
          </a:p>
          <a:p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-Test scenarios</a:t>
            </a:r>
          </a:p>
          <a:p>
            <a:endParaRPr dirty="0" sz="2400" i="0" lang="en-IN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ko-KR" dirty="0" sz="3600" lang="en-US">
                <a:solidFill>
                  <a:srgbClr val="FFC000"/>
                </a:solidFill>
              </a:rPr>
              <a:t>              </a:t>
            </a:r>
            <a:r>
              <a:rPr altLang="ko-KR" dirty="0" sz="40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P</a:t>
            </a:r>
            <a:r>
              <a:rPr altLang="ko-KR" dirty="0" sz="4000" lang="en-US">
                <a:latin typeface="Footlight MT Light" panose="0204060206030A020304" pitchFamily="18" charset="0"/>
              </a:rPr>
              <a:t>ROPOSED</a:t>
            </a:r>
            <a:r>
              <a:rPr altLang="ko-KR" dirty="0" sz="4000" lang="en-US">
                <a:solidFill>
                  <a:srgbClr val="9D0CC4"/>
                </a:solidFill>
                <a:latin typeface="Footlight MT Light" panose="0204060206030A020304" pitchFamily="18" charset="0"/>
              </a:rPr>
              <a:t> </a:t>
            </a:r>
            <a:r>
              <a:rPr altLang="ko-KR" dirty="0" sz="40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S</a:t>
            </a:r>
            <a:r>
              <a:rPr altLang="ko-KR" dirty="0" sz="4000" lang="en-US">
                <a:latin typeface="Footlight MT Light" panose="0204060206030A020304" pitchFamily="18" charset="0"/>
              </a:rPr>
              <a:t>YSTEM</a:t>
            </a:r>
            <a:endParaRPr altLang="en-US" dirty="0" sz="4000" lang="ko-KR">
              <a:latin typeface="Footlight MT Light" panose="0204060206030A020304" pitchFamily="18" charset="0"/>
            </a:endParaRPr>
          </a:p>
        </p:txBody>
      </p:sp>
      <p:sp>
        <p:nvSpPr>
          <p:cNvPr id="1048610" name="내용 개체 틀 36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5472608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Installation of the softwares to automate the Instagram application are -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Android studio : Visualization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IntelliJ : To write code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Appium : To automate the application</a:t>
            </a:r>
          </a:p>
          <a:p>
            <a:pPr indent="0" marL="0">
              <a:buNone/>
            </a:pPr>
            <a:endParaRPr dirty="0" sz="1800" i="0" lang="en-IN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Performing tests for Instagram application such as –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login credentials such as email and password.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the number of viewers who view the story.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Number of likes, comments and shares.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Uploading a post.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Reels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Feed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Friend Requests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Followers and following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Blocked accounts</a:t>
            </a:r>
          </a:p>
          <a:p>
            <a:pPr indent="0" marL="0">
              <a:buNone/>
            </a:pPr>
            <a:r>
              <a:rPr dirty="0" sz="1800" i="0" lang="en-IN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Highlights</a:t>
            </a:r>
          </a:p>
          <a:p>
            <a:pPr indent="0" marL="0">
              <a:buNone/>
            </a:pPr>
            <a:endParaRPr dirty="0" sz="1600" lang="en-IN">
              <a:cs typeface="Times New Roman" panose="02020603050405020304" pitchFamily="18" charset="0"/>
            </a:endParaRPr>
          </a:p>
          <a:p>
            <a:endParaRPr altLang="en-US" dirty="0" lang="ko-KR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58362" y="6093297"/>
            <a:ext cx="625334" cy="62533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altLang="ko-KR" dirty="0" sz="4000" lang="en-US">
                <a:latin typeface="Footlight MT Light" panose="0204060206030A020304" pitchFamily="18" charset="0"/>
              </a:rPr>
              <a:t> </a:t>
            </a:r>
            <a:r>
              <a:rPr altLang="ko-KR" dirty="0" sz="40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altLang="ko-KR" dirty="0" sz="4000" lang="en-US">
                <a:latin typeface="Footlight MT Light" panose="0204060206030A020304" pitchFamily="18" charset="0"/>
              </a:rPr>
              <a:t>ATA </a:t>
            </a:r>
            <a:r>
              <a:rPr altLang="ko-KR" dirty="0" sz="40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F</a:t>
            </a:r>
            <a:r>
              <a:rPr altLang="ko-KR" dirty="0" sz="4000" lang="en-US">
                <a:latin typeface="Footlight MT Light" panose="0204060206030A020304" pitchFamily="18" charset="0"/>
              </a:rPr>
              <a:t>LOW </a:t>
            </a:r>
            <a:r>
              <a:rPr altLang="ko-KR" dirty="0" sz="4000" lang="en-US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altLang="ko-KR" dirty="0" sz="4000" lang="en-US">
                <a:latin typeface="Footlight MT Light" panose="0204060206030A020304" pitchFamily="18" charset="0"/>
              </a:rPr>
              <a:t>IAGRAM</a:t>
            </a:r>
            <a:endParaRPr altLang="en-US" dirty="0" sz="4000" lang="ko-KR">
              <a:latin typeface="Footlight MT Light" panose="0204060206030A020304" pitchFamily="18" charset="0"/>
            </a:endParaRPr>
          </a:p>
        </p:txBody>
      </p:sp>
      <p:pic>
        <p:nvPicPr>
          <p:cNvPr id="2097158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5536" y="1052737"/>
            <a:ext cx="8424936" cy="5805264"/>
          </a:xfrm>
          <a:prstGeom prst="rect"/>
        </p:spPr>
      </p:pic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35797" y="6165304"/>
            <a:ext cx="625334" cy="62533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C</a:t>
            </a:r>
            <a:r>
              <a:rPr dirty="0" sz="4000" lang="en-IN">
                <a:latin typeface="Footlight MT Light" panose="0204060206030A020304" pitchFamily="18" charset="0"/>
              </a:rPr>
              <a:t>ONCEPT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M</a:t>
            </a:r>
            <a:r>
              <a:rPr dirty="0" sz="4000" lang="en-IN">
                <a:latin typeface="Footlight MT Light" panose="0204060206030A020304" pitchFamily="18" charset="0"/>
              </a:rPr>
              <a:t>APPING</a:t>
            </a:r>
          </a:p>
        </p:txBody>
      </p:sp>
      <p:pic>
        <p:nvPicPr>
          <p:cNvPr id="209716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124744"/>
            <a:ext cx="9144000" cy="5506391"/>
          </a:xfrm>
          <a:prstGeom prst="rect"/>
        </p:spPr>
      </p:pic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              A</a:t>
            </a:r>
            <a:r>
              <a:rPr dirty="0" sz="4000" lang="en-IN">
                <a:latin typeface="Footlight MT Light" panose="0204060206030A020304" pitchFamily="18" charset="0"/>
              </a:rPr>
              <a:t>PP 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dirty="0" sz="4000" lang="en-IN">
                <a:latin typeface="Footlight MT Light" panose="0204060206030A020304" pitchFamily="18" charset="0"/>
              </a:rPr>
              <a:t>OOLS </a:t>
            </a:r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576" y="1248767"/>
            <a:ext cx="1584176" cy="1584176"/>
          </a:xfrm>
          <a:prstGeom prst="rect"/>
        </p:spPr>
      </p:pic>
      <p:pic>
        <p:nvPicPr>
          <p:cNvPr id="209716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34798" y="1277021"/>
            <a:ext cx="1646912" cy="1646912"/>
          </a:xfrm>
          <a:prstGeom prst="rect"/>
        </p:spPr>
      </p:pic>
      <p:pic>
        <p:nvPicPr>
          <p:cNvPr id="209716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504193" y="1121852"/>
            <a:ext cx="1780045" cy="1820136"/>
          </a:xfrm>
          <a:prstGeom prst="rect"/>
        </p:spPr>
      </p:pic>
      <p:pic>
        <p:nvPicPr>
          <p:cNvPr id="209716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734798" y="3860268"/>
            <a:ext cx="1619258" cy="1619258"/>
          </a:xfrm>
          <a:prstGeom prst="rect"/>
        </p:spPr>
      </p:pic>
      <p:sp>
        <p:nvSpPr>
          <p:cNvPr id="1048619" name="Rectangle 7"/>
          <p:cNvSpPr/>
          <p:nvPr/>
        </p:nvSpPr>
        <p:spPr>
          <a:xfrm>
            <a:off x="6228184" y="2997796"/>
            <a:ext cx="2779328" cy="50212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  <p:sp>
        <p:nvSpPr>
          <p:cNvPr id="1048620" name="Rectangle 8"/>
          <p:cNvSpPr/>
          <p:nvPr/>
        </p:nvSpPr>
        <p:spPr>
          <a:xfrm>
            <a:off x="2156634" y="5485087"/>
            <a:ext cx="4775585" cy="50212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  <p:sp>
        <p:nvSpPr>
          <p:cNvPr id="1048621" name="Rectangle 9"/>
          <p:cNvSpPr/>
          <p:nvPr/>
        </p:nvSpPr>
        <p:spPr>
          <a:xfrm>
            <a:off x="463349" y="2999458"/>
            <a:ext cx="2304256" cy="50212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</a:rPr>
              <a:t>IntelliJ</a:t>
            </a:r>
          </a:p>
        </p:txBody>
      </p:sp>
      <p:sp>
        <p:nvSpPr>
          <p:cNvPr id="1048622" name="Rectangle 10"/>
          <p:cNvSpPr/>
          <p:nvPr/>
        </p:nvSpPr>
        <p:spPr>
          <a:xfrm>
            <a:off x="2889281" y="2997732"/>
            <a:ext cx="3145507" cy="50212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IN">
                <a:solidFill>
                  <a:srgbClr val="9D0CC4"/>
                </a:solidFill>
                <a:latin typeface="Footlight MT Light" panose="0204060206030A020304" pitchFamily="18" charset="0"/>
              </a:rPr>
              <a:t>Appium Server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NSTALLATION</a:t>
            </a:r>
          </a:p>
        </p:txBody>
      </p:sp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sp>
        <p:nvSpPr>
          <p:cNvPr id="1048624" name="Rectangle: Rounded Corners 2"/>
          <p:cNvSpPr/>
          <p:nvPr/>
        </p:nvSpPr>
        <p:spPr>
          <a:xfrm>
            <a:off x="1979712" y="1628800"/>
            <a:ext cx="5472608" cy="4176464"/>
          </a:xfrm>
          <a:prstGeom prst="roundRect"/>
          <a:solidFill>
            <a:srgbClr val="A15AA6"/>
          </a:solidFill>
          <a:ln>
            <a:solidFill>
              <a:srgbClr val="BA8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§"/>
            </a:pPr>
            <a:r>
              <a:rPr b="1" dirty="0" sz="2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Download Android Studio.</a:t>
            </a:r>
          </a:p>
          <a:p>
            <a:endParaRPr b="1" dirty="0" sz="2000" lang="en-IN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b="1" dirty="0" sz="2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Install SDK in Android Studio.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b="1" dirty="0" sz="2000" lang="en-IN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b="1" dirty="0" sz="2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Download Emulator in Android Studio.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b="1" dirty="0" sz="2000" lang="en-IN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b="1" dirty="0" sz="2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Download Appium Server and Inspector.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b="1" dirty="0" sz="2000" lang="en-IN">
              <a:solidFill>
                <a:srgbClr val="FFC51A"/>
              </a:solidFill>
              <a:latin typeface="Footlight MT Light" panose="0204060206030A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b="1" dirty="0" sz="2000" lang="en-IN">
                <a:solidFill>
                  <a:srgbClr val="FFC51A"/>
                </a:solidFill>
                <a:latin typeface="Footlight MT Light" panose="0204060206030A020304" pitchFamily="18" charset="0"/>
              </a:rPr>
              <a:t>Download and install IntelliJ.</a:t>
            </a:r>
          </a:p>
          <a:p>
            <a:endParaRPr dirty="0" lang="en-IN">
              <a:solidFill>
                <a:srgbClr val="563F90"/>
              </a:solidFill>
            </a:endParaRPr>
          </a:p>
        </p:txBody>
      </p:sp>
      <p:sp>
        <p:nvSpPr>
          <p:cNvPr id="1048625" name="Rectangle 5"/>
          <p:cNvSpPr/>
          <p:nvPr/>
        </p:nvSpPr>
        <p:spPr>
          <a:xfrm>
            <a:off x="2339752" y="1772816"/>
            <a:ext cx="4968552" cy="388843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6" name="Rectangle 6"/>
          <p:cNvSpPr/>
          <p:nvPr/>
        </p:nvSpPr>
        <p:spPr>
          <a:xfrm>
            <a:off x="2483768" y="1772816"/>
            <a:ext cx="4824536" cy="388843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dirty="0" sz="4000" lang="en-IN">
                <a:latin typeface="Footlight MT Light" panose="0204060206030A020304" pitchFamily="18" charset="0"/>
              </a:rPr>
              <a:t>MPLEMENTATION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dirty="0" sz="4000" lang="en-IN">
                <a:latin typeface="Footlight MT Light" panose="0204060206030A020304" pitchFamily="18" charset="0"/>
              </a:rPr>
              <a:t>F</a:t>
            </a:r>
            <a:r>
              <a:rPr dirty="0" sz="4000" lang="en-IN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dirty="0" sz="4000" lang="en-IN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1048628" name="Rectangle 7"/>
          <p:cNvSpPr/>
          <p:nvPr/>
        </p:nvSpPr>
        <p:spPr>
          <a:xfrm>
            <a:off x="343518" y="1844824"/>
            <a:ext cx="8136904" cy="4104456"/>
          </a:xfrm>
          <a:prstGeom prst="rect"/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8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92698" y="6140151"/>
            <a:ext cx="625334" cy="625334"/>
          </a:xfrm>
          <a:prstGeom prst="rect"/>
        </p:spPr>
      </p:pic>
      <p:pic>
        <p:nvPicPr>
          <p:cNvPr id="209716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52455" y="2048821"/>
            <a:ext cx="7519029" cy="3696461"/>
          </a:xfrm>
          <a:prstGeom prst="rect"/>
        </p:spPr>
      </p:pic>
      <p:sp>
        <p:nvSpPr>
          <p:cNvPr id="1048629" name="Rectangle 5"/>
          <p:cNvSpPr/>
          <p:nvPr/>
        </p:nvSpPr>
        <p:spPr>
          <a:xfrm>
            <a:off x="-180528" y="1040045"/>
            <a:ext cx="3888432" cy="79690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3600" lang="en-IN">
                <a:solidFill>
                  <a:srgbClr val="563F90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  <p:pic>
        <p:nvPicPr>
          <p:cNvPr id="2097170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300192" y="2492895"/>
            <a:ext cx="1440160" cy="280831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Manager>Slide Members</Manager>
  <Company>YESFORM Co.,Ltd.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Members</dc:title>
  <dc:creator>Slide Members by HS.SEO</dc:creator>
  <cp:lastModifiedBy>DeekshithaReddy M</cp:lastModifiedBy>
  <dcterms:created xsi:type="dcterms:W3CDTF">2010-01-31T21:03:16Z</dcterms:created>
  <dcterms:modified xsi:type="dcterms:W3CDTF">2023-02-13T02:46:33Z</dcterms:modified>
</cp:coreProperties>
</file>