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1"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8" r:id="rId12"/>
    <p:sldId id="266" r:id="rId13"/>
  </p:sldIdLst>
  <p:sldSz cx="18288000" cy="10287000"/>
  <p:notesSz cx="6858000" cy="9144000"/>
  <p:embeddedFontLst>
    <p:embeddedFont>
      <p:font typeface="Century Gothic" panose="020B0502020202020204" pitchFamily="34" charset="0"/>
      <p:regular r:id="rId15"/>
      <p:bold r:id="rId16"/>
      <p:italic r:id="rId17"/>
      <p:boldItalic r:id="rId18"/>
    </p:embeddedFont>
    <p:embeddedFont>
      <p:font typeface="Clear Sans Regular Bold" panose="020B0604020202020204" charset="0"/>
      <p:regular r:id="rId19"/>
    </p:embeddedFont>
    <p:embeddedFont>
      <p:font typeface="Gadugi" panose="020B0502040204020203" pitchFamily="34" charset="0"/>
      <p:regular r:id="rId20"/>
      <p:bold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73146" autoAdjust="0"/>
  </p:normalViewPr>
  <p:slideViewPr>
    <p:cSldViewPr>
      <p:cViewPr varScale="1">
        <p:scale>
          <a:sx n="35" d="100"/>
          <a:sy n="35" d="100"/>
        </p:scale>
        <p:origin x="106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a:t>
            </a:r>
            <a:r>
              <a:rPr lang="en-US" baseline="0" dirty="0"/>
              <a:t> </a:t>
            </a:r>
            <a:r>
              <a:rPr lang="en-US" dirty="0"/>
              <a:t>and welcome, my name is Prince</a:t>
            </a:r>
            <a:r>
              <a:rPr lang="en-US" baseline="0" dirty="0"/>
              <a:t> Kumar Singh</a:t>
            </a:r>
            <a:r>
              <a:rPr lang="en-US" dirty="0"/>
              <a:t> and today I will be presenting to you the results of the Data Analytics task.</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724499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very much for listening, please feel free to ask any questions that you may have!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who was solely responsible for taking leadership guidance and delivering high quality insights from the raw datasets and turning these into business decisions.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a:t>
            </a:r>
            <a:r>
              <a:rPr lang="en-US" sz="1200" dirty="0"/>
              <a:t>Uncover Insights</a:t>
            </a:r>
            <a:r>
              <a:rPr lang="en-US" sz="1200" baseline="0" dirty="0"/>
              <a:t> :- </a:t>
            </a:r>
            <a:r>
              <a:rPr lang="en-US" dirty="0"/>
              <a:t>And finally we used these insights to unlock business decisions and to make recommendations on next steps.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75000.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12.04.2024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744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996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173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262675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8465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21657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5863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8280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643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12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507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540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53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164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443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148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957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4/12/2024</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80126633"/>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0.jpeg"/><Relationship Id="rId4" Type="http://schemas.openxmlformats.org/officeDocument/2006/relationships/image" Target="../media/image17.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0400"/>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t>
            </a:r>
          </a:p>
          <a:p>
            <a:pPr algn="ctr">
              <a:lnSpc>
                <a:spcPts val="11059"/>
              </a:lnSpc>
            </a:pPr>
            <a:r>
              <a:rPr lang="en-US" sz="10533" spc="-105" dirty="0">
                <a:solidFill>
                  <a:srgbClr val="FFFFFF"/>
                </a:solidFill>
                <a:latin typeface="Graphik Regular" panose="020B0503030202060203" pitchFamily="34" charset="0"/>
              </a:rPr>
              <a:t>Analytics Task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Rectangle 16"/>
          <p:cNvSpPr/>
          <p:nvPr/>
        </p:nvSpPr>
        <p:spPr>
          <a:xfrm>
            <a:off x="10972800" y="1161804"/>
            <a:ext cx="6877334" cy="270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9" dirty="0">
              <a:latin typeface="Gadugi" panose="020B0502040204020203" pitchFamily="34" charset="0"/>
              <a:ea typeface="Gadugi" panose="020B0502040204020203" pitchFamily="34" charset="0"/>
            </a:endParaRPr>
          </a:p>
          <a:p>
            <a:pPr algn="ctr"/>
            <a:r>
              <a:rPr lang="en-US" sz="20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a:p>
            <a:pPr algn="ctr"/>
            <a:endParaRPr lang="en-US" dirty="0"/>
          </a:p>
        </p:txBody>
      </p:sp>
      <p:sp>
        <p:nvSpPr>
          <p:cNvPr id="18" name="Rectangle 17"/>
          <p:cNvSpPr/>
          <p:nvPr/>
        </p:nvSpPr>
        <p:spPr>
          <a:xfrm>
            <a:off x="11106497" y="1456008"/>
            <a:ext cx="2057400" cy="202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ANALYSIS</a:t>
            </a:r>
          </a:p>
        </p:txBody>
      </p:sp>
      <p:sp>
        <p:nvSpPr>
          <p:cNvPr id="26" name="Rectangle 25"/>
          <p:cNvSpPr/>
          <p:nvPr/>
        </p:nvSpPr>
        <p:spPr>
          <a:xfrm>
            <a:off x="10981899" y="4078470"/>
            <a:ext cx="6877334" cy="287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9" dirty="0">
              <a:latin typeface="Gadugi" panose="020B0502040204020203" pitchFamily="34" charset="0"/>
              <a:ea typeface="Gadugi" panose="020B0502040204020203" pitchFamily="34" charset="0"/>
            </a:endParaRPr>
          </a:p>
          <a:p>
            <a:pPr>
              <a:lnSpc>
                <a:spcPts val="2660"/>
              </a:lnSpc>
            </a:pPr>
            <a:endParaRPr lang="en-US" sz="2000" spc="-19" dirty="0">
              <a:latin typeface="Gadugi" panose="020B0502040204020203" pitchFamily="34" charset="0"/>
              <a:ea typeface="Gadugi" panose="020B0502040204020203" pitchFamily="34" charset="0"/>
            </a:endParaRPr>
          </a:p>
          <a:p>
            <a:pPr algn="ctr">
              <a:lnSpc>
                <a:spcPts val="2660"/>
              </a:lnSpc>
            </a:pPr>
            <a:r>
              <a:rPr lang="en-US" sz="20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a:p>
            <a:pPr algn="ctr"/>
            <a:endParaRPr lang="en-US" dirty="0"/>
          </a:p>
        </p:txBody>
      </p:sp>
      <p:sp>
        <p:nvSpPr>
          <p:cNvPr id="27" name="Rectangle 26"/>
          <p:cNvSpPr/>
          <p:nvPr/>
        </p:nvSpPr>
        <p:spPr>
          <a:xfrm>
            <a:off x="11106497" y="4336907"/>
            <a:ext cx="2057400" cy="202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INSIGHTS</a:t>
            </a:r>
          </a:p>
        </p:txBody>
      </p:sp>
      <p:sp>
        <p:nvSpPr>
          <p:cNvPr id="28" name="Rectangle 27"/>
          <p:cNvSpPr/>
          <p:nvPr/>
        </p:nvSpPr>
        <p:spPr>
          <a:xfrm>
            <a:off x="10972800" y="7110615"/>
            <a:ext cx="6877334" cy="287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pc="-19" dirty="0">
              <a:latin typeface="Gadugi" panose="020B0502040204020203" pitchFamily="34" charset="0"/>
              <a:ea typeface="Gadugi" panose="020B0502040204020203" pitchFamily="34" charset="0"/>
            </a:endParaRPr>
          </a:p>
          <a:p>
            <a:pPr>
              <a:lnSpc>
                <a:spcPts val="2660"/>
              </a:lnSpc>
            </a:pPr>
            <a:endParaRPr lang="en-US" sz="2000" spc="-19" dirty="0">
              <a:latin typeface="Gadugi" panose="020B0502040204020203" pitchFamily="34" charset="0"/>
              <a:ea typeface="Gadugi" panose="020B0502040204020203" pitchFamily="34" charset="0"/>
            </a:endParaRPr>
          </a:p>
          <a:p>
            <a:pPr algn="ctr">
              <a:lnSpc>
                <a:spcPts val="2660"/>
              </a:lnSpc>
            </a:pPr>
            <a:r>
              <a:rPr lang="en-US" sz="20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a:p>
            <a:pPr algn="ctr"/>
            <a:endParaRPr lang="en-US" dirty="0"/>
          </a:p>
        </p:txBody>
      </p:sp>
      <p:sp>
        <p:nvSpPr>
          <p:cNvPr id="29" name="Rectangle 28"/>
          <p:cNvSpPr/>
          <p:nvPr/>
        </p:nvSpPr>
        <p:spPr>
          <a:xfrm>
            <a:off x="11084084" y="7519579"/>
            <a:ext cx="2479515" cy="13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8205232" y="4854352"/>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8233186" y="2250643"/>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8258602" y="7785843"/>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3527866" y="1095252"/>
            <a:ext cx="5036754" cy="7963390"/>
          </a:xfrm>
          <a:prstGeom prst="rect">
            <a:avLst/>
          </a:prstGeom>
        </p:spPr>
      </p:pic>
      <p:sp>
        <p:nvSpPr>
          <p:cNvPr id="6" name="TextBox 6"/>
          <p:cNvSpPr txBox="1"/>
          <p:nvPr/>
        </p:nvSpPr>
        <p:spPr>
          <a:xfrm>
            <a:off x="327032" y="4522918"/>
            <a:ext cx="3248159"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Rectangle 25"/>
          <p:cNvSpPr/>
          <p:nvPr/>
        </p:nvSpPr>
        <p:spPr>
          <a:xfrm>
            <a:off x="9067800" y="1095252"/>
            <a:ext cx="9067800" cy="778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
            </a:pPr>
            <a:endParaRPr lang="en-US" sz="2400" spc="-19" dirty="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endParaRPr lang="en-US" sz="2400" spc="-19" dirty="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endParaRPr lang="en-US" sz="2400" spc="-19" dirty="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endParaRPr lang="en-US" sz="2400" spc="-19" dirty="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r>
              <a:rPr lang="en-US" sz="2400" spc="-19" dirty="0">
                <a:latin typeface="Gadugi" panose="020B0502040204020203" pitchFamily="34" charset="0"/>
                <a:ea typeface="Gadugi" panose="020B0502040204020203" pitchFamily="34" charset="0"/>
              </a:rPr>
              <a:t>There are a total of 16 distinct content categories.</a:t>
            </a:r>
          </a:p>
          <a:p>
            <a:pPr algn="just"/>
            <a:endParaRPr lang="en-US" sz="2400" spc="-19" dirty="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r>
              <a:rPr lang="en-US" sz="2400" spc="-19" dirty="0">
                <a:latin typeface="Gadugi" panose="020B0502040204020203" pitchFamily="34" charset="0"/>
                <a:ea typeface="Gadugi" panose="020B0502040204020203" pitchFamily="34" charset="0"/>
              </a:rPr>
              <a:t>There are a total  of 4 content type.</a:t>
            </a:r>
          </a:p>
          <a:p>
            <a:pPr algn="just"/>
            <a:endParaRPr lang="en-US" sz="2400" spc="-19" dirty="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r>
              <a:rPr lang="en-US" sz="2400" spc="-19" dirty="0">
                <a:latin typeface="Gadugi" panose="020B0502040204020203" pitchFamily="34" charset="0"/>
                <a:ea typeface="Gadugi" panose="020B0502040204020203" pitchFamily="34" charset="0"/>
              </a:rPr>
              <a:t>Animals and science are two of the most popular content categories, showing that people  enjoy “real-life” and “factual” content the most.</a:t>
            </a:r>
          </a:p>
          <a:p>
            <a:pPr algn="just"/>
            <a:endParaRPr lang="en-US" sz="2400" spc="-19" dirty="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r>
              <a:rPr lang="en-US" sz="2400" spc="-19" dirty="0">
                <a:latin typeface="Gadugi" panose="020B0502040204020203" pitchFamily="34" charset="0"/>
                <a:ea typeface="Gadugi" panose="020B0502040204020203" pitchFamily="34" charset="0"/>
              </a:rPr>
              <a:t>The month of January has highest number of posts with a total number of 2,218 posts, while February is the month with the lowest number of posts with 1,980 posts.</a:t>
            </a:r>
          </a:p>
          <a:p>
            <a:pPr marL="285750" indent="-285750" algn="just">
              <a:buFont typeface="Wingdings" panose="05000000000000000000" pitchFamily="2" charset="2"/>
              <a:buChar char="§"/>
            </a:pPr>
            <a:endParaRPr lang="en-US" sz="2400" spc="-19" dirty="0">
              <a:latin typeface="Gadugi" panose="020B0502040204020203" pitchFamily="34" charset="0"/>
              <a:ea typeface="Gadugi" panose="020B0502040204020203" pitchFamily="34" charset="0"/>
            </a:endParaRPr>
          </a:p>
          <a:p>
            <a:pPr marL="285750" indent="-285750" algn="just">
              <a:buFont typeface="Wingdings" panose="05000000000000000000" pitchFamily="2" charset="2"/>
              <a:buChar char="§"/>
            </a:pPr>
            <a:r>
              <a:rPr lang="en-US" sz="2400" spc="-19" dirty="0">
                <a:latin typeface="Gadugi" panose="020B0502040204020203" pitchFamily="34" charset="0"/>
                <a:ea typeface="Gadugi" panose="020B0502040204020203" pitchFamily="34" charset="0"/>
              </a:rPr>
              <a:t>Food is a common theme within the top 5 categories with “Healthy Eating” ranking as one of the top categories. This may give you an indications to the audience within your user base. You could use this insights to create a campaign and work with healthy eating brands to boost your engagements.</a:t>
            </a:r>
          </a:p>
          <a:p>
            <a:pPr algn="just">
              <a:lnSpc>
                <a:spcPts val="2660"/>
              </a:lnSpc>
            </a:pPr>
            <a:endParaRPr lang="en-US" sz="2400" spc="-19" dirty="0">
              <a:latin typeface="Gadugi" panose="020B0502040204020203" pitchFamily="34" charset="0"/>
              <a:ea typeface="Gadugi" panose="020B0502040204020203" pitchFamily="34" charset="0"/>
            </a:endParaRPr>
          </a:p>
          <a:p>
            <a:pPr algn="just"/>
            <a:endParaRPr lang="en-US" sz="2400" dirty="0"/>
          </a:p>
        </p:txBody>
      </p:sp>
      <p:sp>
        <p:nvSpPr>
          <p:cNvPr id="27" name="Rectangle 26"/>
          <p:cNvSpPr/>
          <p:nvPr/>
        </p:nvSpPr>
        <p:spPr>
          <a:xfrm>
            <a:off x="9220200" y="1438385"/>
            <a:ext cx="2057400" cy="109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INSIGHTS</a:t>
            </a:r>
          </a:p>
        </p:txBody>
      </p:sp>
    </p:spTree>
    <p:extLst>
      <p:ext uri="{BB962C8B-B14F-4D97-AF65-F5344CB8AC3E}">
        <p14:creationId xmlns:p14="http://schemas.microsoft.com/office/powerpoint/2010/main" val="222297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4"/>
            <a:ext cx="3940648" cy="3754075"/>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10205425" cy="3801117"/>
            <a:chOff x="0" y="0"/>
            <a:chExt cx="13607234" cy="5068156"/>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3607234" cy="2769989"/>
            </a:xfrm>
            <a:prstGeom prst="rect">
              <a:avLst/>
            </a:prstGeom>
          </p:spPr>
          <p:txBody>
            <a:bodyPr wrap="square" lIns="0" tIns="0" rIns="0" bIns="0" rtlCol="0" anchor="t">
              <a:spAutoFit/>
            </a:bodyPr>
            <a:lstStyle/>
            <a:p>
              <a:pPr>
                <a:lnSpc>
                  <a:spcPts val="2660"/>
                </a:lnSpc>
              </a:pPr>
              <a:r>
                <a:rPr lang="en-US" sz="2800" spc="-19" dirty="0">
                  <a:latin typeface="Graphik Regular" panose="020B0503030202060203" pitchFamily="34" charset="0"/>
                </a:rPr>
                <a:t>Project recap</a:t>
              </a:r>
            </a:p>
            <a:p>
              <a:pPr>
                <a:lnSpc>
                  <a:spcPts val="2660"/>
                </a:lnSpc>
              </a:pPr>
              <a:r>
                <a:rPr lang="en-US" sz="2800" spc="-19" dirty="0">
                  <a:latin typeface="Graphik Regular" panose="020B0503030202060203" pitchFamily="34" charset="0"/>
                </a:rPr>
                <a:t>Problem</a:t>
              </a:r>
            </a:p>
            <a:p>
              <a:pPr>
                <a:lnSpc>
                  <a:spcPts val="2660"/>
                </a:lnSpc>
              </a:pPr>
              <a:r>
                <a:rPr lang="en-US" sz="2800" spc="-19" dirty="0">
                  <a:latin typeface="Graphik Regular" panose="020B0503030202060203" pitchFamily="34" charset="0"/>
                </a:rPr>
                <a:t>The Analytics team</a:t>
              </a:r>
            </a:p>
            <a:p>
              <a:pPr>
                <a:lnSpc>
                  <a:spcPts val="2660"/>
                </a:lnSpc>
              </a:pPr>
              <a:r>
                <a:rPr lang="en-US" sz="2800" spc="-19" dirty="0">
                  <a:latin typeface="Graphik Regular" panose="020B0503030202060203" pitchFamily="34" charset="0"/>
                </a:rPr>
                <a:t>Process</a:t>
              </a:r>
            </a:p>
            <a:p>
              <a:pPr>
                <a:lnSpc>
                  <a:spcPts val="2660"/>
                </a:lnSpc>
              </a:pPr>
              <a:r>
                <a:rPr lang="en-US" sz="2800" spc="-19" dirty="0">
                  <a:latin typeface="Graphik Regular" panose="020B0503030202060203" pitchFamily="34" charset="0"/>
                </a:rPr>
                <a:t>Insights</a:t>
              </a:r>
            </a:p>
            <a:p>
              <a:pPr>
                <a:lnSpc>
                  <a:spcPts val="2660"/>
                </a:lnSpc>
              </a:pPr>
              <a:r>
                <a:rPr lang="en-US" sz="2800" spc="-19" dirty="0">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8499197" y="2171700"/>
            <a:ext cx="8722003" cy="5333999"/>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676397" y="1562100"/>
            <a:ext cx="6760549" cy="6400800"/>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BA965198-9910-493B-BBC6-6E6D73A432EB}"/>
              </a:ext>
            </a:extLst>
          </p:cNvPr>
          <p:cNvSpPr txBox="1"/>
          <p:nvPr/>
        </p:nvSpPr>
        <p:spPr>
          <a:xfrm>
            <a:off x="9220200" y="3543299"/>
            <a:ext cx="7467600" cy="3139321"/>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27681" y="20171"/>
            <a:ext cx="9964482" cy="10266829"/>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3">
            <a:extLst>
              <a:ext uri="{FF2B5EF4-FFF2-40B4-BE49-F238E27FC236}">
                <a16:creationId xmlns:a16="http://schemas.microsoft.com/office/drawing/2014/main" id="{4B02D2F4-84C2-4AF8-81C2-4274DB8DF454}"/>
              </a:ext>
            </a:extLst>
          </p:cNvPr>
          <p:cNvSpPr txBox="1"/>
          <p:nvPr/>
        </p:nvSpPr>
        <p:spPr>
          <a:xfrm>
            <a:off x="2914718" y="5086350"/>
            <a:ext cx="5786869" cy="537327"/>
          </a:xfrm>
          <a:prstGeom prst="rect">
            <a:avLst/>
          </a:prstGeom>
        </p:spPr>
        <p:txBody>
          <a:bodyPr lIns="0" tIns="0" rIns="0" bIns="0" rtlCol="0" anchor="t">
            <a:spAutoFit/>
          </a:bodyPr>
          <a:lstStyle/>
          <a:p>
            <a:pPr>
              <a:lnSpc>
                <a:spcPts val="4480"/>
              </a:lnSpc>
            </a:pPr>
            <a:r>
              <a:rPr lang="en-US" sz="3600" spc="-32" dirty="0">
                <a:solidFill>
                  <a:srgbClr val="FFFFFF"/>
                </a:solidFill>
                <a:latin typeface="Gadugi" panose="020B0502040204020203" pitchFamily="34" charset="0"/>
                <a:ea typeface="Gadugi" panose="020B0502040204020203" pitchFamily="34" charset="0"/>
              </a:rPr>
              <a:t>Over </a:t>
            </a:r>
            <a:r>
              <a:rPr lang="en-US" sz="3600" u="sng" spc="-32" dirty="0">
                <a:solidFill>
                  <a:srgbClr val="FFFFFF"/>
                </a:solidFill>
                <a:latin typeface="Gadugi" panose="020B0502040204020203" pitchFamily="34" charset="0"/>
                <a:ea typeface="Gadugi" panose="020B0502040204020203" pitchFamily="34" charset="0"/>
              </a:rPr>
              <a:t>100000</a:t>
            </a:r>
            <a:r>
              <a:rPr lang="en-US" sz="3600" spc="-32" dirty="0">
                <a:solidFill>
                  <a:srgbClr val="FFFFFF"/>
                </a:solidFill>
                <a:latin typeface="Gadugi" panose="020B0502040204020203" pitchFamily="34" charset="0"/>
                <a:ea typeface="Gadugi" panose="020B0502040204020203" pitchFamily="34" charset="0"/>
              </a:rPr>
              <a:t> posts per day</a:t>
            </a:r>
          </a:p>
        </p:txBody>
      </p:sp>
      <p:sp>
        <p:nvSpPr>
          <p:cNvPr id="23" name="TextBox 24">
            <a:extLst>
              <a:ext uri="{FF2B5EF4-FFF2-40B4-BE49-F238E27FC236}">
                <a16:creationId xmlns:a16="http://schemas.microsoft.com/office/drawing/2014/main" id="{56D90644-7D4E-4882-8064-B20BF3463C9A}"/>
              </a:ext>
            </a:extLst>
          </p:cNvPr>
          <p:cNvSpPr txBox="1"/>
          <p:nvPr/>
        </p:nvSpPr>
        <p:spPr>
          <a:xfrm>
            <a:off x="2914718" y="6070890"/>
            <a:ext cx="6838882" cy="577081"/>
          </a:xfrm>
          <a:prstGeom prst="rect">
            <a:avLst/>
          </a:prstGeom>
        </p:spPr>
        <p:txBody>
          <a:bodyPr wrap="square"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 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6838882" cy="692497"/>
          </a:xfrm>
          <a:prstGeom prst="rect">
            <a:avLst/>
          </a:prstGeom>
        </p:spPr>
        <p:txBody>
          <a:bodyPr wrap="square" lIns="0" tIns="0" rIns="0" bIns="0" rtlCol="0" anchor="t">
            <a:spAutoFit/>
          </a:bodyPr>
          <a:lstStyle/>
          <a:p>
            <a:pPr>
              <a:lnSpc>
                <a:spcPts val="2660"/>
              </a:lnSpc>
              <a:spcBef>
                <a:spcPct val="0"/>
              </a:spcBef>
            </a:pPr>
            <a:r>
              <a:rPr lang="en-US" sz="2800"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
        <p:nvSpPr>
          <p:cNvPr id="29" name="TextBox 22">
            <a:extLst>
              <a:ext uri="{FF2B5EF4-FFF2-40B4-BE49-F238E27FC236}">
                <a16:creationId xmlns:a16="http://schemas.microsoft.com/office/drawing/2014/main" id="{A4A3F31D-544A-4C23-9D85-378649215BE3}"/>
              </a:ext>
            </a:extLst>
          </p:cNvPr>
          <p:cNvSpPr txBox="1"/>
          <p:nvPr/>
        </p:nvSpPr>
        <p:spPr>
          <a:xfrm>
            <a:off x="2914718" y="8167121"/>
            <a:ext cx="6712336" cy="692497"/>
          </a:xfrm>
          <a:prstGeom prst="rect">
            <a:avLst/>
          </a:prstGeom>
        </p:spPr>
        <p:txBody>
          <a:bodyPr wrap="square" lIns="0" tIns="0" rIns="0" bIns="0" rtlCol="0" anchor="t">
            <a:spAutoFit/>
          </a:bodyPr>
          <a:lstStyle/>
          <a:p>
            <a:pPr>
              <a:lnSpc>
                <a:spcPts val="2660"/>
              </a:lnSpc>
            </a:pPr>
            <a:r>
              <a:rPr lang="en-US" sz="2800" spc="-19" dirty="0">
                <a:solidFill>
                  <a:srgbClr val="FFFFFF"/>
                </a:solidFill>
                <a:latin typeface="Gadugi" panose="020B0502040204020203" pitchFamily="34" charset="0"/>
                <a:ea typeface="Gadugi" panose="020B0502040204020203" pitchFamily="34" charset="0"/>
              </a:rPr>
              <a:t>But how to capitalize on it when there is so much?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781344" y="709275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457700"/>
            <a:ext cx="2863452" cy="1089034"/>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YOU</a:t>
              </a:r>
            </a:p>
          </p:txBody>
        </p:sp>
      </p:grpSp>
      <p:pic>
        <p:nvPicPr>
          <p:cNvPr id="41" name="Picture 6" descr="Avatar, male, man, mature, old, person, user icon - Free downloa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Avatar Male Boy - Free vector graphic on Pixaba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Rectangle 38"/>
          <p:cNvSpPr/>
          <p:nvPr/>
        </p:nvSpPr>
        <p:spPr>
          <a:xfrm>
            <a:off x="6286542" y="2938264"/>
            <a:ext cx="3699385" cy="658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Cleaning</a:t>
            </a:r>
          </a:p>
        </p:txBody>
      </p:sp>
      <p:sp>
        <p:nvSpPr>
          <p:cNvPr id="40" name="Rectangle 39"/>
          <p:cNvSpPr/>
          <p:nvPr/>
        </p:nvSpPr>
        <p:spPr>
          <a:xfrm>
            <a:off x="4687046" y="1437216"/>
            <a:ext cx="3699385" cy="658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Understanding</a:t>
            </a:r>
          </a:p>
        </p:txBody>
      </p:sp>
      <p:sp>
        <p:nvSpPr>
          <p:cNvPr id="41" name="Rectangle 40"/>
          <p:cNvSpPr/>
          <p:nvPr/>
        </p:nvSpPr>
        <p:spPr>
          <a:xfrm>
            <a:off x="7994450" y="4478819"/>
            <a:ext cx="3699385" cy="658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Modelling</a:t>
            </a:r>
          </a:p>
        </p:txBody>
      </p:sp>
      <p:sp>
        <p:nvSpPr>
          <p:cNvPr id="42" name="Rectangle 41"/>
          <p:cNvSpPr/>
          <p:nvPr/>
        </p:nvSpPr>
        <p:spPr>
          <a:xfrm>
            <a:off x="9835116" y="6103160"/>
            <a:ext cx="3699385" cy="658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Analysis</a:t>
            </a:r>
          </a:p>
        </p:txBody>
      </p:sp>
      <p:sp>
        <p:nvSpPr>
          <p:cNvPr id="43" name="Rectangle 42"/>
          <p:cNvSpPr/>
          <p:nvPr/>
        </p:nvSpPr>
        <p:spPr>
          <a:xfrm>
            <a:off x="11578642" y="7836118"/>
            <a:ext cx="3699385" cy="658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13"/>
          <p:cNvSpPr/>
          <p:nvPr/>
        </p:nvSpPr>
        <p:spPr>
          <a:xfrm>
            <a:off x="2127159" y="2781300"/>
            <a:ext cx="2444841"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16</a:t>
            </a:r>
          </a:p>
        </p:txBody>
      </p:sp>
      <p:sp>
        <p:nvSpPr>
          <p:cNvPr id="15" name="Rectangle 14"/>
          <p:cNvSpPr/>
          <p:nvPr/>
        </p:nvSpPr>
        <p:spPr>
          <a:xfrm>
            <a:off x="7086600" y="2781300"/>
            <a:ext cx="3157802"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1897</a:t>
            </a:r>
          </a:p>
        </p:txBody>
      </p:sp>
      <p:sp>
        <p:nvSpPr>
          <p:cNvPr id="16" name="Rectangle 15"/>
          <p:cNvSpPr/>
          <p:nvPr/>
        </p:nvSpPr>
        <p:spPr>
          <a:xfrm>
            <a:off x="12098940" y="2781300"/>
            <a:ext cx="496986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JANUARY</a:t>
            </a:r>
          </a:p>
        </p:txBody>
      </p:sp>
      <p:sp>
        <p:nvSpPr>
          <p:cNvPr id="17" name="Rectangle 16"/>
          <p:cNvSpPr/>
          <p:nvPr/>
        </p:nvSpPr>
        <p:spPr>
          <a:xfrm>
            <a:off x="6629400" y="4800927"/>
            <a:ext cx="3944294"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359"/>
              </a:lnSpc>
            </a:pPr>
            <a:r>
              <a:rPr lang="en-US" sz="3200" spc="-24" dirty="0">
                <a:latin typeface="Gadugi" panose="020B0502040204020203" pitchFamily="34" charset="0"/>
                <a:ea typeface="Gadugi" panose="020B0502040204020203" pitchFamily="34" charset="0"/>
              </a:rPr>
              <a:t>REACTIONS TO "ANIMAL" POSTS</a:t>
            </a:r>
          </a:p>
          <a:p>
            <a:pPr algn="ctr"/>
            <a:endParaRPr lang="en-US" sz="1100" b="1" dirty="0"/>
          </a:p>
        </p:txBody>
      </p:sp>
      <p:sp>
        <p:nvSpPr>
          <p:cNvPr id="18" name="Rectangle 17"/>
          <p:cNvSpPr/>
          <p:nvPr/>
        </p:nvSpPr>
        <p:spPr>
          <a:xfrm>
            <a:off x="2276743" y="4800927"/>
            <a:ext cx="2752457"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359"/>
              </a:lnSpc>
            </a:pPr>
            <a:r>
              <a:rPr lang="en-US" sz="3200" spc="-24" dirty="0">
                <a:latin typeface="Gadugi" panose="020B0502040204020203" pitchFamily="34" charset="0"/>
                <a:ea typeface="Gadugi" panose="020B0502040204020203" pitchFamily="34" charset="0"/>
              </a:rPr>
              <a:t>UNIQUE  CATEGORIES</a:t>
            </a:r>
          </a:p>
          <a:p>
            <a:pPr algn="ctr"/>
            <a:endParaRPr lang="en-US" sz="1100" b="1" dirty="0"/>
          </a:p>
        </p:txBody>
      </p:sp>
      <p:sp>
        <p:nvSpPr>
          <p:cNvPr id="20" name="Rectangle 19"/>
          <p:cNvSpPr/>
          <p:nvPr/>
        </p:nvSpPr>
        <p:spPr>
          <a:xfrm>
            <a:off x="12098940" y="4630804"/>
            <a:ext cx="3944294"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Gadugi" panose="020B0502040204020203" pitchFamily="34" charset="0"/>
                <a:ea typeface="Gadugi" panose="020B0502040204020203" pitchFamily="34" charset="0"/>
              </a:rPr>
              <a:t>MONTH WITH MOST POST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p:cNvPicPr>
            <a:picLocks noChangeAspect="1"/>
          </p:cNvPicPr>
          <p:nvPr/>
        </p:nvPicPr>
        <p:blipFill>
          <a:blip r:embed="rId7"/>
          <a:stretch>
            <a:fillRect/>
          </a:stretch>
        </p:blipFill>
        <p:spPr>
          <a:xfrm>
            <a:off x="5356729" y="1551294"/>
            <a:ext cx="10274712" cy="76190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p:cNvPicPr>
            <a:picLocks noChangeAspect="1"/>
          </p:cNvPicPr>
          <p:nvPr/>
        </p:nvPicPr>
        <p:blipFill>
          <a:blip r:embed="rId7"/>
          <a:stretch>
            <a:fillRect/>
          </a:stretch>
        </p:blipFill>
        <p:spPr>
          <a:xfrm>
            <a:off x="4909400" y="1386073"/>
            <a:ext cx="11778399" cy="7880360"/>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566</TotalTime>
  <Words>2032</Words>
  <Application>Microsoft Office PowerPoint</Application>
  <PresentationFormat>Custom</PresentationFormat>
  <Paragraphs>177</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Clear Sans Regular Bold</vt:lpstr>
      <vt:lpstr>Gadugi</vt:lpstr>
      <vt:lpstr>Wingdings</vt:lpstr>
      <vt:lpstr>Graphik Regular</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Biyyapu Tejareddy</cp:lastModifiedBy>
  <cp:revision>16</cp:revision>
  <dcterms:created xsi:type="dcterms:W3CDTF">2006-08-16T00:00:00Z</dcterms:created>
  <dcterms:modified xsi:type="dcterms:W3CDTF">2024-04-12T16:17:19Z</dcterms:modified>
  <dc:identifier>DAEhDyfaYKE</dc:identifier>
</cp:coreProperties>
</file>