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957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7654" y="1341120"/>
            <a:ext cx="4930973" cy="2773680"/>
          </a:xfrm>
          <a:prstGeom prst="rect">
            <a:avLst/>
          </a:prstGeom>
        </p:spPr>
      </p:pic>
      <p:sp>
        <p:nvSpPr>
          <p:cNvPr id="6" name="Text 2"/>
          <p:cNvSpPr/>
          <p:nvPr/>
        </p:nvSpPr>
        <p:spPr>
          <a:xfrm>
            <a:off x="6319599" y="1504117"/>
            <a:ext cx="7477601" cy="1916430"/>
          </a:xfrm>
          <a:prstGeom prst="rect">
            <a:avLst/>
          </a:prstGeom>
          <a:noFill/>
          <a:ln/>
        </p:spPr>
        <p:txBody>
          <a:bodyPr wrap="square" rtlCol="0" anchor="t"/>
          <a:lstStyle/>
          <a:p>
            <a:pPr marL="0" indent="0">
              <a:lnSpc>
                <a:spcPts val="7545"/>
              </a:lnSpc>
              <a:buNone/>
            </a:pPr>
            <a:r>
              <a:rPr lang="en-US" sz="6036" b="1" dirty="0">
                <a:solidFill>
                  <a:srgbClr val="1D1D1B"/>
                </a:solidFill>
                <a:latin typeface="Tomorrow" pitchFamily="34" charset="0"/>
                <a:ea typeface="Tomorrow" pitchFamily="34" charset="-122"/>
                <a:cs typeface="Tomorrow" pitchFamily="34" charset="-120"/>
              </a:rPr>
              <a:t>Spam Classification</a:t>
            </a:r>
            <a:endParaRPr lang="en-US" sz="6036" dirty="0"/>
          </a:p>
        </p:txBody>
      </p:sp>
      <p:sp>
        <p:nvSpPr>
          <p:cNvPr id="7" name="Text 3"/>
          <p:cNvSpPr/>
          <p:nvPr/>
        </p:nvSpPr>
        <p:spPr>
          <a:xfrm>
            <a:off x="6319599" y="3753802"/>
            <a:ext cx="7477601" cy="2332792"/>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Spam classification in Natural Language Processing (NLP) represents a critical challenge with practical implications across diverse domains. This project aims to equip students with practical expertise in tackling real-world problems through hands-on application of NLP techniques. By focusing on identifying and filtering out spam messages from legitimate ones, students will delve into essential NLP tasks such as text preprocessing, feature extraction, and model training.</a:t>
            </a:r>
            <a:endParaRPr lang="en-US" sz="1750" dirty="0"/>
          </a:p>
        </p:txBody>
      </p:sp>
      <p:sp>
        <p:nvSpPr>
          <p:cNvPr id="8" name="Shape 4"/>
          <p:cNvSpPr/>
          <p:nvPr/>
        </p:nvSpPr>
        <p:spPr>
          <a:xfrm>
            <a:off x="6319599" y="6353175"/>
            <a:ext cx="355402" cy="355402"/>
          </a:xfrm>
          <a:prstGeom prst="roundRect">
            <a:avLst>
              <a:gd name="adj" fmla="val 25726039"/>
            </a:avLst>
          </a:prstGeom>
          <a:noFill/>
          <a:ln w="7620">
            <a:solidFill>
              <a:srgbClr val="FFFFFF"/>
            </a:solidFill>
            <a:prstDash val="solid"/>
          </a:ln>
        </p:spPr>
      </p:sp>
      <p:sp>
        <p:nvSpPr>
          <p:cNvPr id="10" name="Text 5"/>
          <p:cNvSpPr/>
          <p:nvPr/>
        </p:nvSpPr>
        <p:spPr>
          <a:xfrm>
            <a:off x="6786086" y="6336506"/>
            <a:ext cx="2530316" cy="388858"/>
          </a:xfrm>
          <a:prstGeom prst="rect">
            <a:avLst/>
          </a:prstGeom>
          <a:noFill/>
          <a:ln/>
        </p:spPr>
        <p:txBody>
          <a:bodyPr wrap="none" rtlCol="0" anchor="t"/>
          <a:lstStyle/>
          <a:p>
            <a:pPr marL="0" indent="0" algn="l">
              <a:lnSpc>
                <a:spcPts val="3062"/>
              </a:lnSpc>
              <a:buNone/>
            </a:pPr>
            <a:endParaRPr lang="en-US" sz="2187" dirty="0"/>
          </a:p>
        </p:txBody>
      </p:sp>
      <p:sp>
        <p:nvSpPr>
          <p:cNvPr id="9" name="TextBox 8">
            <a:extLst>
              <a:ext uri="{FF2B5EF4-FFF2-40B4-BE49-F238E27FC236}">
                <a16:creationId xmlns:a16="http://schemas.microsoft.com/office/drawing/2014/main" id="{BDA7D1F9-A624-8FFD-1290-D45E127485C8}"/>
              </a:ext>
            </a:extLst>
          </p:cNvPr>
          <p:cNvSpPr txBox="1"/>
          <p:nvPr/>
        </p:nvSpPr>
        <p:spPr>
          <a:xfrm>
            <a:off x="277654" y="4872789"/>
            <a:ext cx="4715450"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Supervisor: </a:t>
            </a:r>
          </a:p>
          <a:p>
            <a:r>
              <a:rPr lang="en-IN" b="1" dirty="0">
                <a:latin typeface="Times New Roman" panose="02020603050405020304" pitchFamily="18" charset="0"/>
                <a:cs typeface="Times New Roman" panose="02020603050405020304" pitchFamily="18" charset="0"/>
              </a:rPr>
              <a:t>                     DR. C. Anitha</a:t>
            </a:r>
          </a:p>
          <a:p>
            <a:r>
              <a:rPr lang="en-IN" b="1" dirty="0">
                <a:latin typeface="Times New Roman" panose="02020603050405020304" pitchFamily="18" charset="0"/>
                <a:cs typeface="Times New Roman" panose="02020603050405020304" pitchFamily="18" charset="0"/>
              </a:rPr>
              <a:t>Submitted By:</a:t>
            </a:r>
          </a:p>
          <a:p>
            <a:r>
              <a:rPr lang="en-IN" b="1" dirty="0">
                <a:latin typeface="Times New Roman" panose="02020603050405020304" pitchFamily="18" charset="0"/>
                <a:cs typeface="Times New Roman" panose="02020603050405020304" pitchFamily="18" charset="0"/>
              </a:rPr>
              <a:t>                           M.Shivani Reddy</a:t>
            </a:r>
          </a:p>
          <a:p>
            <a:r>
              <a:rPr lang="en-IN" b="1" dirty="0">
                <a:latin typeface="Times New Roman" panose="02020603050405020304" pitchFamily="18" charset="0"/>
                <a:cs typeface="Times New Roman" panose="02020603050405020304" pitchFamily="18" charset="0"/>
              </a:rPr>
              <a:t>                           192210275</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1272302"/>
            <a:ext cx="5554980" cy="694373"/>
          </a:xfrm>
          <a:prstGeom prst="rect">
            <a:avLst/>
          </a:prstGeom>
          <a:noFill/>
          <a:ln/>
        </p:spPr>
        <p:txBody>
          <a:bodyPr wrap="none" rtlCol="0" anchor="t"/>
          <a:lstStyle/>
          <a:p>
            <a:pPr marL="0" indent="0">
              <a:lnSpc>
                <a:spcPts val="5468"/>
              </a:lnSpc>
              <a:buNone/>
            </a:pPr>
            <a:r>
              <a:rPr lang="en-US" sz="4374" b="1" dirty="0">
                <a:solidFill>
                  <a:srgbClr val="1D1D1B"/>
                </a:solidFill>
                <a:latin typeface="Tomorrow" pitchFamily="34" charset="0"/>
                <a:ea typeface="Tomorrow" pitchFamily="34" charset="-122"/>
                <a:cs typeface="Tomorrow" pitchFamily="34" charset="-120"/>
              </a:rPr>
              <a:t>Problem Statement</a:t>
            </a:r>
            <a:endParaRPr lang="en-US" sz="4374" dirty="0"/>
          </a:p>
        </p:txBody>
      </p:sp>
      <p:sp>
        <p:nvSpPr>
          <p:cNvPr id="5" name="Text 3"/>
          <p:cNvSpPr/>
          <p:nvPr/>
        </p:nvSpPr>
        <p:spPr>
          <a:xfrm>
            <a:off x="2037993" y="2522101"/>
            <a:ext cx="2777490"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Pervasive Issue</a:t>
            </a:r>
            <a:endParaRPr lang="en-US" sz="2187" dirty="0"/>
          </a:p>
        </p:txBody>
      </p:sp>
      <p:sp>
        <p:nvSpPr>
          <p:cNvPr id="6" name="Text 4"/>
          <p:cNvSpPr/>
          <p:nvPr/>
        </p:nvSpPr>
        <p:spPr>
          <a:xfrm>
            <a:off x="2037993" y="3091458"/>
            <a:ext cx="3156347" cy="1999536"/>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Spam emails, messages, and other forms of unsolicited communication pose significant challenges in both personal and organizational contexts.</a:t>
            </a:r>
            <a:endParaRPr lang="en-US" sz="1750" dirty="0"/>
          </a:p>
        </p:txBody>
      </p:sp>
      <p:sp>
        <p:nvSpPr>
          <p:cNvPr id="7" name="Text 5"/>
          <p:cNvSpPr/>
          <p:nvPr/>
        </p:nvSpPr>
        <p:spPr>
          <a:xfrm>
            <a:off x="5743932" y="2522101"/>
            <a:ext cx="2777490"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Threat Mitigation</a:t>
            </a:r>
            <a:endParaRPr lang="en-US" sz="2187" dirty="0"/>
          </a:p>
        </p:txBody>
      </p:sp>
      <p:sp>
        <p:nvSpPr>
          <p:cNvPr id="8" name="Text 6"/>
          <p:cNvSpPr/>
          <p:nvPr/>
        </p:nvSpPr>
        <p:spPr>
          <a:xfrm>
            <a:off x="5743932" y="3091458"/>
            <a:ext cx="3156347" cy="2332792"/>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Spam remains a pervasive issue in electronic communications, posing threats ranging from phishing scams to malware distribution and unwanted advertisements.</a:t>
            </a:r>
            <a:endParaRPr lang="en-US" sz="1750" dirty="0"/>
          </a:p>
        </p:txBody>
      </p:sp>
      <p:sp>
        <p:nvSpPr>
          <p:cNvPr id="9" name="Text 7"/>
          <p:cNvSpPr/>
          <p:nvPr/>
        </p:nvSpPr>
        <p:spPr>
          <a:xfrm>
            <a:off x="9449872" y="2522101"/>
            <a:ext cx="2820472"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Advanced Solutions</a:t>
            </a:r>
            <a:endParaRPr lang="en-US" sz="2187" dirty="0"/>
          </a:p>
        </p:txBody>
      </p:sp>
      <p:sp>
        <p:nvSpPr>
          <p:cNvPr id="10" name="Text 8"/>
          <p:cNvSpPr/>
          <p:nvPr/>
        </p:nvSpPr>
        <p:spPr>
          <a:xfrm>
            <a:off x="9449872" y="3091458"/>
            <a:ext cx="3156347" cy="3665815"/>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Current spam filters often rely on rule-based systems or simplistic keyword matching, which can be circumvented by evolving spam tactics and variations in message content. Therefore, there is a pressing need for advanced spam classification systems leveraging Natural Language Processing (NLP) techniques.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30314"/>
          </a:xfrm>
          <a:prstGeom prst="rect">
            <a:avLst/>
          </a:prstGeom>
          <a:solidFill>
            <a:srgbClr val="FCFCFC"/>
          </a:solidFill>
          <a:ln/>
        </p:spPr>
      </p:sp>
      <p:sp>
        <p:nvSpPr>
          <p:cNvPr id="4" name="Text 2"/>
          <p:cNvSpPr/>
          <p:nvPr/>
        </p:nvSpPr>
        <p:spPr>
          <a:xfrm>
            <a:off x="2138601" y="599361"/>
            <a:ext cx="8254246" cy="681157"/>
          </a:xfrm>
          <a:prstGeom prst="rect">
            <a:avLst/>
          </a:prstGeom>
          <a:noFill/>
          <a:ln/>
        </p:spPr>
        <p:txBody>
          <a:bodyPr wrap="none" rtlCol="0" anchor="t"/>
          <a:lstStyle/>
          <a:p>
            <a:pPr marL="0" indent="0">
              <a:lnSpc>
                <a:spcPts val="5363"/>
              </a:lnSpc>
              <a:buNone/>
            </a:pPr>
            <a:r>
              <a:rPr lang="en-US" sz="4291" b="1" dirty="0">
                <a:solidFill>
                  <a:srgbClr val="1D1D1B"/>
                </a:solidFill>
                <a:latin typeface="Tomorrow" pitchFamily="34" charset="0"/>
                <a:ea typeface="Tomorrow" pitchFamily="34" charset="-122"/>
                <a:cs typeface="Tomorrow" pitchFamily="34" charset="-120"/>
              </a:rPr>
              <a:t>Text Classification Techniques</a:t>
            </a:r>
            <a:endParaRPr lang="en-US" sz="4291" dirty="0"/>
          </a:p>
        </p:txBody>
      </p:sp>
      <p:sp>
        <p:nvSpPr>
          <p:cNvPr id="5" name="Shape 3"/>
          <p:cNvSpPr/>
          <p:nvPr/>
        </p:nvSpPr>
        <p:spPr>
          <a:xfrm>
            <a:off x="2138601" y="1961555"/>
            <a:ext cx="490299" cy="490299"/>
          </a:xfrm>
          <a:prstGeom prst="roundRect">
            <a:avLst>
              <a:gd name="adj" fmla="val 26673"/>
            </a:avLst>
          </a:prstGeom>
          <a:solidFill>
            <a:srgbClr val="EAEAEA"/>
          </a:solidFill>
          <a:ln/>
        </p:spPr>
      </p:sp>
      <p:sp>
        <p:nvSpPr>
          <p:cNvPr id="6" name="Text 4"/>
          <p:cNvSpPr/>
          <p:nvPr/>
        </p:nvSpPr>
        <p:spPr>
          <a:xfrm>
            <a:off x="2309336" y="2043232"/>
            <a:ext cx="148709" cy="326946"/>
          </a:xfrm>
          <a:prstGeom prst="rect">
            <a:avLst/>
          </a:prstGeom>
          <a:noFill/>
          <a:ln/>
        </p:spPr>
        <p:txBody>
          <a:bodyPr wrap="none" rtlCol="0" anchor="t"/>
          <a:lstStyle/>
          <a:p>
            <a:pPr marL="0" indent="0" algn="ctr">
              <a:lnSpc>
                <a:spcPts val="2574"/>
              </a:lnSpc>
              <a:buNone/>
            </a:pPr>
            <a:r>
              <a:rPr lang="en-US" sz="2574" b="1" dirty="0">
                <a:solidFill>
                  <a:srgbClr val="1D1D1B"/>
                </a:solidFill>
                <a:latin typeface="Tomorrow" pitchFamily="34" charset="0"/>
                <a:ea typeface="Tomorrow" pitchFamily="34" charset="-122"/>
                <a:cs typeface="Tomorrow" pitchFamily="34" charset="-120"/>
              </a:rPr>
              <a:t>1</a:t>
            </a:r>
            <a:endParaRPr lang="en-US" sz="2574" dirty="0"/>
          </a:p>
        </p:txBody>
      </p:sp>
      <p:sp>
        <p:nvSpPr>
          <p:cNvPr id="7" name="Text 5"/>
          <p:cNvSpPr/>
          <p:nvPr/>
        </p:nvSpPr>
        <p:spPr>
          <a:xfrm>
            <a:off x="2846784" y="1961555"/>
            <a:ext cx="4359473" cy="681038"/>
          </a:xfrm>
          <a:prstGeom prst="rect">
            <a:avLst/>
          </a:prstGeom>
          <a:noFill/>
          <a:ln/>
        </p:spPr>
        <p:txBody>
          <a:bodyPr wrap="square" rtlCol="0" anchor="t"/>
          <a:lstStyle/>
          <a:p>
            <a:pPr marL="0" indent="0">
              <a:lnSpc>
                <a:spcPts val="2682"/>
              </a:lnSpc>
              <a:buNone/>
            </a:pPr>
            <a:r>
              <a:rPr lang="en-US" sz="2145" b="1" dirty="0">
                <a:solidFill>
                  <a:srgbClr val="1D1D1B"/>
                </a:solidFill>
                <a:latin typeface="Tomorrow" pitchFamily="34" charset="0"/>
                <a:ea typeface="Tomorrow" pitchFamily="34" charset="-122"/>
                <a:cs typeface="Tomorrow" pitchFamily="34" charset="-120"/>
              </a:rPr>
              <a:t>Bag-of-Words (Bow) and TF-IDF</a:t>
            </a:r>
            <a:endParaRPr lang="en-US" sz="2145" dirty="0"/>
          </a:p>
        </p:txBody>
      </p:sp>
      <p:sp>
        <p:nvSpPr>
          <p:cNvPr id="8" name="Text 6"/>
          <p:cNvSpPr/>
          <p:nvPr/>
        </p:nvSpPr>
        <p:spPr>
          <a:xfrm>
            <a:off x="2846784" y="2773323"/>
            <a:ext cx="4359473" cy="1634728"/>
          </a:xfrm>
          <a:prstGeom prst="rect">
            <a:avLst/>
          </a:prstGeom>
          <a:noFill/>
          <a:ln/>
        </p:spPr>
        <p:txBody>
          <a:bodyPr wrap="square" rtlCol="0" anchor="t"/>
          <a:lstStyle/>
          <a:p>
            <a:pPr marL="0" indent="0">
              <a:lnSpc>
                <a:spcPts val="2574"/>
              </a:lnSpc>
              <a:buNone/>
            </a:pPr>
            <a:r>
              <a:rPr lang="en-US" sz="1716" dirty="0">
                <a:solidFill>
                  <a:srgbClr val="61615C"/>
                </a:solidFill>
                <a:latin typeface="Tomorrow" pitchFamily="34" charset="0"/>
                <a:ea typeface="Tomorrow" pitchFamily="34" charset="-122"/>
                <a:cs typeface="Tomorrow" pitchFamily="34" charset="-120"/>
              </a:rPr>
              <a:t>Represents each email or message as a vector of word frequencies. TF-IDF weighs the importance of words in each message relative to their frequency across the entire corpus.</a:t>
            </a:r>
            <a:endParaRPr lang="en-US" sz="1716" dirty="0"/>
          </a:p>
        </p:txBody>
      </p:sp>
      <p:sp>
        <p:nvSpPr>
          <p:cNvPr id="9" name="Shape 7"/>
          <p:cNvSpPr/>
          <p:nvPr/>
        </p:nvSpPr>
        <p:spPr>
          <a:xfrm>
            <a:off x="7424142" y="1961555"/>
            <a:ext cx="490299" cy="490299"/>
          </a:xfrm>
          <a:prstGeom prst="roundRect">
            <a:avLst>
              <a:gd name="adj" fmla="val 26673"/>
            </a:avLst>
          </a:prstGeom>
          <a:solidFill>
            <a:srgbClr val="EAEAEA"/>
          </a:solidFill>
          <a:ln/>
        </p:spPr>
      </p:sp>
      <p:sp>
        <p:nvSpPr>
          <p:cNvPr id="10" name="Text 8"/>
          <p:cNvSpPr/>
          <p:nvPr/>
        </p:nvSpPr>
        <p:spPr>
          <a:xfrm>
            <a:off x="7559397" y="2043232"/>
            <a:ext cx="219670" cy="326946"/>
          </a:xfrm>
          <a:prstGeom prst="rect">
            <a:avLst/>
          </a:prstGeom>
          <a:noFill/>
          <a:ln/>
        </p:spPr>
        <p:txBody>
          <a:bodyPr wrap="none" rtlCol="0" anchor="t"/>
          <a:lstStyle/>
          <a:p>
            <a:pPr marL="0" indent="0" algn="ctr">
              <a:lnSpc>
                <a:spcPts val="2574"/>
              </a:lnSpc>
              <a:buNone/>
            </a:pPr>
            <a:r>
              <a:rPr lang="en-US" sz="2574" b="1" dirty="0">
                <a:solidFill>
                  <a:srgbClr val="1D1D1B"/>
                </a:solidFill>
                <a:latin typeface="Tomorrow" pitchFamily="34" charset="0"/>
                <a:ea typeface="Tomorrow" pitchFamily="34" charset="-122"/>
                <a:cs typeface="Tomorrow" pitchFamily="34" charset="-120"/>
              </a:rPr>
              <a:t>2</a:t>
            </a:r>
            <a:endParaRPr lang="en-US" sz="2574" dirty="0"/>
          </a:p>
        </p:txBody>
      </p:sp>
      <p:sp>
        <p:nvSpPr>
          <p:cNvPr id="11" name="Text 9"/>
          <p:cNvSpPr/>
          <p:nvPr/>
        </p:nvSpPr>
        <p:spPr>
          <a:xfrm>
            <a:off x="8132326" y="1961555"/>
            <a:ext cx="2724507" cy="340519"/>
          </a:xfrm>
          <a:prstGeom prst="rect">
            <a:avLst/>
          </a:prstGeom>
          <a:noFill/>
          <a:ln/>
        </p:spPr>
        <p:txBody>
          <a:bodyPr wrap="none" rtlCol="0" anchor="t"/>
          <a:lstStyle/>
          <a:p>
            <a:pPr marL="0" indent="0">
              <a:lnSpc>
                <a:spcPts val="2682"/>
              </a:lnSpc>
              <a:buNone/>
            </a:pPr>
            <a:r>
              <a:rPr lang="en-US" sz="2145" b="1" dirty="0">
                <a:solidFill>
                  <a:srgbClr val="1D1D1B"/>
                </a:solidFill>
                <a:latin typeface="Tomorrow" pitchFamily="34" charset="0"/>
                <a:ea typeface="Tomorrow" pitchFamily="34" charset="-122"/>
                <a:cs typeface="Tomorrow" pitchFamily="34" charset="-120"/>
              </a:rPr>
              <a:t>N-grams</a:t>
            </a:r>
            <a:endParaRPr lang="en-US" sz="2145" dirty="0"/>
          </a:p>
        </p:txBody>
      </p:sp>
      <p:sp>
        <p:nvSpPr>
          <p:cNvPr id="12" name="Text 10"/>
          <p:cNvSpPr/>
          <p:nvPr/>
        </p:nvSpPr>
        <p:spPr>
          <a:xfrm>
            <a:off x="8132326" y="2432804"/>
            <a:ext cx="4359473" cy="1307783"/>
          </a:xfrm>
          <a:prstGeom prst="rect">
            <a:avLst/>
          </a:prstGeom>
          <a:noFill/>
          <a:ln/>
        </p:spPr>
        <p:txBody>
          <a:bodyPr wrap="square" rtlCol="0" anchor="t"/>
          <a:lstStyle/>
          <a:p>
            <a:pPr marL="0" indent="0">
              <a:lnSpc>
                <a:spcPts val="2574"/>
              </a:lnSpc>
              <a:buNone/>
            </a:pPr>
            <a:r>
              <a:rPr lang="en-US" sz="1716" dirty="0">
                <a:solidFill>
                  <a:srgbClr val="61615C"/>
                </a:solidFill>
                <a:latin typeface="Tomorrow" pitchFamily="34" charset="0"/>
                <a:ea typeface="Tomorrow" pitchFamily="34" charset="-122"/>
                <a:cs typeface="Tomorrow" pitchFamily="34" charset="-120"/>
              </a:rPr>
              <a:t>Sequences of n consecutive words extracted from text. Capture local context and phrases that may indicate spammy content (e.g., "get rich quick", "free offer").</a:t>
            </a:r>
            <a:endParaRPr lang="en-US" sz="1716" dirty="0"/>
          </a:p>
        </p:txBody>
      </p:sp>
      <p:sp>
        <p:nvSpPr>
          <p:cNvPr id="13" name="Shape 11"/>
          <p:cNvSpPr/>
          <p:nvPr/>
        </p:nvSpPr>
        <p:spPr>
          <a:xfrm>
            <a:off x="2138601" y="4871085"/>
            <a:ext cx="490299" cy="490299"/>
          </a:xfrm>
          <a:prstGeom prst="roundRect">
            <a:avLst>
              <a:gd name="adj" fmla="val 26673"/>
            </a:avLst>
          </a:prstGeom>
          <a:solidFill>
            <a:srgbClr val="EAEAEA"/>
          </a:solidFill>
          <a:ln/>
        </p:spPr>
      </p:sp>
      <p:sp>
        <p:nvSpPr>
          <p:cNvPr id="14" name="Text 12"/>
          <p:cNvSpPr/>
          <p:nvPr/>
        </p:nvSpPr>
        <p:spPr>
          <a:xfrm>
            <a:off x="2274570" y="4952762"/>
            <a:ext cx="218361" cy="326946"/>
          </a:xfrm>
          <a:prstGeom prst="rect">
            <a:avLst/>
          </a:prstGeom>
          <a:noFill/>
          <a:ln/>
        </p:spPr>
        <p:txBody>
          <a:bodyPr wrap="none" rtlCol="0" anchor="t"/>
          <a:lstStyle/>
          <a:p>
            <a:pPr marL="0" indent="0" algn="ctr">
              <a:lnSpc>
                <a:spcPts val="2574"/>
              </a:lnSpc>
              <a:buNone/>
            </a:pPr>
            <a:r>
              <a:rPr lang="en-US" sz="2574" b="1" dirty="0">
                <a:solidFill>
                  <a:srgbClr val="1D1D1B"/>
                </a:solidFill>
                <a:latin typeface="Tomorrow" pitchFamily="34" charset="0"/>
                <a:ea typeface="Tomorrow" pitchFamily="34" charset="-122"/>
                <a:cs typeface="Tomorrow" pitchFamily="34" charset="-120"/>
              </a:rPr>
              <a:t>3</a:t>
            </a:r>
            <a:endParaRPr lang="en-US" sz="2574" dirty="0"/>
          </a:p>
        </p:txBody>
      </p:sp>
      <p:sp>
        <p:nvSpPr>
          <p:cNvPr id="15" name="Text 13"/>
          <p:cNvSpPr/>
          <p:nvPr/>
        </p:nvSpPr>
        <p:spPr>
          <a:xfrm>
            <a:off x="2846784" y="4871085"/>
            <a:ext cx="2724507" cy="340519"/>
          </a:xfrm>
          <a:prstGeom prst="rect">
            <a:avLst/>
          </a:prstGeom>
          <a:noFill/>
          <a:ln/>
        </p:spPr>
        <p:txBody>
          <a:bodyPr wrap="none" rtlCol="0" anchor="t"/>
          <a:lstStyle/>
          <a:p>
            <a:pPr marL="0" indent="0">
              <a:lnSpc>
                <a:spcPts val="2682"/>
              </a:lnSpc>
              <a:buNone/>
            </a:pPr>
            <a:r>
              <a:rPr lang="en-US" sz="2145" b="1" dirty="0">
                <a:solidFill>
                  <a:srgbClr val="1D1D1B"/>
                </a:solidFill>
                <a:latin typeface="Tomorrow" pitchFamily="34" charset="0"/>
                <a:ea typeface="Tomorrow" pitchFamily="34" charset="-122"/>
                <a:cs typeface="Tomorrow" pitchFamily="34" charset="-120"/>
              </a:rPr>
              <a:t>Word Embeddings</a:t>
            </a:r>
            <a:endParaRPr lang="en-US" sz="2145" dirty="0"/>
          </a:p>
        </p:txBody>
      </p:sp>
      <p:sp>
        <p:nvSpPr>
          <p:cNvPr id="16" name="Text 14"/>
          <p:cNvSpPr/>
          <p:nvPr/>
        </p:nvSpPr>
        <p:spPr>
          <a:xfrm>
            <a:off x="2846784" y="5342334"/>
            <a:ext cx="4359473" cy="2288619"/>
          </a:xfrm>
          <a:prstGeom prst="rect">
            <a:avLst/>
          </a:prstGeom>
          <a:noFill/>
          <a:ln/>
        </p:spPr>
        <p:txBody>
          <a:bodyPr wrap="square" rtlCol="0" anchor="t"/>
          <a:lstStyle/>
          <a:p>
            <a:pPr marL="0" indent="0">
              <a:lnSpc>
                <a:spcPts val="2574"/>
              </a:lnSpc>
              <a:buNone/>
            </a:pPr>
            <a:r>
              <a:rPr lang="en-US" sz="1716" dirty="0">
                <a:solidFill>
                  <a:srgbClr val="61615C"/>
                </a:solidFill>
                <a:latin typeface="Tomorrow" pitchFamily="34" charset="0"/>
                <a:ea typeface="Tomorrow" pitchFamily="34" charset="-122"/>
                <a:cs typeface="Tomorrow" pitchFamily="34" charset="-120"/>
              </a:rPr>
              <a:t>Dense vector representations of words capturing semantic meanings. Use pre-trained embeddings or train specific embeddings on a large corpus to understand nuanced language and detect subtle spam patterns beyond simple keywords.</a:t>
            </a:r>
            <a:endParaRPr lang="en-US" sz="1716" dirty="0"/>
          </a:p>
        </p:txBody>
      </p:sp>
      <p:sp>
        <p:nvSpPr>
          <p:cNvPr id="17" name="Shape 15"/>
          <p:cNvSpPr/>
          <p:nvPr/>
        </p:nvSpPr>
        <p:spPr>
          <a:xfrm>
            <a:off x="7424142" y="4871085"/>
            <a:ext cx="490299" cy="490299"/>
          </a:xfrm>
          <a:prstGeom prst="roundRect">
            <a:avLst>
              <a:gd name="adj" fmla="val 26673"/>
            </a:avLst>
          </a:prstGeom>
          <a:solidFill>
            <a:srgbClr val="EAEAEA"/>
          </a:solidFill>
          <a:ln/>
        </p:spPr>
      </p:sp>
      <p:sp>
        <p:nvSpPr>
          <p:cNvPr id="18" name="Text 16"/>
          <p:cNvSpPr/>
          <p:nvPr/>
        </p:nvSpPr>
        <p:spPr>
          <a:xfrm>
            <a:off x="7559397" y="4952762"/>
            <a:ext cx="219670" cy="326946"/>
          </a:xfrm>
          <a:prstGeom prst="rect">
            <a:avLst/>
          </a:prstGeom>
          <a:noFill/>
          <a:ln/>
        </p:spPr>
        <p:txBody>
          <a:bodyPr wrap="none" rtlCol="0" anchor="t"/>
          <a:lstStyle/>
          <a:p>
            <a:pPr marL="0" indent="0" algn="ctr">
              <a:lnSpc>
                <a:spcPts val="2574"/>
              </a:lnSpc>
              <a:buNone/>
            </a:pPr>
            <a:r>
              <a:rPr lang="en-US" sz="2574" b="1" dirty="0">
                <a:solidFill>
                  <a:srgbClr val="1D1D1B"/>
                </a:solidFill>
                <a:latin typeface="Tomorrow" pitchFamily="34" charset="0"/>
                <a:ea typeface="Tomorrow" pitchFamily="34" charset="-122"/>
                <a:cs typeface="Tomorrow" pitchFamily="34" charset="-120"/>
              </a:rPr>
              <a:t>4</a:t>
            </a:r>
            <a:endParaRPr lang="en-US" sz="2574" dirty="0"/>
          </a:p>
        </p:txBody>
      </p:sp>
      <p:sp>
        <p:nvSpPr>
          <p:cNvPr id="19" name="Text 17"/>
          <p:cNvSpPr/>
          <p:nvPr/>
        </p:nvSpPr>
        <p:spPr>
          <a:xfrm>
            <a:off x="8132326" y="4871085"/>
            <a:ext cx="4076462" cy="340519"/>
          </a:xfrm>
          <a:prstGeom prst="rect">
            <a:avLst/>
          </a:prstGeom>
          <a:noFill/>
          <a:ln/>
        </p:spPr>
        <p:txBody>
          <a:bodyPr wrap="none" rtlCol="0" anchor="t"/>
          <a:lstStyle/>
          <a:p>
            <a:pPr marL="0" indent="0">
              <a:lnSpc>
                <a:spcPts val="2682"/>
              </a:lnSpc>
              <a:buNone/>
            </a:pPr>
            <a:r>
              <a:rPr lang="en-US" sz="2145" b="1" dirty="0">
                <a:solidFill>
                  <a:srgbClr val="1D1D1B"/>
                </a:solidFill>
                <a:latin typeface="Tomorrow" pitchFamily="34" charset="0"/>
                <a:ea typeface="Tomorrow" pitchFamily="34" charset="-122"/>
                <a:cs typeface="Tomorrow" pitchFamily="34" charset="-120"/>
              </a:rPr>
              <a:t>Machine Learning Algorithms</a:t>
            </a:r>
            <a:endParaRPr lang="en-US" sz="2145" dirty="0"/>
          </a:p>
        </p:txBody>
      </p:sp>
      <p:sp>
        <p:nvSpPr>
          <p:cNvPr id="20" name="Text 18"/>
          <p:cNvSpPr/>
          <p:nvPr/>
        </p:nvSpPr>
        <p:spPr>
          <a:xfrm>
            <a:off x="8132326" y="5342334"/>
            <a:ext cx="4359473" cy="653891"/>
          </a:xfrm>
          <a:prstGeom prst="rect">
            <a:avLst/>
          </a:prstGeom>
          <a:noFill/>
          <a:ln/>
        </p:spPr>
        <p:txBody>
          <a:bodyPr wrap="square" rtlCol="0" anchor="t"/>
          <a:lstStyle/>
          <a:p>
            <a:pPr marL="0" indent="0">
              <a:lnSpc>
                <a:spcPts val="2574"/>
              </a:lnSpc>
              <a:buNone/>
            </a:pPr>
            <a:r>
              <a:rPr lang="en-US" sz="1716" dirty="0">
                <a:solidFill>
                  <a:srgbClr val="61615C"/>
                </a:solidFill>
                <a:latin typeface="Tomorrow" pitchFamily="34" charset="0"/>
                <a:ea typeface="Tomorrow" pitchFamily="34" charset="-122"/>
                <a:cs typeface="Tomorrow" pitchFamily="34" charset="-120"/>
              </a:rPr>
              <a:t>Naive Bayes, Support Vector Machines (SVM), and Ensemble Methods.</a:t>
            </a:r>
            <a:endParaRPr lang="en-US" sz="171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pic>
        <p:nvPicPr>
          <p:cNvPr id="5" name="Image 1" descr="preencoded.png"/>
          <p:cNvPicPr>
            <a:picLocks noChangeAspect="1"/>
          </p:cNvPicPr>
          <p:nvPr/>
        </p:nvPicPr>
        <p:blipFill>
          <a:blip r:embed="rId4"/>
          <a:stretch>
            <a:fillRect/>
          </a:stretch>
        </p:blipFill>
        <p:spPr>
          <a:xfrm>
            <a:off x="277654" y="2729151"/>
            <a:ext cx="3102173" cy="2771299"/>
          </a:xfrm>
          <a:prstGeom prst="rect">
            <a:avLst/>
          </a:prstGeom>
        </p:spPr>
      </p:pic>
      <p:sp>
        <p:nvSpPr>
          <p:cNvPr id="6" name="Text 2"/>
          <p:cNvSpPr/>
          <p:nvPr/>
        </p:nvSpPr>
        <p:spPr>
          <a:xfrm>
            <a:off x="4490799" y="1384816"/>
            <a:ext cx="6236970" cy="694373"/>
          </a:xfrm>
          <a:prstGeom prst="rect">
            <a:avLst/>
          </a:prstGeom>
          <a:noFill/>
          <a:ln/>
        </p:spPr>
        <p:txBody>
          <a:bodyPr wrap="none" rtlCol="0" anchor="t"/>
          <a:lstStyle/>
          <a:p>
            <a:pPr marL="0" indent="0">
              <a:lnSpc>
                <a:spcPts val="5468"/>
              </a:lnSpc>
              <a:buNone/>
            </a:pPr>
            <a:r>
              <a:rPr lang="en-US" sz="4374" b="1" dirty="0">
                <a:solidFill>
                  <a:srgbClr val="1D1D1B"/>
                </a:solidFill>
                <a:latin typeface="Tomorrow" pitchFamily="34" charset="0"/>
                <a:ea typeface="Tomorrow" pitchFamily="34" charset="-122"/>
                <a:cs typeface="Tomorrow" pitchFamily="34" charset="-120"/>
              </a:rPr>
              <a:t>Deep Learning Models</a:t>
            </a:r>
            <a:endParaRPr lang="en-US" sz="4374" dirty="0"/>
          </a:p>
        </p:txBody>
      </p:sp>
      <p:sp>
        <p:nvSpPr>
          <p:cNvPr id="7" name="Shape 3"/>
          <p:cNvSpPr/>
          <p:nvPr/>
        </p:nvSpPr>
        <p:spPr>
          <a:xfrm>
            <a:off x="4490799" y="2412444"/>
            <a:ext cx="4542115" cy="2618899"/>
          </a:xfrm>
          <a:prstGeom prst="roundRect">
            <a:avLst>
              <a:gd name="adj" fmla="val 5091"/>
            </a:avLst>
          </a:prstGeom>
          <a:solidFill>
            <a:srgbClr val="EAEAEA"/>
          </a:solidFill>
          <a:ln/>
        </p:spPr>
      </p:sp>
      <p:sp>
        <p:nvSpPr>
          <p:cNvPr id="8" name="Text 4"/>
          <p:cNvSpPr/>
          <p:nvPr/>
        </p:nvSpPr>
        <p:spPr>
          <a:xfrm>
            <a:off x="4712970" y="2634615"/>
            <a:ext cx="4097774" cy="694373"/>
          </a:xfrm>
          <a:prstGeom prst="rect">
            <a:avLst/>
          </a:prstGeom>
          <a:noFill/>
          <a:ln/>
        </p:spPr>
        <p:txBody>
          <a:bodyPr wrap="squar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Convolutional Neural Networks (CNNs)</a:t>
            </a:r>
            <a:endParaRPr lang="en-US" sz="2187" dirty="0"/>
          </a:p>
        </p:txBody>
      </p:sp>
      <p:sp>
        <p:nvSpPr>
          <p:cNvPr id="9" name="Text 5"/>
          <p:cNvSpPr/>
          <p:nvPr/>
        </p:nvSpPr>
        <p:spPr>
          <a:xfrm>
            <a:off x="4712970" y="3462218"/>
            <a:ext cx="4097774" cy="999768"/>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Process email content in a hierarchical manner, extracting patterns that indicate spam.</a:t>
            </a:r>
            <a:endParaRPr lang="en-US" sz="1750" dirty="0"/>
          </a:p>
        </p:txBody>
      </p:sp>
      <p:sp>
        <p:nvSpPr>
          <p:cNvPr id="10" name="Shape 6"/>
          <p:cNvSpPr/>
          <p:nvPr/>
        </p:nvSpPr>
        <p:spPr>
          <a:xfrm>
            <a:off x="9255085" y="2412444"/>
            <a:ext cx="4542115" cy="2618899"/>
          </a:xfrm>
          <a:prstGeom prst="roundRect">
            <a:avLst>
              <a:gd name="adj" fmla="val 5091"/>
            </a:avLst>
          </a:prstGeom>
          <a:solidFill>
            <a:srgbClr val="EAEAEA"/>
          </a:solidFill>
          <a:ln/>
        </p:spPr>
      </p:sp>
      <p:sp>
        <p:nvSpPr>
          <p:cNvPr id="11" name="Text 7"/>
          <p:cNvSpPr/>
          <p:nvPr/>
        </p:nvSpPr>
        <p:spPr>
          <a:xfrm>
            <a:off x="9477256" y="2634615"/>
            <a:ext cx="4097774" cy="1041559"/>
          </a:xfrm>
          <a:prstGeom prst="rect">
            <a:avLst/>
          </a:prstGeom>
          <a:noFill/>
          <a:ln/>
        </p:spPr>
        <p:txBody>
          <a:bodyPr wrap="squar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Recurrent Neural Networks (RNNs) and Long Short-Term Memory (LSTM)</a:t>
            </a:r>
            <a:endParaRPr lang="en-US" sz="2187" dirty="0"/>
          </a:p>
        </p:txBody>
      </p:sp>
      <p:sp>
        <p:nvSpPr>
          <p:cNvPr id="12" name="Text 8"/>
          <p:cNvSpPr/>
          <p:nvPr/>
        </p:nvSpPr>
        <p:spPr>
          <a:xfrm>
            <a:off x="9477256" y="3809405"/>
            <a:ext cx="4097774" cy="999768"/>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Capture sequential dependencies in email text, useful for detecting sophisticated spam tactics.</a:t>
            </a:r>
            <a:endParaRPr lang="en-US" sz="1750" dirty="0"/>
          </a:p>
        </p:txBody>
      </p:sp>
      <p:sp>
        <p:nvSpPr>
          <p:cNvPr id="13" name="Shape 9"/>
          <p:cNvSpPr/>
          <p:nvPr/>
        </p:nvSpPr>
        <p:spPr>
          <a:xfrm>
            <a:off x="4490799" y="5253514"/>
            <a:ext cx="9306401" cy="1591270"/>
          </a:xfrm>
          <a:prstGeom prst="roundRect">
            <a:avLst>
              <a:gd name="adj" fmla="val 8378"/>
            </a:avLst>
          </a:prstGeom>
          <a:solidFill>
            <a:srgbClr val="EAEAEA"/>
          </a:solidFill>
          <a:ln/>
        </p:spPr>
      </p:sp>
      <p:sp>
        <p:nvSpPr>
          <p:cNvPr id="14" name="Text 10"/>
          <p:cNvSpPr/>
          <p:nvPr/>
        </p:nvSpPr>
        <p:spPr>
          <a:xfrm>
            <a:off x="4712970" y="5475684"/>
            <a:ext cx="3180278"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Attention Mechanisms</a:t>
            </a:r>
            <a:endParaRPr lang="en-US" sz="2187" dirty="0"/>
          </a:p>
        </p:txBody>
      </p:sp>
      <p:sp>
        <p:nvSpPr>
          <p:cNvPr id="15" name="Text 11"/>
          <p:cNvSpPr/>
          <p:nvPr/>
        </p:nvSpPr>
        <p:spPr>
          <a:xfrm>
            <a:off x="4712970" y="5956102"/>
            <a:ext cx="8862060" cy="666512"/>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Focus on important words or phrases within emails that are indicative of spam content.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843320"/>
            <a:ext cx="5694283" cy="694373"/>
          </a:xfrm>
          <a:prstGeom prst="rect">
            <a:avLst/>
          </a:prstGeom>
          <a:noFill/>
          <a:ln/>
        </p:spPr>
        <p:txBody>
          <a:bodyPr wrap="none" rtlCol="0" anchor="t"/>
          <a:lstStyle/>
          <a:p>
            <a:pPr marL="0" indent="0">
              <a:lnSpc>
                <a:spcPts val="5468"/>
              </a:lnSpc>
              <a:buNone/>
            </a:pPr>
            <a:r>
              <a:rPr lang="en-US" sz="4374" b="1" dirty="0">
                <a:solidFill>
                  <a:srgbClr val="1D1D1B"/>
                </a:solidFill>
                <a:latin typeface="Tomorrow" pitchFamily="34" charset="0"/>
                <a:ea typeface="Tomorrow" pitchFamily="34" charset="-122"/>
                <a:cs typeface="Tomorrow" pitchFamily="34" charset="-120"/>
              </a:rPr>
              <a:t>Feature Engineering</a:t>
            </a:r>
            <a:endParaRPr lang="en-US" sz="4374" dirty="0"/>
          </a:p>
        </p:txBody>
      </p:sp>
      <p:sp>
        <p:nvSpPr>
          <p:cNvPr id="5" name="Shape 3"/>
          <p:cNvSpPr/>
          <p:nvPr/>
        </p:nvSpPr>
        <p:spPr>
          <a:xfrm>
            <a:off x="7293054" y="1982033"/>
            <a:ext cx="44410" cy="5404247"/>
          </a:xfrm>
          <a:prstGeom prst="rect">
            <a:avLst/>
          </a:prstGeom>
          <a:solidFill>
            <a:srgbClr val="CCCCCB"/>
          </a:solidFill>
          <a:ln/>
        </p:spPr>
      </p:sp>
      <p:sp>
        <p:nvSpPr>
          <p:cNvPr id="6" name="Shape 4"/>
          <p:cNvSpPr/>
          <p:nvPr/>
        </p:nvSpPr>
        <p:spPr>
          <a:xfrm>
            <a:off x="6287631" y="2459653"/>
            <a:ext cx="777597" cy="44410"/>
          </a:xfrm>
          <a:prstGeom prst="rect">
            <a:avLst/>
          </a:prstGeom>
          <a:solidFill>
            <a:srgbClr val="CCCCCB"/>
          </a:solidFill>
          <a:ln/>
        </p:spPr>
      </p:sp>
      <p:sp>
        <p:nvSpPr>
          <p:cNvPr id="7" name="Shape 5"/>
          <p:cNvSpPr/>
          <p:nvPr/>
        </p:nvSpPr>
        <p:spPr>
          <a:xfrm>
            <a:off x="7065228" y="2231946"/>
            <a:ext cx="499943" cy="499943"/>
          </a:xfrm>
          <a:prstGeom prst="roundRect">
            <a:avLst>
              <a:gd name="adj" fmla="val 26667"/>
            </a:avLst>
          </a:prstGeom>
          <a:solidFill>
            <a:srgbClr val="EAEAEA"/>
          </a:solidFill>
          <a:ln/>
        </p:spPr>
      </p:sp>
      <p:sp>
        <p:nvSpPr>
          <p:cNvPr id="8" name="Text 6"/>
          <p:cNvSpPr/>
          <p:nvPr/>
        </p:nvSpPr>
        <p:spPr>
          <a:xfrm>
            <a:off x="7239298" y="2315289"/>
            <a:ext cx="151686" cy="333256"/>
          </a:xfrm>
          <a:prstGeom prst="rect">
            <a:avLst/>
          </a:prstGeom>
          <a:noFill/>
          <a:ln/>
        </p:spPr>
        <p:txBody>
          <a:bodyPr wrap="none" rtlCol="0" anchor="t"/>
          <a:lstStyle/>
          <a:p>
            <a:pPr marL="0" indent="0" algn="ctr">
              <a:lnSpc>
                <a:spcPts val="2624"/>
              </a:lnSpc>
              <a:buNone/>
            </a:pPr>
            <a:r>
              <a:rPr lang="en-US" sz="2624" b="1" dirty="0">
                <a:solidFill>
                  <a:srgbClr val="1D1D1B"/>
                </a:solidFill>
                <a:latin typeface="Tomorrow" pitchFamily="34" charset="0"/>
                <a:ea typeface="Tomorrow" pitchFamily="34" charset="-122"/>
                <a:cs typeface="Tomorrow" pitchFamily="34" charset="-120"/>
              </a:rPr>
              <a:t>1</a:t>
            </a:r>
            <a:endParaRPr lang="en-US" sz="2624" dirty="0"/>
          </a:p>
        </p:txBody>
      </p:sp>
      <p:sp>
        <p:nvSpPr>
          <p:cNvPr id="9" name="Text 7"/>
          <p:cNvSpPr/>
          <p:nvPr/>
        </p:nvSpPr>
        <p:spPr>
          <a:xfrm>
            <a:off x="2446973" y="2204204"/>
            <a:ext cx="3646170" cy="347186"/>
          </a:xfrm>
          <a:prstGeom prst="rect">
            <a:avLst/>
          </a:prstGeom>
          <a:noFill/>
          <a:ln/>
        </p:spPr>
        <p:txBody>
          <a:bodyPr wrap="none" rtlCol="0" anchor="t"/>
          <a:lstStyle/>
          <a:p>
            <a:pPr marL="0" indent="0" algn="r">
              <a:lnSpc>
                <a:spcPts val="2734"/>
              </a:lnSpc>
              <a:buNone/>
            </a:pPr>
            <a:r>
              <a:rPr lang="en-US" sz="2187" b="1" dirty="0">
                <a:solidFill>
                  <a:srgbClr val="1D1D1B"/>
                </a:solidFill>
                <a:latin typeface="Tomorrow" pitchFamily="34" charset="0"/>
                <a:ea typeface="Tomorrow" pitchFamily="34" charset="-122"/>
                <a:cs typeface="Tomorrow" pitchFamily="34" charset="-120"/>
              </a:rPr>
              <a:t>Domain-Specific Features</a:t>
            </a:r>
            <a:endParaRPr lang="en-US" sz="2187" dirty="0"/>
          </a:p>
        </p:txBody>
      </p:sp>
      <p:sp>
        <p:nvSpPr>
          <p:cNvPr id="10" name="Text 8"/>
          <p:cNvSpPr/>
          <p:nvPr/>
        </p:nvSpPr>
        <p:spPr>
          <a:xfrm>
            <a:off x="2037993" y="2684621"/>
            <a:ext cx="4055150" cy="1333024"/>
          </a:xfrm>
          <a:prstGeom prst="rect">
            <a:avLst/>
          </a:prstGeom>
          <a:noFill/>
          <a:ln/>
        </p:spPr>
        <p:txBody>
          <a:bodyPr wrap="square" rtlCol="0" anchor="t"/>
          <a:lstStyle/>
          <a:p>
            <a:pPr marL="0" indent="0" algn="r">
              <a:lnSpc>
                <a:spcPts val="2624"/>
              </a:lnSpc>
              <a:buNone/>
            </a:pPr>
            <a:r>
              <a:rPr lang="en-US" sz="1750" dirty="0">
                <a:solidFill>
                  <a:srgbClr val="61615C"/>
                </a:solidFill>
                <a:latin typeface="Tomorrow" pitchFamily="34" charset="0"/>
                <a:ea typeface="Tomorrow" pitchFamily="34" charset="-122"/>
                <a:cs typeface="Tomorrow" pitchFamily="34" charset="-120"/>
              </a:rPr>
              <a:t>Include features like email header information, sender domain analysis, and structural features of emails (e.g., HTML content).</a:t>
            </a:r>
            <a:endParaRPr lang="en-US" sz="1750" dirty="0"/>
          </a:p>
        </p:txBody>
      </p:sp>
      <p:sp>
        <p:nvSpPr>
          <p:cNvPr id="11" name="Shape 9"/>
          <p:cNvSpPr/>
          <p:nvPr/>
        </p:nvSpPr>
        <p:spPr>
          <a:xfrm>
            <a:off x="7565172" y="3570506"/>
            <a:ext cx="777597" cy="44410"/>
          </a:xfrm>
          <a:prstGeom prst="rect">
            <a:avLst/>
          </a:prstGeom>
          <a:solidFill>
            <a:srgbClr val="CCCCCB"/>
          </a:solidFill>
          <a:ln/>
        </p:spPr>
      </p:sp>
      <p:sp>
        <p:nvSpPr>
          <p:cNvPr id="12" name="Shape 10"/>
          <p:cNvSpPr/>
          <p:nvPr/>
        </p:nvSpPr>
        <p:spPr>
          <a:xfrm>
            <a:off x="7065228" y="3342799"/>
            <a:ext cx="499943" cy="499943"/>
          </a:xfrm>
          <a:prstGeom prst="roundRect">
            <a:avLst>
              <a:gd name="adj" fmla="val 26667"/>
            </a:avLst>
          </a:prstGeom>
          <a:solidFill>
            <a:srgbClr val="EAEAEA"/>
          </a:solidFill>
          <a:ln/>
        </p:spPr>
      </p:sp>
      <p:sp>
        <p:nvSpPr>
          <p:cNvPr id="13" name="Text 11"/>
          <p:cNvSpPr/>
          <p:nvPr/>
        </p:nvSpPr>
        <p:spPr>
          <a:xfrm>
            <a:off x="7203222" y="3426142"/>
            <a:ext cx="223957" cy="333256"/>
          </a:xfrm>
          <a:prstGeom prst="rect">
            <a:avLst/>
          </a:prstGeom>
          <a:noFill/>
          <a:ln/>
        </p:spPr>
        <p:txBody>
          <a:bodyPr wrap="none" rtlCol="0" anchor="t"/>
          <a:lstStyle/>
          <a:p>
            <a:pPr marL="0" indent="0" algn="ctr">
              <a:lnSpc>
                <a:spcPts val="2624"/>
              </a:lnSpc>
              <a:buNone/>
            </a:pPr>
            <a:r>
              <a:rPr lang="en-US" sz="2624" b="1" dirty="0">
                <a:solidFill>
                  <a:srgbClr val="1D1D1B"/>
                </a:solidFill>
                <a:latin typeface="Tomorrow" pitchFamily="34" charset="0"/>
                <a:ea typeface="Tomorrow" pitchFamily="34" charset="-122"/>
                <a:cs typeface="Tomorrow" pitchFamily="34" charset="-120"/>
              </a:rPr>
              <a:t>2</a:t>
            </a:r>
            <a:endParaRPr lang="en-US" sz="2624" dirty="0"/>
          </a:p>
        </p:txBody>
      </p:sp>
      <p:sp>
        <p:nvSpPr>
          <p:cNvPr id="14" name="Text 12"/>
          <p:cNvSpPr/>
          <p:nvPr/>
        </p:nvSpPr>
        <p:spPr>
          <a:xfrm>
            <a:off x="8537258" y="3315057"/>
            <a:ext cx="2979777" cy="347186"/>
          </a:xfrm>
          <a:prstGeom prst="rect">
            <a:avLst/>
          </a:prstGeom>
          <a:noFill/>
          <a:ln/>
        </p:spPr>
        <p:txBody>
          <a:bodyPr wrap="none" rtlCol="0" anchor="t"/>
          <a:lstStyle/>
          <a:p>
            <a:pPr marL="0" indent="0" algn="l">
              <a:lnSpc>
                <a:spcPts val="2734"/>
              </a:lnSpc>
              <a:buNone/>
            </a:pPr>
            <a:r>
              <a:rPr lang="en-US" sz="2187" b="1" dirty="0">
                <a:solidFill>
                  <a:srgbClr val="1D1D1B"/>
                </a:solidFill>
                <a:latin typeface="Tomorrow" pitchFamily="34" charset="0"/>
                <a:ea typeface="Tomorrow" pitchFamily="34" charset="-122"/>
                <a:cs typeface="Tomorrow" pitchFamily="34" charset="-120"/>
              </a:rPr>
              <a:t>Behavioural Features</a:t>
            </a:r>
            <a:endParaRPr lang="en-US" sz="2187" dirty="0"/>
          </a:p>
        </p:txBody>
      </p:sp>
      <p:sp>
        <p:nvSpPr>
          <p:cNvPr id="15" name="Text 13"/>
          <p:cNvSpPr/>
          <p:nvPr/>
        </p:nvSpPr>
        <p:spPr>
          <a:xfrm>
            <a:off x="8537258" y="3795474"/>
            <a:ext cx="4055150" cy="1333024"/>
          </a:xfrm>
          <a:prstGeom prst="rect">
            <a:avLst/>
          </a:prstGeom>
          <a:noFill/>
          <a:ln/>
        </p:spPr>
        <p:txBody>
          <a:bodyPr wrap="square" rtlCol="0" anchor="t"/>
          <a:lstStyle/>
          <a:p>
            <a:pPr marL="0" indent="0" algn="l">
              <a:lnSpc>
                <a:spcPts val="2624"/>
              </a:lnSpc>
              <a:buNone/>
            </a:pPr>
            <a:r>
              <a:rPr lang="en-US" sz="1750" dirty="0">
                <a:solidFill>
                  <a:srgbClr val="61615C"/>
                </a:solidFill>
                <a:latin typeface="Tomorrow" pitchFamily="34" charset="0"/>
                <a:ea typeface="Tomorrow" pitchFamily="34" charset="-122"/>
                <a:cs typeface="Tomorrow" pitchFamily="34" charset="-120"/>
              </a:rPr>
              <a:t>Analyse user behaviour patterns (e.g., clicking on links, marking emails as spam) to supplement content-based features.</a:t>
            </a:r>
            <a:endParaRPr lang="en-US" sz="1750" dirty="0"/>
          </a:p>
        </p:txBody>
      </p:sp>
      <p:sp>
        <p:nvSpPr>
          <p:cNvPr id="16" name="Shape 14"/>
          <p:cNvSpPr/>
          <p:nvPr/>
        </p:nvSpPr>
        <p:spPr>
          <a:xfrm>
            <a:off x="6287631" y="4939605"/>
            <a:ext cx="777597" cy="44410"/>
          </a:xfrm>
          <a:prstGeom prst="rect">
            <a:avLst/>
          </a:prstGeom>
          <a:solidFill>
            <a:srgbClr val="CCCCCB"/>
          </a:solidFill>
          <a:ln/>
        </p:spPr>
      </p:sp>
      <p:sp>
        <p:nvSpPr>
          <p:cNvPr id="17" name="Shape 15"/>
          <p:cNvSpPr/>
          <p:nvPr/>
        </p:nvSpPr>
        <p:spPr>
          <a:xfrm>
            <a:off x="7065228" y="4711898"/>
            <a:ext cx="499943" cy="499943"/>
          </a:xfrm>
          <a:prstGeom prst="roundRect">
            <a:avLst>
              <a:gd name="adj" fmla="val 26667"/>
            </a:avLst>
          </a:prstGeom>
          <a:solidFill>
            <a:srgbClr val="EAEAEA"/>
          </a:solidFill>
          <a:ln/>
        </p:spPr>
      </p:sp>
      <p:sp>
        <p:nvSpPr>
          <p:cNvPr id="18" name="Text 16"/>
          <p:cNvSpPr/>
          <p:nvPr/>
        </p:nvSpPr>
        <p:spPr>
          <a:xfrm>
            <a:off x="7203817" y="4795242"/>
            <a:ext cx="222647" cy="333256"/>
          </a:xfrm>
          <a:prstGeom prst="rect">
            <a:avLst/>
          </a:prstGeom>
          <a:noFill/>
          <a:ln/>
        </p:spPr>
        <p:txBody>
          <a:bodyPr wrap="none" rtlCol="0" anchor="t"/>
          <a:lstStyle/>
          <a:p>
            <a:pPr marL="0" indent="0" algn="ctr">
              <a:lnSpc>
                <a:spcPts val="2624"/>
              </a:lnSpc>
              <a:buNone/>
            </a:pPr>
            <a:r>
              <a:rPr lang="en-US" sz="2624" b="1" dirty="0">
                <a:solidFill>
                  <a:srgbClr val="1D1D1B"/>
                </a:solidFill>
                <a:latin typeface="Tomorrow" pitchFamily="34" charset="0"/>
                <a:ea typeface="Tomorrow" pitchFamily="34" charset="-122"/>
                <a:cs typeface="Tomorrow" pitchFamily="34" charset="-120"/>
              </a:rPr>
              <a:t>3</a:t>
            </a:r>
            <a:endParaRPr lang="en-US" sz="2624" dirty="0"/>
          </a:p>
        </p:txBody>
      </p:sp>
      <p:sp>
        <p:nvSpPr>
          <p:cNvPr id="19" name="Text 17"/>
          <p:cNvSpPr/>
          <p:nvPr/>
        </p:nvSpPr>
        <p:spPr>
          <a:xfrm>
            <a:off x="3315653" y="4684157"/>
            <a:ext cx="2777490" cy="347186"/>
          </a:xfrm>
          <a:prstGeom prst="rect">
            <a:avLst/>
          </a:prstGeom>
          <a:noFill/>
          <a:ln/>
        </p:spPr>
        <p:txBody>
          <a:bodyPr wrap="none" rtlCol="0" anchor="t"/>
          <a:lstStyle/>
          <a:p>
            <a:pPr marL="0" indent="0" algn="r">
              <a:lnSpc>
                <a:spcPts val="2734"/>
              </a:lnSpc>
              <a:buNone/>
            </a:pPr>
            <a:r>
              <a:rPr lang="en-US" sz="2187" b="1" dirty="0">
                <a:solidFill>
                  <a:srgbClr val="1D1D1B"/>
                </a:solidFill>
                <a:latin typeface="Tomorrow" pitchFamily="34" charset="0"/>
                <a:ea typeface="Tomorrow" pitchFamily="34" charset="-122"/>
                <a:cs typeface="Tomorrow" pitchFamily="34" charset="-120"/>
              </a:rPr>
              <a:t>Transfer Learning</a:t>
            </a:r>
            <a:endParaRPr lang="en-US" sz="2187" dirty="0"/>
          </a:p>
        </p:txBody>
      </p:sp>
      <p:sp>
        <p:nvSpPr>
          <p:cNvPr id="20" name="Text 18"/>
          <p:cNvSpPr/>
          <p:nvPr/>
        </p:nvSpPr>
        <p:spPr>
          <a:xfrm>
            <a:off x="2037993" y="5164574"/>
            <a:ext cx="4055150" cy="1999536"/>
          </a:xfrm>
          <a:prstGeom prst="rect">
            <a:avLst/>
          </a:prstGeom>
          <a:noFill/>
          <a:ln/>
        </p:spPr>
        <p:txBody>
          <a:bodyPr wrap="square" rtlCol="0" anchor="t"/>
          <a:lstStyle/>
          <a:p>
            <a:pPr marL="0" indent="0" algn="r">
              <a:lnSpc>
                <a:spcPts val="2624"/>
              </a:lnSpc>
              <a:buNone/>
            </a:pPr>
            <a:r>
              <a:rPr lang="en-US" sz="1750" dirty="0">
                <a:solidFill>
                  <a:srgbClr val="61615C"/>
                </a:solidFill>
                <a:latin typeface="Tomorrow" pitchFamily="34" charset="0"/>
                <a:ea typeface="Tomorrow" pitchFamily="34" charset="-122"/>
                <a:cs typeface="Tomorrow" pitchFamily="34" charset="-120"/>
              </a:rPr>
              <a:t>Adaptation of Pre-trained Models: Fine-tune language models (e.g., BERT, GPT) on spam classification tasks to leverage their understanding of semantic relationships and contextual cues.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2738080"/>
            <a:ext cx="5554980" cy="694373"/>
          </a:xfrm>
          <a:prstGeom prst="rect">
            <a:avLst/>
          </a:prstGeom>
          <a:noFill/>
          <a:ln/>
        </p:spPr>
        <p:txBody>
          <a:bodyPr wrap="none" rtlCol="0" anchor="t"/>
          <a:lstStyle/>
          <a:p>
            <a:pPr marL="0" indent="0">
              <a:lnSpc>
                <a:spcPts val="5468"/>
              </a:lnSpc>
              <a:buNone/>
            </a:pPr>
            <a:r>
              <a:rPr lang="en-US" sz="4374" b="1" dirty="0">
                <a:solidFill>
                  <a:srgbClr val="1D1D1B"/>
                </a:solidFill>
                <a:latin typeface="Tomorrow" pitchFamily="34" charset="0"/>
                <a:ea typeface="Tomorrow" pitchFamily="34" charset="-122"/>
                <a:cs typeface="Tomorrow" pitchFamily="34" charset="-120"/>
              </a:rPr>
              <a:t>Evaluation Metrics</a:t>
            </a:r>
            <a:endParaRPr lang="en-US" sz="4374" dirty="0"/>
          </a:p>
        </p:txBody>
      </p:sp>
      <p:sp>
        <p:nvSpPr>
          <p:cNvPr id="5" name="Shape 3"/>
          <p:cNvSpPr/>
          <p:nvPr/>
        </p:nvSpPr>
        <p:spPr>
          <a:xfrm>
            <a:off x="2037993" y="3876794"/>
            <a:ext cx="10554414" cy="1614726"/>
          </a:xfrm>
          <a:prstGeom prst="rect">
            <a:avLst/>
          </a:prstGeom>
          <a:solidFill>
            <a:srgbClr val="EAEAEA"/>
          </a:solidFill>
          <a:ln/>
        </p:spPr>
      </p:sp>
      <p:sp>
        <p:nvSpPr>
          <p:cNvPr id="6" name="Text 4"/>
          <p:cNvSpPr/>
          <p:nvPr/>
        </p:nvSpPr>
        <p:spPr>
          <a:xfrm>
            <a:off x="2260283" y="4017645"/>
            <a:ext cx="1662708" cy="333256"/>
          </a:xfrm>
          <a:prstGeom prst="rect">
            <a:avLst/>
          </a:prstGeom>
          <a:noFill/>
          <a:ln/>
        </p:spPr>
        <p:txBody>
          <a:bodyPr wrap="non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Precision</a:t>
            </a:r>
            <a:endParaRPr lang="en-US" sz="1750" dirty="0"/>
          </a:p>
        </p:txBody>
      </p:sp>
      <p:sp>
        <p:nvSpPr>
          <p:cNvPr id="7" name="Text 5"/>
          <p:cNvSpPr/>
          <p:nvPr/>
        </p:nvSpPr>
        <p:spPr>
          <a:xfrm>
            <a:off x="4374952" y="4017645"/>
            <a:ext cx="1658898" cy="333256"/>
          </a:xfrm>
          <a:prstGeom prst="rect">
            <a:avLst/>
          </a:prstGeom>
          <a:noFill/>
          <a:ln/>
        </p:spPr>
        <p:txBody>
          <a:bodyPr wrap="non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Recall</a:t>
            </a:r>
            <a:endParaRPr lang="en-US" sz="1750" dirty="0"/>
          </a:p>
        </p:txBody>
      </p:sp>
      <p:sp>
        <p:nvSpPr>
          <p:cNvPr id="8" name="Text 6"/>
          <p:cNvSpPr/>
          <p:nvPr/>
        </p:nvSpPr>
        <p:spPr>
          <a:xfrm>
            <a:off x="6485811" y="4017645"/>
            <a:ext cx="1658898" cy="333256"/>
          </a:xfrm>
          <a:prstGeom prst="rect">
            <a:avLst/>
          </a:prstGeom>
          <a:noFill/>
          <a:ln/>
        </p:spPr>
        <p:txBody>
          <a:bodyPr wrap="non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F1-score</a:t>
            </a:r>
            <a:endParaRPr lang="en-US" sz="1750" dirty="0"/>
          </a:p>
        </p:txBody>
      </p:sp>
      <p:sp>
        <p:nvSpPr>
          <p:cNvPr id="9" name="Text 7"/>
          <p:cNvSpPr/>
          <p:nvPr/>
        </p:nvSpPr>
        <p:spPr>
          <a:xfrm>
            <a:off x="8596670" y="4017645"/>
            <a:ext cx="1658898" cy="1333024"/>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Receiver Operating Characteristic (ROC) curve</a:t>
            </a:r>
            <a:endParaRPr lang="en-US" sz="1750" dirty="0"/>
          </a:p>
        </p:txBody>
      </p:sp>
      <p:sp>
        <p:nvSpPr>
          <p:cNvPr id="10" name="Text 8"/>
          <p:cNvSpPr/>
          <p:nvPr/>
        </p:nvSpPr>
        <p:spPr>
          <a:xfrm>
            <a:off x="10707529" y="4017645"/>
            <a:ext cx="1662708" cy="666512"/>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Area Under the Curve (AUC)</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9117568"/>
          </a:xfrm>
          <a:prstGeom prst="rect">
            <a:avLst/>
          </a:prstGeom>
          <a:solidFill>
            <a:srgbClr val="FCFCFC"/>
          </a:solidFill>
          <a:ln/>
        </p:spPr>
      </p:sp>
      <p:sp>
        <p:nvSpPr>
          <p:cNvPr id="4" name="Text 2"/>
          <p:cNvSpPr/>
          <p:nvPr/>
        </p:nvSpPr>
        <p:spPr>
          <a:xfrm>
            <a:off x="3621167" y="427673"/>
            <a:ext cx="6741557" cy="486013"/>
          </a:xfrm>
          <a:prstGeom prst="rect">
            <a:avLst/>
          </a:prstGeom>
          <a:noFill/>
          <a:ln/>
        </p:spPr>
        <p:txBody>
          <a:bodyPr wrap="none" rtlCol="0" anchor="t"/>
          <a:lstStyle/>
          <a:p>
            <a:pPr marL="0" indent="0">
              <a:lnSpc>
                <a:spcPts val="3827"/>
              </a:lnSpc>
              <a:buNone/>
            </a:pPr>
            <a:r>
              <a:rPr lang="en-US" sz="3062" b="1" dirty="0">
                <a:solidFill>
                  <a:srgbClr val="1D1D1B"/>
                </a:solidFill>
                <a:latin typeface="Tomorrow" pitchFamily="34" charset="0"/>
                <a:ea typeface="Tomorrow" pitchFamily="34" charset="-122"/>
                <a:cs typeface="Tomorrow" pitchFamily="34" charset="-120"/>
              </a:rPr>
              <a:t>Error Identification and Correction</a:t>
            </a:r>
            <a:endParaRPr lang="en-US" sz="3062" dirty="0"/>
          </a:p>
        </p:txBody>
      </p:sp>
      <p:pic>
        <p:nvPicPr>
          <p:cNvPr id="5" name="Image 0" descr="preencoded.png"/>
          <p:cNvPicPr>
            <a:picLocks noChangeAspect="1"/>
          </p:cNvPicPr>
          <p:nvPr/>
        </p:nvPicPr>
        <p:blipFill>
          <a:blip r:embed="rId3"/>
          <a:stretch>
            <a:fillRect/>
          </a:stretch>
        </p:blipFill>
        <p:spPr>
          <a:xfrm>
            <a:off x="3621167" y="1224677"/>
            <a:ext cx="777597" cy="1244203"/>
          </a:xfrm>
          <a:prstGeom prst="rect">
            <a:avLst/>
          </a:prstGeom>
        </p:spPr>
      </p:pic>
      <p:sp>
        <p:nvSpPr>
          <p:cNvPr id="6" name="Text 3"/>
          <p:cNvSpPr/>
          <p:nvPr/>
        </p:nvSpPr>
        <p:spPr>
          <a:xfrm>
            <a:off x="4632008" y="1380173"/>
            <a:ext cx="1944172"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Error Analysis</a:t>
            </a:r>
            <a:endParaRPr lang="en-US" sz="1531" dirty="0"/>
          </a:p>
        </p:txBody>
      </p:sp>
      <p:sp>
        <p:nvSpPr>
          <p:cNvPr id="7" name="Text 4"/>
          <p:cNvSpPr/>
          <p:nvPr/>
        </p:nvSpPr>
        <p:spPr>
          <a:xfrm>
            <a:off x="4632008" y="1716405"/>
            <a:ext cx="6377226" cy="466487"/>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Conducting thorough analysis of misclassified messages to understand patterns and underlying reasons for classification errors.</a:t>
            </a:r>
            <a:endParaRPr lang="en-US" sz="1225" dirty="0"/>
          </a:p>
        </p:txBody>
      </p:sp>
      <p:pic>
        <p:nvPicPr>
          <p:cNvPr id="8" name="Image 1" descr="preencoded.png"/>
          <p:cNvPicPr>
            <a:picLocks noChangeAspect="1"/>
          </p:cNvPicPr>
          <p:nvPr/>
        </p:nvPicPr>
        <p:blipFill>
          <a:blip r:embed="rId4"/>
          <a:stretch>
            <a:fillRect/>
          </a:stretch>
        </p:blipFill>
        <p:spPr>
          <a:xfrm>
            <a:off x="3621167" y="2468880"/>
            <a:ext cx="777597" cy="1244203"/>
          </a:xfrm>
          <a:prstGeom prst="rect">
            <a:avLst/>
          </a:prstGeom>
        </p:spPr>
      </p:pic>
      <p:sp>
        <p:nvSpPr>
          <p:cNvPr id="9" name="Text 5"/>
          <p:cNvSpPr/>
          <p:nvPr/>
        </p:nvSpPr>
        <p:spPr>
          <a:xfrm>
            <a:off x="4632008" y="2624376"/>
            <a:ext cx="1992154"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Feature Engineering</a:t>
            </a:r>
            <a:endParaRPr lang="en-US" sz="1531" dirty="0"/>
          </a:p>
        </p:txBody>
      </p:sp>
      <p:sp>
        <p:nvSpPr>
          <p:cNvPr id="10" name="Text 6"/>
          <p:cNvSpPr/>
          <p:nvPr/>
        </p:nvSpPr>
        <p:spPr>
          <a:xfrm>
            <a:off x="4632008" y="2960608"/>
            <a:ext cx="6377226" cy="466487"/>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Enhancing feature extraction methods to capture more nuanced aspects of text data that distinguish between spam and legitimate messages.</a:t>
            </a:r>
            <a:endParaRPr lang="en-US" sz="1225" dirty="0"/>
          </a:p>
        </p:txBody>
      </p:sp>
      <p:pic>
        <p:nvPicPr>
          <p:cNvPr id="11" name="Image 2" descr="preencoded.png"/>
          <p:cNvPicPr>
            <a:picLocks noChangeAspect="1"/>
          </p:cNvPicPr>
          <p:nvPr/>
        </p:nvPicPr>
        <p:blipFill>
          <a:blip r:embed="rId5"/>
          <a:stretch>
            <a:fillRect/>
          </a:stretch>
        </p:blipFill>
        <p:spPr>
          <a:xfrm>
            <a:off x="3621167" y="3713083"/>
            <a:ext cx="777597" cy="1244203"/>
          </a:xfrm>
          <a:prstGeom prst="rect">
            <a:avLst/>
          </a:prstGeom>
        </p:spPr>
      </p:pic>
      <p:sp>
        <p:nvSpPr>
          <p:cNvPr id="12" name="Text 7"/>
          <p:cNvSpPr/>
          <p:nvPr/>
        </p:nvSpPr>
        <p:spPr>
          <a:xfrm>
            <a:off x="4632008" y="3868579"/>
            <a:ext cx="3080861"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Model Evaluation and Selection</a:t>
            </a:r>
            <a:endParaRPr lang="en-US" sz="1531" dirty="0"/>
          </a:p>
        </p:txBody>
      </p:sp>
      <p:sp>
        <p:nvSpPr>
          <p:cNvPr id="13" name="Text 8"/>
          <p:cNvSpPr/>
          <p:nvPr/>
        </p:nvSpPr>
        <p:spPr>
          <a:xfrm>
            <a:off x="4632008" y="4204811"/>
            <a:ext cx="6377226" cy="466487"/>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Rigorous evaluation of machine learning models using appropriate metrics such as accuracy, precision, recall, and F1-score.</a:t>
            </a:r>
            <a:endParaRPr lang="en-US" sz="1225" dirty="0"/>
          </a:p>
        </p:txBody>
      </p:sp>
      <p:pic>
        <p:nvPicPr>
          <p:cNvPr id="14" name="Image 3" descr="preencoded.png"/>
          <p:cNvPicPr>
            <a:picLocks noChangeAspect="1"/>
          </p:cNvPicPr>
          <p:nvPr/>
        </p:nvPicPr>
        <p:blipFill>
          <a:blip r:embed="rId6"/>
          <a:stretch>
            <a:fillRect/>
          </a:stretch>
        </p:blipFill>
        <p:spPr>
          <a:xfrm>
            <a:off x="3621167" y="4957286"/>
            <a:ext cx="777597" cy="1244203"/>
          </a:xfrm>
          <a:prstGeom prst="rect">
            <a:avLst/>
          </a:prstGeom>
        </p:spPr>
      </p:pic>
      <p:sp>
        <p:nvSpPr>
          <p:cNvPr id="15" name="Text 9"/>
          <p:cNvSpPr/>
          <p:nvPr/>
        </p:nvSpPr>
        <p:spPr>
          <a:xfrm>
            <a:off x="4632008" y="5112782"/>
            <a:ext cx="1944172"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Ensemble Methods</a:t>
            </a:r>
            <a:endParaRPr lang="en-US" sz="1531" dirty="0"/>
          </a:p>
        </p:txBody>
      </p:sp>
      <p:sp>
        <p:nvSpPr>
          <p:cNvPr id="16" name="Text 10"/>
          <p:cNvSpPr/>
          <p:nvPr/>
        </p:nvSpPr>
        <p:spPr>
          <a:xfrm>
            <a:off x="4632008" y="5449014"/>
            <a:ext cx="6377226" cy="466487"/>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Employing ensemble learning techniques such as bagging, boosting, or stacking to combine multiple classifiers and reduce classification errors.</a:t>
            </a:r>
            <a:endParaRPr lang="en-US" sz="1225" dirty="0"/>
          </a:p>
        </p:txBody>
      </p:sp>
      <p:pic>
        <p:nvPicPr>
          <p:cNvPr id="17" name="Image 4" descr="preencoded.png"/>
          <p:cNvPicPr>
            <a:picLocks noChangeAspect="1"/>
          </p:cNvPicPr>
          <p:nvPr/>
        </p:nvPicPr>
        <p:blipFill>
          <a:blip r:embed="rId7"/>
          <a:stretch>
            <a:fillRect/>
          </a:stretch>
        </p:blipFill>
        <p:spPr>
          <a:xfrm>
            <a:off x="3621167" y="6201489"/>
            <a:ext cx="777597" cy="1244203"/>
          </a:xfrm>
          <a:prstGeom prst="rect">
            <a:avLst/>
          </a:prstGeom>
        </p:spPr>
      </p:pic>
      <p:sp>
        <p:nvSpPr>
          <p:cNvPr id="18" name="Text 11"/>
          <p:cNvSpPr/>
          <p:nvPr/>
        </p:nvSpPr>
        <p:spPr>
          <a:xfrm>
            <a:off x="4632008" y="6356985"/>
            <a:ext cx="2637234"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Error Correction Strategies</a:t>
            </a:r>
            <a:endParaRPr lang="en-US" sz="1531" dirty="0"/>
          </a:p>
        </p:txBody>
      </p:sp>
      <p:sp>
        <p:nvSpPr>
          <p:cNvPr id="19" name="Text 12"/>
          <p:cNvSpPr/>
          <p:nvPr/>
        </p:nvSpPr>
        <p:spPr>
          <a:xfrm>
            <a:off x="4632008" y="6693218"/>
            <a:ext cx="6377226" cy="233243"/>
          </a:xfrm>
          <a:prstGeom prst="rect">
            <a:avLst/>
          </a:prstGeom>
          <a:noFill/>
          <a:ln/>
        </p:spPr>
        <p:txBody>
          <a:bodyPr wrap="non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Implementing strategies to correct misclassifications in real-time or post-processing.</a:t>
            </a:r>
            <a:endParaRPr lang="en-US" sz="1225" dirty="0"/>
          </a:p>
        </p:txBody>
      </p:sp>
      <p:pic>
        <p:nvPicPr>
          <p:cNvPr id="20" name="Image 5" descr="preencoded.png"/>
          <p:cNvPicPr>
            <a:picLocks noChangeAspect="1"/>
          </p:cNvPicPr>
          <p:nvPr/>
        </p:nvPicPr>
        <p:blipFill>
          <a:blip r:embed="rId8"/>
          <a:stretch>
            <a:fillRect/>
          </a:stretch>
        </p:blipFill>
        <p:spPr>
          <a:xfrm>
            <a:off x="3621167" y="7445693"/>
            <a:ext cx="777597" cy="1244203"/>
          </a:xfrm>
          <a:prstGeom prst="rect">
            <a:avLst/>
          </a:prstGeom>
        </p:spPr>
      </p:pic>
      <p:sp>
        <p:nvSpPr>
          <p:cNvPr id="21" name="Text 13"/>
          <p:cNvSpPr/>
          <p:nvPr/>
        </p:nvSpPr>
        <p:spPr>
          <a:xfrm>
            <a:off x="4632008" y="7601188"/>
            <a:ext cx="2552105"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Continuous Improvement</a:t>
            </a:r>
            <a:endParaRPr lang="en-US" sz="1531" dirty="0"/>
          </a:p>
        </p:txBody>
      </p:sp>
      <p:sp>
        <p:nvSpPr>
          <p:cNvPr id="22" name="Text 14"/>
          <p:cNvSpPr/>
          <p:nvPr/>
        </p:nvSpPr>
        <p:spPr>
          <a:xfrm>
            <a:off x="4632008" y="7937421"/>
            <a:ext cx="6377226" cy="466487"/>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Establishing mechanisms for continuous monitoring and retraining of the spam classification model.</a:t>
            </a: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98180"/>
          </a:xfrm>
          <a:prstGeom prst="rect">
            <a:avLst/>
          </a:prstGeom>
          <a:solidFill>
            <a:srgbClr val="FCFCFC"/>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b="1" dirty="0">
                <a:solidFill>
                  <a:srgbClr val="1D1D1B"/>
                </a:solidFill>
                <a:latin typeface="Tomorrow" pitchFamily="34" charset="0"/>
                <a:ea typeface="Tomorrow" pitchFamily="34" charset="-122"/>
                <a:cs typeface="Tomorrow" pitchFamily="34" charset="-120"/>
              </a:rPr>
              <a:t>Data Preprocessing</a:t>
            </a:r>
            <a:endParaRPr lang="en-US" sz="3062" dirty="0"/>
          </a:p>
        </p:txBody>
      </p:sp>
      <p:pic>
        <p:nvPicPr>
          <p:cNvPr id="5" name="Image 0" descr="preencoded.png"/>
          <p:cNvPicPr>
            <a:picLocks noChangeAspect="1"/>
          </p:cNvPicPr>
          <p:nvPr/>
        </p:nvPicPr>
        <p:blipFill>
          <a:blip r:embed="rId3"/>
          <a:stretch>
            <a:fillRect/>
          </a:stretch>
        </p:blipFill>
        <p:spPr>
          <a:xfrm>
            <a:off x="3621167" y="1224677"/>
            <a:ext cx="388739" cy="388739"/>
          </a:xfrm>
          <a:prstGeom prst="rect">
            <a:avLst/>
          </a:prstGeom>
        </p:spPr>
      </p:pic>
      <p:sp>
        <p:nvSpPr>
          <p:cNvPr id="6" name="Text 3"/>
          <p:cNvSpPr/>
          <p:nvPr/>
        </p:nvSpPr>
        <p:spPr>
          <a:xfrm>
            <a:off x="3621167" y="1768912"/>
            <a:ext cx="1671995"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Data Cleaning</a:t>
            </a:r>
            <a:endParaRPr lang="en-US" sz="1531" dirty="0"/>
          </a:p>
        </p:txBody>
      </p:sp>
      <p:sp>
        <p:nvSpPr>
          <p:cNvPr id="7" name="Text 4"/>
          <p:cNvSpPr/>
          <p:nvPr/>
        </p:nvSpPr>
        <p:spPr>
          <a:xfrm>
            <a:off x="3621167" y="2105144"/>
            <a:ext cx="1671995" cy="699730"/>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Remove HTML tags, special characters, and normalize text.</a:t>
            </a:r>
            <a:endParaRPr lang="en-US" sz="1225" dirty="0"/>
          </a:p>
        </p:txBody>
      </p:sp>
      <p:pic>
        <p:nvPicPr>
          <p:cNvPr id="8" name="Image 1" descr="preencoded.png"/>
          <p:cNvPicPr>
            <a:picLocks noChangeAspect="1"/>
          </p:cNvPicPr>
          <p:nvPr/>
        </p:nvPicPr>
        <p:blipFill>
          <a:blip r:embed="rId4"/>
          <a:stretch>
            <a:fillRect/>
          </a:stretch>
        </p:blipFill>
        <p:spPr>
          <a:xfrm>
            <a:off x="5526405" y="1224677"/>
            <a:ext cx="388739" cy="388739"/>
          </a:xfrm>
          <a:prstGeom prst="rect">
            <a:avLst/>
          </a:prstGeom>
        </p:spPr>
      </p:pic>
      <p:sp>
        <p:nvSpPr>
          <p:cNvPr id="9" name="Text 5"/>
          <p:cNvSpPr/>
          <p:nvPr/>
        </p:nvSpPr>
        <p:spPr>
          <a:xfrm>
            <a:off x="5526405" y="1768912"/>
            <a:ext cx="1672114"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Tokenization</a:t>
            </a:r>
            <a:endParaRPr lang="en-US" sz="1531" dirty="0"/>
          </a:p>
        </p:txBody>
      </p:sp>
      <p:sp>
        <p:nvSpPr>
          <p:cNvPr id="10" name="Text 6"/>
          <p:cNvSpPr/>
          <p:nvPr/>
        </p:nvSpPr>
        <p:spPr>
          <a:xfrm>
            <a:off x="5526405" y="2105144"/>
            <a:ext cx="1672114" cy="699730"/>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Split text into individual words or tokens.</a:t>
            </a:r>
            <a:endParaRPr lang="en-US" sz="1225" dirty="0"/>
          </a:p>
        </p:txBody>
      </p:sp>
      <p:pic>
        <p:nvPicPr>
          <p:cNvPr id="11" name="Image 2" descr="preencoded.png"/>
          <p:cNvPicPr>
            <a:picLocks noChangeAspect="1"/>
          </p:cNvPicPr>
          <p:nvPr/>
        </p:nvPicPr>
        <p:blipFill>
          <a:blip r:embed="rId5"/>
          <a:stretch>
            <a:fillRect/>
          </a:stretch>
        </p:blipFill>
        <p:spPr>
          <a:xfrm>
            <a:off x="7431762" y="1224677"/>
            <a:ext cx="388739" cy="388739"/>
          </a:xfrm>
          <a:prstGeom prst="rect">
            <a:avLst/>
          </a:prstGeom>
        </p:spPr>
      </p:pic>
      <p:sp>
        <p:nvSpPr>
          <p:cNvPr id="12" name="Text 7"/>
          <p:cNvSpPr/>
          <p:nvPr/>
        </p:nvSpPr>
        <p:spPr>
          <a:xfrm>
            <a:off x="7431762" y="1768912"/>
            <a:ext cx="1672114" cy="486013"/>
          </a:xfrm>
          <a:prstGeom prst="rect">
            <a:avLst/>
          </a:prstGeom>
          <a:noFill/>
          <a:ln/>
        </p:spPr>
        <p:txBody>
          <a:bodyPr wrap="squar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Stop Word Removal</a:t>
            </a:r>
            <a:endParaRPr lang="en-US" sz="1531" dirty="0"/>
          </a:p>
        </p:txBody>
      </p:sp>
      <p:sp>
        <p:nvSpPr>
          <p:cNvPr id="13" name="Text 8"/>
          <p:cNvSpPr/>
          <p:nvPr/>
        </p:nvSpPr>
        <p:spPr>
          <a:xfrm>
            <a:off x="7431762" y="2348151"/>
            <a:ext cx="1672114" cy="1399461"/>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Remove common words that do not carry significant meaning for classification purposes.</a:t>
            </a:r>
            <a:endParaRPr lang="en-US" sz="1225" dirty="0"/>
          </a:p>
        </p:txBody>
      </p:sp>
      <p:pic>
        <p:nvPicPr>
          <p:cNvPr id="14" name="Image 3" descr="preencoded.png"/>
          <p:cNvPicPr>
            <a:picLocks noChangeAspect="1"/>
          </p:cNvPicPr>
          <p:nvPr/>
        </p:nvPicPr>
        <p:blipFill>
          <a:blip r:embed="rId6"/>
          <a:stretch>
            <a:fillRect/>
          </a:stretch>
        </p:blipFill>
        <p:spPr>
          <a:xfrm>
            <a:off x="9337119" y="1224677"/>
            <a:ext cx="388739" cy="388739"/>
          </a:xfrm>
          <a:prstGeom prst="rect">
            <a:avLst/>
          </a:prstGeom>
        </p:spPr>
      </p:pic>
      <p:sp>
        <p:nvSpPr>
          <p:cNvPr id="15" name="Text 9"/>
          <p:cNvSpPr/>
          <p:nvPr/>
        </p:nvSpPr>
        <p:spPr>
          <a:xfrm>
            <a:off x="9337119" y="1768912"/>
            <a:ext cx="1672114"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Normalization</a:t>
            </a:r>
            <a:endParaRPr lang="en-US" sz="1531" dirty="0"/>
          </a:p>
        </p:txBody>
      </p:sp>
      <p:sp>
        <p:nvSpPr>
          <p:cNvPr id="16" name="Text 10"/>
          <p:cNvSpPr/>
          <p:nvPr/>
        </p:nvSpPr>
        <p:spPr>
          <a:xfrm>
            <a:off x="9337119" y="2105144"/>
            <a:ext cx="1672114" cy="699730"/>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Stemming or Lemmatization, and spell correction.</a:t>
            </a:r>
            <a:endParaRPr lang="en-US" sz="1225" dirty="0"/>
          </a:p>
        </p:txBody>
      </p:sp>
      <p:pic>
        <p:nvPicPr>
          <p:cNvPr id="17" name="Image 4" descr="preencoded.png"/>
          <p:cNvPicPr>
            <a:picLocks noChangeAspect="1"/>
          </p:cNvPicPr>
          <p:nvPr/>
        </p:nvPicPr>
        <p:blipFill>
          <a:blip r:embed="rId7"/>
          <a:stretch>
            <a:fillRect/>
          </a:stretch>
        </p:blipFill>
        <p:spPr>
          <a:xfrm>
            <a:off x="3621167" y="4214217"/>
            <a:ext cx="388739" cy="388739"/>
          </a:xfrm>
          <a:prstGeom prst="rect">
            <a:avLst/>
          </a:prstGeom>
        </p:spPr>
      </p:pic>
      <p:sp>
        <p:nvSpPr>
          <p:cNvPr id="18" name="Text 11"/>
          <p:cNvSpPr/>
          <p:nvPr/>
        </p:nvSpPr>
        <p:spPr>
          <a:xfrm>
            <a:off x="3621167" y="4758452"/>
            <a:ext cx="1671995" cy="486013"/>
          </a:xfrm>
          <a:prstGeom prst="rect">
            <a:avLst/>
          </a:prstGeom>
          <a:noFill/>
          <a:ln/>
        </p:spPr>
        <p:txBody>
          <a:bodyPr wrap="squar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Feature Extraction</a:t>
            </a:r>
            <a:endParaRPr lang="en-US" sz="1531" dirty="0"/>
          </a:p>
        </p:txBody>
      </p:sp>
      <p:sp>
        <p:nvSpPr>
          <p:cNvPr id="19" name="Text 12"/>
          <p:cNvSpPr/>
          <p:nvPr/>
        </p:nvSpPr>
        <p:spPr>
          <a:xfrm>
            <a:off x="3621167" y="5337691"/>
            <a:ext cx="1671995" cy="466487"/>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Vectorization and Embeddings.</a:t>
            </a:r>
            <a:endParaRPr lang="en-US" sz="1225" dirty="0"/>
          </a:p>
        </p:txBody>
      </p:sp>
      <p:pic>
        <p:nvPicPr>
          <p:cNvPr id="20" name="Image 5" descr="preencoded.png"/>
          <p:cNvPicPr>
            <a:picLocks noChangeAspect="1"/>
          </p:cNvPicPr>
          <p:nvPr/>
        </p:nvPicPr>
        <p:blipFill>
          <a:blip r:embed="rId8"/>
          <a:stretch>
            <a:fillRect/>
          </a:stretch>
        </p:blipFill>
        <p:spPr>
          <a:xfrm>
            <a:off x="5526405" y="4214217"/>
            <a:ext cx="388739" cy="388739"/>
          </a:xfrm>
          <a:prstGeom prst="rect">
            <a:avLst/>
          </a:prstGeom>
        </p:spPr>
      </p:pic>
      <p:sp>
        <p:nvSpPr>
          <p:cNvPr id="21" name="Text 13"/>
          <p:cNvSpPr/>
          <p:nvPr/>
        </p:nvSpPr>
        <p:spPr>
          <a:xfrm>
            <a:off x="5526405" y="4758452"/>
            <a:ext cx="1672114" cy="729020"/>
          </a:xfrm>
          <a:prstGeom prst="rect">
            <a:avLst/>
          </a:prstGeom>
          <a:noFill/>
          <a:ln/>
        </p:spPr>
        <p:txBody>
          <a:bodyPr wrap="squar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Handling Imbalanced Data</a:t>
            </a:r>
            <a:endParaRPr lang="en-US" sz="1531" dirty="0"/>
          </a:p>
        </p:txBody>
      </p:sp>
      <p:sp>
        <p:nvSpPr>
          <p:cNvPr id="22" name="Text 14"/>
          <p:cNvSpPr/>
          <p:nvPr/>
        </p:nvSpPr>
        <p:spPr>
          <a:xfrm>
            <a:off x="5526405" y="5580698"/>
            <a:ext cx="1672114" cy="466487"/>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Up sampling or down sampling.</a:t>
            </a:r>
            <a:endParaRPr lang="en-US" sz="1225" dirty="0"/>
          </a:p>
        </p:txBody>
      </p:sp>
      <p:pic>
        <p:nvPicPr>
          <p:cNvPr id="23" name="Image 6" descr="preencoded.png"/>
          <p:cNvPicPr>
            <a:picLocks noChangeAspect="1"/>
          </p:cNvPicPr>
          <p:nvPr/>
        </p:nvPicPr>
        <p:blipFill>
          <a:blip r:embed="rId9"/>
          <a:stretch>
            <a:fillRect/>
          </a:stretch>
        </p:blipFill>
        <p:spPr>
          <a:xfrm>
            <a:off x="7431762" y="4214217"/>
            <a:ext cx="388739" cy="388739"/>
          </a:xfrm>
          <a:prstGeom prst="rect">
            <a:avLst/>
          </a:prstGeom>
        </p:spPr>
      </p:pic>
      <p:sp>
        <p:nvSpPr>
          <p:cNvPr id="24" name="Text 15"/>
          <p:cNvSpPr/>
          <p:nvPr/>
        </p:nvSpPr>
        <p:spPr>
          <a:xfrm>
            <a:off x="7431762" y="4758452"/>
            <a:ext cx="1672114"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Data Splitting</a:t>
            </a:r>
            <a:endParaRPr lang="en-US" sz="1531" dirty="0"/>
          </a:p>
        </p:txBody>
      </p:sp>
      <p:sp>
        <p:nvSpPr>
          <p:cNvPr id="25" name="Text 16"/>
          <p:cNvSpPr/>
          <p:nvPr/>
        </p:nvSpPr>
        <p:spPr>
          <a:xfrm>
            <a:off x="7431762" y="5094684"/>
            <a:ext cx="1672114" cy="233243"/>
          </a:xfrm>
          <a:prstGeom prst="rect">
            <a:avLst/>
          </a:prstGeom>
          <a:noFill/>
          <a:ln/>
        </p:spPr>
        <p:txBody>
          <a:bodyPr wrap="non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Training and test sets.</a:t>
            </a:r>
            <a:endParaRPr lang="en-US" sz="1225" dirty="0"/>
          </a:p>
        </p:txBody>
      </p:sp>
      <p:pic>
        <p:nvPicPr>
          <p:cNvPr id="26" name="Image 7" descr="preencoded.png"/>
          <p:cNvPicPr>
            <a:picLocks noChangeAspect="1"/>
          </p:cNvPicPr>
          <p:nvPr/>
        </p:nvPicPr>
        <p:blipFill>
          <a:blip r:embed="rId10"/>
          <a:stretch>
            <a:fillRect/>
          </a:stretch>
        </p:blipFill>
        <p:spPr>
          <a:xfrm>
            <a:off x="9337119" y="4214217"/>
            <a:ext cx="388739" cy="388739"/>
          </a:xfrm>
          <a:prstGeom prst="rect">
            <a:avLst/>
          </a:prstGeom>
        </p:spPr>
      </p:pic>
      <p:sp>
        <p:nvSpPr>
          <p:cNvPr id="27" name="Text 17"/>
          <p:cNvSpPr/>
          <p:nvPr/>
        </p:nvSpPr>
        <p:spPr>
          <a:xfrm>
            <a:off x="9337119" y="4758452"/>
            <a:ext cx="1672114" cy="486013"/>
          </a:xfrm>
          <a:prstGeom prst="rect">
            <a:avLst/>
          </a:prstGeom>
          <a:noFill/>
          <a:ln/>
        </p:spPr>
        <p:txBody>
          <a:bodyPr wrap="squar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Dimensionality Reduction</a:t>
            </a:r>
            <a:endParaRPr lang="en-US" sz="1531" dirty="0"/>
          </a:p>
        </p:txBody>
      </p:sp>
      <p:sp>
        <p:nvSpPr>
          <p:cNvPr id="28" name="Text 18"/>
          <p:cNvSpPr/>
          <p:nvPr/>
        </p:nvSpPr>
        <p:spPr>
          <a:xfrm>
            <a:off x="9337119" y="5337691"/>
            <a:ext cx="1672114" cy="466487"/>
          </a:xfrm>
          <a:prstGeom prst="rect">
            <a:avLst/>
          </a:prstGeom>
          <a:noFill/>
          <a:ln/>
        </p:spPr>
        <p:txBody>
          <a:bodyPr wrap="squar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PCA or feature selection.</a:t>
            </a:r>
            <a:endParaRPr lang="en-US" sz="1225" dirty="0"/>
          </a:p>
        </p:txBody>
      </p:sp>
      <p:pic>
        <p:nvPicPr>
          <p:cNvPr id="29" name="Image 8" descr="preencoded.png"/>
          <p:cNvPicPr>
            <a:picLocks noChangeAspect="1"/>
          </p:cNvPicPr>
          <p:nvPr/>
        </p:nvPicPr>
        <p:blipFill>
          <a:blip r:embed="rId11"/>
          <a:stretch>
            <a:fillRect/>
          </a:stretch>
        </p:blipFill>
        <p:spPr>
          <a:xfrm>
            <a:off x="3621167" y="6513790"/>
            <a:ext cx="388739" cy="388739"/>
          </a:xfrm>
          <a:prstGeom prst="rect">
            <a:avLst/>
          </a:prstGeom>
        </p:spPr>
      </p:pic>
      <p:sp>
        <p:nvSpPr>
          <p:cNvPr id="30" name="Text 19"/>
          <p:cNvSpPr/>
          <p:nvPr/>
        </p:nvSpPr>
        <p:spPr>
          <a:xfrm>
            <a:off x="3621167" y="7058025"/>
            <a:ext cx="1671995" cy="486013"/>
          </a:xfrm>
          <a:prstGeom prst="rect">
            <a:avLst/>
          </a:prstGeom>
          <a:noFill/>
          <a:ln/>
        </p:spPr>
        <p:txBody>
          <a:bodyPr wrap="squar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Handling Missing Data</a:t>
            </a:r>
            <a:endParaRPr lang="en-US" sz="1531" dirty="0"/>
          </a:p>
        </p:txBody>
      </p:sp>
      <p:sp>
        <p:nvSpPr>
          <p:cNvPr id="31" name="Text 20"/>
          <p:cNvSpPr/>
          <p:nvPr/>
        </p:nvSpPr>
        <p:spPr>
          <a:xfrm>
            <a:off x="3621167" y="7637264"/>
            <a:ext cx="1671995" cy="233243"/>
          </a:xfrm>
          <a:prstGeom prst="rect">
            <a:avLst/>
          </a:prstGeom>
          <a:noFill/>
          <a:ln/>
        </p:spPr>
        <p:txBody>
          <a:bodyPr wrap="non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Imputation.</a:t>
            </a:r>
            <a:endParaRPr lang="en-US" sz="1225" dirty="0"/>
          </a:p>
        </p:txBody>
      </p:sp>
      <p:pic>
        <p:nvPicPr>
          <p:cNvPr id="32" name="Image 9" descr="preencoded.png"/>
          <p:cNvPicPr>
            <a:picLocks noChangeAspect="1"/>
          </p:cNvPicPr>
          <p:nvPr/>
        </p:nvPicPr>
        <p:blipFill>
          <a:blip r:embed="rId12"/>
          <a:stretch>
            <a:fillRect/>
          </a:stretch>
        </p:blipFill>
        <p:spPr>
          <a:xfrm>
            <a:off x="5526405" y="6513790"/>
            <a:ext cx="388739" cy="388739"/>
          </a:xfrm>
          <a:prstGeom prst="rect">
            <a:avLst/>
          </a:prstGeom>
        </p:spPr>
      </p:pic>
      <p:sp>
        <p:nvSpPr>
          <p:cNvPr id="33" name="Text 21"/>
          <p:cNvSpPr/>
          <p:nvPr/>
        </p:nvSpPr>
        <p:spPr>
          <a:xfrm>
            <a:off x="5526405" y="7058025"/>
            <a:ext cx="1672114" cy="243007"/>
          </a:xfrm>
          <a:prstGeom prst="rect">
            <a:avLst/>
          </a:prstGeom>
          <a:noFill/>
          <a:ln/>
        </p:spPr>
        <p:txBody>
          <a:bodyPr wrap="none" rtlCol="0" anchor="t"/>
          <a:lstStyle/>
          <a:p>
            <a:pPr marL="0" indent="0" algn="l">
              <a:lnSpc>
                <a:spcPts val="1914"/>
              </a:lnSpc>
              <a:buNone/>
            </a:pPr>
            <a:r>
              <a:rPr lang="en-US" sz="1531" b="1" dirty="0">
                <a:solidFill>
                  <a:srgbClr val="1D1D1B"/>
                </a:solidFill>
                <a:latin typeface="Tomorrow" pitchFamily="34" charset="0"/>
                <a:ea typeface="Tomorrow" pitchFamily="34" charset="-122"/>
                <a:cs typeface="Tomorrow" pitchFamily="34" charset="-120"/>
              </a:rPr>
              <a:t>Data Encoding</a:t>
            </a:r>
            <a:endParaRPr lang="en-US" sz="1531" dirty="0"/>
          </a:p>
        </p:txBody>
      </p:sp>
      <p:sp>
        <p:nvSpPr>
          <p:cNvPr id="34" name="Text 22"/>
          <p:cNvSpPr/>
          <p:nvPr/>
        </p:nvSpPr>
        <p:spPr>
          <a:xfrm>
            <a:off x="5526405" y="7394258"/>
            <a:ext cx="1672114" cy="233243"/>
          </a:xfrm>
          <a:prstGeom prst="rect">
            <a:avLst/>
          </a:prstGeom>
          <a:noFill/>
          <a:ln/>
        </p:spPr>
        <p:txBody>
          <a:bodyPr wrap="none" rtlCol="0" anchor="t"/>
          <a:lstStyle/>
          <a:p>
            <a:pPr marL="0" indent="0" algn="l">
              <a:lnSpc>
                <a:spcPts val="1837"/>
              </a:lnSpc>
              <a:buNone/>
            </a:pPr>
            <a:r>
              <a:rPr lang="en-US" sz="1225" dirty="0">
                <a:solidFill>
                  <a:srgbClr val="61615C"/>
                </a:solidFill>
                <a:latin typeface="Tomorrow" pitchFamily="34" charset="0"/>
                <a:ea typeface="Tomorrow" pitchFamily="34" charset="-122"/>
                <a:cs typeface="Tomorrow" pitchFamily="34" charset="-120"/>
              </a:rPr>
              <a:t>Label encoding.</a:t>
            </a: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B8A2F4-835F-2858-98B0-E473B466E720}"/>
              </a:ext>
            </a:extLst>
          </p:cNvPr>
          <p:cNvSpPr txBox="1"/>
          <p:nvPr/>
        </p:nvSpPr>
        <p:spPr>
          <a:xfrm>
            <a:off x="735980" y="683495"/>
            <a:ext cx="4995747" cy="764825"/>
          </a:xfrm>
          <a:prstGeom prst="rect">
            <a:avLst/>
          </a:prstGeom>
          <a:noFill/>
        </p:spPr>
        <p:txBody>
          <a:bodyPr wrap="square" rtlCol="0">
            <a:spAutoFit/>
          </a:bodyPr>
          <a:lstStyle/>
          <a:p>
            <a:r>
              <a:rPr lang="en-IN" sz="4370" dirty="0">
                <a:latin typeface="Tomorrow"/>
              </a:rPr>
              <a:t>Conclusion</a:t>
            </a:r>
          </a:p>
        </p:txBody>
      </p:sp>
      <p:sp>
        <p:nvSpPr>
          <p:cNvPr id="4" name="TextBox 3">
            <a:extLst>
              <a:ext uri="{FF2B5EF4-FFF2-40B4-BE49-F238E27FC236}">
                <a16:creationId xmlns:a16="http://schemas.microsoft.com/office/drawing/2014/main" id="{EF08A17A-67AB-1869-6A69-5072A34FBAFB}"/>
              </a:ext>
            </a:extLst>
          </p:cNvPr>
          <p:cNvSpPr txBox="1"/>
          <p:nvPr/>
        </p:nvSpPr>
        <p:spPr>
          <a:xfrm>
            <a:off x="836342" y="1806498"/>
            <a:ext cx="6913756" cy="2031325"/>
          </a:xfrm>
          <a:prstGeom prst="rect">
            <a:avLst/>
          </a:prstGeom>
          <a:noFill/>
        </p:spPr>
        <p:txBody>
          <a:bodyPr wrap="square" rtlCol="0">
            <a:spAutoFit/>
          </a:bodyPr>
          <a:lstStyle/>
          <a:p>
            <a:r>
              <a:rPr lang="en-US" dirty="0"/>
              <a:t>Classifying spam emails is crucial for maintaining efficient communication and security in digital environments. Through various techniques such as machine learning algorithms, keyword filtering, and heuristic analysis, spam filters can effectively differentiate between legitimate and unwanted emails. These methods have significantly evolved over the years, adapting to increasingly sophisticated spamming techniques.</a:t>
            </a:r>
            <a:endParaRPr lang="en-IN" dirty="0"/>
          </a:p>
        </p:txBody>
      </p:sp>
      <p:sp>
        <p:nvSpPr>
          <p:cNvPr id="6" name="TextBox 5">
            <a:extLst>
              <a:ext uri="{FF2B5EF4-FFF2-40B4-BE49-F238E27FC236}">
                <a16:creationId xmlns:a16="http://schemas.microsoft.com/office/drawing/2014/main" id="{8D1BABAB-0AED-D0E0-92B7-3A0E1D75A002}"/>
              </a:ext>
            </a:extLst>
          </p:cNvPr>
          <p:cNvSpPr txBox="1"/>
          <p:nvPr/>
        </p:nvSpPr>
        <p:spPr>
          <a:xfrm>
            <a:off x="8541834" y="4895385"/>
            <a:ext cx="4404731" cy="602166"/>
          </a:xfrm>
          <a:prstGeom prst="rect">
            <a:avLst/>
          </a:prstGeom>
          <a:noFill/>
        </p:spPr>
        <p:txBody>
          <a:bodyPr wrap="square" rtlCol="0">
            <a:spAutoFit/>
          </a:bodyPr>
          <a:lstStyle/>
          <a:p>
            <a:endParaRPr lang="en-IN" dirty="0"/>
          </a:p>
        </p:txBody>
      </p:sp>
      <p:pic>
        <p:nvPicPr>
          <p:cNvPr id="7" name="Picture 2">
            <a:extLst>
              <a:ext uri="{FF2B5EF4-FFF2-40B4-BE49-F238E27FC236}">
                <a16:creationId xmlns:a16="http://schemas.microsoft.com/office/drawing/2014/main" id="{0D7DDBAC-1039-ECDE-11C3-B08162F21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064" y="683495"/>
            <a:ext cx="5898994" cy="481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30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769</Words>
  <Application>Microsoft Office PowerPoint</Application>
  <PresentationFormat>Custom</PresentationFormat>
  <Paragraphs>94</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sree latha</cp:lastModifiedBy>
  <cp:revision>5</cp:revision>
  <dcterms:created xsi:type="dcterms:W3CDTF">2024-06-16T18:50:03Z</dcterms:created>
  <dcterms:modified xsi:type="dcterms:W3CDTF">2024-06-17T08:37:13Z</dcterms:modified>
</cp:coreProperties>
</file>