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3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9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721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803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0232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09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780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460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24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0784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93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17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55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220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8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28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365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24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702719"/>
            <a:ext cx="4868942" cy="282404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760339"/>
            <a:ext cx="7415927" cy="2838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452"/>
              </a:lnSpc>
              <a:buNone/>
            </a:pPr>
            <a:r>
              <a:rPr lang="en-US" sz="5962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the Big Data Analytics Pipeline Project</a:t>
            </a:r>
            <a:endParaRPr lang="en-US" sz="5962" dirty="0"/>
          </a:p>
        </p:txBody>
      </p:sp>
      <p:sp>
        <p:nvSpPr>
          <p:cNvPr id="7" name="Text 2"/>
          <p:cNvSpPr/>
          <p:nvPr/>
        </p:nvSpPr>
        <p:spPr>
          <a:xfrm>
            <a:off x="6350437" y="4969550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the key components of a cloud-based big data analytics pipeline for processing and analyzing large volumes of data.</a:t>
            </a:r>
            <a:endParaRPr lang="en-US" sz="1944" dirty="0"/>
          </a:p>
        </p:txBody>
      </p:sp>
      <p:sp>
        <p:nvSpPr>
          <p:cNvPr id="10" name="Text 4"/>
          <p:cNvSpPr/>
          <p:nvPr/>
        </p:nvSpPr>
        <p:spPr>
          <a:xfrm>
            <a:off x="6423124" y="6041794"/>
            <a:ext cx="1784152" cy="13255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 Sai Sravan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E5E0DF"/>
                </a:solidFill>
                <a:latin typeface="Barlow" pitchFamily="34" charset="0"/>
              </a:rPr>
              <a:t>192210668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E5E0DF"/>
                </a:solidFill>
                <a:latin typeface="Barlow" pitchFamily="34" charset="0"/>
              </a:rPr>
              <a:t>CSE</a:t>
            </a:r>
            <a:endParaRPr lang="en-US" sz="243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012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69494" y="3084195"/>
            <a:ext cx="11291292" cy="1067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02"/>
              </a:lnSpc>
              <a:buNone/>
            </a:pPr>
            <a:r>
              <a:rPr lang="en-US" sz="336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Ingestion: Collecting and Ingesting Large Volumes of Data</a:t>
            </a:r>
            <a:endParaRPr lang="en-US" sz="3361" dirty="0"/>
          </a:p>
        </p:txBody>
      </p:sp>
      <p:sp>
        <p:nvSpPr>
          <p:cNvPr id="6" name="Shape 2"/>
          <p:cNvSpPr/>
          <p:nvPr/>
        </p:nvSpPr>
        <p:spPr>
          <a:xfrm>
            <a:off x="4228148" y="5776913"/>
            <a:ext cx="432197" cy="432197"/>
          </a:xfrm>
          <a:prstGeom prst="roundRect">
            <a:avLst>
              <a:gd name="adj" fmla="val 18668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399121" y="5864900"/>
            <a:ext cx="90249" cy="2561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2017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017" dirty="0"/>
          </a:p>
        </p:txBody>
      </p:sp>
      <p:sp>
        <p:nvSpPr>
          <p:cNvPr id="8" name="Text 4"/>
          <p:cNvSpPr/>
          <p:nvPr/>
        </p:nvSpPr>
        <p:spPr>
          <a:xfrm>
            <a:off x="3377089" y="4439364"/>
            <a:ext cx="2134433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1"/>
              </a:lnSpc>
              <a:buNone/>
            </a:pPr>
            <a:r>
              <a:rPr lang="en-US" sz="168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Data Sources</a:t>
            </a:r>
            <a:endParaRPr lang="en-US" sz="1681" dirty="0"/>
          </a:p>
        </p:txBody>
      </p:sp>
      <p:sp>
        <p:nvSpPr>
          <p:cNvPr id="9" name="Text 5"/>
          <p:cNvSpPr/>
          <p:nvPr/>
        </p:nvSpPr>
        <p:spPr>
          <a:xfrm>
            <a:off x="1861542" y="4821436"/>
            <a:ext cx="5165527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0"/>
              </a:lnSpc>
              <a:buNone/>
            </a:pPr>
            <a:r>
              <a:rPr lang="en-US" sz="1513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Determine the various data sources to be integrated.</a:t>
            </a:r>
            <a:endParaRPr lang="en-US" sz="1513" dirty="0"/>
          </a:p>
        </p:txBody>
      </p:sp>
      <p:sp>
        <p:nvSpPr>
          <p:cNvPr id="10" name="Shape 6"/>
          <p:cNvSpPr/>
          <p:nvPr/>
        </p:nvSpPr>
        <p:spPr>
          <a:xfrm>
            <a:off x="7098982" y="5776913"/>
            <a:ext cx="432197" cy="432197"/>
          </a:xfrm>
          <a:prstGeom prst="roundRect">
            <a:avLst>
              <a:gd name="adj" fmla="val 18668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245310" y="5864900"/>
            <a:ext cx="139422" cy="2561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2017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017" dirty="0"/>
          </a:p>
        </p:txBody>
      </p:sp>
      <p:sp>
        <p:nvSpPr>
          <p:cNvPr id="12" name="Text 8"/>
          <p:cNvSpPr/>
          <p:nvPr/>
        </p:nvSpPr>
        <p:spPr>
          <a:xfrm>
            <a:off x="6247924" y="6857405"/>
            <a:ext cx="2134433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1"/>
              </a:lnSpc>
              <a:buNone/>
            </a:pPr>
            <a:r>
              <a:rPr lang="en-US" sz="168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Ingest Raw Data</a:t>
            </a:r>
            <a:endParaRPr lang="en-US" sz="1681" dirty="0"/>
          </a:p>
        </p:txBody>
      </p:sp>
      <p:sp>
        <p:nvSpPr>
          <p:cNvPr id="13" name="Text 9"/>
          <p:cNvSpPr/>
          <p:nvPr/>
        </p:nvSpPr>
        <p:spPr>
          <a:xfrm>
            <a:off x="4732377" y="7239476"/>
            <a:ext cx="5165527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0"/>
              </a:lnSpc>
              <a:buNone/>
            </a:pPr>
            <a:r>
              <a:rPr lang="en-US" sz="1513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Collect and ingest the data into the pipeline.</a:t>
            </a:r>
            <a:endParaRPr lang="en-US" sz="1513" dirty="0"/>
          </a:p>
        </p:txBody>
      </p:sp>
      <p:sp>
        <p:nvSpPr>
          <p:cNvPr id="14" name="Shape 10"/>
          <p:cNvSpPr/>
          <p:nvPr/>
        </p:nvSpPr>
        <p:spPr>
          <a:xfrm>
            <a:off x="9969818" y="5776913"/>
            <a:ext cx="432197" cy="432197"/>
          </a:xfrm>
          <a:prstGeom prst="roundRect">
            <a:avLst>
              <a:gd name="adj" fmla="val 18668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118765" y="5864900"/>
            <a:ext cx="134303" cy="2561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17"/>
              </a:lnSpc>
              <a:buNone/>
            </a:pPr>
            <a:r>
              <a:rPr lang="en-US" sz="2017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017" dirty="0"/>
          </a:p>
        </p:txBody>
      </p:sp>
      <p:sp>
        <p:nvSpPr>
          <p:cNvPr id="16" name="Text 12"/>
          <p:cNvSpPr/>
          <p:nvPr/>
        </p:nvSpPr>
        <p:spPr>
          <a:xfrm>
            <a:off x="9116139" y="4439364"/>
            <a:ext cx="2139672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1"/>
              </a:lnSpc>
              <a:buNone/>
            </a:pPr>
            <a:r>
              <a:rPr lang="en-US" sz="168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Validate and Transform</a:t>
            </a:r>
            <a:endParaRPr lang="en-US" sz="1681" dirty="0"/>
          </a:p>
        </p:txBody>
      </p:sp>
      <p:sp>
        <p:nvSpPr>
          <p:cNvPr id="17" name="Text 13"/>
          <p:cNvSpPr/>
          <p:nvPr/>
        </p:nvSpPr>
        <p:spPr>
          <a:xfrm>
            <a:off x="7603212" y="4821436"/>
            <a:ext cx="5165527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0"/>
              </a:lnSpc>
              <a:buNone/>
            </a:pPr>
            <a:r>
              <a:rPr lang="en-US" sz="1513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data quality and perform necessary transformations.</a:t>
            </a:r>
            <a:endParaRPr lang="en-US" sz="1513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121932"/>
            <a:ext cx="12902327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Processing: Leveraging Apache Spark or Hadoop for Data Transformation and Analysis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864037" y="411063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Apache Spark</a:t>
            </a:r>
            <a:endParaRPr lang="en-US" sz="2160" dirty="0"/>
          </a:p>
        </p:txBody>
      </p:sp>
      <p:sp>
        <p:nvSpPr>
          <p:cNvPr id="6" name="Text 3"/>
          <p:cNvSpPr/>
          <p:nvPr/>
        </p:nvSpPr>
        <p:spPr>
          <a:xfrm>
            <a:off x="864037" y="4700349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Leverage the powerful in-memory processing capabilities of Apache Spark.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411063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Apache Hadoop</a:t>
            </a:r>
            <a:endParaRPr lang="en-US" sz="2160" dirty="0"/>
          </a:p>
        </p:txBody>
      </p:sp>
      <p:sp>
        <p:nvSpPr>
          <p:cNvPr id="8" name="Text 5"/>
          <p:cNvSpPr/>
          <p:nvPr/>
        </p:nvSpPr>
        <p:spPr>
          <a:xfrm>
            <a:off x="5372695" y="4700349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Utilize the distributed processing power of Apache Hadoop.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411063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Transformation</a:t>
            </a:r>
            <a:endParaRPr lang="en-US" sz="2160" dirty="0"/>
          </a:p>
        </p:txBody>
      </p:sp>
      <p:sp>
        <p:nvSpPr>
          <p:cNvPr id="10" name="Text 7"/>
          <p:cNvSpPr/>
          <p:nvPr/>
        </p:nvSpPr>
        <p:spPr>
          <a:xfrm>
            <a:off x="9881354" y="4700349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Clean, transform, and prepare the data for analysis.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64037" y="972264"/>
            <a:ext cx="7415927" cy="2057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Storage: Optimizing Data Storage Solutions for Scalability and Performance</a:t>
            </a:r>
            <a:endParaRPr lang="en-US" sz="4320" dirty="0"/>
          </a:p>
        </p:txBody>
      </p:sp>
      <p:sp>
        <p:nvSpPr>
          <p:cNvPr id="8" name="Shape 3"/>
          <p:cNvSpPr/>
          <p:nvPr/>
        </p:nvSpPr>
        <p:spPr>
          <a:xfrm>
            <a:off x="864037" y="3399949"/>
            <a:ext cx="3584615" cy="2200275"/>
          </a:xfrm>
          <a:prstGeom prst="roundRect">
            <a:avLst>
              <a:gd name="adj" fmla="val 4713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26093" y="3662005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 Storage</a:t>
            </a:r>
            <a:endParaRPr lang="en-US" sz="2160" dirty="0"/>
          </a:p>
        </p:txBody>
      </p:sp>
      <p:sp>
        <p:nvSpPr>
          <p:cNvPr id="10" name="Text 5"/>
          <p:cNvSpPr/>
          <p:nvPr/>
        </p:nvSpPr>
        <p:spPr>
          <a:xfrm>
            <a:off x="1126093" y="4153019"/>
            <a:ext cx="30605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Leverage scalable and cost-effective object storage solutions.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4695468" y="3399949"/>
            <a:ext cx="3584615" cy="2200275"/>
          </a:xfrm>
          <a:prstGeom prst="roundRect">
            <a:avLst>
              <a:gd name="adj" fmla="val 4713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957524" y="3662005"/>
            <a:ext cx="290953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Distributed File Systems</a:t>
            </a:r>
            <a:endParaRPr lang="en-US" sz="2160" dirty="0"/>
          </a:p>
        </p:txBody>
      </p:sp>
      <p:sp>
        <p:nvSpPr>
          <p:cNvPr id="13" name="Text 8"/>
          <p:cNvSpPr/>
          <p:nvPr/>
        </p:nvSpPr>
        <p:spPr>
          <a:xfrm>
            <a:off x="4957524" y="4153019"/>
            <a:ext cx="30605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Utilize distributed file systems for high-performance data access.</a:t>
            </a:r>
            <a:endParaRPr lang="en-US" sz="1944" dirty="0"/>
          </a:p>
        </p:txBody>
      </p:sp>
      <p:sp>
        <p:nvSpPr>
          <p:cNvPr id="14" name="Shape 9"/>
          <p:cNvSpPr/>
          <p:nvPr/>
        </p:nvSpPr>
        <p:spPr>
          <a:xfrm>
            <a:off x="864037" y="5847040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1126093" y="6109097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Database Integration</a:t>
            </a:r>
            <a:endParaRPr lang="en-US" sz="2160" dirty="0"/>
          </a:p>
        </p:txBody>
      </p:sp>
      <p:sp>
        <p:nvSpPr>
          <p:cNvPr id="16" name="Text 11"/>
          <p:cNvSpPr/>
          <p:nvPr/>
        </p:nvSpPr>
        <p:spPr>
          <a:xfrm>
            <a:off x="1126093" y="6600111"/>
            <a:ext cx="689181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Integrate with SQL and NoSQL databases for structured data.</a:t>
            </a:r>
            <a:endParaRPr lang="en-US" sz="1944" dirty="0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475" y="-9525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729" y="2651998"/>
            <a:ext cx="4868942" cy="29254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828324"/>
            <a:ext cx="7415927" cy="2057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Cloud-based Infrastructure: Utilizing AWS EMR or Google Dataproc</a:t>
            </a:r>
            <a:endParaRPr lang="en-US" sz="432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37" y="4256008"/>
            <a:ext cx="617220" cy="61722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864037" y="5120045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AWS EMR</a:t>
            </a:r>
            <a:endParaRPr lang="en-US" sz="2160" dirty="0"/>
          </a:p>
        </p:txBody>
      </p:sp>
      <p:sp>
        <p:nvSpPr>
          <p:cNvPr id="9" name="Text 3"/>
          <p:cNvSpPr/>
          <p:nvPr/>
        </p:nvSpPr>
        <p:spPr>
          <a:xfrm>
            <a:off x="864037" y="5611058"/>
            <a:ext cx="3522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Managed Hadoop and Spark cluster on AWS.</a:t>
            </a:r>
            <a:endParaRPr lang="en-US" sz="194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142" y="4256008"/>
            <a:ext cx="617220" cy="61722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757142" y="5120045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Google Dataproc</a:t>
            </a:r>
            <a:endParaRPr lang="en-US" sz="2160" dirty="0"/>
          </a:p>
        </p:txBody>
      </p:sp>
      <p:sp>
        <p:nvSpPr>
          <p:cNvPr id="12" name="Text 5"/>
          <p:cNvSpPr/>
          <p:nvPr/>
        </p:nvSpPr>
        <p:spPr>
          <a:xfrm>
            <a:off x="4757142" y="5611058"/>
            <a:ext cx="3522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Fully managed Hadoop and Spark service on Google Cloud.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08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4146" y="3416975"/>
            <a:ext cx="13062109" cy="12446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01"/>
              </a:lnSpc>
              <a:buNone/>
            </a:pPr>
            <a:r>
              <a:rPr lang="en-US" sz="392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Scalability and Performance Considerations: Partitioning, Cluster Sizing, and Cost-effectiveness</a:t>
            </a:r>
            <a:endParaRPr lang="en-US" sz="3921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" y="4997648"/>
            <a:ext cx="4353997" cy="89618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08102" y="6229826"/>
            <a:ext cx="2489597" cy="311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Partitioning</a:t>
            </a:r>
            <a:endParaRPr lang="en-US" sz="1960" dirty="0"/>
          </a:p>
        </p:txBody>
      </p:sp>
      <p:sp>
        <p:nvSpPr>
          <p:cNvPr id="8" name="Text 3"/>
          <p:cNvSpPr/>
          <p:nvPr/>
        </p:nvSpPr>
        <p:spPr>
          <a:xfrm>
            <a:off x="1008102" y="6675358"/>
            <a:ext cx="3906083" cy="7169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3"/>
              </a:lnSpc>
              <a:buNone/>
            </a:pPr>
            <a:r>
              <a:rPr lang="en-US" sz="176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Optimize data organization for efficient processing.</a:t>
            </a:r>
            <a:endParaRPr lang="en-US" sz="1764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142" y="4997648"/>
            <a:ext cx="4353997" cy="89618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62099" y="6229826"/>
            <a:ext cx="2489597" cy="311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Cluster Sizing</a:t>
            </a:r>
            <a:endParaRPr lang="en-US" sz="1960" dirty="0"/>
          </a:p>
        </p:txBody>
      </p:sp>
      <p:sp>
        <p:nvSpPr>
          <p:cNvPr id="11" name="Text 5"/>
          <p:cNvSpPr/>
          <p:nvPr/>
        </p:nvSpPr>
        <p:spPr>
          <a:xfrm>
            <a:off x="5362099" y="6675358"/>
            <a:ext cx="3906083" cy="7169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3"/>
              </a:lnSpc>
              <a:buNone/>
            </a:pPr>
            <a:r>
              <a:rPr lang="en-US" sz="176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Scale resources based on workload and performance needs.</a:t>
            </a:r>
            <a:endParaRPr lang="en-US" sz="1764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2139" y="4997648"/>
            <a:ext cx="4354116" cy="89618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716095" y="6229826"/>
            <a:ext cx="2489597" cy="311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 Optimization</a:t>
            </a:r>
            <a:endParaRPr lang="en-US" sz="1960" dirty="0"/>
          </a:p>
        </p:txBody>
      </p:sp>
      <p:sp>
        <p:nvSpPr>
          <p:cNvPr id="14" name="Text 7"/>
          <p:cNvSpPr/>
          <p:nvPr/>
        </p:nvSpPr>
        <p:spPr>
          <a:xfrm>
            <a:off x="9716095" y="6675358"/>
            <a:ext cx="3906202" cy="7169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3"/>
              </a:lnSpc>
              <a:buNone/>
            </a:pPr>
            <a:r>
              <a:rPr lang="en-US" sz="176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cost-effective utilization of cloud resources.</a:t>
            </a:r>
            <a:endParaRPr lang="en-US" sz="176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4007525"/>
            <a:ext cx="12902327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Analysis and Insights: Extracting Valuable Information from the Data</a:t>
            </a:r>
            <a:endParaRPr lang="en-US" sz="4320" dirty="0"/>
          </a:p>
        </p:txBody>
      </p:sp>
      <p:sp>
        <p:nvSpPr>
          <p:cNvPr id="6" name="Shape 2"/>
          <p:cNvSpPr/>
          <p:nvPr/>
        </p:nvSpPr>
        <p:spPr>
          <a:xfrm>
            <a:off x="864037" y="602706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83826" y="6140172"/>
            <a:ext cx="115848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2" dirty="0"/>
          </a:p>
        </p:txBody>
      </p:sp>
      <p:sp>
        <p:nvSpPr>
          <p:cNvPr id="8" name="Text 4"/>
          <p:cNvSpPr/>
          <p:nvPr/>
        </p:nvSpPr>
        <p:spPr>
          <a:xfrm>
            <a:off x="1666280" y="6027063"/>
            <a:ext cx="3047524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Exploratory Data Analysis</a:t>
            </a:r>
            <a:endParaRPr lang="en-US" sz="2160" dirty="0"/>
          </a:p>
        </p:txBody>
      </p:sp>
      <p:sp>
        <p:nvSpPr>
          <p:cNvPr id="9" name="Text 5"/>
          <p:cNvSpPr/>
          <p:nvPr/>
        </p:nvSpPr>
        <p:spPr>
          <a:xfrm>
            <a:off x="1666280" y="6518077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Uncover patterns, trends, and anomalies in the data.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247084" y="602706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435203" y="6140172"/>
            <a:ext cx="17907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2" dirty="0"/>
          </a:p>
        </p:txBody>
      </p:sp>
      <p:sp>
        <p:nvSpPr>
          <p:cNvPr id="12" name="Text 8"/>
          <p:cNvSpPr/>
          <p:nvPr/>
        </p:nvSpPr>
        <p:spPr>
          <a:xfrm>
            <a:off x="6049328" y="6027063"/>
            <a:ext cx="3011805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Models</a:t>
            </a:r>
            <a:endParaRPr lang="en-US" sz="2160" dirty="0"/>
          </a:p>
        </p:txBody>
      </p:sp>
      <p:sp>
        <p:nvSpPr>
          <p:cNvPr id="13" name="Text 9"/>
          <p:cNvSpPr/>
          <p:nvPr/>
        </p:nvSpPr>
        <p:spPr>
          <a:xfrm>
            <a:off x="6049328" y="6518077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Develop predictive models to generate actionable insights.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9630132" y="602706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21585" y="6140172"/>
            <a:ext cx="172522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2" dirty="0"/>
          </a:p>
        </p:txBody>
      </p:sp>
      <p:sp>
        <p:nvSpPr>
          <p:cNvPr id="16" name="Text 12"/>
          <p:cNvSpPr/>
          <p:nvPr/>
        </p:nvSpPr>
        <p:spPr>
          <a:xfrm>
            <a:off x="10432375" y="6027063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Visualization</a:t>
            </a:r>
            <a:endParaRPr lang="en-US" sz="2160" dirty="0"/>
          </a:p>
        </p:txBody>
      </p:sp>
      <p:sp>
        <p:nvSpPr>
          <p:cNvPr id="17" name="Text 13"/>
          <p:cNvSpPr/>
          <p:nvPr/>
        </p:nvSpPr>
        <p:spPr>
          <a:xfrm>
            <a:off x="10432375" y="6518077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interactive dashboards and reports for stakeholders.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729" y="2702719"/>
            <a:ext cx="4868942" cy="282404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794196"/>
            <a:ext cx="6378535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Next Steps</a:t>
            </a:r>
            <a:endParaRPr lang="en-US" sz="4320" dirty="0"/>
          </a:p>
        </p:txBody>
      </p:sp>
      <p:sp>
        <p:nvSpPr>
          <p:cNvPr id="7" name="Text 2"/>
          <p:cNvSpPr/>
          <p:nvPr/>
        </p:nvSpPr>
        <p:spPr>
          <a:xfrm>
            <a:off x="585257" y="2274191"/>
            <a:ext cx="8157299" cy="4282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Efficient Processing: </a:t>
            </a: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pipeline streamlines the collection, storage, and analysis of large data volumes.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Actionable Insights: </a:t>
            </a: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It helps uncover valuable insights that drive informed decision-making.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Integration: </a:t>
            </a: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Combines various tools and technologies to handle complex data challenges.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Efficiency: </a:t>
            </a: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Enhances organizational efficiency and strategic planning.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 Management: </a:t>
            </a: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Addresses issues like data quality and system scalability for better results.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Google Thank You Slide &amp; PowerPoint Templates">
            <a:extLst>
              <a:ext uri="{FF2B5EF4-FFF2-40B4-BE49-F238E27FC236}">
                <a16:creationId xmlns:a16="http://schemas.microsoft.com/office/drawing/2014/main" id="{5DDD9F2F-F361-3CD2-49C3-3B6D90A6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02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377</Words>
  <Application>Microsoft Office PowerPoint</Application>
  <PresentationFormat>Custom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Harsha Vardhan</cp:lastModifiedBy>
  <cp:revision>4</cp:revision>
  <dcterms:created xsi:type="dcterms:W3CDTF">2024-07-27T02:40:49Z</dcterms:created>
  <dcterms:modified xsi:type="dcterms:W3CDTF">2024-07-29T07:08:23Z</dcterms:modified>
</cp:coreProperties>
</file>