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24" r:id="rId5"/>
    <p:sldId id="2542" r:id="rId6"/>
    <p:sldId id="2544" r:id="rId7"/>
    <p:sldId id="2545" r:id="rId8"/>
    <p:sldId id="2582" r:id="rId9"/>
    <p:sldId id="2552" r:id="rId10"/>
    <p:sldId id="2554" r:id="rId11"/>
    <p:sldId id="2574" r:id="rId12"/>
    <p:sldId id="25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A"/>
    <a:srgbClr val="D3D8DF"/>
    <a:srgbClr val="3B7579"/>
    <a:srgbClr val="5DAAB0"/>
    <a:srgbClr val="418287"/>
    <a:srgbClr val="AAD3D6"/>
    <a:srgbClr val="DFE3E9"/>
    <a:srgbClr val="1F1F26"/>
    <a:srgbClr val="D6DBE2"/>
    <a:srgbClr val="BBC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5034" autoAdjust="0"/>
  </p:normalViewPr>
  <p:slideViewPr>
    <p:cSldViewPr snapToGrid="0" snapToObjects="1" showGuides="1">
      <p:cViewPr>
        <p:scale>
          <a:sx n="66" d="100"/>
          <a:sy n="66" d="100"/>
        </p:scale>
        <p:origin x="1752" y="37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663" r:id="rId46"/>
    <p:sldLayoutId id="2147483725" r:id="rId47"/>
    <p:sldLayoutId id="2147483726" r:id="rId48"/>
    <p:sldLayoutId id="2147483675" r:id="rId49"/>
    <p:sldLayoutId id="2147483677" r:id="rId50"/>
    <p:sldLayoutId id="2147483729" r:id="rId51"/>
    <p:sldLayoutId id="2147483728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i="1" dirty="0"/>
              <a:t>SMART HOME AUTOMATION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44099" y="4447903"/>
            <a:ext cx="4581428" cy="1670093"/>
          </a:xfrm>
        </p:spPr>
        <p:txBody>
          <a:bodyPr>
            <a:normAutofit/>
          </a:bodyPr>
          <a:lstStyle/>
          <a:p>
            <a:pPr algn="ctr"/>
            <a:r>
              <a:rPr lang="en-US" sz="1500" dirty="0"/>
              <a:t>By</a:t>
            </a:r>
          </a:p>
          <a:p>
            <a:pPr algn="ctr"/>
            <a:r>
              <a:rPr lang="en-US" sz="1500" dirty="0"/>
              <a:t>S.KANISHMA(192211289)</a:t>
            </a:r>
          </a:p>
          <a:p>
            <a:pPr algn="ctr"/>
            <a:r>
              <a:rPr lang="en-US" sz="1500" dirty="0"/>
              <a:t>Guided by</a:t>
            </a:r>
          </a:p>
          <a:p>
            <a:pPr algn="ctr"/>
            <a:r>
              <a:rPr lang="en-US" sz="1500" dirty="0"/>
              <a:t>DR.K.JAYASAKTHI VLEMURUGAN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432" y="65988"/>
            <a:ext cx="4294206" cy="663647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Objective of the project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Existing System and Its Drawbacks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Proposed System and Its Advantages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 Architecture diagram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Listed modules and Description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Conclusion and Future Enhancement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References</a:t>
            </a:r>
          </a:p>
        </p:txBody>
      </p:sp>
      <p:pic>
        <p:nvPicPr>
          <p:cNvPr id="5" name="Picture Placeholder 4" descr="Two people sitting at a table&#10;&#10;Description automatically generated">
            <a:extLst>
              <a:ext uri="{FF2B5EF4-FFF2-40B4-BE49-F238E27FC236}">
                <a16:creationId xmlns:a16="http://schemas.microsoft.com/office/drawing/2014/main" id="{7DE76D96-D2E8-6F4E-BE03-3ADF7B81D9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9952" r="19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747" y="899941"/>
            <a:ext cx="5045593" cy="1325563"/>
          </a:xfrm>
        </p:spPr>
        <p:txBody>
          <a:bodyPr/>
          <a:lstStyle/>
          <a:p>
            <a:r>
              <a:rPr lang="en-US" dirty="0">
                <a:solidFill>
                  <a:srgbClr val="5DAAB0"/>
                </a:solidFill>
              </a:rPr>
              <a:t>INTRODUCTION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9FCEF3-B015-47B8-8D8F-7C0C90D27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308585"/>
            <a:ext cx="4155432" cy="183383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primary objective of this project is to design and implement a smart home automation system using Java that enables users to control various home appliances through a centralized interface. The system aims to enhance convenience, improve energy efficiency, and provide remote access to home devices through a mobile or web application.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5C97E3-0CF5-415A-BEEC-B465AA7F13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5257" y="567822"/>
            <a:ext cx="4155432" cy="382749"/>
          </a:xfrm>
        </p:spPr>
        <p:txBody>
          <a:bodyPr/>
          <a:lstStyle/>
          <a:p>
            <a:r>
              <a:rPr lang="en-US" dirty="0"/>
              <a:t>OBJECTIVE OF THE PROJECT</a:t>
            </a:r>
          </a:p>
        </p:txBody>
      </p:sp>
      <p:pic>
        <p:nvPicPr>
          <p:cNvPr id="13" name="Picture Placeholder 12" descr="A group of people sitting in front of a window">
            <a:extLst>
              <a:ext uri="{FF2B5EF4-FFF2-40B4-BE49-F238E27FC236}">
                <a16:creationId xmlns:a16="http://schemas.microsoft.com/office/drawing/2014/main" id="{52A2CEC9-3F71-424A-8B32-9D07BE6254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976" b="13760"/>
          <a:stretch/>
        </p:blipFill>
        <p:spPr>
          <a:xfrm>
            <a:off x="0" y="3500438"/>
            <a:ext cx="12192000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752" y="701332"/>
            <a:ext cx="5363852" cy="13975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5DAAB0"/>
                </a:solidFill>
              </a:rPr>
              <a:t>EXISTING SYSTEMS AND ITS DRAWBACKS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8844" y="3047118"/>
            <a:ext cx="2846100" cy="382749"/>
          </a:xfrm>
        </p:spPr>
        <p:txBody>
          <a:bodyPr/>
          <a:lstStyle/>
          <a:p>
            <a:r>
              <a:rPr lang="en-US" dirty="0"/>
              <a:t>Existing Systems: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3079F2-FA5D-4717-9945-965E324EBF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2851" y="2417981"/>
            <a:ext cx="3023149" cy="3827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Drawbacks: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74281" y="3640780"/>
            <a:ext cx="3046413" cy="113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Many smart home systems are available, such as Google Home, Amazon Alexa, and Apple Home Kit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D72ABF-5D1D-4141-8DFE-03D197B7C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5650" y="2944813"/>
            <a:ext cx="3827106" cy="3550255"/>
          </a:xfrm>
        </p:spPr>
        <p:txBody>
          <a:bodyPr>
            <a:noAutofit/>
          </a:bodyPr>
          <a:lstStyle/>
          <a:p>
            <a:r>
              <a:rPr lang="en-US" sz="1600" dirty="0"/>
              <a:t> </a:t>
            </a:r>
            <a:r>
              <a:rPr lang="en-US" sz="1600" b="1" dirty="0"/>
              <a:t>Limited Customization:</a:t>
            </a:r>
            <a:r>
              <a:rPr lang="en-US" sz="1600" dirty="0"/>
              <a:t> Existing systems often offer limited customization options for users.</a:t>
            </a:r>
          </a:p>
          <a:p>
            <a:r>
              <a:rPr lang="en-US" sz="1600" b="1" dirty="0"/>
              <a:t>Vendor Lock-in:</a:t>
            </a:r>
            <a:r>
              <a:rPr lang="en-US" sz="1600" dirty="0"/>
              <a:t> Users may be locked into specific ecosystems, making it challenging to integrate devices from different manufacturers.</a:t>
            </a:r>
          </a:p>
          <a:p>
            <a:r>
              <a:rPr lang="en-US" sz="1600" b="1" dirty="0"/>
              <a:t>High Cost:</a:t>
            </a:r>
            <a:r>
              <a:rPr lang="en-US" sz="1600" dirty="0"/>
              <a:t> Many commercial solutions can be expensive, requiring additional subscriptions or fees.</a:t>
            </a:r>
          </a:p>
          <a:p>
            <a:r>
              <a:rPr lang="en-US" sz="1600" b="1" dirty="0"/>
              <a:t>Privacy Concerns:</a:t>
            </a:r>
            <a:r>
              <a:rPr lang="en-US" sz="1600" dirty="0"/>
              <a:t> Some systems may have privacy issues related to data collection and usage.</a:t>
            </a:r>
          </a:p>
          <a:p>
            <a:endParaRPr lang="en-US" sz="1600" dirty="0"/>
          </a:p>
        </p:txBody>
      </p:sp>
      <p:pic>
        <p:nvPicPr>
          <p:cNvPr id="1028" name="Picture 4" descr="Advantages and Disadvantages of Home Automation ...">
            <a:extLst>
              <a:ext uri="{FF2B5EF4-FFF2-40B4-BE49-F238E27FC236}">
                <a16:creationId xmlns:a16="http://schemas.microsoft.com/office/drawing/2014/main" id="{0EC87566-3834-449D-9CD3-3C871ACD3FA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8196"/>
          <a:stretch>
            <a:fillRect/>
          </a:stretch>
        </p:blipFill>
        <p:spPr bwMode="auto">
          <a:xfrm>
            <a:off x="430633" y="3047118"/>
            <a:ext cx="3500810" cy="24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table&#10; ">
            <a:extLst>
              <a:ext uri="{FF2B5EF4-FFF2-40B4-BE49-F238E27FC236}">
                <a16:creationId xmlns:a16="http://schemas.microsoft.com/office/drawing/2014/main" id="{A4B6015D-7E4F-478A-B264-E70A90F082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35" r="14435"/>
          <a:stretch>
            <a:fillRect/>
          </a:stretch>
        </p:blipFill>
        <p:spPr>
          <a:xfrm>
            <a:off x="7763661" y="1660398"/>
            <a:ext cx="4052888" cy="380365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615991"/>
            <a:ext cx="10482606" cy="1021824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	PROPOSED SYSTEM AND ITS ADVANTAGES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51DF1141-7111-4ACE-95AB-6AD8447437B8}"/>
              </a:ext>
            </a:extLst>
          </p:cNvPr>
          <p:cNvSpPr txBox="1">
            <a:spLocks/>
          </p:cNvSpPr>
          <p:nvPr/>
        </p:nvSpPr>
        <p:spPr>
          <a:xfrm>
            <a:off x="4277511" y="2784512"/>
            <a:ext cx="3171323" cy="15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Enhanced Privacy</a:t>
            </a:r>
          </a:p>
          <a:p>
            <a:r>
              <a:rPr lang="en-US" sz="1600" dirty="0"/>
              <a:t>Cost Effective</a:t>
            </a:r>
          </a:p>
          <a:p>
            <a:r>
              <a:rPr lang="en-US" sz="1600" dirty="0"/>
              <a:t>Vendor Independence</a:t>
            </a:r>
          </a:p>
          <a:p>
            <a:r>
              <a:rPr lang="en-US" sz="1600" dirty="0"/>
              <a:t>Customizability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6B111A4-E0F4-4970-98FE-9077DB0B739F}"/>
              </a:ext>
            </a:extLst>
          </p:cNvPr>
          <p:cNvSpPr txBox="1">
            <a:spLocks/>
          </p:cNvSpPr>
          <p:nvPr/>
        </p:nvSpPr>
        <p:spPr>
          <a:xfrm>
            <a:off x="448570" y="2784512"/>
            <a:ext cx="3171323" cy="15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A customizable smart home automation system developed in Java, allowing users to control devices from various manufacturers through a unified interface.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140A146-1027-44FE-AEB7-DF36BFC62567}"/>
              </a:ext>
            </a:extLst>
          </p:cNvPr>
          <p:cNvSpPr txBox="1">
            <a:spLocks/>
          </p:cNvSpPr>
          <p:nvPr/>
        </p:nvSpPr>
        <p:spPr>
          <a:xfrm>
            <a:off x="4355979" y="1998846"/>
            <a:ext cx="2846100" cy="382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ADVANTAGES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6FF8FFB-C949-4706-BE59-E02C4D195C71}"/>
              </a:ext>
            </a:extLst>
          </p:cNvPr>
          <p:cNvSpPr txBox="1">
            <a:spLocks/>
          </p:cNvSpPr>
          <p:nvPr/>
        </p:nvSpPr>
        <p:spPr>
          <a:xfrm>
            <a:off x="448570" y="1995177"/>
            <a:ext cx="2846100" cy="382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PROPOSED SYSTEM</a:t>
            </a:r>
          </a:p>
        </p:txBody>
      </p:sp>
      <p:pic>
        <p:nvPicPr>
          <p:cNvPr id="2055" name="Picture 7" descr="Latest trending projects on Home automation system with IoT">
            <a:extLst>
              <a:ext uri="{FF2B5EF4-FFF2-40B4-BE49-F238E27FC236}">
                <a16:creationId xmlns:a16="http://schemas.microsoft.com/office/drawing/2014/main" id="{BAE9017B-E8E3-41FD-8CC1-42F3C6AE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88" y="4704270"/>
            <a:ext cx="5281121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99" y="365125"/>
            <a:ext cx="8088198" cy="1086603"/>
          </a:xfrm>
        </p:spPr>
        <p:txBody>
          <a:bodyPr>
            <a:noAutofit/>
          </a:bodyPr>
          <a:lstStyle/>
          <a:p>
            <a:r>
              <a:rPr lang="en-US" sz="5000" i="1" dirty="0">
                <a:solidFill>
                  <a:srgbClr val="5DAAB0"/>
                </a:solidFill>
              </a:rPr>
              <a:t> ARCHITECTURE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62F6-9823-4B32-B7AB-DC7291C91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00" y="1440108"/>
            <a:ext cx="8088197" cy="50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CCD2DA"/>
            </a:gs>
            <a:gs pos="9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rgbClr val="5DAAB0"/>
                </a:solidFill>
              </a:rPr>
              <a:t>LISTED 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1200" b="1" dirty="0">
                <a:solidFill>
                  <a:srgbClr val="3B7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1.User Authentication Module: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managing secure access to the smart home automation system.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025800"/>
            <a:ext cx="3977648" cy="731694"/>
          </a:xfrm>
        </p:spPr>
        <p:txBody>
          <a:bodyPr>
            <a:noAutofit/>
          </a:bodyPr>
          <a:lstStyle/>
          <a:p>
            <a:r>
              <a:rPr lang="en-US" sz="1200" b="1" dirty="0">
                <a:solidFill>
                  <a:srgbClr val="3B7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2.Device Control Module: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monitor and control various smart home devices (e.g., lights, thermostat, cameras) from a centralized interface.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2975719"/>
            <a:ext cx="3977648" cy="870612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rgbClr val="418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3.Scheduling Module: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schedule operations for their smart home devices.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3698709"/>
            <a:ext cx="3977648" cy="731694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rgbClr val="3B7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4.Notifications Module: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alerts and status updates to users about their smart home devices.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3DF17F-799B-40E5-8421-5746FFFDE4A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838200" y="3155772"/>
            <a:ext cx="518353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 Module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Scheduling Module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Module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Module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B863D886-6C48-4847-8D0E-A7A691A9E587}"/>
              </a:ext>
            </a:extLst>
          </p:cNvPr>
          <p:cNvSpPr txBox="1">
            <a:spLocks/>
          </p:cNvSpPr>
          <p:nvPr/>
        </p:nvSpPr>
        <p:spPr>
          <a:xfrm>
            <a:off x="7718323" y="4685651"/>
            <a:ext cx="3977648" cy="870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B7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5.Data Analytics Module: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Module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users with insights into their energy consumption and device usage patterns.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1" y="971950"/>
            <a:ext cx="10894689" cy="1705262"/>
          </a:xfrm>
        </p:spPr>
        <p:txBody>
          <a:bodyPr>
            <a:normAutofit/>
          </a:bodyPr>
          <a:lstStyle/>
          <a:p>
            <a:pPr algn="ctr"/>
            <a:r>
              <a:rPr lang="en-US" sz="3800" i="1" dirty="0"/>
              <a:t>CONCLUSION AND FUTURE ENHANCEMENTS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4A89A-CEB4-40A1-A35A-675521E10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7197" y="3571506"/>
            <a:ext cx="3965989" cy="248050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smart home automation system built using Java provides users with a flexible, customizable, and cost-effective solution to manage their home devices.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By addressing the drawbacks of existing systems, this project promotes greater user control and privacy.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3A439-60A9-4F61-AEEB-04444BAF07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31390" y="2798933"/>
            <a:ext cx="2517605" cy="38274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2C7CA0-523E-489F-9272-B24211CB56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27208" y="2798933"/>
            <a:ext cx="2721757" cy="382749"/>
          </a:xfrm>
        </p:spPr>
        <p:txBody>
          <a:bodyPr/>
          <a:lstStyle/>
          <a:p>
            <a:r>
              <a:rPr lang="en-US" dirty="0"/>
              <a:t>FUTURE ENHANCEMENTS</a:t>
            </a:r>
            <a:endParaRPr lang="en-IN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A4166B0-E164-4394-8C43-91D4538C57CB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721311" y="3571506"/>
            <a:ext cx="4333553" cy="231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AI: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machine learning algorithms for predictive analytics and smart suggestions.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Control: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voice recognition features for hands-free control.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advanced security features to safeguard user data. </a:t>
            </a:r>
          </a:p>
        </p:txBody>
      </p:sp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C3E0A7-1C3E-0A40-AC21-1EAD4086C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1415" y="2111601"/>
            <a:ext cx="4767262" cy="34690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• Java Programming for IoT Systems, XYZ Publisher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• Smart Home Automation Technologies, ABC Institute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• Official Oracle Java Documentation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• Spring Framework Documentation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• The Internet of Things: Key Applications and Protocols by John Wiley &amp; Sons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• Java Design Patterns for IoT Applications by PQR Publications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10C6EC-A3AB-422A-9036-92307D59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415" y="1127778"/>
            <a:ext cx="3540997" cy="9962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  <a:br>
              <a:rPr lang="en-US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1" name="Picture 4" descr="Advantages and Disadvantages of Home Automation ...">
            <a:extLst>
              <a:ext uri="{FF2B5EF4-FFF2-40B4-BE49-F238E27FC236}">
                <a16:creationId xmlns:a16="http://schemas.microsoft.com/office/drawing/2014/main" id="{988D90C4-9788-4AED-88A6-F375FA5D92D9}"/>
              </a:ext>
            </a:extLst>
          </p:cNvPr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r="8196"/>
          <a:stretch>
            <a:fillRect/>
          </a:stretch>
        </p:blipFill>
        <p:spPr bwMode="auto">
          <a:xfrm>
            <a:off x="707011" y="1998482"/>
            <a:ext cx="4553146" cy="335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Classic-Clean-Sophisticated_MR - v4" id="{BEDDEF4C-1462-4989-8377-54CFA8C24657}" vid="{A6B5E652-DB13-4BF1-A544-B13ADD03D8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B0937C-037C-43B5-9747-8DC51D76BF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939C09-71F4-4DB5-98B9-16EE71B922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C06DBF-33CB-4803-A705-9F1375E3968E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0</TotalTime>
  <Words>541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Constantia</vt:lpstr>
      <vt:lpstr>Gill Sans</vt:lpstr>
      <vt:lpstr>Helvetica Light</vt:lpstr>
      <vt:lpstr>Times New Roman</vt:lpstr>
      <vt:lpstr>Wingdings</vt:lpstr>
      <vt:lpstr>Office Theme</vt:lpstr>
      <vt:lpstr>SMART HOME AUTOMATION</vt:lpstr>
      <vt:lpstr>Agenda</vt:lpstr>
      <vt:lpstr>INTRODUCTION</vt:lpstr>
      <vt:lpstr>EXISTING SYSTEMS AND ITS DRAWBACKS</vt:lpstr>
      <vt:lpstr> PROPOSED SYSTEM AND ITS ADVANTAGES</vt:lpstr>
      <vt:lpstr> ARCHITECTURE DIAGRAM</vt:lpstr>
      <vt:lpstr>LISTED MODULES</vt:lpstr>
      <vt:lpstr>CONCLUSION AND FUTURE ENHANCEMENTS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2024-09-27T07:28:19Z</dcterms:created>
  <dcterms:modified xsi:type="dcterms:W3CDTF">2024-09-27T10:48:12Z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