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6" r:id="rId1"/>
  </p:sldMasterIdLst>
  <p:sldIdLst>
    <p:sldId id="256" r:id="rId2"/>
    <p:sldId id="277" r:id="rId3"/>
    <p:sldId id="278" r:id="rId4"/>
    <p:sldId id="279" r:id="rId5"/>
    <p:sldId id="280" r:id="rId6"/>
    <p:sldId id="281" r:id="rId7"/>
    <p:sldId id="282" r:id="rId8"/>
    <p:sldId id="283" r:id="rId9"/>
    <p:sldId id="284" r:id="rId10"/>
    <p:sldId id="287" r:id="rId11"/>
    <p:sldId id="285" r:id="rId12"/>
    <p:sldId id="286" r:id="rId13"/>
    <p:sldId id="276"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2874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805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4344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2659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9487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11/20/2024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9424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11/20/2024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26672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30698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100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448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831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3154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51273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5799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0061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11/20/2024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6640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6515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11/20/2024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764763968"/>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9951" y="2209800"/>
            <a:ext cx="10820400" cy="1367682"/>
          </a:xfrm>
          <a:prstGeom prst="rect">
            <a:avLst/>
          </a:prstGeom>
        </p:spPr>
        <p:txBody>
          <a:bodyPr vert="horz" wrap="square" lIns="0" tIns="13335" rIns="0" bIns="0" rtlCol="0">
            <a:spAutoFit/>
          </a:bodyPr>
          <a:lstStyle/>
          <a:p>
            <a:pPr marL="12700" algn="ctr">
              <a:spcBef>
                <a:spcPts val="105"/>
              </a:spcBef>
            </a:pPr>
            <a:r>
              <a:rPr lang="en-IN" sz="4400" b="1" dirty="0"/>
              <a:t>Understanding the   Sequential  Phases of  Compiler and Implementation</a:t>
            </a:r>
            <a:endParaRPr lang="en-IN" sz="4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4"/>
          <p:cNvPicPr/>
          <p:nvPr/>
        </p:nvPicPr>
        <p:blipFill>
          <a:blip r:embed="rId2" cstate="print"/>
          <a:stretch>
            <a:fillRect/>
          </a:stretch>
        </p:blipFill>
        <p:spPr>
          <a:xfrm>
            <a:off x="238125" y="257111"/>
            <a:ext cx="1104900" cy="1228407"/>
          </a:xfrm>
          <a:prstGeom prst="rect">
            <a:avLst/>
          </a:prstGeom>
        </p:spPr>
      </p:pic>
      <p:pic>
        <p:nvPicPr>
          <p:cNvPr id="5" name="object 5"/>
          <p:cNvPicPr/>
          <p:nvPr/>
        </p:nvPicPr>
        <p:blipFill>
          <a:blip r:embed="rId3" cstate="print"/>
          <a:stretch>
            <a:fillRect/>
          </a:stretch>
        </p:blipFill>
        <p:spPr>
          <a:xfrm>
            <a:off x="10325100" y="218986"/>
            <a:ext cx="1200150" cy="1123657"/>
          </a:xfrm>
          <a:prstGeom prst="rect">
            <a:avLst/>
          </a:prstGeom>
        </p:spPr>
      </p:pic>
      <p:sp>
        <p:nvSpPr>
          <p:cNvPr id="6" name="object 6"/>
          <p:cNvSpPr txBox="1">
            <a:spLocks noGrp="1"/>
          </p:cNvSpPr>
          <p:nvPr>
            <p:ph type="title"/>
          </p:nvPr>
        </p:nvSpPr>
        <p:spPr>
          <a:xfrm>
            <a:off x="2093976" y="256540"/>
            <a:ext cx="7372350" cy="1490980"/>
          </a:xfrm>
          <a:prstGeom prst="rect">
            <a:avLst/>
          </a:prstGeom>
        </p:spPr>
        <p:txBody>
          <a:bodyPr vert="horz" wrap="square" lIns="0" tIns="31115" rIns="0" bIns="0" rtlCol="0">
            <a:spAutoFit/>
          </a:bodyPr>
          <a:lstStyle/>
          <a:p>
            <a:pPr marL="12700" marR="5080" indent="1905" algn="ctr">
              <a:lnSpc>
                <a:spcPts val="3829"/>
              </a:lnSpc>
              <a:spcBef>
                <a:spcPts val="245"/>
              </a:spcBef>
            </a:pPr>
            <a:r>
              <a:rPr sz="3200" b="1" spc="-180" dirty="0">
                <a:latin typeface="Tahoma"/>
                <a:cs typeface="Tahoma"/>
              </a:rPr>
              <a:t>SAVEETHA</a:t>
            </a:r>
            <a:r>
              <a:rPr sz="3200" b="1" spc="-100" dirty="0">
                <a:latin typeface="Tahoma"/>
                <a:cs typeface="Tahoma"/>
              </a:rPr>
              <a:t> </a:t>
            </a:r>
            <a:r>
              <a:rPr sz="3200" b="1" spc="-35" dirty="0">
                <a:latin typeface="Tahoma"/>
                <a:cs typeface="Tahoma"/>
              </a:rPr>
              <a:t>SCHOOL</a:t>
            </a:r>
            <a:r>
              <a:rPr sz="3200" b="1" spc="-100" dirty="0">
                <a:latin typeface="Tahoma"/>
                <a:cs typeface="Tahoma"/>
              </a:rPr>
              <a:t> </a:t>
            </a:r>
            <a:r>
              <a:rPr sz="3200" b="1" spc="-45" dirty="0">
                <a:latin typeface="Tahoma"/>
                <a:cs typeface="Tahoma"/>
              </a:rPr>
              <a:t>OF</a:t>
            </a:r>
            <a:r>
              <a:rPr sz="3200" b="1" spc="-15" dirty="0">
                <a:latin typeface="Tahoma"/>
                <a:cs typeface="Tahoma"/>
              </a:rPr>
              <a:t> </a:t>
            </a:r>
            <a:r>
              <a:rPr sz="3200" b="1" spc="-220" dirty="0">
                <a:latin typeface="Tahoma"/>
                <a:cs typeface="Tahoma"/>
              </a:rPr>
              <a:t>ENGINEERING </a:t>
            </a:r>
            <a:r>
              <a:rPr sz="3200" b="1" spc="-215" dirty="0">
                <a:latin typeface="Tahoma"/>
                <a:cs typeface="Tahoma"/>
              </a:rPr>
              <a:t> </a:t>
            </a:r>
            <a:r>
              <a:rPr sz="3200" b="1" spc="-380" dirty="0">
                <a:latin typeface="Tahoma"/>
                <a:cs typeface="Tahoma"/>
              </a:rPr>
              <a:t>S</a:t>
            </a:r>
            <a:r>
              <a:rPr sz="3200" b="1" spc="204" dirty="0">
                <a:latin typeface="Tahoma"/>
                <a:cs typeface="Tahoma"/>
              </a:rPr>
              <a:t>A</a:t>
            </a:r>
            <a:r>
              <a:rPr sz="3200" b="1" spc="-105" dirty="0">
                <a:latin typeface="Tahoma"/>
                <a:cs typeface="Tahoma"/>
              </a:rPr>
              <a:t>V</a:t>
            </a:r>
            <a:r>
              <a:rPr sz="3200" b="1" spc="-135" dirty="0">
                <a:latin typeface="Tahoma"/>
                <a:cs typeface="Tahoma"/>
              </a:rPr>
              <a:t>E</a:t>
            </a:r>
            <a:r>
              <a:rPr sz="3200" b="1" spc="-325" dirty="0">
                <a:latin typeface="Tahoma"/>
                <a:cs typeface="Tahoma"/>
              </a:rPr>
              <a:t>E</a:t>
            </a:r>
            <a:r>
              <a:rPr sz="3200" b="1" spc="-380" dirty="0">
                <a:latin typeface="Tahoma"/>
                <a:cs typeface="Tahoma"/>
              </a:rPr>
              <a:t>T</a:t>
            </a:r>
            <a:r>
              <a:rPr sz="3200" b="1" spc="-500" dirty="0">
                <a:latin typeface="Tahoma"/>
                <a:cs typeface="Tahoma"/>
              </a:rPr>
              <a:t>H</a:t>
            </a:r>
            <a:r>
              <a:rPr sz="3200" b="1" spc="195" dirty="0">
                <a:latin typeface="Tahoma"/>
                <a:cs typeface="Tahoma"/>
              </a:rPr>
              <a:t>A</a:t>
            </a:r>
            <a:r>
              <a:rPr sz="3200" b="1" spc="-95" dirty="0">
                <a:latin typeface="Tahoma"/>
                <a:cs typeface="Tahoma"/>
              </a:rPr>
              <a:t> </a:t>
            </a:r>
            <a:r>
              <a:rPr sz="3200" b="1" spc="-360" dirty="0">
                <a:latin typeface="Tahoma"/>
                <a:cs typeface="Tahoma"/>
              </a:rPr>
              <a:t>IN</a:t>
            </a:r>
            <a:r>
              <a:rPr sz="3200" b="1" spc="-385" dirty="0">
                <a:latin typeface="Tahoma"/>
                <a:cs typeface="Tahoma"/>
              </a:rPr>
              <a:t>S</a:t>
            </a:r>
            <a:r>
              <a:rPr sz="3200" b="1" spc="-595" dirty="0">
                <a:latin typeface="Tahoma"/>
                <a:cs typeface="Tahoma"/>
              </a:rPr>
              <a:t>TI</a:t>
            </a:r>
            <a:r>
              <a:rPr sz="3200" b="1" spc="-685" dirty="0">
                <a:latin typeface="Tahoma"/>
                <a:cs typeface="Tahoma"/>
              </a:rPr>
              <a:t>T</a:t>
            </a:r>
            <a:r>
              <a:rPr sz="3200" b="1" spc="-340" dirty="0">
                <a:latin typeface="Tahoma"/>
                <a:cs typeface="Tahoma"/>
              </a:rPr>
              <a:t>U</a:t>
            </a:r>
            <a:r>
              <a:rPr sz="3200" b="1" spc="-450" dirty="0">
                <a:latin typeface="Tahoma"/>
                <a:cs typeface="Tahoma"/>
              </a:rPr>
              <a:t>TE</a:t>
            </a:r>
            <a:r>
              <a:rPr sz="3200" b="1" spc="5" dirty="0">
                <a:latin typeface="Tahoma"/>
                <a:cs typeface="Tahoma"/>
              </a:rPr>
              <a:t> </a:t>
            </a:r>
            <a:r>
              <a:rPr sz="3200" b="1" spc="155" dirty="0">
                <a:latin typeface="Tahoma"/>
                <a:cs typeface="Tahoma"/>
              </a:rPr>
              <a:t>O</a:t>
            </a:r>
            <a:r>
              <a:rPr sz="3200" b="1" spc="-315" dirty="0">
                <a:latin typeface="Tahoma"/>
                <a:cs typeface="Tahoma"/>
              </a:rPr>
              <a:t>F</a:t>
            </a:r>
            <a:r>
              <a:rPr sz="3200" b="1" spc="-15" dirty="0">
                <a:latin typeface="Tahoma"/>
                <a:cs typeface="Tahoma"/>
              </a:rPr>
              <a:t> </a:t>
            </a:r>
            <a:r>
              <a:rPr sz="3200" b="1" spc="-10" dirty="0">
                <a:latin typeface="Tahoma"/>
                <a:cs typeface="Tahoma"/>
              </a:rPr>
              <a:t>M</a:t>
            </a:r>
            <a:r>
              <a:rPr sz="3200" b="1" spc="-325" dirty="0">
                <a:latin typeface="Tahoma"/>
                <a:cs typeface="Tahoma"/>
              </a:rPr>
              <a:t>E</a:t>
            </a:r>
            <a:r>
              <a:rPr sz="3200" b="1" spc="-500" dirty="0">
                <a:latin typeface="Tahoma"/>
                <a:cs typeface="Tahoma"/>
              </a:rPr>
              <a:t>D</a:t>
            </a:r>
            <a:r>
              <a:rPr sz="3200" b="1" spc="-330" dirty="0">
                <a:latin typeface="Tahoma"/>
                <a:cs typeface="Tahoma"/>
              </a:rPr>
              <a:t>I</a:t>
            </a:r>
            <a:r>
              <a:rPr sz="3200" b="1" spc="409" dirty="0">
                <a:latin typeface="Tahoma"/>
                <a:cs typeface="Tahoma"/>
              </a:rPr>
              <a:t>C</a:t>
            </a:r>
            <a:r>
              <a:rPr sz="3200" b="1" spc="130" dirty="0">
                <a:latin typeface="Tahoma"/>
                <a:cs typeface="Tahoma"/>
              </a:rPr>
              <a:t>A</a:t>
            </a:r>
            <a:r>
              <a:rPr sz="3200" b="1" spc="-415" dirty="0">
                <a:latin typeface="Tahoma"/>
                <a:cs typeface="Tahoma"/>
              </a:rPr>
              <a:t>L</a:t>
            </a:r>
            <a:r>
              <a:rPr sz="3200" b="1" spc="-35" dirty="0">
                <a:latin typeface="Tahoma"/>
                <a:cs typeface="Tahoma"/>
              </a:rPr>
              <a:t> </a:t>
            </a:r>
            <a:r>
              <a:rPr sz="3200" b="1" spc="204" dirty="0">
                <a:latin typeface="Tahoma"/>
                <a:cs typeface="Tahoma"/>
              </a:rPr>
              <a:t>A</a:t>
            </a:r>
            <a:r>
              <a:rPr sz="3200" b="1" spc="-145" dirty="0">
                <a:latin typeface="Tahoma"/>
                <a:cs typeface="Tahoma"/>
              </a:rPr>
              <a:t>N</a:t>
            </a:r>
            <a:r>
              <a:rPr sz="3200" b="1" spc="-100" dirty="0">
                <a:latin typeface="Tahoma"/>
                <a:cs typeface="Tahoma"/>
              </a:rPr>
              <a:t>D  </a:t>
            </a:r>
            <a:r>
              <a:rPr sz="3200" b="1" spc="-160" dirty="0">
                <a:latin typeface="Tahoma"/>
                <a:cs typeface="Tahoma"/>
              </a:rPr>
              <a:t>TECHNICAL</a:t>
            </a:r>
            <a:r>
              <a:rPr sz="3200" b="1" spc="-40" dirty="0">
                <a:latin typeface="Tahoma"/>
                <a:cs typeface="Tahoma"/>
              </a:rPr>
              <a:t> </a:t>
            </a:r>
            <a:r>
              <a:rPr sz="3200" b="1" spc="-175" dirty="0">
                <a:latin typeface="Tahoma"/>
                <a:cs typeface="Tahoma"/>
              </a:rPr>
              <a:t>SCIENCES</a:t>
            </a:r>
            <a:endParaRPr sz="3200">
              <a:latin typeface="Tahoma"/>
              <a:cs typeface="Tahoma"/>
            </a:endParaRPr>
          </a:p>
        </p:txBody>
      </p:sp>
      <p:sp>
        <p:nvSpPr>
          <p:cNvPr id="8" name="Rectangle 7">
            <a:extLst>
              <a:ext uri="{FF2B5EF4-FFF2-40B4-BE49-F238E27FC236}">
                <a16:creationId xmlns:a16="http://schemas.microsoft.com/office/drawing/2014/main" id="{DDEE133D-6671-4C00-93F3-0CB860BA6086}"/>
              </a:ext>
            </a:extLst>
          </p:cNvPr>
          <p:cNvSpPr/>
          <p:nvPr/>
        </p:nvSpPr>
        <p:spPr>
          <a:xfrm>
            <a:off x="4245115" y="4343400"/>
            <a:ext cx="3070071" cy="1754326"/>
          </a:xfrm>
          <a:prstGeom prst="rect">
            <a:avLst/>
          </a:prstGeom>
          <a:noFill/>
        </p:spPr>
        <p:txBody>
          <a:bodyPr wrap="none" lIns="91440" tIns="45720" rIns="91440" bIns="45720">
            <a:spAutoFit/>
          </a:bodyPr>
          <a:lstStyle/>
          <a:p>
            <a:r>
              <a:rPr lang="en-IN" b="1" dirty="0" err="1"/>
              <a:t>G.Hemanth</a:t>
            </a:r>
            <a:r>
              <a:rPr lang="en-IN" b="1" dirty="0"/>
              <a:t>(192224095)</a:t>
            </a:r>
          </a:p>
          <a:p>
            <a:endParaRPr lang="en-IN" dirty="0"/>
          </a:p>
          <a:p>
            <a:r>
              <a:rPr lang="en-IN" b="1" dirty="0" err="1"/>
              <a:t>S.S.V.V.Kousik</a:t>
            </a:r>
            <a:r>
              <a:rPr lang="en-IN" b="1" dirty="0"/>
              <a:t>(192211311)</a:t>
            </a:r>
            <a:endParaRPr lang="en-IN" dirty="0"/>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AA8DE-0659-213E-AF2F-33E2A07C13F8}"/>
              </a:ext>
            </a:extLst>
          </p:cNvPr>
          <p:cNvSpPr txBox="1"/>
          <p:nvPr/>
        </p:nvSpPr>
        <p:spPr>
          <a:xfrm>
            <a:off x="546596" y="304800"/>
            <a:ext cx="150481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Code</a:t>
            </a:r>
          </a:p>
        </p:txBody>
      </p:sp>
      <p:pic>
        <p:nvPicPr>
          <p:cNvPr id="7" name="Picture 6">
            <a:extLst>
              <a:ext uri="{FF2B5EF4-FFF2-40B4-BE49-F238E27FC236}">
                <a16:creationId xmlns:a16="http://schemas.microsoft.com/office/drawing/2014/main" id="{042FD4DC-96C2-4551-F323-37A4EB8EF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53" y="1219200"/>
            <a:ext cx="11086822" cy="4800600"/>
          </a:xfrm>
          <a:prstGeom prst="rect">
            <a:avLst/>
          </a:prstGeom>
        </p:spPr>
      </p:pic>
    </p:spTree>
    <p:extLst>
      <p:ext uri="{BB962C8B-B14F-4D97-AF65-F5344CB8AC3E}">
        <p14:creationId xmlns:p14="http://schemas.microsoft.com/office/powerpoint/2010/main" val="216046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212E-3DC5-A0DC-4D03-7576FAAFC075}"/>
              </a:ext>
            </a:extLst>
          </p:cNvPr>
          <p:cNvSpPr>
            <a:spLocks noGrp="1"/>
          </p:cNvSpPr>
          <p:nvPr>
            <p:ph type="title"/>
          </p:nvPr>
        </p:nvSpPr>
        <p:spPr>
          <a:xfrm>
            <a:off x="646111" y="452718"/>
            <a:ext cx="8946541" cy="842682"/>
          </a:xfrm>
        </p:spPr>
        <p:txBody>
          <a:bodyPr/>
          <a:lstStyle/>
          <a:p>
            <a:r>
              <a:rPr lang="en-US" sz="4400" b="1" dirty="0">
                <a:solidFill>
                  <a:schemeClr val="tx1"/>
                </a:solidFill>
                <a:latin typeface="Times New Roman" panose="02020603050405020304" pitchFamily="18" charset="0"/>
                <a:ea typeface="Crimson Pro" pitchFamily="34" charset="-122"/>
                <a:cs typeface="Times New Roman" panose="02020603050405020304" pitchFamily="18" charset="0"/>
              </a:rPr>
              <a:t>Limitations and Assumptions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375CA7-9D73-71C6-7506-91FE14BDFFC2}"/>
              </a:ext>
            </a:extLst>
          </p:cNvPr>
          <p:cNvSpPr>
            <a:spLocks noGrp="1"/>
          </p:cNvSpPr>
          <p:nvPr>
            <p:ph idx="1"/>
          </p:nvPr>
        </p:nvSpPr>
        <p:spPr>
          <a:xfrm>
            <a:off x="990600" y="1752600"/>
            <a:ext cx="8946541" cy="4195481"/>
          </a:xfrm>
        </p:spPr>
        <p:txBody>
          <a:bodyPr>
            <a:normAutofit/>
          </a:bodyPr>
          <a:lstStyle/>
          <a:p>
            <a:r>
              <a:rPr lang="en-US" sz="2000" b="1" dirty="0">
                <a:latin typeface="Times New Roman" panose="02020603050405020304" pitchFamily="18" charset="0"/>
                <a:ea typeface="Crimson Pro" pitchFamily="34" charset="-122"/>
                <a:cs typeface="Times New Roman" panose="02020603050405020304" pitchFamily="18" charset="0"/>
              </a:rPr>
              <a:t>Limited Language Features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Open Sans" pitchFamily="34" charset="-122"/>
                <a:cs typeface="Times New Roman" panose="02020603050405020304" pitchFamily="18" charset="0"/>
              </a:rPr>
              <a:t>Simplified compilers may not support all features of the target language, such as recursion, complex data structures, or dynamic memory allocation.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Crimson Pro" pitchFamily="34" charset="-122"/>
                <a:cs typeface="Times New Roman" panose="02020603050405020304" pitchFamily="18" charset="0"/>
              </a:rPr>
              <a:t>Input Size Restrictions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Open Sans" pitchFamily="34" charset="-122"/>
                <a:cs typeface="Times New Roman" panose="02020603050405020304" pitchFamily="18" charset="0"/>
              </a:rPr>
              <a:t>Simplified compilers may impose restrictions on the size of the input program to simplify the implementation and reduce memory requirements.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Crimson Pro" pitchFamily="34" charset="-122"/>
                <a:cs typeface="Times New Roman" panose="02020603050405020304" pitchFamily="18" charset="0"/>
              </a:rPr>
              <a:t>Limited Optimization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Open Sans" pitchFamily="34" charset="-122"/>
                <a:cs typeface="Times New Roman" panose="02020603050405020304" pitchFamily="18" charset="0"/>
              </a:rPr>
              <a:t>Optimization techniques in simplified compilers are often basic and may not achieve the same level of performance improvement as production-grade compilers.</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14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D702-80AA-A3D2-812B-65F61D354381}"/>
              </a:ext>
            </a:extLst>
          </p:cNvPr>
          <p:cNvSpPr>
            <a:spLocks noGrp="1"/>
          </p:cNvSpPr>
          <p:nvPr>
            <p:ph type="title"/>
          </p:nvPr>
        </p:nvSpPr>
        <p:spPr/>
        <p:txBody>
          <a:bodyPr/>
          <a:lstStyle/>
          <a:p>
            <a:r>
              <a:rPr lang="en-US" sz="4400" b="1" dirty="0">
                <a:solidFill>
                  <a:schemeClr val="tx1"/>
                </a:solidFill>
                <a:latin typeface="Times New Roman" panose="02020603050405020304" pitchFamily="18" charset="0"/>
                <a:ea typeface="Crimson Pro" pitchFamily="34" charset="-122"/>
                <a:cs typeface="Times New Roman" panose="02020603050405020304" pitchFamily="18" charset="0"/>
              </a:rPr>
              <a:t>Conclusion and Future Enhancements</a:t>
            </a:r>
            <a:br>
              <a:rPr lang="en-US" sz="44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5779DF-D385-C062-234E-162F65779B4D}"/>
              </a:ext>
            </a:extLst>
          </p:cNvPr>
          <p:cNvSpPr>
            <a:spLocks noGrp="1"/>
          </p:cNvSpPr>
          <p:nvPr>
            <p:ph idx="1"/>
          </p:nvPr>
        </p:nvSpPr>
        <p:spPr/>
        <p:txBody>
          <a:bodyPr/>
          <a:lstStyle/>
          <a:p>
            <a:pPr algn="just"/>
            <a:r>
              <a:rPr lang="en-US" sz="2000" dirty="0">
                <a:latin typeface="Times New Roman" panose="02020603050405020304" pitchFamily="18" charset="0"/>
                <a:ea typeface="Open Sans" pitchFamily="34" charset="-122"/>
                <a:cs typeface="Times New Roman" panose="02020603050405020304" pitchFamily="18" charset="0"/>
              </a:rPr>
              <a:t>Simplified compilers provide a valuable foundation for understanding the compilation process and its intricacies. They serve as an excellent starting point for learning about the design and implementation of real-world compilers.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Open Sans" pitchFamily="34" charset="-122"/>
                <a:cs typeface="Times New Roman" panose="02020603050405020304" pitchFamily="18" charset="0"/>
              </a:rPr>
              <a:t>Future enhancements could include expanding the supported language features, implementing more advanced optimization techniques, and incorporating error recovery mechanisms.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Open Sans" pitchFamily="34" charset="-122"/>
                <a:cs typeface="Times New Roman" panose="02020603050405020304" pitchFamily="18" charset="0"/>
              </a:rPr>
              <a:t>Integrating artificial intelligence techniques, such as machine learning, could enhance compiler optimization and code generation.</a:t>
            </a:r>
            <a:endParaRPr lang="en-US" sz="2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45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eat work! Fast work. My go to guy for logos.#work#Great#logo#design |  Dankeschön, Smiley bilder, Smiley">
            <a:extLst>
              <a:ext uri="{FF2B5EF4-FFF2-40B4-BE49-F238E27FC236}">
                <a16:creationId xmlns:a16="http://schemas.microsoft.com/office/drawing/2014/main" id="{A4892219-3D58-1614-1125-F81B50B6BAD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87" y="1138125"/>
            <a:ext cx="7478425"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261E-4252-D26E-AE48-931ACDED4038}"/>
              </a:ext>
            </a:extLst>
          </p:cNvPr>
          <p:cNvSpPr>
            <a:spLocks noGrp="1"/>
          </p:cNvSpPr>
          <p:nvPr>
            <p:ph type="title"/>
          </p:nvPr>
        </p:nvSpPr>
        <p:spPr/>
        <p:txBody>
          <a:bodyPr/>
          <a:lstStyle/>
          <a:p>
            <a:r>
              <a:rPr lang="en-US" sz="4400" b="1" dirty="0">
                <a:solidFill>
                  <a:schemeClr val="tx1"/>
                </a:solidFill>
                <a:latin typeface="Crimson Pro" pitchFamily="34" charset="0"/>
                <a:ea typeface="Crimson Pro" pitchFamily="34" charset="-122"/>
                <a:cs typeface="Crimson Pro" pitchFamily="34" charset="-120"/>
              </a:rPr>
              <a:t>Introduction to Phases of Compiler</a:t>
            </a:r>
            <a:br>
              <a:rPr lang="en-US" sz="4400" dirty="0">
                <a:solidFill>
                  <a:schemeClr val="tx1"/>
                </a:solidFill>
              </a:rPr>
            </a:br>
            <a:endParaRPr lang="en-IN" dirty="0">
              <a:solidFill>
                <a:schemeClr val="tx1"/>
              </a:solidFill>
            </a:endParaRPr>
          </a:p>
        </p:txBody>
      </p:sp>
      <p:sp>
        <p:nvSpPr>
          <p:cNvPr id="12" name="Content Placeholder 11">
            <a:extLst>
              <a:ext uri="{FF2B5EF4-FFF2-40B4-BE49-F238E27FC236}">
                <a16:creationId xmlns:a16="http://schemas.microsoft.com/office/drawing/2014/main" id="{ADE4438A-5BCC-CE91-C3C0-704DFE530B54}"/>
              </a:ext>
            </a:extLst>
          </p:cNvPr>
          <p:cNvSpPr>
            <a:spLocks noGrp="1"/>
          </p:cNvSpPr>
          <p:nvPr>
            <p:ph sz="quarter" idx="4"/>
          </p:nvPr>
        </p:nvSpPr>
        <p:spPr>
          <a:xfrm>
            <a:off x="5867400" y="2025721"/>
            <a:ext cx="4396339" cy="3741738"/>
          </a:xfrm>
        </p:spPr>
        <p:txBody>
          <a:bodyPr/>
          <a:lstStyle/>
          <a:p>
            <a:pPr algn="just"/>
            <a:r>
              <a:rPr lang="en-US" dirty="0">
                <a:latin typeface="Times New Roman" panose="02020603050405020304" pitchFamily="18" charset="0"/>
                <a:ea typeface="Open Sans" pitchFamily="34" charset="-122"/>
                <a:cs typeface="Times New Roman" panose="02020603050405020304" pitchFamily="18" charset="0"/>
              </a:rPr>
              <a:t>Phases of compiler </a:t>
            </a:r>
            <a:r>
              <a:rPr lang="en-US" sz="1800" dirty="0">
                <a:latin typeface="Times New Roman" panose="02020603050405020304" pitchFamily="18" charset="0"/>
                <a:ea typeface="Open Sans" pitchFamily="34" charset="-122"/>
                <a:cs typeface="Times New Roman" panose="02020603050405020304" pitchFamily="18" charset="0"/>
              </a:rPr>
              <a:t>are invaluable tools for understanding the fundamental principles of compilation. </a:t>
            </a:r>
          </a:p>
          <a:p>
            <a:pPr algn="just"/>
            <a:r>
              <a:rPr lang="en-US" sz="1800" dirty="0">
                <a:latin typeface="Times New Roman" panose="02020603050405020304" pitchFamily="18" charset="0"/>
                <a:ea typeface="Open Sans" pitchFamily="34" charset="-122"/>
                <a:cs typeface="Times New Roman" panose="02020603050405020304" pitchFamily="18" charset="0"/>
              </a:rPr>
              <a:t>They provide a practical hands-on approach to the intricate process of translating source code into executable machine instructions.</a:t>
            </a:r>
            <a:endParaRPr lang="en-US" sz="18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3" name="Image 1">
            <a:extLst>
              <a:ext uri="{FF2B5EF4-FFF2-40B4-BE49-F238E27FC236}">
                <a16:creationId xmlns:a16="http://schemas.microsoft.com/office/drawing/2014/main" id="{E6407EE5-85F1-CDE5-D895-C84E32A9475E}"/>
              </a:ext>
            </a:extLst>
          </p:cNvPr>
          <p:cNvPicPr>
            <a:picLocks noGrp="1" noChangeAspect="1"/>
          </p:cNvPicPr>
          <p:nvPr>
            <p:ph sz="half" idx="2"/>
          </p:nvPr>
        </p:nvPicPr>
        <p:blipFill>
          <a:blip r:embed="rId2"/>
          <a:stretch>
            <a:fillRect/>
          </a:stretch>
        </p:blipFill>
        <p:spPr>
          <a:xfrm>
            <a:off x="952685" y="2057400"/>
            <a:ext cx="4395787" cy="3183282"/>
          </a:xfrm>
          <a:prstGeom prst="rect">
            <a:avLst/>
          </a:prstGeom>
        </p:spPr>
      </p:pic>
    </p:spTree>
    <p:extLst>
      <p:ext uri="{BB962C8B-B14F-4D97-AF65-F5344CB8AC3E}">
        <p14:creationId xmlns:p14="http://schemas.microsoft.com/office/powerpoint/2010/main" val="28954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F34CA3-15D1-FBA0-2BED-C54BF683DC8D}"/>
              </a:ext>
            </a:extLst>
          </p:cNvPr>
          <p:cNvSpPr>
            <a:spLocks noGrp="1"/>
          </p:cNvSpPr>
          <p:nvPr>
            <p:ph type="title"/>
          </p:nvPr>
        </p:nvSpPr>
        <p:spPr>
          <a:xfrm>
            <a:off x="646112" y="452718"/>
            <a:ext cx="9403742" cy="1147482"/>
          </a:xfrm>
        </p:spPr>
        <p:txBody>
          <a:bodyPr/>
          <a:lstStyle/>
          <a:p>
            <a:r>
              <a:rPr lang="en-US" sz="3200" b="1" dirty="0">
                <a:solidFill>
                  <a:schemeClr val="tx1"/>
                </a:solidFill>
                <a:latin typeface="Times New Roman" panose="02020603050405020304" pitchFamily="18" charset="0"/>
                <a:ea typeface="Crimson Pro" pitchFamily="34" charset="-122"/>
                <a:cs typeface="Times New Roman" panose="02020603050405020304" pitchFamily="18" charset="0"/>
              </a:rPr>
              <a:t>Lexical Analyzer</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2513DF5E-2E6B-A258-C8F8-00F61C4F9BBE}"/>
              </a:ext>
            </a:extLst>
          </p:cNvPr>
          <p:cNvSpPr>
            <a:spLocks noGrp="1"/>
          </p:cNvSpPr>
          <p:nvPr>
            <p:ph idx="1"/>
          </p:nvPr>
        </p:nvSpPr>
        <p:spPr>
          <a:xfrm>
            <a:off x="773264" y="1371600"/>
            <a:ext cx="10645471" cy="4648200"/>
          </a:xfrm>
        </p:spPr>
        <p:txBody>
          <a:bodyPr>
            <a:noAutofit/>
          </a:bodyPr>
          <a:lstStyle/>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Lexical analysis, often referred to as scanning, is the initial step in compilation. It involves breaking down the input source code into meaningful units, known as tokens. </a:t>
            </a: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Tokens represent fundamental building blocks of a program, such as keywords, identifiers, operators, and literals.</a:t>
            </a:r>
          </a:p>
          <a:p>
            <a:pPr>
              <a:lnSpc>
                <a:spcPts val="2700"/>
              </a:lnSpc>
              <a:buFont typeface="Wingdings" panose="05000000000000000000" pitchFamily="2" charset="2"/>
              <a:buChar char="Ø"/>
            </a:pPr>
            <a:r>
              <a:rPr lang="en-US"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Tokenization</a:t>
            </a:r>
            <a:endParaRPr lang="en-US" b="1"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The process of identifying and classifying tokens from the input stream is known as tokenization.</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Symbol Table</a:t>
            </a:r>
            <a:endParaRPr lang="en-US" b="1"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 symbol table is a data structure used to store information about the tokens, such as their type and location in the code.</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Error Handling</a:t>
            </a:r>
            <a:endParaRPr lang="en-US" b="1"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Lexical analysis includes error handling to identify and report invalid tokens that do not conform to the language's grammar.</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19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224C-66B6-15A1-B4A4-08A1056F05C8}"/>
              </a:ext>
            </a:extLst>
          </p:cNvPr>
          <p:cNvSpPr>
            <a:spLocks noGrp="1"/>
          </p:cNvSpPr>
          <p:nvPr>
            <p:ph type="title"/>
          </p:nvPr>
        </p:nvSpPr>
        <p:spPr>
          <a:xfrm>
            <a:off x="646111" y="452718"/>
            <a:ext cx="9488489" cy="9188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Parsing Tree</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4E3D40-0D8C-5EE9-22D2-1FEFE2B70685}"/>
              </a:ext>
            </a:extLst>
          </p:cNvPr>
          <p:cNvSpPr>
            <a:spLocks noGrp="1"/>
          </p:cNvSpPr>
          <p:nvPr>
            <p:ph idx="1"/>
          </p:nvPr>
        </p:nvSpPr>
        <p:spPr>
          <a:xfrm>
            <a:off x="685800" y="1600200"/>
            <a:ext cx="10134600" cy="4195481"/>
          </a:xfrm>
        </p:spPr>
        <p:txBody>
          <a:bodyPr/>
          <a:lstStyle/>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Top-Down Parsing</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Top-down parsing algorithms start from the root of the parse tree and attempt to derive the input string.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Bottom-Up Parsing</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Bottom-up parsing algorithms start from the input string and attempt to reduce it to the root of the parse tree.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Context-Free Grammar</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Parsers typically rely on context-free grammar rules to define the syntax of the programming language.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301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0A0-5129-B45B-F6C7-03E5ECC0AA58}"/>
              </a:ext>
            </a:extLst>
          </p:cNvPr>
          <p:cNvSpPr>
            <a:spLocks noGrp="1"/>
          </p:cNvSpPr>
          <p:nvPr>
            <p:ph type="title"/>
          </p:nvPr>
        </p:nvSpPr>
        <p:spPr>
          <a:xfrm>
            <a:off x="646111" y="452718"/>
            <a:ext cx="9633813" cy="918882"/>
          </a:xfrm>
        </p:spPr>
        <p:txBody>
          <a:bodyPr/>
          <a:lstStyle/>
          <a:p>
            <a:r>
              <a:rPr lang="en-US" sz="32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Abstract Syntax Tree (AST) Generation</a:t>
            </a: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C296E0-096E-5455-8EF1-53FF67CD615E}"/>
              </a:ext>
            </a:extLst>
          </p:cNvPr>
          <p:cNvSpPr>
            <a:spLocks noGrp="1"/>
          </p:cNvSpPr>
          <p:nvPr>
            <p:ph idx="1"/>
          </p:nvPr>
        </p:nvSpPr>
        <p:spPr>
          <a:xfrm>
            <a:off x="875201" y="1600200"/>
            <a:ext cx="9945199" cy="4805082"/>
          </a:xfrm>
        </p:spPr>
        <p:txBody>
          <a:bodyPr>
            <a:normAutofit/>
          </a:bodyPr>
          <a:lstStyle/>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An Abstract Syntax Tree (AST) is a tree representation of the program's structure that captures its essential meaning while omitting syntactic details. </a:t>
            </a: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It serves as an intermediate representation that facilitates subsequent phases of compilation.</a:t>
            </a:r>
          </a:p>
          <a:p>
            <a:pPr algn="just"/>
            <a:r>
              <a:rPr lang="en-US" sz="18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Tree Nodes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Each node in the AST represents a syntactic construct, such as an expression, statement, or declaration.</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Parent-Child Relationships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The relationships between nodes in the AST reflect the hierarchical structure of the program, where parent nodes represent higher-level constructs.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Semantic Information</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The AST may include semantic information about the program, such as type information and variable bindings.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endParaRPr lang="en-IN" sz="18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42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E6E0-7924-325E-50D2-18B2E87D7117}"/>
              </a:ext>
            </a:extLst>
          </p:cNvPr>
          <p:cNvSpPr>
            <a:spLocks noGrp="1"/>
          </p:cNvSpPr>
          <p:nvPr>
            <p:ph type="title"/>
          </p:nvPr>
        </p:nvSpPr>
        <p:spPr>
          <a:xfrm>
            <a:off x="646111" y="452718"/>
            <a:ext cx="9412289" cy="10712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Type Checking</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E3C309-6465-259F-9AC6-C31FB18305E6}"/>
              </a:ext>
            </a:extLst>
          </p:cNvPr>
          <p:cNvSpPr>
            <a:spLocks noGrp="1"/>
          </p:cNvSpPr>
          <p:nvPr>
            <p:ph idx="1"/>
          </p:nvPr>
        </p:nvSpPr>
        <p:spPr>
          <a:xfrm>
            <a:off x="762000" y="1676400"/>
            <a:ext cx="8946541" cy="4195481"/>
          </a:xfrm>
        </p:spPr>
        <p:txBody>
          <a:bodyPr>
            <a:normAutofit lnSpcReduction="10000"/>
          </a:bodyPr>
          <a:lstStyle/>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Type checking is a crucial phase of compilation that ensures the consistency and correctness of the program's data types.</a:t>
            </a: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 It involves verifying that operations are performed on compatible data types and that variables are used according to their declared types.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Static Type Checking</a:t>
            </a: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Static type checking is performed at compile time, before the code is executed.</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Dynamic Type Checking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Dynamic type checking is performed at runtime, while the code is executing.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Type Inference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Type inference is a technique that automatically determines the types of variables and expressions based on their usage.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356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64EA-9A92-EC66-5BD5-290ED3BB7F5B}"/>
              </a:ext>
            </a:extLst>
          </p:cNvPr>
          <p:cNvSpPr>
            <a:spLocks noGrp="1"/>
          </p:cNvSpPr>
          <p:nvPr>
            <p:ph type="title"/>
          </p:nvPr>
        </p:nvSpPr>
        <p:spPr>
          <a:xfrm>
            <a:off x="646112" y="452718"/>
            <a:ext cx="9403742" cy="9188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Intermediate Representation</a:t>
            </a:r>
            <a:br>
              <a:rPr lang="en-US" sz="4400" dirty="0">
                <a:solidFill>
                  <a:schemeClr val="tx1">
                    <a:lumMod val="95000"/>
                  </a:schemeClr>
                </a:solidFill>
                <a:latin typeface="Times New Roman" panose="02020603050405020304" pitchFamily="18" charset="0"/>
                <a:cs typeface="Times New Roman" panose="02020603050405020304" pitchFamily="18" charset="0"/>
              </a:rPr>
            </a:b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C7F0C9-32C1-CACB-D8B4-F567765991CE}"/>
              </a:ext>
            </a:extLst>
          </p:cNvPr>
          <p:cNvSpPr>
            <a:spLocks noGrp="1"/>
          </p:cNvSpPr>
          <p:nvPr>
            <p:ph idx="1"/>
          </p:nvPr>
        </p:nvSpPr>
        <p:spPr>
          <a:xfrm>
            <a:off x="762000" y="1600200"/>
            <a:ext cx="9753600" cy="4195481"/>
          </a:xfrm>
        </p:spPr>
        <p:txBody>
          <a:bodyPr>
            <a:normAutofit lnSpcReduction="10000"/>
          </a:bodyPr>
          <a:lstStyle/>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An intermediate representation (IR) is a low-level representation of the program that is closer to machine code than source code but still abstract enough to be platform-independent.</a:t>
            </a: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 It facilitates optimization and code generation.</a:t>
            </a:r>
          </a:p>
          <a:p>
            <a:r>
              <a:rPr lang="en-US" sz="2000" b="1"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Three-Address Code</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Linear sequence of instructions with at most three operands per instruction.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Control Flow Graphs</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Graphical representation of the program's control flow, showing basic blocks and their connections.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Static Single Assignment (SSA)</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IR where each variable is assigned a value only once.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94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C821-72F5-F4AF-7B67-BE0924CC4005}"/>
              </a:ext>
            </a:extLst>
          </p:cNvPr>
          <p:cNvSpPr>
            <a:spLocks noGrp="1"/>
          </p:cNvSpPr>
          <p:nvPr>
            <p:ph type="title"/>
          </p:nvPr>
        </p:nvSpPr>
        <p:spPr>
          <a:xfrm>
            <a:off x="646112" y="452718"/>
            <a:ext cx="9403742" cy="8426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Code Generation</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C13A6C-6E96-093F-36F9-510B7B1DB6FA}"/>
              </a:ext>
            </a:extLst>
          </p:cNvPr>
          <p:cNvSpPr>
            <a:spLocks noGrp="1"/>
          </p:cNvSpPr>
          <p:nvPr>
            <p:ph idx="1"/>
          </p:nvPr>
        </p:nvSpPr>
        <p:spPr>
          <a:xfrm>
            <a:off x="762000" y="1447800"/>
            <a:ext cx="9525000" cy="4195481"/>
          </a:xfrm>
        </p:spPr>
        <p:txBody>
          <a:bodyPr>
            <a:normAutofit/>
          </a:bodyPr>
          <a:lstStyle/>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Code generation is the final phase of compilation, where the intermediate representation is translated into executable machine code for the target platform. This process involves mapping IR instructions to corresponding machine instructions.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Instruction Selection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Selecting the appropriate machine instructions to implement the IR instructions.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Register Allocation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Assigning machine registers to variables and temporary values.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Code Optimization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Applying optimization techniques to improve the performance of the generated code.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77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031F-7007-DF3A-F8A7-84CD7719D983}"/>
              </a:ext>
            </a:extLst>
          </p:cNvPr>
          <p:cNvSpPr>
            <a:spLocks noGrp="1"/>
          </p:cNvSpPr>
          <p:nvPr>
            <p:ph type="title"/>
          </p:nvPr>
        </p:nvSpPr>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Optimization Techniques</a:t>
            </a:r>
            <a:br>
              <a:rPr lang="en-US" sz="4400" dirty="0">
                <a:solidFill>
                  <a:schemeClr val="tx1">
                    <a:lumMod val="95000"/>
                  </a:schemeClr>
                </a:solidFill>
                <a:latin typeface="Times New Roman" panose="02020603050405020304" pitchFamily="18" charset="0"/>
                <a:cs typeface="Times New Roman" panose="02020603050405020304" pitchFamily="18" charset="0"/>
              </a:rPr>
            </a:b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1D62B-848B-D924-2E9B-0DA369D9A8C5}"/>
              </a:ext>
            </a:extLst>
          </p:cNvPr>
          <p:cNvSpPr>
            <a:spLocks noGrp="1"/>
          </p:cNvSpPr>
          <p:nvPr>
            <p:ph idx="1"/>
          </p:nvPr>
        </p:nvSpPr>
        <p:spPr>
          <a:xfrm>
            <a:off x="875201" y="1331259"/>
            <a:ext cx="9175633" cy="4688541"/>
          </a:xfrm>
        </p:spPr>
        <p:txBody>
          <a:bodyPr>
            <a:normAutofit/>
          </a:bodyPr>
          <a:lstStyle/>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Optimization techniques are applied during the compilation process to improve the performance and efficiency of the generated code. These techniques aim to reduce code size, execution time, and resource consumption.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Instruction Scheduling</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Reordering instructions to improve their execution efficiency.</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Data Locality Optimization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Placing data closer to the processor to reduce memory access time.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Loop Optimization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Optimizing loops by unrolling, invariant code motion, and other techniques.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Dead Code Elimination</a:t>
            </a: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Removing code that is never executed.</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640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285</TotalTime>
  <Words>878</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Century Gothic</vt:lpstr>
      <vt:lpstr>Crimson Pro</vt:lpstr>
      <vt:lpstr>Open Sans</vt:lpstr>
      <vt:lpstr>Tahoma</vt:lpstr>
      <vt:lpstr>Times New Roman</vt:lpstr>
      <vt:lpstr>Wingdings</vt:lpstr>
      <vt:lpstr>Wingdings 3</vt:lpstr>
      <vt:lpstr>Ion</vt:lpstr>
      <vt:lpstr>SAVEETHA SCHOOL OF ENGINEERING  SAVEETHA INSTITUTE OF MEDICAL AND  TECHNICAL SCIENCES</vt:lpstr>
      <vt:lpstr>Introduction to Phases of Compiler </vt:lpstr>
      <vt:lpstr>Lexical Analyzer</vt:lpstr>
      <vt:lpstr>Parsing Tree</vt:lpstr>
      <vt:lpstr>Abstract Syntax Tree (AST) Generation</vt:lpstr>
      <vt:lpstr>Type Checking</vt:lpstr>
      <vt:lpstr>Intermediate Representation </vt:lpstr>
      <vt:lpstr>Code Generation</vt:lpstr>
      <vt:lpstr>Optimization Techniques </vt:lpstr>
      <vt:lpstr>PowerPoint Presentation</vt:lpstr>
      <vt:lpstr>Limitations and Assumptions</vt:lpstr>
      <vt:lpstr>Conclusion and Future Enhancements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SAVEETHA SCHOOL OF ENGINEERING  SAVEETHA INSTITUTE OF MEDICAL AND  TECHNICAL SCIENCES</dc:title>
  <dc:creator>Maheswara Deepak</dc:creator>
  <cp:lastModifiedBy>chotu S</cp:lastModifiedBy>
  <cp:revision>14</cp:revision>
  <dcterms:created xsi:type="dcterms:W3CDTF">2024-06-29T05:58:42Z</dcterms:created>
  <dcterms:modified xsi:type="dcterms:W3CDTF">2024-11-20T08:39:36Z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2024-06-29T00:00:00Z</vt:filetime>
  </property>
</Properties>
</file>