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2C2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2C2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2740660" cy="2314575"/>
          </a:xfrm>
          <a:custGeom>
            <a:avLst/>
            <a:gdLst/>
            <a:ahLst/>
            <a:cxnLst/>
            <a:rect l="l" t="t" r="r" b="b"/>
            <a:pathLst>
              <a:path w="2740660" h="2314575">
                <a:moveTo>
                  <a:pt x="2740301" y="0"/>
                </a:moveTo>
                <a:lnTo>
                  <a:pt x="2677093" y="32654"/>
                </a:lnTo>
                <a:lnTo>
                  <a:pt x="2636239" y="55177"/>
                </a:lnTo>
                <a:lnTo>
                  <a:pt x="2595995" y="78404"/>
                </a:lnTo>
                <a:lnTo>
                  <a:pt x="2556344" y="102315"/>
                </a:lnTo>
                <a:lnTo>
                  <a:pt x="2517266" y="126889"/>
                </a:lnTo>
                <a:lnTo>
                  <a:pt x="2478744" y="152106"/>
                </a:lnTo>
                <a:lnTo>
                  <a:pt x="2440761" y="177944"/>
                </a:lnTo>
                <a:lnTo>
                  <a:pt x="2403298" y="204384"/>
                </a:lnTo>
                <a:lnTo>
                  <a:pt x="2366337" y="231404"/>
                </a:lnTo>
                <a:lnTo>
                  <a:pt x="2329861" y="258983"/>
                </a:lnTo>
                <a:lnTo>
                  <a:pt x="2293851" y="287101"/>
                </a:lnTo>
                <a:lnTo>
                  <a:pt x="2258290" y="315737"/>
                </a:lnTo>
                <a:lnTo>
                  <a:pt x="2223159" y="344870"/>
                </a:lnTo>
                <a:lnTo>
                  <a:pt x="2188441" y="374480"/>
                </a:lnTo>
                <a:lnTo>
                  <a:pt x="2154117" y="404546"/>
                </a:lnTo>
                <a:lnTo>
                  <a:pt x="2120170" y="435047"/>
                </a:lnTo>
                <a:lnTo>
                  <a:pt x="2086582" y="465963"/>
                </a:lnTo>
                <a:lnTo>
                  <a:pt x="2053335" y="497272"/>
                </a:lnTo>
                <a:lnTo>
                  <a:pt x="2020411" y="528955"/>
                </a:lnTo>
                <a:lnTo>
                  <a:pt x="1987792" y="560989"/>
                </a:lnTo>
                <a:lnTo>
                  <a:pt x="1955460" y="593356"/>
                </a:lnTo>
                <a:lnTo>
                  <a:pt x="1923397" y="626033"/>
                </a:lnTo>
                <a:lnTo>
                  <a:pt x="1891585" y="659000"/>
                </a:lnTo>
                <a:lnTo>
                  <a:pt x="1860006" y="692236"/>
                </a:lnTo>
                <a:lnTo>
                  <a:pt x="1828643" y="725722"/>
                </a:lnTo>
                <a:lnTo>
                  <a:pt x="1797477" y="759435"/>
                </a:lnTo>
                <a:lnTo>
                  <a:pt x="1766490" y="793356"/>
                </a:lnTo>
                <a:lnTo>
                  <a:pt x="1735665" y="827463"/>
                </a:lnTo>
                <a:lnTo>
                  <a:pt x="1704984" y="861735"/>
                </a:lnTo>
                <a:lnTo>
                  <a:pt x="1674428" y="896153"/>
                </a:lnTo>
                <a:lnTo>
                  <a:pt x="1643979" y="930695"/>
                </a:lnTo>
                <a:lnTo>
                  <a:pt x="1613621" y="965341"/>
                </a:lnTo>
                <a:lnTo>
                  <a:pt x="1583334" y="1000070"/>
                </a:lnTo>
                <a:lnTo>
                  <a:pt x="1553100" y="1034861"/>
                </a:lnTo>
                <a:lnTo>
                  <a:pt x="1522903" y="1069693"/>
                </a:lnTo>
                <a:lnTo>
                  <a:pt x="1492724" y="1104546"/>
                </a:lnTo>
                <a:lnTo>
                  <a:pt x="1462545" y="1139400"/>
                </a:lnTo>
                <a:lnTo>
                  <a:pt x="1432348" y="1174233"/>
                </a:lnTo>
                <a:lnTo>
                  <a:pt x="1402115" y="1209024"/>
                </a:lnTo>
                <a:lnTo>
                  <a:pt x="1371828" y="1243753"/>
                </a:lnTo>
                <a:lnTo>
                  <a:pt x="1341470" y="1278400"/>
                </a:lnTo>
                <a:lnTo>
                  <a:pt x="1311021" y="1312942"/>
                </a:lnTo>
                <a:lnTo>
                  <a:pt x="1280466" y="1347361"/>
                </a:lnTo>
                <a:lnTo>
                  <a:pt x="1249784" y="1381634"/>
                </a:lnTo>
                <a:lnTo>
                  <a:pt x="1218959" y="1415742"/>
                </a:lnTo>
                <a:lnTo>
                  <a:pt x="1187973" y="1449662"/>
                </a:lnTo>
                <a:lnTo>
                  <a:pt x="1156807" y="1483376"/>
                </a:lnTo>
                <a:lnTo>
                  <a:pt x="1125444" y="1516862"/>
                </a:lnTo>
                <a:lnTo>
                  <a:pt x="1093865" y="1550099"/>
                </a:lnTo>
                <a:lnTo>
                  <a:pt x="1062054" y="1583066"/>
                </a:lnTo>
                <a:lnTo>
                  <a:pt x="1029991" y="1615744"/>
                </a:lnTo>
                <a:lnTo>
                  <a:pt x="997659" y="1648111"/>
                </a:lnTo>
                <a:lnTo>
                  <a:pt x="965040" y="1680146"/>
                </a:lnTo>
                <a:lnTo>
                  <a:pt x="932116" y="1711828"/>
                </a:lnTo>
                <a:lnTo>
                  <a:pt x="898869" y="1743138"/>
                </a:lnTo>
                <a:lnTo>
                  <a:pt x="865281" y="1774054"/>
                </a:lnTo>
                <a:lnTo>
                  <a:pt x="831334" y="1804555"/>
                </a:lnTo>
                <a:lnTo>
                  <a:pt x="797011" y="1834621"/>
                </a:lnTo>
                <a:lnTo>
                  <a:pt x="762293" y="1864232"/>
                </a:lnTo>
                <a:lnTo>
                  <a:pt x="727162" y="1893365"/>
                </a:lnTo>
                <a:lnTo>
                  <a:pt x="691600" y="1922002"/>
                </a:lnTo>
                <a:lnTo>
                  <a:pt x="655591" y="1950120"/>
                </a:lnTo>
                <a:lnTo>
                  <a:pt x="619114" y="1977699"/>
                </a:lnTo>
                <a:lnTo>
                  <a:pt x="582154" y="2004719"/>
                </a:lnTo>
                <a:lnTo>
                  <a:pt x="544691" y="2031159"/>
                </a:lnTo>
                <a:lnTo>
                  <a:pt x="506707" y="2056997"/>
                </a:lnTo>
                <a:lnTo>
                  <a:pt x="468186" y="2082214"/>
                </a:lnTo>
                <a:lnTo>
                  <a:pt x="429108" y="2106789"/>
                </a:lnTo>
                <a:lnTo>
                  <a:pt x="389456" y="2130700"/>
                </a:lnTo>
                <a:lnTo>
                  <a:pt x="349212" y="2153927"/>
                </a:lnTo>
                <a:lnTo>
                  <a:pt x="308359" y="2176450"/>
                </a:lnTo>
                <a:lnTo>
                  <a:pt x="266877" y="2198248"/>
                </a:lnTo>
                <a:lnTo>
                  <a:pt x="224749" y="2219299"/>
                </a:lnTo>
                <a:lnTo>
                  <a:pt x="181958" y="2239584"/>
                </a:lnTo>
                <a:lnTo>
                  <a:pt x="138485" y="2259081"/>
                </a:lnTo>
                <a:lnTo>
                  <a:pt x="94312" y="2277770"/>
                </a:lnTo>
                <a:lnTo>
                  <a:pt x="49421" y="2295630"/>
                </a:lnTo>
                <a:lnTo>
                  <a:pt x="3795" y="2312640"/>
                </a:lnTo>
                <a:lnTo>
                  <a:pt x="0" y="2313961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566" y="536308"/>
            <a:ext cx="18277840" cy="47625"/>
          </a:xfrm>
          <a:custGeom>
            <a:avLst/>
            <a:gdLst/>
            <a:ahLst/>
            <a:cxnLst/>
            <a:rect l="l" t="t" r="r" b="b"/>
            <a:pathLst>
              <a:path w="18277840" h="47625">
                <a:moveTo>
                  <a:pt x="18277421" y="0"/>
                </a:moveTo>
                <a:lnTo>
                  <a:pt x="0" y="0"/>
                </a:lnTo>
                <a:lnTo>
                  <a:pt x="0" y="47625"/>
                </a:lnTo>
                <a:lnTo>
                  <a:pt x="18277421" y="47625"/>
                </a:lnTo>
                <a:lnTo>
                  <a:pt x="18277421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6364" y="758990"/>
            <a:ext cx="14084298" cy="1672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03" y="3412274"/>
            <a:ext cx="7539355" cy="446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2C2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.png"/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715" y="2114474"/>
            <a:ext cx="1033081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50" dirty="0"/>
              <a:t>Market</a:t>
            </a:r>
            <a:r>
              <a:rPr sz="8550" spc="-400" dirty="0"/>
              <a:t> </a:t>
            </a:r>
            <a:r>
              <a:rPr sz="8550" spc="-45" dirty="0"/>
              <a:t>Basket</a:t>
            </a:r>
            <a:r>
              <a:rPr sz="8550" spc="-400" dirty="0"/>
              <a:t> </a:t>
            </a:r>
            <a:r>
              <a:rPr sz="8550" spc="-10" dirty="0"/>
              <a:t>Analysis</a:t>
            </a:r>
            <a:endParaRPr sz="855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61019" y="5598079"/>
            <a:ext cx="8407400" cy="2618105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2940"/>
              </a:spcBef>
            </a:pPr>
            <a:r>
              <a:rPr sz="6900" b="1" spc="-20" dirty="0"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6900" b="1" spc="-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900" b="1" spc="-450" dirty="0">
                <a:latin typeface="Times New Roman" panose="02020603050405020304"/>
                <a:cs typeface="Times New Roman" panose="02020603050405020304"/>
              </a:rPr>
              <a:t>by:</a:t>
            </a:r>
            <a:endParaRPr sz="6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5750" b="1" spc="-585" dirty="0">
                <a:latin typeface="Times New Roman" panose="02020603050405020304"/>
                <a:cs typeface="Times New Roman" panose="02020603050405020304"/>
              </a:rPr>
              <a:t>UDAY</a:t>
            </a:r>
            <a:r>
              <a:rPr sz="5750" b="1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750" b="1" spc="-200" dirty="0">
                <a:latin typeface="Times New Roman" panose="02020603050405020304"/>
                <a:cs typeface="Times New Roman" panose="02020603050405020304"/>
              </a:rPr>
              <a:t>SANKAR(192211698)</a:t>
            </a:r>
            <a:endParaRPr sz="5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150" y="4159250"/>
            <a:ext cx="10071100" cy="17437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250" spc="-10" dirty="0"/>
              <a:t>THANK YOU...</a:t>
            </a:r>
            <a:endParaRPr sz="11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629" y="1193279"/>
            <a:ext cx="5213691" cy="449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312" y="2193404"/>
            <a:ext cx="3706754" cy="36042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794" y="1081570"/>
            <a:ext cx="16518255" cy="25838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1633220" indent="5380355">
              <a:lnSpc>
                <a:spcPts val="3900"/>
              </a:lnSpc>
              <a:spcBef>
                <a:spcPts val="580"/>
              </a:spcBef>
            </a:pPr>
            <a:r>
              <a:rPr sz="36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(MBA)</a:t>
            </a:r>
            <a:r>
              <a:rPr sz="3600" spc="-2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600" spc="-2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600" spc="-2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mining</a:t>
            </a:r>
            <a:r>
              <a:rPr sz="3600" spc="-2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3600" spc="-2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3600" spc="-2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uncover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purchasing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behavior.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analyzing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3738245">
              <a:lnSpc>
                <a:spcPts val="3980"/>
              </a:lnSpc>
              <a:spcBef>
                <a:spcPts val="10"/>
              </a:spcBef>
            </a:pPr>
            <a:r>
              <a:rPr sz="3600" spc="-5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correlations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360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products, </a:t>
            </a:r>
            <a:r>
              <a:rPr sz="360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leading</a:t>
            </a:r>
            <a:r>
              <a:rPr sz="360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marketing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enhanced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satisfaction.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0163" y="4053256"/>
            <a:ext cx="3117088" cy="3454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3775" y="4586656"/>
            <a:ext cx="1775853" cy="4304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1375" y="5653456"/>
            <a:ext cx="3956240" cy="4283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05253" y="3421799"/>
            <a:ext cx="7249795" cy="42659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245"/>
              </a:spcBef>
            </a:pPr>
            <a:r>
              <a:rPr sz="34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345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345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45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inﬂuenced </a:t>
            </a:r>
            <a:r>
              <a:rPr sz="3450" spc="-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45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3450" spc="-2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factors.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228600" indent="1881505">
              <a:lnSpc>
                <a:spcPts val="4200"/>
              </a:lnSpc>
              <a:spcBef>
                <a:spcPts val="10"/>
              </a:spcBef>
            </a:pP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helps</a:t>
            </a:r>
            <a:r>
              <a:rPr sz="3450" spc="-1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450" spc="-1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understanding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450" spc="-1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inﬂuences</a:t>
            </a:r>
            <a:r>
              <a:rPr sz="3450" spc="-1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450" spc="-1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examining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64135" indent="4109720">
              <a:lnSpc>
                <a:spcPts val="4200"/>
              </a:lnSpc>
            </a:pPr>
            <a:r>
              <a:rPr sz="34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450" spc="-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preferences.</a:t>
            </a:r>
            <a:r>
              <a:rPr sz="3450" spc="-25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45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345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417195">
              <a:lnSpc>
                <a:spcPts val="4130"/>
              </a:lnSpc>
              <a:spcBef>
                <a:spcPts val="15"/>
              </a:spcBef>
            </a:pP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inform</a:t>
            </a:r>
            <a:r>
              <a:rPr sz="3450" spc="-2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</a:t>
            </a:r>
            <a:r>
              <a:rPr sz="3450" spc="-2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placement</a:t>
            </a:r>
            <a:r>
              <a:rPr sz="3450" spc="-2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promotional</a:t>
            </a:r>
            <a:r>
              <a:rPr sz="3450" spc="2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strategies.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0359" rIns="0" bIns="0" rtlCol="0">
            <a:spAutoFit/>
          </a:bodyPr>
          <a:lstStyle/>
          <a:p>
            <a:pPr marL="5379720">
              <a:lnSpc>
                <a:spcPct val="100000"/>
              </a:lnSpc>
              <a:spcBef>
                <a:spcPts val="100"/>
              </a:spcBef>
            </a:pPr>
            <a:r>
              <a:rPr sz="4050" spc="70" dirty="0"/>
              <a:t>Understanding</a:t>
            </a:r>
            <a:r>
              <a:rPr sz="4050" spc="-215" dirty="0"/>
              <a:t> </a:t>
            </a:r>
            <a:r>
              <a:rPr sz="4050" spc="60" dirty="0"/>
              <a:t>Consumer</a:t>
            </a:r>
            <a:r>
              <a:rPr sz="4050" spc="-215" dirty="0"/>
              <a:t> </a:t>
            </a:r>
            <a:r>
              <a:rPr sz="4050" spc="-10" dirty="0"/>
              <a:t>Behavior</a:t>
            </a:r>
            <a:endParaRPr sz="4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2384" rIns="0" bIns="0" rtlCol="0">
            <a:spAutoFit/>
          </a:bodyPr>
          <a:lstStyle/>
          <a:p>
            <a:pPr marL="6609715">
              <a:lnSpc>
                <a:spcPct val="100000"/>
              </a:lnSpc>
              <a:spcBef>
                <a:spcPts val="125"/>
              </a:spcBef>
            </a:pPr>
            <a:r>
              <a:rPr sz="5750" spc="105" dirty="0"/>
              <a:t>Techniques</a:t>
            </a:r>
            <a:r>
              <a:rPr sz="5750" spc="-335" dirty="0"/>
              <a:t> </a:t>
            </a:r>
            <a:r>
              <a:rPr sz="5750" spc="-65" dirty="0"/>
              <a:t>Used</a:t>
            </a:r>
            <a:r>
              <a:rPr sz="5750" spc="-335" dirty="0"/>
              <a:t> </a:t>
            </a:r>
            <a:r>
              <a:rPr sz="5750" spc="175" dirty="0"/>
              <a:t>in</a:t>
            </a:r>
            <a:r>
              <a:rPr sz="5750" spc="-330" dirty="0"/>
              <a:t> </a:t>
            </a:r>
            <a:r>
              <a:rPr sz="5750" spc="-600" dirty="0"/>
              <a:t>MBA</a:t>
            </a:r>
            <a:endParaRPr sz="57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8895" y="4058615"/>
            <a:ext cx="4996434" cy="4304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9735" y="4592015"/>
            <a:ext cx="5073142" cy="43044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0107" y="5125415"/>
            <a:ext cx="2144547" cy="43044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03022" y="5125415"/>
            <a:ext cx="4014978" cy="4283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73438" y="5658815"/>
            <a:ext cx="1524457" cy="43044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617265" y="3427158"/>
            <a:ext cx="7282815" cy="16084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245"/>
              </a:spcBef>
              <a:tabLst>
                <a:tab pos="5582920" algn="l"/>
              </a:tabLst>
            </a:pPr>
            <a:r>
              <a:rPr sz="3450" spc="-1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Several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3450" spc="-1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3450" spc="-1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employed </a:t>
            </a:r>
            <a:r>
              <a:rPr sz="34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50" spc="-5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4060"/>
              </a:lnSpc>
            </a:pPr>
            <a:r>
              <a:rPr sz="34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including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35450" y="4484433"/>
            <a:ext cx="11874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-5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7303" y="5017833"/>
            <a:ext cx="678053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2180">
              <a:lnSpc>
                <a:spcPct val="100000"/>
              </a:lnSpc>
              <a:spcBef>
                <a:spcPts val="100"/>
              </a:spcBef>
            </a:pPr>
            <a:r>
              <a:rPr sz="3450" spc="-5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450" spc="-3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5080" indent="1592580">
              <a:lnSpc>
                <a:spcPct val="101000"/>
              </a:lnSpc>
              <a:spcBef>
                <a:spcPts val="25"/>
              </a:spcBef>
            </a:pPr>
            <a:r>
              <a:rPr sz="3450" spc="-5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4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450" spc="-1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34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345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relationships</a:t>
            </a:r>
            <a:r>
              <a:rPr sz="345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between </a:t>
            </a:r>
            <a:r>
              <a:rPr sz="34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products</a:t>
            </a:r>
            <a:r>
              <a:rPr sz="3450" spc="-3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450" spc="-30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34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purchasing</a:t>
            </a:r>
            <a:r>
              <a:rPr sz="3450" spc="1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habits.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816" y="1688579"/>
            <a:ext cx="4406954" cy="446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629" y="1193279"/>
            <a:ext cx="5213691" cy="449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483" y="2193404"/>
            <a:ext cx="2785520" cy="4491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8807" y="1081570"/>
            <a:ext cx="16113125" cy="2078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3055">
              <a:lnSpc>
                <a:spcPts val="4110"/>
              </a:lnSpc>
              <a:spcBef>
                <a:spcPts val="100"/>
              </a:spcBef>
            </a:pP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600" spc="-3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3600" spc="-30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applications,</a:t>
            </a:r>
            <a:r>
              <a:rPr sz="3600" spc="-3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3600" spc="-30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600" spc="-3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optimizing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964815" marR="5080" indent="1492250">
              <a:lnSpc>
                <a:spcPts val="3980"/>
              </a:lnSpc>
              <a:spcBef>
                <a:spcPts val="205"/>
              </a:spcBef>
            </a:pPr>
            <a:r>
              <a:rPr sz="3600" spc="-5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3600" spc="-1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targeted</a:t>
            </a:r>
            <a:r>
              <a:rPr sz="3600" spc="-1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promotions,</a:t>
            </a:r>
            <a:r>
              <a:rPr sz="360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1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enhancing </a:t>
            </a:r>
            <a:r>
              <a:rPr sz="3600" spc="-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strategies.</a:t>
            </a:r>
            <a:r>
              <a:rPr sz="360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360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600" spc="-2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leverage</a:t>
            </a:r>
            <a:r>
              <a:rPr sz="360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600" spc="-2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insights</a:t>
            </a:r>
            <a:r>
              <a:rPr sz="3600" spc="-2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drive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95"/>
              </a:lnSpc>
            </a:pPr>
            <a:r>
              <a:rPr sz="3600" spc="-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sales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3600" spc="-2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experience.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2135" y="3112503"/>
            <a:ext cx="5229225" cy="5229225"/>
            <a:chOff x="1642135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42135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2747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4901" y="4638408"/>
            <a:ext cx="1564525" cy="449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79603" y="3523983"/>
            <a:ext cx="1568196" cy="36042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0074" y="4076433"/>
            <a:ext cx="3480917" cy="44916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Despite</a:t>
            </a:r>
            <a:r>
              <a:rPr spc="-225" dirty="0"/>
              <a:t> </a:t>
            </a:r>
            <a:r>
              <a:rPr spc="-50" dirty="0"/>
              <a:t>its</a:t>
            </a:r>
            <a:r>
              <a:rPr spc="-225" dirty="0"/>
              <a:t> </a:t>
            </a:r>
            <a:r>
              <a:rPr spc="-10" dirty="0"/>
              <a:t>beneﬁts,</a:t>
            </a:r>
            <a:endParaRPr spc="-10" dirty="0"/>
          </a:p>
          <a:p>
            <a:pPr marL="3660775">
              <a:lnSpc>
                <a:spcPct val="100000"/>
              </a:lnSpc>
              <a:spcBef>
                <a:spcPts val="30"/>
              </a:spcBef>
            </a:pPr>
            <a:r>
              <a:rPr spc="-40" dirty="0"/>
              <a:t>faces</a:t>
            </a:r>
            <a:r>
              <a:rPr spc="-295" dirty="0"/>
              <a:t> </a:t>
            </a:r>
            <a:r>
              <a:rPr spc="-10" dirty="0"/>
              <a:t>challenges,</a:t>
            </a:r>
            <a:endParaRPr spc="-10" dirty="0"/>
          </a:p>
          <a:p>
            <a:pPr marL="12700" marR="26035">
              <a:lnSpc>
                <a:spcPct val="101000"/>
              </a:lnSpc>
              <a:spcBef>
                <a:spcPts val="60"/>
              </a:spcBef>
              <a:tabLst>
                <a:tab pos="5020310" algn="l"/>
              </a:tabLst>
            </a:pPr>
            <a:r>
              <a:rPr spc="95" dirty="0"/>
              <a:t>including</a:t>
            </a:r>
            <a:r>
              <a:rPr spc="-295" dirty="0"/>
              <a:t> </a:t>
            </a:r>
            <a:r>
              <a:rPr spc="-20" dirty="0"/>
              <a:t>data</a:t>
            </a:r>
            <a:r>
              <a:rPr dirty="0"/>
              <a:t>	</a:t>
            </a:r>
            <a:r>
              <a:rPr spc="-555" dirty="0"/>
              <a:t>,</a:t>
            </a:r>
            <a:r>
              <a:rPr spc="-325" dirty="0"/>
              <a:t> </a:t>
            </a:r>
            <a:r>
              <a:rPr spc="85" dirty="0"/>
              <a:t>handling </a:t>
            </a:r>
            <a:r>
              <a:rPr spc="-10" dirty="0"/>
              <a:t>large</a:t>
            </a:r>
            <a:r>
              <a:rPr spc="-295" dirty="0"/>
              <a:t> </a:t>
            </a:r>
            <a:r>
              <a:rPr spc="-80" dirty="0"/>
              <a:t>datasets,</a:t>
            </a:r>
            <a:r>
              <a:rPr spc="-290" dirty="0"/>
              <a:t> </a:t>
            </a:r>
            <a:r>
              <a:rPr spc="85" dirty="0"/>
              <a:t>and</a:t>
            </a:r>
            <a:r>
              <a:rPr spc="-295" dirty="0"/>
              <a:t> </a:t>
            </a:r>
            <a:r>
              <a:rPr spc="-10" dirty="0"/>
              <a:t>interpreting </a:t>
            </a:r>
            <a:r>
              <a:rPr spc="-105" dirty="0"/>
              <a:t>results.</a:t>
            </a:r>
            <a:r>
              <a:rPr spc="-310" dirty="0"/>
              <a:t> </a:t>
            </a:r>
            <a:r>
              <a:rPr dirty="0"/>
              <a:t>Businesses</a:t>
            </a:r>
            <a:r>
              <a:rPr spc="-310" dirty="0"/>
              <a:t> </a:t>
            </a:r>
            <a:r>
              <a:rPr spc="90" dirty="0"/>
              <a:t>must</a:t>
            </a:r>
            <a:r>
              <a:rPr spc="-310" dirty="0"/>
              <a:t> </a:t>
            </a:r>
            <a:r>
              <a:rPr spc="-10" dirty="0"/>
              <a:t>address </a:t>
            </a:r>
            <a:r>
              <a:rPr dirty="0"/>
              <a:t>these</a:t>
            </a:r>
            <a:r>
              <a:rPr spc="-130" dirty="0"/>
              <a:t> </a:t>
            </a:r>
            <a:r>
              <a:rPr dirty="0"/>
              <a:t>challenges</a:t>
            </a:r>
            <a:r>
              <a:rPr spc="-125" dirty="0"/>
              <a:t> </a:t>
            </a:r>
            <a:r>
              <a:rPr dirty="0"/>
              <a:t>to</a:t>
            </a:r>
            <a:r>
              <a:rPr spc="-125" dirty="0"/>
              <a:t> </a:t>
            </a:r>
            <a:r>
              <a:rPr spc="-10" dirty="0"/>
              <a:t>maximize </a:t>
            </a:r>
            <a:r>
              <a:rPr spc="55" dirty="0"/>
              <a:t>the</a:t>
            </a:r>
            <a:r>
              <a:rPr spc="-285" dirty="0"/>
              <a:t> </a:t>
            </a:r>
            <a:r>
              <a:rPr spc="-30" dirty="0"/>
              <a:t>effectiveness</a:t>
            </a:r>
            <a:r>
              <a:rPr spc="-285" dirty="0"/>
              <a:t> </a:t>
            </a:r>
            <a:r>
              <a:rPr dirty="0"/>
              <a:t>of</a:t>
            </a:r>
            <a:r>
              <a:rPr spc="-280" dirty="0"/>
              <a:t> </a:t>
            </a:r>
            <a:r>
              <a:rPr spc="-10" dirty="0"/>
              <a:t>their analysis.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884" rIns="0" bIns="0" rtlCol="0">
            <a:spAutoFit/>
          </a:bodyPr>
          <a:lstStyle/>
          <a:p>
            <a:pPr marL="5377815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Challenges</a:t>
            </a:r>
            <a:r>
              <a:rPr sz="3900" spc="-120" dirty="0"/>
              <a:t> </a:t>
            </a:r>
            <a:r>
              <a:rPr sz="3900" spc="105" dirty="0"/>
              <a:t>in</a:t>
            </a:r>
            <a:r>
              <a:rPr sz="3900" spc="-114" dirty="0"/>
              <a:t> </a:t>
            </a:r>
            <a:r>
              <a:rPr sz="3900" dirty="0"/>
              <a:t>Market</a:t>
            </a:r>
            <a:r>
              <a:rPr sz="3900" spc="-120" dirty="0"/>
              <a:t> </a:t>
            </a:r>
            <a:r>
              <a:rPr sz="3900" spc="-10" dirty="0"/>
              <a:t>Basket</a:t>
            </a:r>
            <a:r>
              <a:rPr sz="3900" spc="-114" dirty="0"/>
              <a:t> </a:t>
            </a:r>
            <a:r>
              <a:rPr sz="3900" spc="-10" dirty="0"/>
              <a:t>Analysis</a:t>
            </a:r>
            <a:endParaRPr sz="3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04120"/>
            <a:ext cx="18300700" cy="4095750"/>
            <a:chOff x="0" y="6204120"/>
            <a:chExt cx="18300700" cy="409575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6750619"/>
              <a:ext cx="17984560" cy="353637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5729" y="2496299"/>
            <a:ext cx="4560303" cy="3929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1641" y="2396991"/>
            <a:ext cx="16508730" cy="40640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420"/>
              </a:spcBef>
              <a:tabLst>
                <a:tab pos="15569565" algn="l"/>
              </a:tabLst>
            </a:pPr>
            <a:r>
              <a:rPr sz="31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Numerous</a:t>
            </a:r>
            <a:r>
              <a:rPr sz="3150" spc="-2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companies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successfully</a:t>
            </a:r>
            <a:r>
              <a:rPr sz="3150" spc="-2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implemented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150" spc="-5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. </a:t>
            </a:r>
            <a:r>
              <a:rPr sz="3150" spc="-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31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studies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demonstrate</a:t>
            </a:r>
            <a:r>
              <a:rPr sz="31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0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insights</a:t>
            </a:r>
            <a:r>
              <a:rPr sz="31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led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increased</a:t>
            </a:r>
            <a:r>
              <a:rPr sz="31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sales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2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improved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3150" spc="-11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engagement,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showcasing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practical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beneﬁts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1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MBA.</a:t>
            </a:r>
            <a:r>
              <a:rPr sz="3150" b="1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Increased</a:t>
            </a:r>
            <a:r>
              <a:rPr sz="3150" b="1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Sales:</a:t>
            </a:r>
            <a:r>
              <a:rPr sz="315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identifying</a:t>
            </a:r>
            <a:r>
              <a:rPr sz="31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associations</a:t>
            </a:r>
            <a:r>
              <a:rPr sz="31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31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products,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companies</a:t>
            </a:r>
            <a:r>
              <a:rPr sz="31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1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cross-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selling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upselling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strategies.</a:t>
            </a:r>
            <a:r>
              <a:rPr sz="3150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3150" b="1" spc="-1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 </a:t>
            </a:r>
            <a:r>
              <a:rPr sz="3150" b="1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Engagement:</a:t>
            </a:r>
            <a:r>
              <a:rPr sz="31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Personalized</a:t>
            </a:r>
            <a:r>
              <a:rPr sz="31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recommendations</a:t>
            </a:r>
            <a:r>
              <a:rPr sz="31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targeted</a:t>
            </a:r>
            <a:r>
              <a:rPr sz="31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promotions</a:t>
            </a:r>
            <a:r>
              <a:rPr sz="31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enhance the</a:t>
            </a:r>
            <a:r>
              <a:rPr sz="3150" spc="-2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shopping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experience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satisfaction.</a:t>
            </a:r>
            <a:r>
              <a:rPr sz="3150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Optimized</a:t>
            </a:r>
            <a:r>
              <a:rPr sz="3150" b="1" spc="-21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 </a:t>
            </a:r>
            <a:r>
              <a:rPr sz="3150" b="1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Placement: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Strategic</a:t>
            </a:r>
            <a:r>
              <a:rPr sz="3150" spc="-229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product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placement</a:t>
            </a:r>
            <a:r>
              <a:rPr sz="3150" spc="-229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150" spc="-229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purchasing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3150" spc="-229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1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drive </a:t>
            </a:r>
            <a:r>
              <a:rPr sz="3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3150" spc="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sales.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08565" y="901649"/>
            <a:ext cx="1187577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6150" b="1" spc="-3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150" b="1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sz="6150" b="1" spc="-3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1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6150" b="1" spc="-3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150" b="1" spc="-6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MBA</a:t>
            </a:r>
            <a:r>
              <a:rPr sz="6150" b="1" spc="-3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150" b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implementation</a:t>
            </a:r>
            <a:endParaRPr sz="61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9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Future</a:t>
            </a:r>
            <a:r>
              <a:rPr spc="-360" dirty="0"/>
              <a:t> </a:t>
            </a:r>
            <a:r>
              <a:rPr spc="110" dirty="0"/>
              <a:t>Trends</a:t>
            </a:r>
            <a:r>
              <a:rPr spc="-350" dirty="0"/>
              <a:t> </a:t>
            </a:r>
            <a:r>
              <a:rPr spc="160" dirty="0"/>
              <a:t>in</a:t>
            </a:r>
            <a:r>
              <a:rPr spc="-350" dirty="0"/>
              <a:t> </a:t>
            </a:r>
            <a:r>
              <a:rPr spc="-670" dirty="0"/>
              <a:t>MBA</a:t>
            </a:r>
            <a:endParaRPr spc="-67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3522" y="2747606"/>
            <a:ext cx="3910292" cy="3368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99512" y="3164954"/>
            <a:ext cx="1323848" cy="2720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9907" y="3585807"/>
            <a:ext cx="1982393" cy="3368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85702" y="7329131"/>
            <a:ext cx="3118561" cy="3368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73380" y="4833582"/>
            <a:ext cx="3524377" cy="270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38170" y="5243157"/>
            <a:ext cx="1627047" cy="33686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528682" y="2660650"/>
            <a:ext cx="7306945" cy="668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1110" algn="l"/>
              </a:tabLst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700" spc="-1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700" spc="-1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is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promising,</a:t>
            </a:r>
            <a:r>
              <a:rPr sz="2700" spc="-1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700" spc="-1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advancements</a:t>
            </a:r>
            <a:r>
              <a:rPr sz="2700" spc="-1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12065" indent="2101215">
              <a:lnSpc>
                <a:spcPct val="101000"/>
              </a:lnSpc>
              <a:spcBef>
                <a:spcPts val="25"/>
              </a:spcBef>
            </a:pPr>
            <a:r>
              <a:rPr sz="27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0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270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learning.</a:t>
            </a:r>
            <a:r>
              <a:rPr sz="270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These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technologies</a:t>
            </a:r>
            <a:r>
              <a:rPr sz="2700" spc="-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700" spc="-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2700" spc="-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700" spc="-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analysis </a:t>
            </a:r>
            <a:r>
              <a:rPr sz="2700" spc="-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capabilities,</a:t>
            </a:r>
            <a:r>
              <a:rPr sz="270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270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deeper</a:t>
            </a:r>
            <a:r>
              <a:rPr sz="270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insights</a:t>
            </a:r>
            <a:r>
              <a:rPr sz="270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70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700" spc="-2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behavior.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5080" indent="1717675">
              <a:lnSpc>
                <a:spcPts val="3300"/>
              </a:lnSpc>
              <a:spcBef>
                <a:spcPts val="45"/>
              </a:spcBef>
            </a:pP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Incorporating</a:t>
            </a:r>
            <a:r>
              <a:rPr sz="270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270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2700" spc="-11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700" spc="-11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270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700" spc="-11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accuracy</a:t>
            </a:r>
            <a:r>
              <a:rPr sz="2700" spc="-11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230"/>
              </a:lnSpc>
              <a:spcBef>
                <a:spcPts val="55"/>
              </a:spcBef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predictive</a:t>
            </a:r>
            <a:r>
              <a:rPr sz="270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analytics.</a:t>
            </a:r>
            <a:r>
              <a:rPr sz="2700" spc="-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270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2700" spc="-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700" spc="-1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700" spc="-1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700" spc="-9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2700" spc="-1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578485">
              <a:lnSpc>
                <a:spcPts val="3300"/>
              </a:lnSpc>
              <a:spcBef>
                <a:spcPts val="10"/>
              </a:spcBef>
              <a:tabLst>
                <a:tab pos="5271770" algn="l"/>
              </a:tabLst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relationships</a:t>
            </a:r>
            <a:r>
              <a:rPr sz="2700" spc="-1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700" spc="-1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2700" spc="-1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2700" spc="9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700" spc="-229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miss.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spc="-6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700" spc="-2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2700" spc="-2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578485">
              <a:lnSpc>
                <a:spcPts val="3230"/>
              </a:lnSpc>
              <a:spcBef>
                <a:spcPts val="55"/>
              </a:spcBef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270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270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700" spc="-1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2700" spc="-1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700" spc="-1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transaction </a:t>
            </a:r>
            <a:r>
              <a:rPr sz="270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70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270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2700" spc="-1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0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adjust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 marR="200660">
              <a:lnSpc>
                <a:spcPts val="3300"/>
              </a:lnSpc>
            </a:pP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marketing</a:t>
            </a:r>
            <a:r>
              <a:rPr sz="27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27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promotions</a:t>
            </a:r>
            <a:r>
              <a:rPr sz="270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on-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the-</a:t>
            </a:r>
            <a:r>
              <a:rPr sz="2700" spc="-10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ﬂy</a:t>
            </a:r>
            <a:r>
              <a:rPr sz="270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0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respond</a:t>
            </a:r>
            <a:r>
              <a:rPr sz="270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0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emerging</a:t>
            </a:r>
            <a:r>
              <a:rPr sz="270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trends.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54" y="9993"/>
            <a:ext cx="18287365" cy="10277005"/>
            <a:chOff x="1054" y="9993"/>
            <a:chExt cx="18287365" cy="102770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913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4548" y="2626652"/>
              <a:ext cx="3990048" cy="3438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38186" y="2538171"/>
            <a:ext cx="7490459" cy="597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24320" algn="l"/>
              </a:tabLst>
            </a:pPr>
            <a:r>
              <a:rPr sz="2750" spc="-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7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conclusion,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50" spc="-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750" spc="-2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30"/>
              </a:spcBef>
            </a:pP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powerful</a:t>
            </a:r>
            <a:r>
              <a:rPr sz="27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tool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7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275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patterns.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2750" spc="-1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data-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driven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insights,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optimize </a:t>
            </a:r>
            <a:r>
              <a:rPr sz="2750" spc="-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strategies,</a:t>
            </a:r>
            <a:r>
              <a:rPr sz="27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27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750" spc="-1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experiences, </a:t>
            </a:r>
            <a:r>
              <a:rPr sz="27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ultimately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drive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growth.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750" spc="-18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2750" spc="-1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750" spc="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2750" spc="-14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7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predictive</a:t>
            </a:r>
            <a:r>
              <a:rPr sz="27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capabilities</a:t>
            </a:r>
            <a:r>
              <a:rPr sz="27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7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MBA,</a:t>
            </a:r>
            <a:r>
              <a:rPr sz="275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2750" spc="-1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2750" spc="-1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50" spc="-1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750" spc="-1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75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nuanced</a:t>
            </a:r>
            <a:r>
              <a:rPr sz="2750" spc="-1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purchasing </a:t>
            </a:r>
            <a:r>
              <a:rPr sz="275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patterns.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27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2750" spc="-2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enabled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750" spc="-204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AI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750" spc="-1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businesses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respond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swiftly</a:t>
            </a:r>
            <a:r>
              <a:rPr sz="2750" spc="-1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750" spc="7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emerging</a:t>
            </a:r>
            <a:r>
              <a:rPr sz="2750" spc="-2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trends,</a:t>
            </a:r>
            <a:r>
              <a:rPr sz="2750" spc="-2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optimizing</a:t>
            </a:r>
            <a:r>
              <a:rPr sz="2750" spc="-2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marketing </a:t>
            </a:r>
            <a:r>
              <a:rPr sz="2750" spc="-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2750" spc="-13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promotions</a:t>
            </a:r>
            <a:r>
              <a:rPr sz="2750" spc="-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750" spc="-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750" spc="-120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 panose="020B0604030504040204"/>
                <a:cs typeface="Verdana" panose="020B0604030504040204"/>
              </a:rPr>
              <a:t>ﬂy.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15607" y="552920"/>
            <a:ext cx="7583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Conclusion</a:t>
            </a:r>
            <a:r>
              <a:rPr spc="-335" dirty="0"/>
              <a:t> </a:t>
            </a:r>
            <a:r>
              <a:rPr spc="225" dirty="0"/>
              <a:t>and</a:t>
            </a:r>
            <a:r>
              <a:rPr spc="-340" dirty="0"/>
              <a:t> </a:t>
            </a:r>
            <a:r>
              <a:rPr spc="85" dirty="0"/>
              <a:t>Insights</a:t>
            </a:r>
            <a:endParaRPr spc="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2845</Words>
  <Application>WPS Presentation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Verdana</vt:lpstr>
      <vt:lpstr>Microsoft YaHei</vt:lpstr>
      <vt:lpstr>Arial Unicode MS</vt:lpstr>
      <vt:lpstr>Calibri</vt:lpstr>
      <vt:lpstr>Office Theme</vt:lpstr>
      <vt:lpstr>Market Basket Analysis</vt:lpstr>
      <vt:lpstr>PowerPoint 演示文稿</vt:lpstr>
      <vt:lpstr>Understanding Consumer Behavior</vt:lpstr>
      <vt:lpstr>Techniques Used in MBA</vt:lpstr>
      <vt:lpstr>PowerPoint 演示文稿</vt:lpstr>
      <vt:lpstr>Challenges in Market Basket Analysis</vt:lpstr>
      <vt:lpstr>case studies of MBA implementation</vt:lpstr>
      <vt:lpstr>Future Trends in MBA</vt:lpstr>
      <vt:lpstr>Conclusion and Insights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/>
  <cp:lastModifiedBy>91630</cp:lastModifiedBy>
  <cp:revision>3</cp:revision>
  <dcterms:created xsi:type="dcterms:W3CDTF">2024-08-01T08:10:23Z</dcterms:created>
  <dcterms:modified xsi:type="dcterms:W3CDTF">2024-08-01T08:54:58Z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2024-08-01T05:30:00Z</vt:filetime>
  </property>
  <property fmtid="{D5CDD505-2E9C-101B-9397-08002B2CF9AE}" pid="3" name="Creator">
    <vt:lpwstr>Chromium</vt:lpwstr>
  </property>
  <property fmtid="{D5CDD505-2E9C-101B-9397-08002B2CF9AE}" pid="4" name="LastSaved">
    <vt:filetime>2024-08-01T05:30:00Z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A1D37139BDB14B9E9A8E1530F33E8358_13</vt:lpwstr>
  </property>
  <property fmtid="{D5CDD505-2E9C-101B-9397-08002B2CF9AE}" pid="7" name="KSOProductBuildVer">
    <vt:lpwstr>1033-12.2.0.13472</vt:lpwstr>
  </property>
</Properties>
</file>