
<file path=[Content_Types].xml><?xml version="1.0" encoding="utf-8"?>
<Types xmlns="http://schemas.openxmlformats.org/package/2006/content-types">
  <Default Extension="1"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J" initials="M" lastIdx="1" clrIdx="0">
    <p:extLst>
      <p:ext uri="{19B8F6BF-5375-455C-9EA6-DF929625EA0E}">
        <p15:presenceInfo xmlns:p15="http://schemas.microsoft.com/office/powerpoint/2012/main" userId="c15a5546597411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5A7B01F-0D24-48CB-964E-7F9FA209576D}"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380688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7B01F-0D24-48CB-964E-7F9FA209576D}"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302365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7B01F-0D24-48CB-964E-7F9FA209576D}"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3443863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60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7B01F-0D24-48CB-964E-7F9FA209576D}"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404579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A7B01F-0D24-48CB-964E-7F9FA209576D}"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178721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A7B01F-0D24-48CB-964E-7F9FA209576D}"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128510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5A7B01F-0D24-48CB-964E-7F9FA209576D}"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352233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5A7B01F-0D24-48CB-964E-7F9FA209576D}"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295072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7B01F-0D24-48CB-964E-7F9FA209576D}"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240088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A7B01F-0D24-48CB-964E-7F9FA209576D}"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327091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A7B01F-0D24-48CB-964E-7F9FA209576D}"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D86C4-416D-450E-980B-DA4554F6AAF9}" type="slidenum">
              <a:rPr lang="en-IN" smtClean="0"/>
              <a:t>‹#›</a:t>
            </a:fld>
            <a:endParaRPr lang="en-IN"/>
          </a:p>
        </p:txBody>
      </p:sp>
    </p:spTree>
    <p:extLst>
      <p:ext uri="{BB962C8B-B14F-4D97-AF65-F5344CB8AC3E}">
        <p14:creationId xmlns:p14="http://schemas.microsoft.com/office/powerpoint/2010/main" val="168403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7B01F-0D24-48CB-964E-7F9FA209576D}" type="datetimeFigureOut">
              <a:rPr lang="en-IN" smtClean="0"/>
              <a:t>11-09-2024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D86C4-416D-450E-980B-DA4554F6AAF9}" type="slidenum">
              <a:rPr lang="en-IN" smtClean="0"/>
              <a:t>‹#›</a:t>
            </a:fld>
            <a:endParaRPr lang="en-IN"/>
          </a:p>
        </p:txBody>
      </p:sp>
    </p:spTree>
    <p:extLst>
      <p:ext uri="{BB962C8B-B14F-4D97-AF65-F5344CB8AC3E}">
        <p14:creationId xmlns:p14="http://schemas.microsoft.com/office/powerpoint/2010/main" val="136822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1"/><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www.rawpixel.com/image/517813/free-illustration-vector-coming-soon-opening-soon-announce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38E7254-DE9F-6D46-10AA-4D6349A2ACF1}"/>
              </a:ext>
            </a:extLst>
          </p:cNvPr>
          <p:cNvSpPr/>
          <p:nvPr/>
        </p:nvSpPr>
        <p:spPr>
          <a:xfrm>
            <a:off x="0" y="0"/>
            <a:ext cx="12192000" cy="6858000"/>
          </a:xfrm>
          <a:prstGeom prst="rect">
            <a:avLst/>
          </a:prstGeom>
          <a:solidFill>
            <a:srgbClr val="F9F4BE"/>
          </a:solidFill>
          <a:ln/>
        </p:spPr>
      </p:sp>
      <p:pic>
        <p:nvPicPr>
          <p:cNvPr id="3" name="object 2">
            <a:extLst>
              <a:ext uri="{FF2B5EF4-FFF2-40B4-BE49-F238E27FC236}">
                <a16:creationId xmlns:a16="http://schemas.microsoft.com/office/drawing/2014/main" id="{23A1154A-9D0A-F051-3456-5319750240C8}"/>
              </a:ext>
            </a:extLst>
          </p:cNvPr>
          <p:cNvPicPr/>
          <p:nvPr/>
        </p:nvPicPr>
        <p:blipFill>
          <a:blip r:embed="rId2" cstate="print"/>
          <a:stretch>
            <a:fillRect/>
          </a:stretch>
        </p:blipFill>
        <p:spPr>
          <a:xfrm>
            <a:off x="10248900" y="1255736"/>
            <a:ext cx="1943100" cy="1616710"/>
          </a:xfrm>
          <a:prstGeom prst="rect">
            <a:avLst/>
          </a:prstGeom>
        </p:spPr>
      </p:pic>
      <p:sp>
        <p:nvSpPr>
          <p:cNvPr id="7" name="object 6">
            <a:extLst>
              <a:ext uri="{FF2B5EF4-FFF2-40B4-BE49-F238E27FC236}">
                <a16:creationId xmlns:a16="http://schemas.microsoft.com/office/drawing/2014/main" id="{986D5B06-4FE2-8764-65A7-43E46E9AABAB}"/>
              </a:ext>
            </a:extLst>
          </p:cNvPr>
          <p:cNvSpPr txBox="1">
            <a:spLocks/>
          </p:cNvSpPr>
          <p:nvPr/>
        </p:nvSpPr>
        <p:spPr>
          <a:xfrm>
            <a:off x="0" y="70072"/>
            <a:ext cx="10217600" cy="1139864"/>
          </a:xfrm>
          <a:prstGeom prst="rect">
            <a:avLst/>
          </a:prstGeom>
        </p:spPr>
        <p:txBody>
          <a:bodyPr vert="horz" wrap="square" lIns="0" tIns="11113"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604983" marR="4233" indent="-1111735">
              <a:spcBef>
                <a:spcPts val="87"/>
              </a:spcBef>
            </a:pPr>
            <a:r>
              <a:rPr lang="en-US" sz="3667" spc="-50" dirty="0">
                <a:solidFill>
                  <a:srgbClr val="00AF50"/>
                </a:solidFill>
                <a:latin typeface="Times New Roman"/>
                <a:cs typeface="Times New Roman"/>
              </a:rPr>
              <a:t>SAVEETHA</a:t>
            </a:r>
            <a:r>
              <a:rPr lang="en-US" sz="3667" spc="-121" dirty="0">
                <a:solidFill>
                  <a:srgbClr val="00AF50"/>
                </a:solidFill>
                <a:latin typeface="Times New Roman"/>
                <a:cs typeface="Times New Roman"/>
              </a:rPr>
              <a:t> </a:t>
            </a:r>
            <a:r>
              <a:rPr lang="en-US" sz="3667" spc="-229" dirty="0">
                <a:solidFill>
                  <a:srgbClr val="00AF50"/>
                </a:solidFill>
                <a:latin typeface="Times New Roman"/>
                <a:cs typeface="Times New Roman"/>
              </a:rPr>
              <a:t>SCHOOL</a:t>
            </a:r>
            <a:r>
              <a:rPr lang="en-US" sz="3667" spc="-8" dirty="0">
                <a:solidFill>
                  <a:srgbClr val="00AF50"/>
                </a:solidFill>
                <a:latin typeface="Times New Roman"/>
                <a:cs typeface="Times New Roman"/>
              </a:rPr>
              <a:t> </a:t>
            </a:r>
            <a:r>
              <a:rPr lang="en-US" sz="3667" spc="-125" dirty="0">
                <a:solidFill>
                  <a:srgbClr val="00AF50"/>
                </a:solidFill>
                <a:latin typeface="Times New Roman"/>
                <a:cs typeface="Times New Roman"/>
              </a:rPr>
              <a:t>OF</a:t>
            </a:r>
            <a:r>
              <a:rPr lang="en-US" sz="3667" spc="-37" dirty="0">
                <a:solidFill>
                  <a:srgbClr val="00AF50"/>
                </a:solidFill>
                <a:latin typeface="Times New Roman"/>
                <a:cs typeface="Times New Roman"/>
              </a:rPr>
              <a:t> </a:t>
            </a:r>
            <a:r>
              <a:rPr lang="en-US" sz="3667" spc="-121" dirty="0">
                <a:solidFill>
                  <a:srgbClr val="00AF50"/>
                </a:solidFill>
                <a:latin typeface="Times New Roman"/>
                <a:cs typeface="Times New Roman"/>
              </a:rPr>
              <a:t>ENGINEERING </a:t>
            </a:r>
            <a:r>
              <a:rPr lang="en-US" sz="3667" spc="-71" dirty="0">
                <a:latin typeface="Times New Roman"/>
                <a:cs typeface="Times New Roman"/>
              </a:rPr>
              <a:t>SIMATS,</a:t>
            </a:r>
            <a:r>
              <a:rPr lang="en-US" sz="3667" spc="-100" dirty="0">
                <a:latin typeface="Times New Roman"/>
                <a:cs typeface="Times New Roman"/>
              </a:rPr>
              <a:t> </a:t>
            </a:r>
            <a:r>
              <a:rPr lang="en-US" sz="3667" spc="-175" dirty="0">
                <a:latin typeface="Times New Roman"/>
                <a:cs typeface="Times New Roman"/>
              </a:rPr>
              <a:t>CHENNAI</a:t>
            </a:r>
            <a:r>
              <a:rPr lang="en-US" sz="3667" spc="-17" dirty="0">
                <a:latin typeface="Times New Roman"/>
                <a:cs typeface="Times New Roman"/>
              </a:rPr>
              <a:t> </a:t>
            </a:r>
            <a:r>
              <a:rPr lang="en-US" sz="3667" dirty="0">
                <a:latin typeface="Times New Roman"/>
                <a:cs typeface="Times New Roman"/>
              </a:rPr>
              <a:t>-</a:t>
            </a:r>
            <a:r>
              <a:rPr lang="en-US" sz="3667" spc="-42" dirty="0">
                <a:latin typeface="Times New Roman"/>
                <a:cs typeface="Times New Roman"/>
              </a:rPr>
              <a:t> </a:t>
            </a:r>
            <a:r>
              <a:rPr lang="en-US" sz="3667" spc="258" dirty="0">
                <a:latin typeface="Times New Roman"/>
                <a:cs typeface="Times New Roman"/>
              </a:rPr>
              <a:t>602105</a:t>
            </a:r>
          </a:p>
        </p:txBody>
      </p:sp>
      <p:sp>
        <p:nvSpPr>
          <p:cNvPr id="8" name="object 7">
            <a:extLst>
              <a:ext uri="{FF2B5EF4-FFF2-40B4-BE49-F238E27FC236}">
                <a16:creationId xmlns:a16="http://schemas.microsoft.com/office/drawing/2014/main" id="{8A975F3B-3217-63CC-9CD7-35DBE7FA997B}"/>
              </a:ext>
            </a:extLst>
          </p:cNvPr>
          <p:cNvSpPr txBox="1"/>
          <p:nvPr/>
        </p:nvSpPr>
        <p:spPr>
          <a:xfrm>
            <a:off x="9109879" y="6053564"/>
            <a:ext cx="3234795" cy="716008"/>
          </a:xfrm>
          <a:prstGeom prst="rect">
            <a:avLst/>
          </a:prstGeom>
        </p:spPr>
        <p:txBody>
          <a:bodyPr vert="horz" wrap="square" lIns="0" tIns="10583" rIns="0" bIns="0" rtlCol="0">
            <a:spAutoFit/>
          </a:bodyPr>
          <a:lstStyle/>
          <a:p>
            <a:pPr marL="10583">
              <a:spcBef>
                <a:spcPts val="83"/>
              </a:spcBef>
            </a:pPr>
            <a:r>
              <a:rPr lang="en-US" sz="1500" spc="-17" dirty="0">
                <a:latin typeface="Times New Roman"/>
                <a:cs typeface="Times New Roman"/>
              </a:rPr>
              <a:t>Presented by:-</a:t>
            </a:r>
          </a:p>
          <a:p>
            <a:pPr marL="10583">
              <a:spcBef>
                <a:spcPts val="83"/>
              </a:spcBef>
            </a:pPr>
            <a:r>
              <a:rPr lang="en-US" sz="1500" spc="-17" dirty="0">
                <a:latin typeface="Times New Roman"/>
                <a:cs typeface="Times New Roman"/>
              </a:rPr>
              <a:t>A.MADHURI (19221187)</a:t>
            </a:r>
            <a:endParaRPr sz="1500" dirty="0">
              <a:latin typeface="Times New Roman"/>
              <a:cs typeface="Times New Roman"/>
            </a:endParaRPr>
          </a:p>
          <a:p>
            <a:pPr marL="247111" indent="-236528">
              <a:buAutoNum type="arabicPeriod"/>
              <a:tabLst>
                <a:tab pos="247111" algn="l"/>
              </a:tabLst>
            </a:pPr>
            <a:endParaRPr sz="1500" dirty="0">
              <a:latin typeface="Times New Roman"/>
              <a:cs typeface="Times New Roman"/>
            </a:endParaRPr>
          </a:p>
        </p:txBody>
      </p:sp>
      <p:sp>
        <p:nvSpPr>
          <p:cNvPr id="9" name="object 8">
            <a:extLst>
              <a:ext uri="{FF2B5EF4-FFF2-40B4-BE49-F238E27FC236}">
                <a16:creationId xmlns:a16="http://schemas.microsoft.com/office/drawing/2014/main" id="{263F78E1-3813-4926-DA69-D616C5711BDB}"/>
              </a:ext>
            </a:extLst>
          </p:cNvPr>
          <p:cNvSpPr txBox="1"/>
          <p:nvPr/>
        </p:nvSpPr>
        <p:spPr>
          <a:xfrm>
            <a:off x="1462226" y="1804789"/>
            <a:ext cx="8844921" cy="909929"/>
          </a:xfrm>
          <a:prstGeom prst="rect">
            <a:avLst/>
          </a:prstGeom>
        </p:spPr>
        <p:txBody>
          <a:bodyPr vert="horz" wrap="square" lIns="0" tIns="11113" rIns="0" bIns="0" rtlCol="0">
            <a:spAutoFit/>
          </a:bodyPr>
          <a:lstStyle/>
          <a:p>
            <a:r>
              <a:rPr sz="2917" spc="104" dirty="0">
                <a:solidFill>
                  <a:srgbClr val="FF0000"/>
                </a:solidFill>
                <a:latin typeface="Times New Roman"/>
                <a:cs typeface="Times New Roman"/>
              </a:rPr>
              <a:t>CSA</a:t>
            </a:r>
            <a:r>
              <a:rPr lang="en-GB" sz="2917" spc="104" dirty="0">
                <a:solidFill>
                  <a:srgbClr val="FF0000"/>
                </a:solidFill>
                <a:latin typeface="Times New Roman"/>
                <a:cs typeface="Times New Roman"/>
              </a:rPr>
              <a:t>0695-</a:t>
            </a:r>
            <a:r>
              <a:rPr lang="en-IN" sz="2920" dirty="0">
                <a:latin typeface="Times New Roman" panose="02020603050405020304" pitchFamily="18" charset="0"/>
                <a:ea typeface="Tahoma" panose="020B0604030504040204" pitchFamily="34" charset="0"/>
                <a:cs typeface="Times New Roman" panose="02020603050405020304" pitchFamily="18" charset="0"/>
              </a:rPr>
              <a:t>DESIGN ANALYSIS AND ALGORITHMS</a:t>
            </a:r>
          </a:p>
          <a:p>
            <a:r>
              <a:rPr lang="en-IN" sz="2920" b="1" dirty="0">
                <a:latin typeface="Times New Roman" panose="02020603050405020304" pitchFamily="18" charset="0"/>
                <a:ea typeface="Tahoma" panose="020B0604030504040204" pitchFamily="34" charset="0"/>
                <a:cs typeface="Times New Roman" panose="02020603050405020304" pitchFamily="18" charset="0"/>
              </a:rPr>
              <a:t>           </a:t>
            </a:r>
            <a:r>
              <a:rPr lang="en-IN" sz="2920" dirty="0">
                <a:latin typeface="Times New Roman" panose="02020603050405020304" pitchFamily="18" charset="0"/>
                <a:ea typeface="Tahoma" panose="020B0604030504040204" pitchFamily="34" charset="0"/>
                <a:cs typeface="Times New Roman" panose="02020603050405020304" pitchFamily="18" charset="0"/>
              </a:rPr>
              <a:t>FOR OPEN ADDRESSING TECHNIQUES </a:t>
            </a:r>
            <a:endParaRPr sz="292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object 9">
            <a:extLst>
              <a:ext uri="{FF2B5EF4-FFF2-40B4-BE49-F238E27FC236}">
                <a16:creationId xmlns:a16="http://schemas.microsoft.com/office/drawing/2014/main" id="{A7F5AED9-8B4F-DA8E-C2A9-5B1D568A07B1}"/>
              </a:ext>
            </a:extLst>
          </p:cNvPr>
          <p:cNvSpPr txBox="1"/>
          <p:nvPr/>
        </p:nvSpPr>
        <p:spPr>
          <a:xfrm>
            <a:off x="1231566" y="3519616"/>
            <a:ext cx="8802119" cy="1685504"/>
          </a:xfrm>
          <a:prstGeom prst="rect">
            <a:avLst/>
          </a:prstGeom>
        </p:spPr>
        <p:txBody>
          <a:bodyPr vert="horz" wrap="square" lIns="0" tIns="10583" rIns="0" bIns="0" rtlCol="0">
            <a:spAutoFit/>
          </a:bodyPr>
          <a:lstStyle/>
          <a:p>
            <a:pPr marL="10583" algn="ctr">
              <a:spcBef>
                <a:spcPts val="83"/>
              </a:spcBef>
            </a:pPr>
            <a:r>
              <a:rPr lang="en-IN" sz="3600" b="1" dirty="0">
                <a:latin typeface="Times New Roman" panose="02020603050405020304" pitchFamily="18" charset="0"/>
                <a:cs typeface="Times New Roman" panose="02020603050405020304" pitchFamily="18" charset="0"/>
              </a:rPr>
              <a:t>Minimizing product selection for an e-commerce</a:t>
            </a:r>
            <a:endParaRPr lang="en-IN" sz="3600" dirty="0">
              <a:latin typeface="Times New Roman" panose="02020603050405020304" pitchFamily="18" charset="0"/>
              <a:cs typeface="Times New Roman" panose="02020603050405020304" pitchFamily="18" charset="0"/>
            </a:endParaRPr>
          </a:p>
          <a:p>
            <a:pPr marL="10583" algn="ctr">
              <a:spcBef>
                <a:spcPts val="83"/>
              </a:spcBef>
            </a:pPr>
            <a:endParaRPr lang="en-US" sz="3600" spc="-21" dirty="0">
              <a:solidFill>
                <a:srgbClr val="6F2F9F"/>
              </a:solidFill>
              <a:highlight>
                <a:srgbClr val="FFFF00"/>
              </a:highlight>
              <a:latin typeface="Times New Roman"/>
              <a:cs typeface="Times New Roman"/>
            </a:endParaRPr>
          </a:p>
        </p:txBody>
      </p:sp>
      <p:sp>
        <p:nvSpPr>
          <p:cNvPr id="11" name="object 7">
            <a:extLst>
              <a:ext uri="{FF2B5EF4-FFF2-40B4-BE49-F238E27FC236}">
                <a16:creationId xmlns:a16="http://schemas.microsoft.com/office/drawing/2014/main" id="{56FB5ACD-5B47-CFFB-7095-6CEC20E0109E}"/>
              </a:ext>
            </a:extLst>
          </p:cNvPr>
          <p:cNvSpPr txBox="1"/>
          <p:nvPr/>
        </p:nvSpPr>
        <p:spPr>
          <a:xfrm>
            <a:off x="333224" y="6152309"/>
            <a:ext cx="3234795" cy="518518"/>
          </a:xfrm>
          <a:prstGeom prst="rect">
            <a:avLst/>
          </a:prstGeom>
        </p:spPr>
        <p:txBody>
          <a:bodyPr vert="horz" wrap="square" lIns="0" tIns="10583" rIns="0" bIns="0" rtlCol="0">
            <a:spAutoFit/>
          </a:bodyPr>
          <a:lstStyle/>
          <a:p>
            <a:pPr algn="just"/>
            <a:r>
              <a:rPr lang="en-US" sz="1500" b="1" dirty="0">
                <a:latin typeface="Times New Roman" panose="02020603050405020304" pitchFamily="18" charset="0"/>
                <a:cs typeface="Times New Roman" panose="02020603050405020304" pitchFamily="18" charset="0"/>
              </a:rPr>
              <a:t>Guided BY,</a:t>
            </a:r>
          </a:p>
          <a:p>
            <a:pPr algn="just"/>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Dhanalakshmi</a:t>
            </a:r>
            <a:endParaRPr sz="1500" dirty="0">
              <a:latin typeface="Times New Roman"/>
              <a:cs typeface="Times New Roman"/>
            </a:endParaRPr>
          </a:p>
        </p:txBody>
      </p:sp>
    </p:spTree>
    <p:extLst>
      <p:ext uri="{BB962C8B-B14F-4D97-AF65-F5344CB8AC3E}">
        <p14:creationId xmlns:p14="http://schemas.microsoft.com/office/powerpoint/2010/main" val="308081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5546" y="329514"/>
            <a:ext cx="9753599" cy="5062924"/>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PROBLEM STATEMENT:</a:t>
            </a:r>
          </a:p>
          <a:p>
            <a:r>
              <a:rPr lang="en-GB" sz="1900" b="1" dirty="0">
                <a:latin typeface="Times New Roman" panose="02020603050405020304" pitchFamily="18" charset="0"/>
                <a:cs typeface="Times New Roman" panose="02020603050405020304" pitchFamily="18" charset="0"/>
              </a:rPr>
              <a:t>Context: </a:t>
            </a:r>
            <a:r>
              <a:rPr lang="en-GB" sz="1900" dirty="0">
                <a:latin typeface="Times New Roman" panose="02020603050405020304" pitchFamily="18" charset="0"/>
                <a:cs typeface="Times New Roman" panose="02020603050405020304" pitchFamily="18" charset="0"/>
              </a:rPr>
              <a:t>An e-commerce platform, </a:t>
            </a:r>
            <a:r>
              <a:rPr lang="en-GB" sz="1900" dirty="0" err="1">
                <a:latin typeface="Times New Roman" panose="02020603050405020304" pitchFamily="18" charset="0"/>
                <a:cs typeface="Times New Roman" panose="02020603050405020304" pitchFamily="18" charset="0"/>
              </a:rPr>
              <a:t>ShopMax</a:t>
            </a:r>
            <a:r>
              <a:rPr lang="en-GB" sz="1900" dirty="0">
                <a:latin typeface="Times New Roman" panose="02020603050405020304" pitchFamily="18" charset="0"/>
                <a:cs typeface="Times New Roman" panose="02020603050405020304" pitchFamily="18" charset="0"/>
              </a:rPr>
              <a:t>, offers a diverse range of products to its customers. During sales events, the platform aims to showcase a selection of products on its homepage that maximizes customer engagement and potential revenue, given limited </a:t>
            </a:r>
            <a:r>
              <a:rPr lang="en-GB" sz="1900" dirty="0" err="1">
                <a:latin typeface="Times New Roman" panose="02020603050405020304" pitchFamily="18" charset="0"/>
                <a:cs typeface="Times New Roman" panose="02020603050405020304" pitchFamily="18" charset="0"/>
              </a:rPr>
              <a:t>space.Problem</a:t>
            </a:r>
            <a:r>
              <a:rPr lang="en-GB" sz="1900" dirty="0">
                <a:latin typeface="Times New Roman" panose="02020603050405020304" pitchFamily="18" charset="0"/>
                <a:cs typeface="Times New Roman" panose="02020603050405020304" pitchFamily="18" charset="0"/>
              </a:rPr>
              <a:t>: </a:t>
            </a:r>
            <a:r>
              <a:rPr lang="en-GB" sz="1900" dirty="0" err="1">
                <a:latin typeface="Times New Roman" panose="02020603050405020304" pitchFamily="18" charset="0"/>
                <a:cs typeface="Times New Roman" panose="02020603050405020304" pitchFamily="18" charset="0"/>
              </a:rPr>
              <a:t>ShopMax</a:t>
            </a:r>
            <a:r>
              <a:rPr lang="en-GB" sz="1900" dirty="0">
                <a:latin typeface="Times New Roman" panose="02020603050405020304" pitchFamily="18" charset="0"/>
                <a:cs typeface="Times New Roman" panose="02020603050405020304" pitchFamily="18" charset="0"/>
              </a:rPr>
              <a:t> needs to solve the Knapsack Problem to determine the optimal set of products to feature on the homepage. Given the constraints on space and the desire to maximize engagement and revenue, finding an exact solution is impractical, so an approximation algorithm is required.</a:t>
            </a:r>
          </a:p>
          <a:p>
            <a:r>
              <a:rPr lang="en-GB" sz="1900" b="1" dirty="0">
                <a:latin typeface="Times New Roman" panose="02020603050405020304" pitchFamily="18" charset="0"/>
                <a:cs typeface="Times New Roman" panose="02020603050405020304" pitchFamily="18" charset="0"/>
              </a:rPr>
              <a:t>Input:</a:t>
            </a:r>
          </a:p>
          <a:p>
            <a:r>
              <a:rPr lang="en-GB" sz="1900" dirty="0">
                <a:latin typeface="Times New Roman" panose="02020603050405020304" pitchFamily="18" charset="0"/>
                <a:cs typeface="Times New Roman" panose="02020603050405020304" pitchFamily="18" charset="0"/>
              </a:rPr>
              <a:t>1. Products: A set of products P=(p1.p2.....</a:t>
            </a:r>
            <a:r>
              <a:rPr lang="en-GB" sz="1900" dirty="0" err="1">
                <a:latin typeface="Times New Roman" panose="02020603050405020304" pitchFamily="18" charset="0"/>
                <a:cs typeface="Times New Roman" panose="02020603050405020304" pitchFamily="18" charset="0"/>
              </a:rPr>
              <a:t>pn</a:t>
            </a:r>
            <a:r>
              <a:rPr lang="en-GB" sz="1900" dirty="0">
                <a:latin typeface="Times New Roman" panose="02020603050405020304" pitchFamily="18" charset="0"/>
                <a:cs typeface="Times New Roman" panose="02020603050405020304" pitchFamily="18" charset="0"/>
              </a:rPr>
              <a:t>}P = \{p_1, p_2, \</a:t>
            </a:r>
            <a:r>
              <a:rPr lang="en-GB" sz="1900" dirty="0" err="1">
                <a:latin typeface="Times New Roman" panose="02020603050405020304" pitchFamily="18" charset="0"/>
                <a:cs typeface="Times New Roman" panose="02020603050405020304" pitchFamily="18" charset="0"/>
              </a:rPr>
              <a:t>ldots</a:t>
            </a:r>
            <a:r>
              <a:rPr lang="en-GB" sz="1900" dirty="0">
                <a:latin typeface="Times New Roman" panose="02020603050405020304" pitchFamily="18" charset="0"/>
                <a:cs typeface="Times New Roman" panose="02020603050405020304" pitchFamily="18" charset="0"/>
              </a:rPr>
              <a:t>, </a:t>
            </a:r>
            <a:r>
              <a:rPr lang="en-GB" sz="1900" dirty="0" err="1">
                <a:latin typeface="Times New Roman" panose="02020603050405020304" pitchFamily="18" charset="0"/>
                <a:cs typeface="Times New Roman" panose="02020603050405020304" pitchFamily="18" charset="0"/>
              </a:rPr>
              <a:t>p_n</a:t>
            </a:r>
            <a:r>
              <a:rPr lang="en-GB" sz="1900" dirty="0">
                <a:latin typeface="Times New Roman" panose="02020603050405020304" pitchFamily="18" charset="0"/>
                <a:cs typeface="Times New Roman" panose="02020603050405020304" pitchFamily="18" charset="0"/>
              </a:rPr>
              <a:t>\}P=(p1.p2</a:t>
            </a:r>
          </a:p>
          <a:p>
            <a:r>
              <a:rPr lang="en-GB" sz="1900" dirty="0">
                <a:latin typeface="Times New Roman" panose="02020603050405020304" pitchFamily="18" charset="0"/>
                <a:cs typeface="Times New Roman" panose="02020603050405020304" pitchFamily="18" charset="0"/>
              </a:rPr>
              <a:t>2.Values: Each product </a:t>
            </a:r>
            <a:r>
              <a:rPr lang="en-GB" sz="1900" dirty="0" err="1">
                <a:latin typeface="Times New Roman" panose="02020603050405020304" pitchFamily="18" charset="0"/>
                <a:cs typeface="Times New Roman" panose="02020603050405020304" pitchFamily="18" charset="0"/>
              </a:rPr>
              <a:t>pip_ipi</a:t>
            </a:r>
            <a:r>
              <a:rPr lang="en-GB" sz="1900" dirty="0">
                <a:latin typeface="Times New Roman" panose="02020603050405020304" pitchFamily="18" charset="0"/>
                <a:cs typeface="Times New Roman" panose="02020603050405020304" pitchFamily="18" charset="0"/>
              </a:rPr>
              <a:t> has an estimated revenue potential </a:t>
            </a:r>
            <a:r>
              <a:rPr lang="en-GB" sz="1900" dirty="0" err="1">
                <a:latin typeface="Times New Roman" panose="02020603050405020304" pitchFamily="18" charset="0"/>
                <a:cs typeface="Times New Roman" panose="02020603050405020304" pitchFamily="18" charset="0"/>
              </a:rPr>
              <a:t>viv_ivi</a:t>
            </a:r>
            <a:r>
              <a:rPr lang="en-GB" sz="1900" dirty="0">
                <a:latin typeface="Times New Roman" panose="02020603050405020304" pitchFamily="18" charset="0"/>
                <a:cs typeface="Times New Roman" panose="02020603050405020304" pitchFamily="18" charset="0"/>
              </a:rPr>
              <a:t>. </a:t>
            </a:r>
          </a:p>
          <a:p>
            <a:r>
              <a:rPr lang="en-GB" sz="1900" dirty="0">
                <a:latin typeface="Times New Roman" panose="02020603050405020304" pitchFamily="18" charset="0"/>
                <a:cs typeface="Times New Roman" panose="02020603050405020304" pitchFamily="18" charset="0"/>
              </a:rPr>
              <a:t>3. Sizes: Each product </a:t>
            </a:r>
            <a:r>
              <a:rPr lang="en-GB" sz="1900" dirty="0" err="1">
                <a:latin typeface="Times New Roman" panose="02020603050405020304" pitchFamily="18" charset="0"/>
                <a:cs typeface="Times New Roman" panose="02020603050405020304" pitchFamily="18" charset="0"/>
              </a:rPr>
              <a:t>pip_ipi</a:t>
            </a:r>
            <a:r>
              <a:rPr lang="en-GB" sz="1900" dirty="0">
                <a:latin typeface="Times New Roman" panose="02020603050405020304" pitchFamily="18" charset="0"/>
                <a:cs typeface="Times New Roman" panose="02020603050405020304" pitchFamily="18" charset="0"/>
              </a:rPr>
              <a:t> occupies a space </a:t>
            </a:r>
            <a:r>
              <a:rPr lang="en-GB" sz="1900" dirty="0" err="1">
                <a:latin typeface="Times New Roman" panose="02020603050405020304" pitchFamily="18" charset="0"/>
                <a:cs typeface="Times New Roman" panose="02020603050405020304" pitchFamily="18" charset="0"/>
              </a:rPr>
              <a:t>sis_isi</a:t>
            </a:r>
            <a:r>
              <a:rPr lang="en-GB" sz="1900" dirty="0">
                <a:latin typeface="Times New Roman" panose="02020603050405020304" pitchFamily="18" charset="0"/>
                <a:cs typeface="Times New Roman" panose="02020603050405020304" pitchFamily="18" charset="0"/>
              </a:rPr>
              <a:t> on the homepage. </a:t>
            </a:r>
          </a:p>
          <a:p>
            <a:r>
              <a:rPr lang="en-GB" sz="1900" dirty="0">
                <a:latin typeface="Times New Roman" panose="02020603050405020304" pitchFamily="18" charset="0"/>
                <a:cs typeface="Times New Roman" panose="02020603050405020304" pitchFamily="18" charset="0"/>
              </a:rPr>
              <a:t>4. Capacity: The maximum space SSS available on the homepage for featuring products.</a:t>
            </a:r>
          </a:p>
          <a:p>
            <a:r>
              <a:rPr lang="en-GB" sz="1900" b="1" dirty="0">
                <a:latin typeface="Times New Roman" panose="02020603050405020304" pitchFamily="18" charset="0"/>
                <a:cs typeface="Times New Roman" panose="02020603050405020304" pitchFamily="18" charset="0"/>
              </a:rPr>
              <a:t>Objective:</a:t>
            </a:r>
          </a:p>
          <a:p>
            <a:r>
              <a:rPr lang="en-GB" sz="1900" dirty="0">
                <a:latin typeface="Times New Roman" panose="02020603050405020304" pitchFamily="18" charset="0"/>
                <a:cs typeface="Times New Roman" panose="02020603050405020304" pitchFamily="18" charset="0"/>
              </a:rPr>
              <a:t>Design an approximation algorithm to determine the optimal set of products to feature on the homepage, such that:</a:t>
            </a:r>
          </a:p>
          <a:p>
            <a:r>
              <a:rPr lang="en-GB" sz="1900" dirty="0">
                <a:latin typeface="Times New Roman" panose="02020603050405020304" pitchFamily="18" charset="0"/>
                <a:cs typeface="Times New Roman" panose="02020603050405020304" pitchFamily="18" charset="0"/>
              </a:rPr>
              <a:t>1.The total estimated revenue potential of the selected products is maximized</a:t>
            </a:r>
          </a:p>
          <a:p>
            <a:r>
              <a:rPr lang="en-GB" sz="1900" dirty="0">
                <a:latin typeface="Times New Roman" panose="02020603050405020304" pitchFamily="18" charset="0"/>
                <a:cs typeface="Times New Roman" panose="02020603050405020304" pitchFamily="18" charset="0"/>
              </a:rPr>
              <a:t>2. The total space occupied by the selected products does not exceed the available space SSS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82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022" y="1021492"/>
            <a:ext cx="10256108" cy="2277547"/>
          </a:xfrm>
          <a:prstGeom prst="rect">
            <a:avLst/>
          </a:prstGeom>
        </p:spPr>
        <p:txBody>
          <a:bodyPr wrap="square">
            <a:spAutoFit/>
          </a:bodyPr>
          <a:lstStyle/>
          <a:p>
            <a:r>
              <a:rPr lang="en-IN" b="1" dirty="0">
                <a:latin typeface="Times New Roman" panose="02020603050405020304" pitchFamily="18" charset="0"/>
                <a:ea typeface="Times New Roman" panose="02020603050405020304" pitchFamily="18" charset="0"/>
              </a:rPr>
              <a:t>ABSTRACT:</a:t>
            </a:r>
            <a:endParaRPr lang="en-IN" sz="1600" dirty="0">
              <a:effectLst/>
              <a:latin typeface="Times New Roman" panose="02020603050405020304" pitchFamily="18" charset="0"/>
              <a:ea typeface="Times New Roman" panose="02020603050405020304" pitchFamily="18" charset="0"/>
            </a:endParaRPr>
          </a:p>
          <a:p>
            <a:pPr algn="just"/>
            <a:r>
              <a:rPr lang="en-IN" dirty="0">
                <a:latin typeface="Times New Roman" panose="02020603050405020304" pitchFamily="18" charset="0"/>
                <a:ea typeface="Times New Roman" panose="02020603050405020304" pitchFamily="18" charset="0"/>
              </a:rPr>
              <a:t>This paper explores </a:t>
            </a:r>
            <a:r>
              <a:rPr lang="en-IN" sz="1800" dirty="0">
                <a:solidFill>
                  <a:srgbClr val="000000"/>
                </a:solidFill>
                <a:effectLst/>
                <a:latin typeface="Times New Roman" panose="02020603050405020304" pitchFamily="18" charset="0"/>
                <a:ea typeface="Times New Roman" panose="02020603050405020304" pitchFamily="18" charset="0"/>
              </a:rPr>
              <a:t>In the context of e-commerce platforms, providing customers with a vast array of product options can often lead to decision fatigue, resulting in decreased sales conversions and customer satisfaction. This research explores strategies to minimize product selection while maintaining relevance and maximizing user experience. </a:t>
            </a:r>
            <a:r>
              <a:rPr lang="en-IN" sz="1800" kern="100" dirty="0">
                <a:solidFill>
                  <a:srgbClr val="000000"/>
                </a:solidFill>
                <a:effectLst/>
                <a:latin typeface="Times New Roman" panose="02020603050405020304" pitchFamily="18" charset="0"/>
                <a:ea typeface="Times New Roman" panose="02020603050405020304" pitchFamily="18" charset="0"/>
              </a:rPr>
              <a:t>Our findings demonstrate that a well-designed minimization strategy can improve user engagement, shorten decision-making time, and ultimately increase conversion rates, benefiting both customers and e-commerce platforms.</a:t>
            </a:r>
          </a:p>
          <a:p>
            <a:pPr algn="just"/>
            <a:endParaRPr lang="en-IN" sz="1600" dirty="0">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832022" y="3937686"/>
            <a:ext cx="9753600" cy="23083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INTRODUCTION:</a:t>
            </a:r>
          </a:p>
          <a:p>
            <a:pPr algn="just"/>
            <a:r>
              <a:rPr lang="en-IN" dirty="0">
                <a:latin typeface="Times New Roman" panose="02020603050405020304" pitchFamily="18" charset="0"/>
                <a:cs typeface="Times New Roman" panose="02020603050405020304" pitchFamily="18" charset="0"/>
              </a:rPr>
              <a:t>This paper aim </a:t>
            </a:r>
            <a:r>
              <a:rPr lang="en-IN" sz="1800" dirty="0">
                <a:solidFill>
                  <a:srgbClr val="000000"/>
                </a:solidFill>
                <a:effectLst/>
                <a:latin typeface="Times New Roman" panose="02020603050405020304" pitchFamily="18" charset="0"/>
                <a:ea typeface="Times New Roman" panose="02020603050405020304" pitchFamily="18" charset="0"/>
              </a:rPr>
              <a:t>Minimizing product selection without compromising on personalization and relevance has become a crucial challenge for e-commerce platforms. The goal is to help users quickly find products that align with their preferences while maintaining a seamless, engaging shopping experience. Achieving this balance requires the intelligent use of algorithms, user </a:t>
            </a:r>
            <a:r>
              <a:rPr lang="en-IN" sz="1800" dirty="0" err="1">
                <a:solidFill>
                  <a:srgbClr val="000000"/>
                </a:solidFill>
                <a:effectLst/>
                <a:latin typeface="Times New Roman" panose="02020603050405020304" pitchFamily="18" charset="0"/>
                <a:ea typeface="Times New Roman" panose="02020603050405020304" pitchFamily="18" charset="0"/>
              </a:rPr>
              <a:t>behavior</a:t>
            </a:r>
            <a:r>
              <a:rPr lang="en-IN" sz="1800" dirty="0">
                <a:solidFill>
                  <a:srgbClr val="000000"/>
                </a:solidFill>
                <a:effectLst/>
                <a:latin typeface="Times New Roman" panose="02020603050405020304" pitchFamily="18" charset="0"/>
                <a:ea typeface="Times New Roman" panose="02020603050405020304" pitchFamily="18" charset="0"/>
              </a:rPr>
              <a:t> analytics, and streamlined design approaches. This study explores various strategies and technologies, such as machine learning-driven recommendation systems, personalized search filters, and dynamic user interfaces, aimed at reducing the product selection pool.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41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8670" y="486032"/>
            <a:ext cx="4127157"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SAMPLE OUTPUT: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6B53C7-AC0C-48C4-A5B3-E8D557A3EE00}"/>
              </a:ext>
            </a:extLst>
          </p:cNvPr>
          <p:cNvPicPr/>
          <p:nvPr/>
        </p:nvPicPr>
        <p:blipFill>
          <a:blip r:embed="rId2"/>
          <a:stretch>
            <a:fillRect/>
          </a:stretch>
        </p:blipFill>
        <p:spPr>
          <a:xfrm>
            <a:off x="1111624" y="1102659"/>
            <a:ext cx="9260541" cy="5378823"/>
          </a:xfrm>
          <a:prstGeom prst="rect">
            <a:avLst/>
          </a:prstGeom>
        </p:spPr>
      </p:pic>
    </p:spTree>
    <p:extLst>
      <p:ext uri="{BB962C8B-B14F-4D97-AF65-F5344CB8AC3E}">
        <p14:creationId xmlns:p14="http://schemas.microsoft.com/office/powerpoint/2010/main" val="405698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4087" y="667265"/>
            <a:ext cx="8163697"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BEST CASE: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the best case scenario, </a:t>
            </a:r>
            <a:r>
              <a:rPr lang="en-IN" sz="1800" kern="100" dirty="0">
                <a:solidFill>
                  <a:srgbClr val="000000"/>
                </a:solidFill>
                <a:effectLst/>
                <a:latin typeface="Times New Roman" panose="02020603050405020304" pitchFamily="18" charset="0"/>
                <a:ea typeface="Times New Roman" panose="02020603050405020304" pitchFamily="18" charset="0"/>
              </a:rPr>
              <a:t>The best-case if the items are already sorted in decreasing order of value-to-weight ratio, you don't need to sort them, and the best case time complexity is </a:t>
            </a:r>
            <a:r>
              <a:rPr lang="en-IN" sz="1800" kern="1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𝑂</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𝑛</a:t>
            </a:r>
            <a:r>
              <a:rPr lang="en-IN" sz="1800" kern="100" dirty="0">
                <a:solidFill>
                  <a:srgbClr val="000000"/>
                </a:solidFill>
                <a:effectLst/>
                <a:latin typeface="Times New Roman" panose="02020603050405020304" pitchFamily="18" charset="0"/>
                <a:ea typeface="Times New Roman" panose="02020603050405020304" pitchFamily="18" charset="0"/>
              </a:rPr>
              <a:t> ) O(n) for selecting the items. If the total weight of all items is less than or equal to the knapsack's capacity </a:t>
            </a:r>
            <a:r>
              <a:rPr lang="en-IN" sz="1800" kern="1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𝑊</a:t>
            </a:r>
            <a:r>
              <a:rPr lang="en-IN" kern="100" dirty="0">
                <a:solidFill>
                  <a:srgbClr val="000000"/>
                </a:solidFill>
                <a:latin typeface="Times New Roman" panose="02020603050405020304" pitchFamily="18" charset="0"/>
                <a:ea typeface="Times New Roman" panose="02020603050405020304" pitchFamily="18" charset="0"/>
                <a:cs typeface="Cambria Math" panose="020405030504060302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04087" y="2563511"/>
            <a:ext cx="7414054" cy="1477328"/>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Worst Case:</a:t>
            </a:r>
            <a:r>
              <a:rPr lang="en-IN" dirty="0">
                <a:latin typeface="Times New Roman" panose="02020603050405020304" pitchFamily="18" charset="0"/>
                <a:cs typeface="Times New Roman" panose="02020603050405020304" pitchFamily="18" charset="0"/>
              </a:rPr>
              <a:t>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In the worst-case scenario, </a:t>
            </a:r>
            <a:r>
              <a:rPr lang="en-IN" sz="1800" kern="100" dirty="0">
                <a:solidFill>
                  <a:srgbClr val="000000"/>
                </a:solidFill>
                <a:effectLst/>
                <a:latin typeface="Times New Roman" panose="02020603050405020304" pitchFamily="18" charset="0"/>
                <a:ea typeface="Times New Roman" panose="02020603050405020304" pitchFamily="18" charset="0"/>
              </a:rPr>
              <a:t>The worst-case For the 0/1 Knapsack Problem, the worst-case time complexity is O(2^n), which makes it an NP-complete problem.</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4087" y="4744995"/>
            <a:ext cx="7488194" cy="1651862"/>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Average Case:</a:t>
            </a:r>
          </a:p>
          <a:p>
            <a:pPr algn="just"/>
            <a:endParaRPr lang="en-IN" dirty="0">
              <a:latin typeface="Times New Roman" panose="02020603050405020304" pitchFamily="18" charset="0"/>
              <a:cs typeface="Times New Roman" panose="02020603050405020304" pitchFamily="18" charset="0"/>
            </a:endParaRPr>
          </a:p>
          <a:p>
            <a:pPr marL="6350" marR="40640" indent="-6350" algn="just">
              <a:lnSpc>
                <a:spcPct val="103000"/>
              </a:lnSpc>
              <a:spcAft>
                <a:spcPts val="1325"/>
              </a:spcAft>
            </a:pPr>
            <a:r>
              <a:rPr lang="en-IN" dirty="0">
                <a:latin typeface="Times New Roman" panose="02020603050405020304" pitchFamily="18" charset="0"/>
                <a:cs typeface="Times New Roman" panose="02020603050405020304" pitchFamily="18" charset="0"/>
              </a:rPr>
              <a:t>The average case</a:t>
            </a:r>
            <a:r>
              <a:rPr lang="en-IN" sz="1800" kern="100" dirty="0">
                <a:solidFill>
                  <a:srgbClr val="000000"/>
                </a:solidFill>
                <a:effectLst/>
                <a:latin typeface="Times New Roman" panose="02020603050405020304" pitchFamily="18" charset="0"/>
                <a:ea typeface="Times New Roman" panose="02020603050405020304" pitchFamily="18" charset="0"/>
              </a:rPr>
              <a:t> For the 0/1 Knapsack Problem, the average-case time complexity is typically: </a:t>
            </a:r>
          </a:p>
          <a:p>
            <a:pPr marR="40640" lvl="0" algn="just">
              <a:lnSpc>
                <a:spcPct val="103000"/>
              </a:lnSpc>
              <a:spcAft>
                <a:spcPts val="1325"/>
              </a:spcAft>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1.O(</a:t>
            </a:r>
            <a:r>
              <a:rPr lang="en-IN" sz="1800" kern="100" dirty="0" err="1">
                <a:solidFill>
                  <a:srgbClr val="000000"/>
                </a:solidFill>
                <a:effectLst/>
                <a:latin typeface="Times New Roman" panose="02020603050405020304" pitchFamily="18" charset="0"/>
                <a:ea typeface="Times New Roman" panose="02020603050405020304" pitchFamily="18" charset="0"/>
              </a:rPr>
              <a:t>nW</a:t>
            </a:r>
            <a:r>
              <a:rPr lang="en-IN" sz="1800" kern="100" dirty="0">
                <a:solidFill>
                  <a:srgbClr val="000000"/>
                </a:solidFill>
                <a:effectLst/>
                <a:latin typeface="Times New Roman" panose="02020603050405020304" pitchFamily="18" charset="0"/>
                <a:ea typeface="Times New Roman" panose="02020603050405020304" pitchFamily="18" charset="0"/>
              </a:rPr>
              <a:t>) for Dynamic Programming (DP) algorithms.</a:t>
            </a:r>
          </a:p>
        </p:txBody>
      </p:sp>
    </p:spTree>
    <p:extLst>
      <p:ext uri="{BB962C8B-B14F-4D97-AF65-F5344CB8AC3E}">
        <p14:creationId xmlns:p14="http://schemas.microsoft.com/office/powerpoint/2010/main" val="350714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475" y="1383957"/>
            <a:ext cx="9078098" cy="3262432"/>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Future Scope: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future scope for </a:t>
            </a:r>
            <a:r>
              <a:rPr lang="en-IN" sz="1800" kern="100" dirty="0">
                <a:solidFill>
                  <a:srgbClr val="000000"/>
                </a:solidFill>
                <a:effectLst/>
                <a:latin typeface="Times New Roman" panose="02020603050405020304" pitchFamily="18" charset="0"/>
                <a:ea typeface="Times New Roman" panose="02020603050405020304" pitchFamily="18" charset="0"/>
              </a:rPr>
              <a:t>Minimizing product selection in an e-commerce platform can improve user experience by making it easier for customers to find the right products without overwhelming them. This strategy is known as "curated shopping" or "personalized filtering." Here are some future trends and opportunities in this area.</a:t>
            </a:r>
            <a:r>
              <a:rPr lang="en-GB" sz="1800" kern="100" dirty="0">
                <a:solidFill>
                  <a:srgbClr val="000000"/>
                </a:solidFill>
                <a:effectLst/>
                <a:latin typeface="Times New Roman" panose="02020603050405020304" pitchFamily="18" charset="0"/>
                <a:ea typeface="Times New Roman" panose="02020603050405020304" pitchFamily="18" charset="0"/>
              </a:rPr>
              <a:t> In improving user experience, optimizing inventory management, and personalized recommendations. The knapsack problem, which focuses on optimizing the selection of items given weight and value constraints, can be applied to minimize the overwhelming number of products shown to users while maximizing relevance and satisfaction.</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1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205" y="1466336"/>
            <a:ext cx="9877168" cy="3078535"/>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a:p>
            <a:pPr marL="6350" marR="40640" indent="-6350" algn="just">
              <a:lnSpc>
                <a:spcPct val="103000"/>
              </a:lnSpc>
              <a:spcAft>
                <a:spcPts val="1325"/>
              </a:spcAft>
            </a:pPr>
            <a:r>
              <a:rPr lang="en-IN" dirty="0">
                <a:latin typeface="Times New Roman" panose="02020603050405020304" pitchFamily="18" charset="0"/>
                <a:cs typeface="Times New Roman" panose="02020603050405020304" pitchFamily="18" charset="0"/>
              </a:rPr>
              <a:t>In conclusion, </a:t>
            </a:r>
            <a:r>
              <a:rPr lang="en-IN" sz="1800" kern="100" dirty="0">
                <a:solidFill>
                  <a:srgbClr val="000000"/>
                </a:solidFill>
                <a:effectLst/>
                <a:latin typeface="Times New Roman" panose="02020603050405020304" pitchFamily="18" charset="0"/>
                <a:ea typeface="Times New Roman" panose="02020603050405020304" pitchFamily="18" charset="0"/>
              </a:rPr>
              <a:t>The Knapsack Problem is a classical optimization challenge with broad applications in resource allocation and decision-making.</a:t>
            </a:r>
            <a:r>
              <a:rPr lang="en-IN" sz="1800" kern="100" dirty="0">
                <a:solidFill>
                  <a:srgbClr val="E9EDEF"/>
                </a:solidFill>
                <a:effectLst/>
                <a:latin typeface="System"/>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Dynamic Programming (0/1 Knapsack): Provides a polynomial-time solution with complexity </a:t>
            </a:r>
            <a:r>
              <a:rPr lang="en-IN" sz="1800" kern="1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𝑂</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𝑛</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𝑊</a:t>
            </a:r>
            <a:r>
              <a:rPr lang="en-IN" sz="1800" kern="100" dirty="0">
                <a:solidFill>
                  <a:srgbClr val="000000"/>
                </a:solidFill>
                <a:effectLst/>
                <a:latin typeface="Times New Roman" panose="02020603050405020304" pitchFamily="18" charset="0"/>
                <a:ea typeface="Times New Roman" panose="02020603050405020304" pitchFamily="18" charset="0"/>
              </a:rPr>
              <a:t> O(</a:t>
            </a:r>
            <a:r>
              <a:rPr lang="en-IN" sz="1800" kern="100" dirty="0" err="1">
                <a:solidFill>
                  <a:srgbClr val="000000"/>
                </a:solidFill>
                <a:effectLst/>
                <a:latin typeface="Times New Roman" panose="02020603050405020304" pitchFamily="18" charset="0"/>
                <a:ea typeface="Times New Roman" panose="02020603050405020304" pitchFamily="18" charset="0"/>
              </a:rPr>
              <a:t>nW</a:t>
            </a:r>
            <a:r>
              <a:rPr lang="en-IN" sz="1800" kern="100" dirty="0">
                <a:solidFill>
                  <a:srgbClr val="000000"/>
                </a:solidFill>
                <a:effectLst/>
                <a:latin typeface="Times New Roman" panose="02020603050405020304" pitchFamily="18" charset="0"/>
                <a:ea typeface="Times New Roman" panose="02020603050405020304" pitchFamily="18" charset="0"/>
              </a:rPr>
              <a:t>). Ideal for problems with bounded weights and values, though it can be computationally expensive for large capacities.</a:t>
            </a:r>
            <a:r>
              <a:rPr lang="en-IN" sz="1800" kern="0" dirty="0">
                <a:solidFill>
                  <a:srgbClr val="D1D7DB"/>
                </a:solidFill>
                <a:effectLst/>
                <a:latin typeface="inherit"/>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The Knapsack Problem’s solution strategy depends on the problem variant and constraints. While dynamic programming and greedy approaches provide efficient solutions for their respective problem variants, understanding their complexities and trade-offs is crucial for applying them effectively to real-world scenarios.</a:t>
            </a:r>
          </a:p>
          <a:p>
            <a:pPr marL="6350" marR="40640" indent="-6350" algn="just">
              <a:lnSpc>
                <a:spcPct val="103000"/>
              </a:lnSpc>
              <a:spcAft>
                <a:spcPts val="132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59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1524" y="1433384"/>
            <a:ext cx="2669060" cy="782594"/>
          </a:xfrm>
          <a:prstGeom prst="rect">
            <a:avLst/>
          </a:prstGeom>
          <a:noFill/>
        </p:spPr>
        <p:txBody>
          <a:bodyPr wrap="square" rtlCol="0">
            <a:spAutoFit/>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pic>
        <p:nvPicPr>
          <p:cNvPr id="5" name="Picture 4">
            <a:extLst>
              <a:ext uri="{FF2B5EF4-FFF2-40B4-BE49-F238E27FC236}">
                <a16:creationId xmlns:a16="http://schemas.microsoft.com/office/drawing/2014/main" id="{7DEC0D8D-5772-465A-A693-886F8E9792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52600" y="645459"/>
            <a:ext cx="7077635" cy="5446422"/>
          </a:xfrm>
          <a:prstGeom prst="rect">
            <a:avLst/>
          </a:prstGeom>
        </p:spPr>
      </p:pic>
    </p:spTree>
    <p:extLst>
      <p:ext uri="{BB962C8B-B14F-4D97-AF65-F5344CB8AC3E}">
        <p14:creationId xmlns:p14="http://schemas.microsoft.com/office/powerpoint/2010/main" val="3840888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821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 Math</vt:lpstr>
      <vt:lpstr>inherit</vt:lpstr>
      <vt:lpstr>System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Number of Groups to Create a Valid Assignment</dc:title>
  <dc:creator>MANOJ</dc:creator>
  <cp:lastModifiedBy>Haneesha Kandi</cp:lastModifiedBy>
  <cp:revision>7</cp:revision>
  <dcterms:created xsi:type="dcterms:W3CDTF">2024-09-11T03:05:50Z</dcterms:created>
  <dcterms:modified xsi:type="dcterms:W3CDTF">2024-09-11T04:15:17Z</dcterms:modified>
</cp:coreProperties>
</file>