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7" r:id="rId12"/>
    <p:sldId id="268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898D3B-C202-478A-B4C7-86790535722A}" v="8" dt="2024-06-24T04:52:37.8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F9B3-B055-46DC-A033-7BE87D9BD2D9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0D5C-065F-42B7-9B34-DED2EC545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395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F9B3-B055-46DC-A033-7BE87D9BD2D9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0D5C-065F-42B7-9B34-DED2EC545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084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F9B3-B055-46DC-A033-7BE87D9BD2D9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0D5C-065F-42B7-9B34-DED2EC545521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3017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F9B3-B055-46DC-A033-7BE87D9BD2D9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0D5C-065F-42B7-9B34-DED2EC545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477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F9B3-B055-46DC-A033-7BE87D9BD2D9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0D5C-065F-42B7-9B34-DED2EC54552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674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F9B3-B055-46DC-A033-7BE87D9BD2D9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0D5C-065F-42B7-9B34-DED2EC545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643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F9B3-B055-46DC-A033-7BE87D9BD2D9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0D5C-065F-42B7-9B34-DED2EC545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633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F9B3-B055-46DC-A033-7BE87D9BD2D9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0D5C-065F-42B7-9B34-DED2EC545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522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F9B3-B055-46DC-A033-7BE87D9BD2D9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0D5C-065F-42B7-9B34-DED2EC545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349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F9B3-B055-46DC-A033-7BE87D9BD2D9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0D5C-065F-42B7-9B34-DED2EC545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90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F9B3-B055-46DC-A033-7BE87D9BD2D9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0D5C-065F-42B7-9B34-DED2EC545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09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F9B3-B055-46DC-A033-7BE87D9BD2D9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0D5C-065F-42B7-9B34-DED2EC545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370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F9B3-B055-46DC-A033-7BE87D9BD2D9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0D5C-065F-42B7-9B34-DED2EC545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013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F9B3-B055-46DC-A033-7BE87D9BD2D9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0D5C-065F-42B7-9B34-DED2EC545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882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F9B3-B055-46DC-A033-7BE87D9BD2D9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0D5C-065F-42B7-9B34-DED2EC545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201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F9B3-B055-46DC-A033-7BE87D9BD2D9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0D5C-065F-42B7-9B34-DED2EC545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220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CF9B3-B055-46DC-A033-7BE87D9BD2D9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81F0D5C-065F-42B7-9B34-DED2EC545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8550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E623CA-C798-790D-EB6A-688A35FC482A}"/>
              </a:ext>
            </a:extLst>
          </p:cNvPr>
          <p:cNvSpPr txBox="1"/>
          <p:nvPr/>
        </p:nvSpPr>
        <p:spPr>
          <a:xfrm>
            <a:off x="1155547" y="658761"/>
            <a:ext cx="904050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AND ENCRYPTION SYSTEM FOR ONLINE BANKING SYSTEM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B97AA2-6C06-D182-7FAD-46D2E476B104}"/>
              </a:ext>
            </a:extLst>
          </p:cNvPr>
          <p:cNvSpPr txBox="1"/>
          <p:nvPr/>
        </p:nvSpPr>
        <p:spPr>
          <a:xfrm>
            <a:off x="5820698" y="4744065"/>
            <a:ext cx="55945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/>
              <a:t>V. Thirupathirao.(192211896)</a:t>
            </a:r>
          </a:p>
          <a:p>
            <a:r>
              <a:rPr lang="en-IN" sz="3000" dirty="0"/>
              <a:t>SK. Jani Basha.(192211136)</a:t>
            </a:r>
          </a:p>
          <a:p>
            <a:endParaRPr lang="en-IN" sz="3000" dirty="0"/>
          </a:p>
          <a:p>
            <a:r>
              <a:rPr lang="en-IN" sz="3000" dirty="0"/>
              <a:t>FACULTY:-DR. G. Jayandhi</a:t>
            </a:r>
          </a:p>
        </p:txBody>
      </p:sp>
    </p:spTree>
    <p:extLst>
      <p:ext uri="{BB962C8B-B14F-4D97-AF65-F5344CB8AC3E}">
        <p14:creationId xmlns:p14="http://schemas.microsoft.com/office/powerpoint/2010/main" val="2570286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7D83AA-3100-3347-AE7A-B91C7FCB5AE1}"/>
              </a:ext>
            </a:extLst>
          </p:cNvPr>
          <p:cNvSpPr txBox="1"/>
          <p:nvPr/>
        </p:nvSpPr>
        <p:spPr>
          <a:xfrm>
            <a:off x="294968" y="1193095"/>
            <a:ext cx="470965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**Authentication Algorithms:**</a:t>
            </a:r>
          </a:p>
          <a:p>
            <a:endParaRPr lang="en-US" dirty="0"/>
          </a:p>
          <a:p>
            <a:r>
              <a:rPr lang="en-US" dirty="0"/>
              <a:t>1. **Password-based Authentication:**</a:t>
            </a:r>
          </a:p>
          <a:p>
            <a:r>
              <a:rPr lang="en-US" dirty="0"/>
              <a:t>   - **PBKDF2:** Enhances password security by adding a salt (random data) and performing many iterations to make it harder for attackers to crack.</a:t>
            </a:r>
          </a:p>
          <a:p>
            <a:endParaRPr lang="en-US" dirty="0"/>
          </a:p>
          <a:p>
            <a:r>
              <a:rPr lang="en-US" dirty="0"/>
              <a:t>2. **Biometric Authentication:**</a:t>
            </a:r>
          </a:p>
          <a:p>
            <a:r>
              <a:rPr lang="en-US" dirty="0"/>
              <a:t>   - **Fingerprint Recognition:** Compares unique fingerprint patterns.</a:t>
            </a:r>
          </a:p>
          <a:p>
            <a:r>
              <a:rPr lang="en-US" dirty="0"/>
              <a:t>   - **Facial Recognition:** Analyzes and matches facial features.</a:t>
            </a:r>
          </a:p>
          <a:p>
            <a:endParaRPr lang="en-US" dirty="0"/>
          </a:p>
          <a:p>
            <a:r>
              <a:rPr lang="en-US" dirty="0"/>
              <a:t>3. **Two-Factor Authentication (2FA):**</a:t>
            </a:r>
          </a:p>
          <a:p>
            <a:r>
              <a:rPr lang="en-US" dirty="0"/>
              <a:t>   - **TOTP:** Generates a temporary code that changes every 30 seconds.</a:t>
            </a:r>
          </a:p>
          <a:p>
            <a:r>
              <a:rPr lang="en-US" dirty="0"/>
              <a:t>   - **HOTP:** Creates a one-time password based on a counter.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811BCA-1472-B93C-3997-7DC5CEF53D5A}"/>
              </a:ext>
            </a:extLst>
          </p:cNvPr>
          <p:cNvSpPr txBox="1"/>
          <p:nvPr/>
        </p:nvSpPr>
        <p:spPr>
          <a:xfrm>
            <a:off x="5122607" y="1220896"/>
            <a:ext cx="677442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**Encryption Algorithms:**</a:t>
            </a:r>
          </a:p>
          <a:p>
            <a:endParaRPr lang="en-US" dirty="0"/>
          </a:p>
          <a:p>
            <a:r>
              <a:rPr lang="en-US" dirty="0"/>
              <a:t>1. **Symmetric Encryption:**</a:t>
            </a:r>
          </a:p>
          <a:p>
            <a:r>
              <a:rPr lang="en-US" dirty="0"/>
              <a:t>   - **AES:** Encrypts data in blocks using a key. It’s very secure and widely used.</a:t>
            </a:r>
          </a:p>
          <a:p>
            <a:r>
              <a:rPr lang="en-US" dirty="0"/>
              <a:t>   - **DES:** An older method now replaced by AES, encrypts data in smaller blocks.</a:t>
            </a:r>
          </a:p>
          <a:p>
            <a:endParaRPr lang="en-US" dirty="0"/>
          </a:p>
          <a:p>
            <a:r>
              <a:rPr lang="en-US" dirty="0"/>
              <a:t>2. **Asymmetric Encryption:**</a:t>
            </a:r>
          </a:p>
          <a:p>
            <a:r>
              <a:rPr lang="en-US" dirty="0"/>
              <a:t>   - **RSA:** Uses a public key for encrypting data and a private key for decrypting it.</a:t>
            </a:r>
          </a:p>
          <a:p>
            <a:r>
              <a:rPr lang="en-US" dirty="0"/>
              <a:t>   - **ECC:** Provides strong security with shorter keys, making it efficient for mobile devices.</a:t>
            </a:r>
          </a:p>
          <a:p>
            <a:endParaRPr lang="en-US" dirty="0"/>
          </a:p>
          <a:p>
            <a:r>
              <a:rPr lang="en-US" dirty="0"/>
              <a:t>3. **Hash Functions:**</a:t>
            </a:r>
          </a:p>
          <a:p>
            <a:r>
              <a:rPr lang="en-US" dirty="0"/>
              <a:t>   - **SHA-256:** Creates a 256-bit fixed-length string from data, used for verifying data integrity.</a:t>
            </a:r>
          </a:p>
          <a:p>
            <a:r>
              <a:rPr lang="en-US" dirty="0"/>
              <a:t>   - **MD5:** Creates a 128-bit fixed-length string, but it’s less secure and being replaced by better options like SHA-256.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45617C-987C-48D2-7EAB-00DAC7C97DC6}"/>
              </a:ext>
            </a:extLst>
          </p:cNvPr>
          <p:cNvSpPr txBox="1"/>
          <p:nvPr/>
        </p:nvSpPr>
        <p:spPr>
          <a:xfrm>
            <a:off x="865239" y="309593"/>
            <a:ext cx="8691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IMPLEMENTATION OF ALGORITHM</a:t>
            </a:r>
          </a:p>
        </p:txBody>
      </p:sp>
    </p:spTree>
    <p:extLst>
      <p:ext uri="{BB962C8B-B14F-4D97-AF65-F5344CB8AC3E}">
        <p14:creationId xmlns:p14="http://schemas.microsoft.com/office/powerpoint/2010/main" val="557832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64CB6F-260F-A963-682B-C730DC074B76}"/>
              </a:ext>
            </a:extLst>
          </p:cNvPr>
          <p:cNvSpPr txBox="1"/>
          <p:nvPr/>
        </p:nvSpPr>
        <p:spPr>
          <a:xfrm>
            <a:off x="521110" y="766732"/>
            <a:ext cx="1064833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current authentication and encryption systems for online banking play a crucial role in securing users' financial information. While these systems offer significant protection against unauthorized access and data breaches, they are not without drawbacks. Password-based authentication is vulnerable to weak passwords and phishing attacks. Biometric systems face privacy concerns and spoofing risks. Two-factor authentication can be inconvenient and is not immune to advanced phishing techniques. Encryption, while effective, introduces performance overhead and requires robust key management.</a:t>
            </a:r>
          </a:p>
        </p:txBody>
      </p:sp>
    </p:spTree>
    <p:extLst>
      <p:ext uri="{BB962C8B-B14F-4D97-AF65-F5344CB8AC3E}">
        <p14:creationId xmlns:p14="http://schemas.microsoft.com/office/powerpoint/2010/main" val="2002939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967C1F-4FF8-3781-119A-B3526C9CE08B}"/>
              </a:ext>
            </a:extLst>
          </p:cNvPr>
          <p:cNvSpPr txBox="1"/>
          <p:nvPr/>
        </p:nvSpPr>
        <p:spPr>
          <a:xfrm>
            <a:off x="314632" y="304801"/>
            <a:ext cx="11031794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Biometric Authentication: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Multi-modal Biometrics: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Combining multiple biometric factors (e.g., fingerprint and facial recognition) to improve accuracy and security.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Liveness Detection: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Implementing advanced techniques to ensure the biometric data is from a live person and not a spoof.</a:t>
            </a:r>
          </a:p>
          <a:p>
            <a:pPr>
              <a:buFont typeface="+mj-lt"/>
              <a:buAutoNum type="arabicPeriod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Two-Factor Authentication: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Security Keys: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hardware tokens like YubiKeys for 2FA, which are more resistant to phishing.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 Notifications: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Utilizing app-based notifications instead of SMS for 2FA to mitigate SIM swapping risks.</a:t>
            </a:r>
          </a:p>
          <a:p>
            <a:pPr>
              <a:buFont typeface="+mj-lt"/>
              <a:buAutoNum type="arabicPeriod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 Alternatives: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 less Authentication: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Adopting methods like email-based links or biometrics to eliminate the need for passwords.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Biometrics: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patterns in user behavior (e.g., typing speed, mouse movements) to authenticate users.</a:t>
            </a:r>
          </a:p>
          <a:p>
            <a:pPr>
              <a:buFont typeface="+mj-lt"/>
              <a:buAutoNum type="arabicPeriod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Encryption Techniques: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Post-Quantum Cryptography: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Developing algorithms that are resistant to potential future quantum computing attacks.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Homomorphic Encryption: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Allowing data to be processed without decrypting it, enhancing security in data processing.</a:t>
            </a:r>
          </a:p>
        </p:txBody>
      </p:sp>
    </p:spTree>
    <p:extLst>
      <p:ext uri="{BB962C8B-B14F-4D97-AF65-F5344CB8AC3E}">
        <p14:creationId xmlns:p14="http://schemas.microsoft.com/office/powerpoint/2010/main" val="1076852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D709C37-3077-A56F-6B88-123BE7A0B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"/>
            <a:ext cx="12192000" cy="678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306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C2D2E1-0531-CBAE-25BB-66BD1E3CE10F}"/>
              </a:ext>
            </a:extLst>
          </p:cNvPr>
          <p:cNvSpPr txBox="1"/>
          <p:nvPr/>
        </p:nvSpPr>
        <p:spPr>
          <a:xfrm>
            <a:off x="732503" y="630387"/>
            <a:ext cx="1072699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**Authentication** checks that the person trying to access an account is really who they say they are. This can be done with: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Passwords: A secret word or phrase only the user knows.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Biometrics: Unique physical features like fingerprints or facial recognition.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Two-Factor Authentication (2FA):  A second form of ID, like a code sent to the user’s phone.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**Encryption** protects the data itself. It changes information into a code that only someone with the right key can read. This way, even if hackers intercept the data, they can’t understand it. Common encryption methods include: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Advanced Encryption Standard (AES):  A strong encryption method.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Secure Socket Layer (SSL): Protects data during transmission.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 Together, these systems keep online banking safe by: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Making sure only authorized users can access accounts.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Protecting data from being read by unauthorized people.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Preventing fraud and data breaches.-&gt;</a:t>
            </a:r>
          </a:p>
        </p:txBody>
      </p:sp>
    </p:spTree>
    <p:extLst>
      <p:ext uri="{BB962C8B-B14F-4D97-AF65-F5344CB8AC3E}">
        <p14:creationId xmlns:p14="http://schemas.microsoft.com/office/powerpoint/2010/main" val="2110449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3F4AD6-5720-8A70-CE87-29658FFBF7C1}"/>
              </a:ext>
            </a:extLst>
          </p:cNvPr>
          <p:cNvSpPr txBox="1"/>
          <p:nvPr/>
        </p:nvSpPr>
        <p:spPr>
          <a:xfrm>
            <a:off x="911295" y="893699"/>
            <a:ext cx="8710863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banking, also known as internet banking, enables customers to conduct financial transactions through a financial institution's website. Common features of online banking include: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**Non-transactional tasks**: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1. Viewing account balances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2. Viewing recent transactions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3. Downloading bank statements (e.g., in PDF format)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4. Viewing images of paid cheques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5. Ordering cheque books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6. Downloading periodic account statements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7. Downloading applications for M-banking, E-banking, etc.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969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D1E4FB-4C28-C9D3-46DE-CFBB3C3E4880}"/>
              </a:ext>
            </a:extLst>
          </p:cNvPr>
          <p:cNvSpPr txBox="1"/>
          <p:nvPr/>
        </p:nvSpPr>
        <p:spPr>
          <a:xfrm>
            <a:off x="857994" y="789684"/>
            <a:ext cx="8710863" cy="6045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DESIGN WORK</a:t>
            </a:r>
          </a:p>
          <a:p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5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1.Identifying the key components.</a:t>
            </a:r>
            <a:r>
              <a:rPr lang="en-IN" sz="25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                   </a:t>
            </a:r>
            <a:endParaRPr lang="en-IN" sz="25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-&gt;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Public Key Infrastructure (PKI)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-&gt;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Symmetric and Asymmetric Encryption: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-&gt; Hash Functions</a:t>
            </a:r>
          </a:p>
          <a:p>
            <a:pPr marL="228600" algn="just">
              <a:lnSpc>
                <a:spcPct val="107000"/>
              </a:lnSpc>
              <a:spcAft>
                <a:spcPts val="800"/>
              </a:spcAft>
            </a:pPr>
            <a:r>
              <a:rPr lang="en-IN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-&gt; Key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Management</a:t>
            </a:r>
          </a:p>
          <a:p>
            <a:pPr marL="228600" algn="just"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5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2.Functionality:</a:t>
            </a:r>
          </a:p>
          <a:p>
            <a:r>
              <a:rPr lang="en-IN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-&gt;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PKI (Public Key Infrastructure)</a:t>
            </a:r>
          </a:p>
          <a:p>
            <a:r>
              <a:rPr lang="en-IN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-&gt;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 Algorithms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-&gt;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Management</a:t>
            </a:r>
          </a:p>
          <a:p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5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Architectural Design.</a:t>
            </a:r>
          </a:p>
          <a:p>
            <a:r>
              <a:rPr lang="en-IN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Components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-&gt;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and Cryptography Mechanisms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114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8D152-8BE4-7195-6BEC-A86DEE4E79B6}"/>
              </a:ext>
            </a:extLst>
          </p:cNvPr>
          <p:cNvSpPr txBox="1"/>
          <p:nvPr/>
        </p:nvSpPr>
        <p:spPr>
          <a:xfrm>
            <a:off x="576740" y="767807"/>
            <a:ext cx="10317402" cy="5695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4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1.Identifying the key components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-&gt; Public Key Infrastructure (PKI):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Used for secure key exchange, digital signatures, and certificate management.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online banking, PKI facilitates the issuance and management of digital certificates used for authentication and encryption.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3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-&gt;Symmetric and Asymmetric Encryption: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Symmetric encryption is used for encrypting large volumes of data efficiently, while asymmetric encryption is employed for key exchange and digital signatures.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AES is commonly used for symmetric encryption, while RSA is popular for asymmetric encryption.</a:t>
            </a:r>
          </a:p>
          <a:p>
            <a:pPr marL="228600" algn="just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264468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C2979D-7BEE-6062-D2AB-64FD6C520436}"/>
              </a:ext>
            </a:extLst>
          </p:cNvPr>
          <p:cNvSpPr txBox="1"/>
          <p:nvPr/>
        </p:nvSpPr>
        <p:spPr>
          <a:xfrm>
            <a:off x="563544" y="727347"/>
            <a:ext cx="9095874" cy="5332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3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Hash Functions: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Cryptographic hash functions like SHA-256 are used for data integrity verification.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Hashing ensures that data transmitted between the user's device and the bank's server remains unchanged during transit.</a:t>
            </a:r>
          </a:p>
          <a:p>
            <a:pPr marL="228600" algn="just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3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 Management: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Proper key management practices are crucial for securely generating, storing, and exchanging encryption keys.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 rotation, key escrow, and key revocation mechanisms are implemented to enhance security.</a:t>
            </a:r>
          </a:p>
          <a:p>
            <a:pPr marL="228600" algn="just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05697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B74A10-1938-E5F4-9EE5-D20913B1BC09}"/>
              </a:ext>
            </a:extLst>
          </p:cNvPr>
          <p:cNvSpPr txBox="1"/>
          <p:nvPr/>
        </p:nvSpPr>
        <p:spPr>
          <a:xfrm>
            <a:off x="628229" y="489734"/>
            <a:ext cx="1034457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2.Functionality:</a:t>
            </a:r>
          </a:p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-&gt;PKI (Public Key Infrastructure)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Manages digital certificates for secure communication.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CAs issue digital certificates to verify identities.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Ensures secure communication channels.</a:t>
            </a:r>
          </a:p>
          <a:p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-&gt;Encryption Algorithms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AES: Symmetric encryption for secure data storage and transmission.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RSA: Asymmetric encryption for secure key exchange and digital 	signatures.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-&gt;Key Management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Key Rotation: Regular key updates to reduce compromise risk.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Key Escrow: Secure storage and recovery of encryption keys.</a:t>
            </a:r>
          </a:p>
        </p:txBody>
      </p:sp>
    </p:spTree>
    <p:extLst>
      <p:ext uri="{BB962C8B-B14F-4D97-AF65-F5344CB8AC3E}">
        <p14:creationId xmlns:p14="http://schemas.microsoft.com/office/powerpoint/2010/main" val="1609827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197259-4817-6E64-9EEC-1DD086A83F59}"/>
              </a:ext>
            </a:extLst>
          </p:cNvPr>
          <p:cNvSpPr txBox="1"/>
          <p:nvPr/>
        </p:nvSpPr>
        <p:spPr>
          <a:xfrm>
            <a:off x="406810" y="333137"/>
            <a:ext cx="1042833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 Key Components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Client-Side Architecture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 User-Friendly Interface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 Provides customers access to their accounts.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 Enables various banking activities. - Encrypt sensitive data (e.g., login                                                                                	credentials, transaction details) before transmission.    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 Protects data during transit over insecure networks.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Server-Side Architecture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 Transaction Processing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 Data Management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 Security and Compliance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 Security and Cryptography Mechanisms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Public Key Infrastructure (PKI)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Manages digital certificates.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Facilitates secure key exchange.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Encryption Layers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Utilizes symmetric and asymmetric encryption algorithms.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Ensures data is secure both at rest and in transit.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Key Management System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Secure generation, distribution, rotation, and storage of encryption    	keys.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Enhances data confidentiality and integrity.</a:t>
            </a:r>
          </a:p>
        </p:txBody>
      </p:sp>
      <p:sp>
        <p:nvSpPr>
          <p:cNvPr id="5" name="AutoShape 2" descr="Indian rural village girl wearing silver necklace, Uttar Pradesh, India ...">
            <a:extLst>
              <a:ext uri="{FF2B5EF4-FFF2-40B4-BE49-F238E27FC236}">
                <a16:creationId xmlns:a16="http://schemas.microsoft.com/office/drawing/2014/main" id="{06EA402D-E748-0E85-94A1-16642E5A16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00F160-67CA-1136-EF6B-FB1AB918FB26}"/>
              </a:ext>
            </a:extLst>
          </p:cNvPr>
          <p:cNvSpPr txBox="1"/>
          <p:nvPr/>
        </p:nvSpPr>
        <p:spPr>
          <a:xfrm>
            <a:off x="3972231" y="219996"/>
            <a:ext cx="628281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3. Architectural Design.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1134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73E6D0-283B-E8A3-3E00-37DC90ED8B81}"/>
              </a:ext>
            </a:extLst>
          </p:cNvPr>
          <p:cNvSpPr txBox="1"/>
          <p:nvPr/>
        </p:nvSpPr>
        <p:spPr>
          <a:xfrm>
            <a:off x="354032" y="337578"/>
            <a:ext cx="939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DESIGN OF BANKING </a:t>
            </a:r>
          </a:p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50FDAB-D9DD-1291-9A66-950600854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82" y="1345789"/>
            <a:ext cx="5515895" cy="4686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B0340B-8383-87E1-B61D-FD7F8DD93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074" y="1345789"/>
            <a:ext cx="5515894" cy="4686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DEAD07-6773-6F58-954B-B6C1DD1D3561}"/>
              </a:ext>
            </a:extLst>
          </p:cNvPr>
          <p:cNvSpPr txBox="1"/>
          <p:nvPr/>
        </p:nvSpPr>
        <p:spPr>
          <a:xfrm>
            <a:off x="6263077" y="568411"/>
            <a:ext cx="55748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ARCHITECURE DIAGRAM</a:t>
            </a:r>
          </a:p>
        </p:txBody>
      </p:sp>
    </p:spTree>
    <p:extLst>
      <p:ext uri="{BB962C8B-B14F-4D97-AF65-F5344CB8AC3E}">
        <p14:creationId xmlns:p14="http://schemas.microsoft.com/office/powerpoint/2010/main" val="26908005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126</TotalTime>
  <Words>1314</Words>
  <Application>Microsoft Office PowerPoint</Application>
  <PresentationFormat>Widescreen</PresentationFormat>
  <Paragraphs>142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Symbol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thirupathirao vennu</dc:creator>
  <cp:lastModifiedBy>thirupathirao vennu</cp:lastModifiedBy>
  <cp:revision>3</cp:revision>
  <dcterms:created xsi:type="dcterms:W3CDTF">2024-06-24T02:43:08Z</dcterms:created>
  <dcterms:modified xsi:type="dcterms:W3CDTF">2024-06-24T06:40:14Z</dcterms:modified>
</cp:coreProperties>
</file>