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59" r:id="rId1"/>
  </p:sldMasterIdLst>
  <p:notesMasterIdLst>
    <p:notesMasterId r:id="rId15"/>
  </p:notesMasterIdLst>
  <p:sldIdLst>
    <p:sldId id="256" r:id="rId2"/>
    <p:sldId id="257" r:id="rId3"/>
    <p:sldId id="287" r:id="rId4"/>
    <p:sldId id="258" r:id="rId5"/>
    <p:sldId id="259" r:id="rId6"/>
    <p:sldId id="260" r:id="rId7"/>
    <p:sldId id="292" r:id="rId8"/>
    <p:sldId id="261" r:id="rId9"/>
    <p:sldId id="288" r:id="rId10"/>
    <p:sldId id="289" r:id="rId11"/>
    <p:sldId id="290" r:id="rId12"/>
    <p:sldId id="291" r:id="rId13"/>
    <p:sldId id="278" r:id="rId14"/>
  </p:sldIdLst>
  <p:sldSz cx="12192000" cy="68580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E8E6"/>
    <a:srgbClr val="B5EB9F"/>
    <a:srgbClr val="A60A85"/>
    <a:srgbClr val="5EA3AA"/>
    <a:srgbClr val="FFCC99"/>
    <a:srgbClr val="FF0066"/>
    <a:srgbClr val="66FF33"/>
    <a:srgbClr val="F73B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F3D00C-BDF5-4E8E-A420-74B2C22AA1FE}" v="63" dt="2024-11-22T11:05:45.639"/>
  </p1510:revLst>
</p1510:revInfo>
</file>

<file path=ppt/tableStyles.xml><?xml version="1.0" encoding="utf-8"?>
<a:tblStyleLst xmlns:a="http://schemas.openxmlformats.org/drawingml/2006/main" def="{B352BF1D-0A13-436A-B95E-D2700EE34277}">
  <a:tblStyle styleId="{B352BF1D-0A13-436A-B95E-D2700EE34277}"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4" d="100"/>
          <a:sy n="74" d="100"/>
        </p:scale>
        <p:origin x="1032"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ali Reddy" userId="441f9bd60b9cf15e" providerId="LiveId" clId="{EA71AE39-33C4-414A-959C-E5195C075867}"/>
    <pc:docChg chg="undo custSel modSld">
      <pc:chgData name="Murali Reddy" userId="441f9bd60b9cf15e" providerId="LiveId" clId="{EA71AE39-33C4-414A-959C-E5195C075867}" dt="2024-11-23T08:22:06.203" v="48" actId="1076"/>
      <pc:docMkLst>
        <pc:docMk/>
      </pc:docMkLst>
      <pc:sldChg chg="modSp mod">
        <pc:chgData name="Murali Reddy" userId="441f9bd60b9cf15e" providerId="LiveId" clId="{EA71AE39-33C4-414A-959C-E5195C075867}" dt="2024-11-23T08:22:06.203" v="48" actId="1076"/>
        <pc:sldMkLst>
          <pc:docMk/>
          <pc:sldMk cId="1538769166" sldId="292"/>
        </pc:sldMkLst>
        <pc:spChg chg="mod">
          <ac:chgData name="Murali Reddy" userId="441f9bd60b9cf15e" providerId="LiveId" clId="{EA71AE39-33C4-414A-959C-E5195C075867}" dt="2024-11-23T08:22:06.203" v="48" actId="1076"/>
          <ac:spMkLst>
            <pc:docMk/>
            <pc:sldMk cId="1538769166" sldId="292"/>
            <ac:spMk id="2" creationId="{1501118A-3675-FBB6-2E16-8F8EB87CDF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63550"/>
          </a:xfrm>
          <a:prstGeom prst="rect">
            <a:avLst/>
          </a:prstGeom>
          <a:noFill/>
          <a:ln>
            <a:noFill/>
          </a:ln>
        </p:spPr>
        <p:txBody>
          <a:bodyPr spcFirstLastPara="1" wrap="square" lIns="87300" tIns="43650" rIns="87300" bIns="4365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3025" y="0"/>
            <a:ext cx="2973387" cy="463550"/>
          </a:xfrm>
          <a:prstGeom prst="rect">
            <a:avLst/>
          </a:prstGeom>
          <a:noFill/>
          <a:ln>
            <a:noFill/>
          </a:ln>
        </p:spPr>
        <p:txBody>
          <a:bodyPr spcFirstLastPara="1" wrap="square" lIns="87300" tIns="43650" rIns="87300" bIns="4365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30200" y="696912"/>
            <a:ext cx="6199187" cy="34877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16425"/>
            <a:ext cx="5486400" cy="4183062"/>
          </a:xfrm>
          <a:prstGeom prst="rect">
            <a:avLst/>
          </a:prstGeom>
          <a:noFill/>
          <a:ln>
            <a:noFill/>
          </a:ln>
        </p:spPr>
        <p:txBody>
          <a:bodyPr spcFirstLastPara="1" wrap="square" lIns="87300" tIns="43650" rIns="87300" bIns="4365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831262"/>
            <a:ext cx="2971800" cy="463550"/>
          </a:xfrm>
          <a:prstGeom prst="rect">
            <a:avLst/>
          </a:prstGeom>
          <a:noFill/>
          <a:ln>
            <a:noFill/>
          </a:ln>
        </p:spPr>
        <p:txBody>
          <a:bodyPr spcFirstLastPara="1" wrap="square" lIns="87300" tIns="43650" rIns="87300" bIns="4365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3025" y="8831262"/>
            <a:ext cx="2973387" cy="463550"/>
          </a:xfrm>
          <a:prstGeom prst="rect">
            <a:avLst/>
          </a:prstGeom>
          <a:noFill/>
          <a:ln>
            <a:noFill/>
          </a:ln>
        </p:spPr>
        <p:txBody>
          <a:bodyPr spcFirstLastPara="1" wrap="square" lIns="87300" tIns="43650" rIns="87300" bIns="43650" anchor="b" anchorCtr="0">
            <a:noAutofit/>
          </a:bodyPr>
          <a:lstStyle/>
          <a:p>
            <a:pPr marL="0" marR="0" lvl="0" indent="0" algn="r" rtl="0">
              <a:lnSpc>
                <a:spcPct val="100000"/>
              </a:lnSpc>
              <a:spcBef>
                <a:spcPts val="0"/>
              </a:spcBef>
              <a:spcAft>
                <a:spcPts val="0"/>
              </a:spcAft>
              <a:buClr>
                <a:srgbClr val="000000"/>
              </a:buClr>
              <a:buSzPts val="1100"/>
              <a:buFont typeface="Calibri"/>
              <a:buNone/>
            </a:pPr>
            <a:fld id="{00000000-1234-1234-1234-123412341234}" type="slidenum">
              <a:rPr lang="en-US" sz="11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txBox="1">
            <a:spLocks noGrp="1"/>
          </p:cNvSpPr>
          <p:nvPr>
            <p:ph type="body" idx="1"/>
          </p:nvPr>
        </p:nvSpPr>
        <p:spPr>
          <a:xfrm>
            <a:off x="685800" y="4416425"/>
            <a:ext cx="5486400" cy="4183062"/>
          </a:xfrm>
          <a:prstGeom prst="rect">
            <a:avLst/>
          </a:prstGeom>
          <a:noFill/>
          <a:ln>
            <a:noFill/>
          </a:ln>
        </p:spPr>
        <p:txBody>
          <a:bodyPr spcFirstLastPara="1" wrap="square" lIns="87300" tIns="43650" rIns="87300" bIns="43650" anchor="t" anchorCtr="0">
            <a:noAutofit/>
          </a:bodyPr>
          <a:lstStyle/>
          <a:p>
            <a:pPr marL="0" lvl="0" indent="0" algn="l" rtl="0">
              <a:lnSpc>
                <a:spcPct val="100000"/>
              </a:lnSpc>
              <a:spcBef>
                <a:spcPts val="0"/>
              </a:spcBef>
              <a:spcAft>
                <a:spcPts val="0"/>
              </a:spcAft>
              <a:buSzPts val="1400"/>
              <a:buNone/>
            </a:pPr>
            <a:endParaRPr/>
          </a:p>
        </p:txBody>
      </p:sp>
      <p:sp>
        <p:nvSpPr>
          <p:cNvPr id="47" name="Google Shape;47;p1:notes"/>
          <p:cNvSpPr>
            <a:spLocks noGrp="1" noRot="1" noChangeAspect="1"/>
          </p:cNvSpPr>
          <p:nvPr>
            <p:ph type="sldImg" idx="2"/>
          </p:nvPr>
        </p:nvSpPr>
        <p:spPr>
          <a:xfrm>
            <a:off x="330200" y="696913"/>
            <a:ext cx="6199188" cy="34877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9188" cy="34877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9:notes"/>
          <p:cNvSpPr txBox="1">
            <a:spLocks noGrp="1"/>
          </p:cNvSpPr>
          <p:nvPr>
            <p:ph type="body" idx="1"/>
          </p:nvPr>
        </p:nvSpPr>
        <p:spPr>
          <a:xfrm>
            <a:off x="685800" y="4416425"/>
            <a:ext cx="5486400" cy="4183062"/>
          </a:xfrm>
          <a:prstGeom prst="rect">
            <a:avLst/>
          </a:prstGeom>
          <a:noFill/>
          <a:ln>
            <a:noFill/>
          </a:ln>
        </p:spPr>
        <p:txBody>
          <a:bodyPr spcFirstLastPara="1" wrap="square" lIns="87300" tIns="43650" rIns="87300" bIns="4365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39:notes"/>
          <p:cNvSpPr>
            <a:spLocks noGrp="1" noRot="1" noChangeAspect="1"/>
          </p:cNvSpPr>
          <p:nvPr>
            <p:ph type="sldImg" idx="2"/>
          </p:nvPr>
        </p:nvSpPr>
        <p:spPr>
          <a:xfrm>
            <a:off x="330200" y="696913"/>
            <a:ext cx="6199188" cy="34877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body" idx="1"/>
          </p:nvPr>
        </p:nvSpPr>
        <p:spPr>
          <a:xfrm>
            <a:off x="685800" y="4416425"/>
            <a:ext cx="5486400" cy="4183062"/>
          </a:xfrm>
          <a:prstGeom prst="rect">
            <a:avLst/>
          </a:prstGeom>
          <a:noFill/>
          <a:ln>
            <a:noFill/>
          </a:ln>
        </p:spPr>
        <p:txBody>
          <a:bodyPr spcFirstLastPara="1" wrap="square" lIns="87300" tIns="43650" rIns="87300" bIns="43650" anchor="t" anchorCtr="0">
            <a:noAutofit/>
          </a:bodyPr>
          <a:lstStyle/>
          <a:p>
            <a:pPr marL="0" lvl="0" indent="0" algn="l" rtl="0">
              <a:lnSpc>
                <a:spcPct val="100000"/>
              </a:lnSpc>
              <a:spcBef>
                <a:spcPts val="0"/>
              </a:spcBef>
              <a:spcAft>
                <a:spcPts val="0"/>
              </a:spcAft>
              <a:buSzPts val="1400"/>
              <a:buNone/>
            </a:pPr>
            <a:endParaRPr/>
          </a:p>
        </p:txBody>
      </p:sp>
      <p:sp>
        <p:nvSpPr>
          <p:cNvPr id="56" name="Google Shape;56;p2:notes"/>
          <p:cNvSpPr>
            <a:spLocks noGrp="1" noRot="1" noChangeAspect="1"/>
          </p:cNvSpPr>
          <p:nvPr>
            <p:ph type="sldImg" idx="2"/>
          </p:nvPr>
        </p:nvSpPr>
        <p:spPr>
          <a:xfrm>
            <a:off x="330200" y="696913"/>
            <a:ext cx="6199188" cy="348773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9188" cy="34877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9188" cy="34877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9188" cy="34877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9188" cy="34877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9188" cy="34877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9188" cy="34877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9188" cy="34877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03833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50094331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267754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17482831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996890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9227346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650639334"/>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55136674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74391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5678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297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34848178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8200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06450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412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2899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8091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2394794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01797792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6638420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54687581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03442560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707503966"/>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65624058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716148460"/>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 id="2147483876" r:id="rId17"/>
    <p:sldLayoutId id="2147483877" r:id="rId18"/>
    <p:sldLayoutId id="2147483878" r:id="rId19"/>
    <p:sldLayoutId id="2147483879" r:id="rId20"/>
    <p:sldLayoutId id="2147483880" r:id="rId21"/>
    <p:sldLayoutId id="2147483881" r:id="rId22"/>
    <p:sldLayoutId id="2147483882" r:id="rId23"/>
    <p:sldLayoutId id="2147483883" r:id="rId24"/>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pic>
        <p:nvPicPr>
          <p:cNvPr id="51" name="Google Shape;51;p5"/>
          <p:cNvPicPr preferRelativeResize="0"/>
          <p:nvPr/>
        </p:nvPicPr>
        <p:blipFill rotWithShape="1">
          <a:blip r:embed="rId3">
            <a:alphaModFix/>
          </a:blip>
          <a:srcRect l="8239" r="8204"/>
          <a:stretch/>
        </p:blipFill>
        <p:spPr>
          <a:xfrm>
            <a:off x="917200" y="70288"/>
            <a:ext cx="10357599" cy="1558925"/>
          </a:xfrm>
          <a:prstGeom prst="rect">
            <a:avLst/>
          </a:prstGeom>
          <a:noFill/>
          <a:ln>
            <a:noFill/>
          </a:ln>
        </p:spPr>
      </p:pic>
      <p:sp>
        <p:nvSpPr>
          <p:cNvPr id="4" name="TextBox 3">
            <a:extLst>
              <a:ext uri="{FF2B5EF4-FFF2-40B4-BE49-F238E27FC236}">
                <a16:creationId xmlns:a16="http://schemas.microsoft.com/office/drawing/2014/main" id="{4C6F1FAA-53DE-7FED-9B0A-D98ECF9B4E41}"/>
              </a:ext>
            </a:extLst>
          </p:cNvPr>
          <p:cNvSpPr txBox="1"/>
          <p:nvPr/>
        </p:nvSpPr>
        <p:spPr>
          <a:xfrm>
            <a:off x="5619135" y="2979174"/>
            <a:ext cx="914400" cy="914400"/>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2F2E23C7-0F4F-D460-F940-991B9FB4F70B}"/>
              </a:ext>
            </a:extLst>
          </p:cNvPr>
          <p:cNvSpPr txBox="1"/>
          <p:nvPr/>
        </p:nvSpPr>
        <p:spPr>
          <a:xfrm>
            <a:off x="825909" y="1629213"/>
            <a:ext cx="10071203" cy="2739211"/>
          </a:xfrm>
          <a:prstGeom prst="rect">
            <a:avLst/>
          </a:prstGeom>
          <a:noFill/>
        </p:spPr>
        <p:txBody>
          <a:bodyPr wrap="square" rtlCol="0">
            <a:spAutoFit/>
          </a:bodyPr>
          <a:lstStyle/>
          <a:p>
            <a:pPr algn="ctr"/>
            <a:r>
              <a:rPr lang="en-US" sz="3600" dirty="0">
                <a:solidFill>
                  <a:schemeClr val="accent2">
                    <a:lumMod val="50000"/>
                  </a:schemeClr>
                </a:solidFill>
                <a:latin typeface="Times New Roman" panose="02020603050405020304" pitchFamily="18" charset="0"/>
                <a:cs typeface="Times New Roman" panose="02020603050405020304" pitchFamily="18" charset="0"/>
              </a:rPr>
              <a:t>IoT and Cloud-Driven Forest Monitoring System for Wildlife Conservation and Threat Detection</a:t>
            </a:r>
          </a:p>
          <a:p>
            <a:pPr algn="ctr"/>
            <a:endParaRPr lang="en-US" sz="3600" dirty="0">
              <a:solidFill>
                <a:schemeClr val="accent2">
                  <a:lumMod val="75000"/>
                </a:schemeClr>
              </a:solidFill>
              <a:latin typeface="Times New Roman" panose="02020603050405020304" pitchFamily="18" charset="0"/>
              <a:cs typeface="Times New Roman" panose="02020603050405020304" pitchFamily="18" charset="0"/>
            </a:endParaRPr>
          </a:p>
          <a:p>
            <a:pPr algn="ctr"/>
            <a:r>
              <a:rPr lang="en-US" sz="3200" dirty="0">
                <a:solidFill>
                  <a:schemeClr val="accent4">
                    <a:lumMod val="75000"/>
                  </a:schemeClr>
                </a:solidFill>
                <a:latin typeface="Times New Roman" panose="02020603050405020304" pitchFamily="18" charset="0"/>
                <a:cs typeface="Times New Roman" panose="02020603050405020304" pitchFamily="18" charset="0"/>
              </a:rPr>
              <a:t>CSA1507:CLOUD COMPUTING AND BIG DATA ANALYTICS FOR DATA CENTER</a:t>
            </a:r>
            <a:endParaRPr lang="en-IN" sz="32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ABF8EF1-24E1-4013-94B1-D68EFA5811F1}"/>
              </a:ext>
            </a:extLst>
          </p:cNvPr>
          <p:cNvSpPr txBox="1"/>
          <p:nvPr/>
        </p:nvSpPr>
        <p:spPr>
          <a:xfrm>
            <a:off x="1007806" y="4522312"/>
            <a:ext cx="5088193" cy="1938992"/>
          </a:xfrm>
          <a:prstGeom prst="rect">
            <a:avLst/>
          </a:prstGeom>
          <a:noFill/>
        </p:spPr>
        <p:txBody>
          <a:bodyPr wrap="square" rtlCol="0">
            <a:spAutoFit/>
          </a:bodyPr>
          <a:lstStyle/>
          <a:p>
            <a:r>
              <a:rPr lang="en-US" sz="2000" dirty="0">
                <a:solidFill>
                  <a:schemeClr val="bg2">
                    <a:lumMod val="50000"/>
                  </a:schemeClr>
                </a:solidFill>
                <a:latin typeface="Times New Roman" panose="02020603050405020304" pitchFamily="18" charset="0"/>
                <a:cs typeface="Times New Roman" panose="02020603050405020304" pitchFamily="18" charset="0"/>
              </a:rPr>
              <a:t>UNDER THE SUPERVISION OF:</a:t>
            </a:r>
          </a:p>
          <a:p>
            <a:r>
              <a:rPr lang="en-US" sz="2000" dirty="0">
                <a:solidFill>
                  <a:schemeClr val="accent5">
                    <a:lumMod val="50000"/>
                  </a:schemeClr>
                </a:solidFill>
                <a:latin typeface="Times New Roman" panose="02020603050405020304" pitchFamily="18" charset="0"/>
                <a:cs typeface="Times New Roman" panose="02020603050405020304" pitchFamily="18" charset="0"/>
              </a:rPr>
              <a:t>DR. GNANA SOUNDARI</a:t>
            </a:r>
          </a:p>
          <a:p>
            <a:endParaRPr lang="en-US" sz="2000" dirty="0">
              <a:latin typeface="Times New Roman" panose="02020603050405020304" pitchFamily="18" charset="0"/>
              <a:cs typeface="Times New Roman" panose="02020603050405020304" pitchFamily="18" charset="0"/>
            </a:endParaRPr>
          </a:p>
          <a:p>
            <a:r>
              <a:rPr lang="en-US" sz="2000" dirty="0">
                <a:solidFill>
                  <a:schemeClr val="accent3">
                    <a:lumMod val="75000"/>
                  </a:schemeClr>
                </a:solidFill>
                <a:latin typeface="Times New Roman" panose="02020603050405020304" pitchFamily="18" charset="0"/>
                <a:cs typeface="Times New Roman" panose="02020603050405020304" pitchFamily="18" charset="0"/>
              </a:rPr>
              <a:t>SAVEETHA SCHOOL OF ENGINEERING</a:t>
            </a:r>
          </a:p>
          <a:p>
            <a:endParaRPr lang="en-US" sz="2000" dirty="0">
              <a:latin typeface="Times New Roman" panose="02020603050405020304" pitchFamily="18" charset="0"/>
              <a:cs typeface="Times New Roman" panose="02020603050405020304" pitchFamily="18" charset="0"/>
            </a:endParaRPr>
          </a:p>
          <a:p>
            <a:r>
              <a:rPr lang="en-US" sz="2000" dirty="0">
                <a:solidFill>
                  <a:schemeClr val="accent3">
                    <a:lumMod val="50000"/>
                  </a:schemeClr>
                </a:solidFill>
                <a:latin typeface="Times New Roman" panose="02020603050405020304" pitchFamily="18" charset="0"/>
                <a:cs typeface="Times New Roman" panose="02020603050405020304" pitchFamily="18" charset="0"/>
              </a:rPr>
              <a:t>SIMATS</a:t>
            </a:r>
            <a:endParaRPr lang="en-IN" sz="2000"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0B5251F-5C0D-7954-D544-4CBD9CA7093A}"/>
              </a:ext>
            </a:extLst>
          </p:cNvPr>
          <p:cNvSpPr txBox="1"/>
          <p:nvPr/>
        </p:nvSpPr>
        <p:spPr>
          <a:xfrm>
            <a:off x="6076335" y="4368423"/>
            <a:ext cx="5402828"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PRESENTED BY:</a:t>
            </a:r>
          </a:p>
          <a:p>
            <a:endParaRPr lang="en-US" sz="2000" dirty="0">
              <a:latin typeface="Times New Roman" panose="02020603050405020304" pitchFamily="18" charset="0"/>
              <a:cs typeface="Times New Roman" panose="02020603050405020304" pitchFamily="18" charset="0"/>
            </a:endParaRPr>
          </a:p>
          <a:p>
            <a:r>
              <a:rPr lang="en-US" sz="2000" dirty="0">
                <a:solidFill>
                  <a:srgbClr val="002060"/>
                </a:solidFill>
                <a:latin typeface="Times New Roman" panose="02020603050405020304" pitchFamily="18" charset="0"/>
                <a:cs typeface="Times New Roman" panose="02020603050405020304" pitchFamily="18" charset="0"/>
              </a:rPr>
              <a:t>A.NARENDRA KUMAR REDDY-192211960</a:t>
            </a:r>
          </a:p>
          <a:p>
            <a:r>
              <a:rPr lang="en-US" sz="2000" dirty="0">
                <a:solidFill>
                  <a:srgbClr val="002060"/>
                </a:solidFill>
                <a:latin typeface="Times New Roman" panose="02020603050405020304" pitchFamily="18" charset="0"/>
                <a:cs typeface="Times New Roman" panose="02020603050405020304" pitchFamily="18" charset="0"/>
              </a:rPr>
              <a:t>P. BHANU MURALIDHAR REDDY-192211961</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SAVEETHA SCHOOL OF ENGINEERING</a:t>
            </a:r>
          </a:p>
          <a:p>
            <a:r>
              <a:rPr lang="en-US" sz="2000" dirty="0">
                <a:latin typeface="Times New Roman" panose="02020603050405020304" pitchFamily="18" charset="0"/>
                <a:cs typeface="Times New Roman" panose="02020603050405020304" pitchFamily="18" charset="0"/>
              </a:rPr>
              <a:t>SIMATS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529690"/>
            <a:ext cx="2130869" cy="620217"/>
          </a:xfrm>
          <a:prstGeom prst="rect">
            <a:avLst/>
          </a:prstGeom>
          <a:noFill/>
          <a:ln/>
        </p:spPr>
        <p:txBody>
          <a:bodyPr wrap="none" lIns="0" tIns="0" rIns="0" bIns="0" rtlCol="0" anchor="t"/>
          <a:lstStyle/>
          <a:p>
            <a:pPr>
              <a:lnSpc>
                <a:spcPts val="4875"/>
              </a:lnSpc>
            </a:pPr>
            <a:r>
              <a:rPr lang="en-US" sz="4400" b="1" dirty="0">
                <a:solidFill>
                  <a:srgbClr val="000000"/>
                </a:solidFill>
                <a:latin typeface="Petrona Bold" pitchFamily="34" charset="0"/>
                <a:ea typeface="Petrona Bold" pitchFamily="34" charset="-122"/>
                <a:cs typeface="Petrona Bold" pitchFamily="34" charset="-120"/>
              </a:rPr>
              <a:t>Modules</a:t>
            </a:r>
            <a:endParaRPr lang="en-US" sz="4400" dirty="0"/>
          </a:p>
        </p:txBody>
      </p:sp>
      <p:sp>
        <p:nvSpPr>
          <p:cNvPr id="3" name="Text 1"/>
          <p:cNvSpPr/>
          <p:nvPr/>
        </p:nvSpPr>
        <p:spPr>
          <a:xfrm>
            <a:off x="1150456" y="1592156"/>
            <a:ext cx="2371328" cy="310058"/>
          </a:xfrm>
          <a:prstGeom prst="rect">
            <a:avLst/>
          </a:prstGeom>
          <a:noFill/>
          <a:ln/>
        </p:spPr>
        <p:txBody>
          <a:bodyPr wrap="none" lIns="0" tIns="0" rIns="0" bIns="0" rtlCol="0" anchor="t"/>
          <a:lstStyle/>
          <a:p>
            <a:pPr>
              <a:lnSpc>
                <a:spcPts val="2417"/>
              </a:lnSpc>
            </a:pPr>
            <a:r>
              <a:rPr lang="en-US" sz="3200" b="1" dirty="0">
                <a:solidFill>
                  <a:srgbClr val="000000"/>
                </a:solidFill>
                <a:latin typeface="Petrona Bold" pitchFamily="34" charset="0"/>
                <a:ea typeface="Petrona Bold" pitchFamily="34" charset="-122"/>
                <a:cs typeface="Petrona Bold" pitchFamily="34" charset="-120"/>
              </a:rPr>
              <a:t>Monitoring Module</a:t>
            </a:r>
            <a:endParaRPr lang="en-US" sz="3200" dirty="0"/>
          </a:p>
        </p:txBody>
      </p:sp>
      <p:sp>
        <p:nvSpPr>
          <p:cNvPr id="4" name="Text 2"/>
          <p:cNvSpPr/>
          <p:nvPr/>
        </p:nvSpPr>
        <p:spPr>
          <a:xfrm>
            <a:off x="1150456" y="2120020"/>
            <a:ext cx="3349257" cy="907257"/>
          </a:xfrm>
          <a:prstGeom prst="rect">
            <a:avLst/>
          </a:prstGeom>
          <a:noFill/>
          <a:ln/>
        </p:spPr>
        <p:txBody>
          <a:bodyPr wrap="square" lIns="0" tIns="0" rIns="0" bIns="0" rtlCol="0" anchor="t"/>
          <a:lstStyle/>
          <a:p>
            <a:pPr algn="just">
              <a:lnSpc>
                <a:spcPts val="2375"/>
              </a:lnSpc>
            </a:pPr>
            <a:r>
              <a:rPr lang="en-US" sz="2400" dirty="0">
                <a:solidFill>
                  <a:srgbClr val="272525"/>
                </a:solidFill>
                <a:latin typeface="Inter" pitchFamily="34" charset="0"/>
                <a:ea typeface="Inter" pitchFamily="34" charset="-122"/>
                <a:cs typeface="Inter" pitchFamily="34" charset="-120"/>
              </a:rPr>
              <a:t>Responsible for collecting and transmitting data from sensors across the forest.</a:t>
            </a:r>
            <a:endParaRPr lang="en-US" sz="2400" dirty="0"/>
          </a:p>
        </p:txBody>
      </p:sp>
      <p:sp>
        <p:nvSpPr>
          <p:cNvPr id="5" name="Text 3"/>
          <p:cNvSpPr/>
          <p:nvPr/>
        </p:nvSpPr>
        <p:spPr>
          <a:xfrm>
            <a:off x="6361527" y="1562994"/>
            <a:ext cx="2371328" cy="310058"/>
          </a:xfrm>
          <a:prstGeom prst="rect">
            <a:avLst/>
          </a:prstGeom>
          <a:noFill/>
          <a:ln/>
        </p:spPr>
        <p:txBody>
          <a:bodyPr wrap="none" lIns="0" tIns="0" rIns="0" bIns="0" rtlCol="0" anchor="t"/>
          <a:lstStyle/>
          <a:p>
            <a:pPr>
              <a:lnSpc>
                <a:spcPts val="2417"/>
              </a:lnSpc>
            </a:pPr>
            <a:r>
              <a:rPr lang="en-US" sz="3200" b="1" dirty="0">
                <a:solidFill>
                  <a:srgbClr val="000000"/>
                </a:solidFill>
                <a:latin typeface="Petrona Bold" pitchFamily="34" charset="0"/>
                <a:ea typeface="Petrona Bold" pitchFamily="34" charset="-122"/>
                <a:cs typeface="Petrona Bold" pitchFamily="34" charset="-120"/>
              </a:rPr>
              <a:t>Analysis Module</a:t>
            </a:r>
            <a:endParaRPr lang="en-US" sz="3200" dirty="0"/>
          </a:p>
        </p:txBody>
      </p:sp>
      <p:sp>
        <p:nvSpPr>
          <p:cNvPr id="6" name="Text 4"/>
          <p:cNvSpPr/>
          <p:nvPr/>
        </p:nvSpPr>
        <p:spPr>
          <a:xfrm>
            <a:off x="6361527" y="2242454"/>
            <a:ext cx="3460899" cy="1209675"/>
          </a:xfrm>
          <a:prstGeom prst="rect">
            <a:avLst/>
          </a:prstGeom>
          <a:noFill/>
          <a:ln/>
        </p:spPr>
        <p:txBody>
          <a:bodyPr wrap="square" lIns="0" tIns="0" rIns="0" bIns="0" rtlCol="0" anchor="t"/>
          <a:lstStyle/>
          <a:p>
            <a:pPr algn="just">
              <a:lnSpc>
                <a:spcPts val="2375"/>
              </a:lnSpc>
            </a:pPr>
            <a:r>
              <a:rPr lang="en-US" sz="2400" dirty="0">
                <a:solidFill>
                  <a:srgbClr val="272525"/>
                </a:solidFill>
                <a:latin typeface="Inter" pitchFamily="34" charset="0"/>
                <a:ea typeface="Inter" pitchFamily="34" charset="-122"/>
                <a:cs typeface="Inter" pitchFamily="34" charset="-120"/>
              </a:rPr>
              <a:t>Utilizes machine learning algorithms to analyze data, detect anomalies, and generate alerts.</a:t>
            </a:r>
            <a:endParaRPr lang="en-US" sz="2400" dirty="0"/>
          </a:p>
        </p:txBody>
      </p:sp>
      <p:sp>
        <p:nvSpPr>
          <p:cNvPr id="7" name="Text 5"/>
          <p:cNvSpPr/>
          <p:nvPr/>
        </p:nvSpPr>
        <p:spPr>
          <a:xfrm>
            <a:off x="1150456" y="3940498"/>
            <a:ext cx="3260768" cy="620118"/>
          </a:xfrm>
          <a:prstGeom prst="rect">
            <a:avLst/>
          </a:prstGeom>
          <a:noFill/>
          <a:ln/>
        </p:spPr>
        <p:txBody>
          <a:bodyPr wrap="square" lIns="0" tIns="0" rIns="0" bIns="0" rtlCol="0" anchor="t"/>
          <a:lstStyle/>
          <a:p>
            <a:pPr>
              <a:lnSpc>
                <a:spcPts val="2417"/>
              </a:lnSpc>
            </a:pPr>
            <a:r>
              <a:rPr lang="en-US" sz="3200" b="1" dirty="0">
                <a:solidFill>
                  <a:srgbClr val="000000"/>
                </a:solidFill>
                <a:latin typeface="Petrona Bold" pitchFamily="34" charset="0"/>
                <a:ea typeface="Petrona Bold" pitchFamily="34" charset="-122"/>
                <a:cs typeface="Petrona Bold" pitchFamily="34" charset="-120"/>
              </a:rPr>
              <a:t>Decision Support Module</a:t>
            </a:r>
            <a:endParaRPr lang="en-US" sz="3200" dirty="0"/>
          </a:p>
        </p:txBody>
      </p:sp>
      <p:sp>
        <p:nvSpPr>
          <p:cNvPr id="8" name="Text 6"/>
          <p:cNvSpPr/>
          <p:nvPr/>
        </p:nvSpPr>
        <p:spPr>
          <a:xfrm>
            <a:off x="1150456" y="4748511"/>
            <a:ext cx="3458224" cy="1209675"/>
          </a:xfrm>
          <a:prstGeom prst="rect">
            <a:avLst/>
          </a:prstGeom>
          <a:noFill/>
          <a:ln/>
        </p:spPr>
        <p:txBody>
          <a:bodyPr wrap="square" lIns="0" tIns="0" rIns="0" bIns="0" rtlCol="0" anchor="t"/>
          <a:lstStyle/>
          <a:p>
            <a:pPr algn="just">
              <a:lnSpc>
                <a:spcPts val="2375"/>
              </a:lnSpc>
            </a:pPr>
            <a:r>
              <a:rPr lang="en-US" sz="2400" dirty="0">
                <a:solidFill>
                  <a:srgbClr val="272525"/>
                </a:solidFill>
                <a:latin typeface="Inter" pitchFamily="34" charset="0"/>
                <a:ea typeface="Inter" pitchFamily="34" charset="-122"/>
                <a:cs typeface="Inter" pitchFamily="34" charset="-120"/>
              </a:rPr>
              <a:t>Provides forest managers with real-time insights, decision support tools, and visualizations.</a:t>
            </a:r>
            <a:endParaRPr lang="en-US" sz="2400" dirty="0"/>
          </a:p>
        </p:txBody>
      </p:sp>
      <p:sp>
        <p:nvSpPr>
          <p:cNvPr id="9" name="Text 7"/>
          <p:cNvSpPr/>
          <p:nvPr/>
        </p:nvSpPr>
        <p:spPr>
          <a:xfrm>
            <a:off x="6361527" y="4095528"/>
            <a:ext cx="2371328" cy="310058"/>
          </a:xfrm>
          <a:prstGeom prst="rect">
            <a:avLst/>
          </a:prstGeom>
          <a:noFill/>
          <a:ln/>
        </p:spPr>
        <p:txBody>
          <a:bodyPr wrap="none" lIns="0" tIns="0" rIns="0" bIns="0" rtlCol="0" anchor="t"/>
          <a:lstStyle/>
          <a:p>
            <a:pPr>
              <a:lnSpc>
                <a:spcPts val="2417"/>
              </a:lnSpc>
            </a:pPr>
            <a:r>
              <a:rPr lang="en-US" sz="3200" b="1" dirty="0">
                <a:solidFill>
                  <a:srgbClr val="000000"/>
                </a:solidFill>
                <a:latin typeface="Petrona Bold" pitchFamily="34" charset="0"/>
                <a:ea typeface="Petrona Bold" pitchFamily="34" charset="-122"/>
                <a:cs typeface="Petrona Bold" pitchFamily="34" charset="-120"/>
              </a:rPr>
              <a:t>Alert System Module</a:t>
            </a:r>
            <a:endParaRPr lang="en-US" sz="3200" dirty="0"/>
          </a:p>
        </p:txBody>
      </p:sp>
      <p:sp>
        <p:nvSpPr>
          <p:cNvPr id="10" name="Text 8"/>
          <p:cNvSpPr/>
          <p:nvPr/>
        </p:nvSpPr>
        <p:spPr>
          <a:xfrm>
            <a:off x="6361527" y="4538959"/>
            <a:ext cx="3598552" cy="1512094"/>
          </a:xfrm>
          <a:prstGeom prst="rect">
            <a:avLst/>
          </a:prstGeom>
          <a:noFill/>
          <a:ln/>
        </p:spPr>
        <p:txBody>
          <a:bodyPr wrap="square" lIns="0" tIns="0" rIns="0" bIns="0" rtlCol="0" anchor="t"/>
          <a:lstStyle/>
          <a:p>
            <a:pPr algn="just">
              <a:lnSpc>
                <a:spcPts val="2375"/>
              </a:lnSpc>
            </a:pPr>
            <a:r>
              <a:rPr lang="en-US" sz="2400" dirty="0">
                <a:solidFill>
                  <a:srgbClr val="272525"/>
                </a:solidFill>
                <a:latin typeface="Inter" pitchFamily="34" charset="0"/>
                <a:ea typeface="Inter" pitchFamily="34" charset="-122"/>
                <a:cs typeface="Inter" pitchFamily="34" charset="-120"/>
              </a:rPr>
              <a:t>Generates alerts and notifications to forest managers and responders based on detected threats.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1325067"/>
            <a:ext cx="8221266" cy="620217"/>
          </a:xfrm>
          <a:prstGeom prst="rect">
            <a:avLst/>
          </a:prstGeom>
          <a:noFill/>
          <a:ln/>
        </p:spPr>
        <p:txBody>
          <a:bodyPr wrap="none" lIns="0" tIns="0" rIns="0" bIns="0" rtlCol="0" anchor="t"/>
          <a:lstStyle/>
          <a:p>
            <a:pPr>
              <a:lnSpc>
                <a:spcPts val="4875"/>
              </a:lnSpc>
            </a:pPr>
            <a:r>
              <a:rPr lang="en-US" sz="3875" b="1" dirty="0">
                <a:solidFill>
                  <a:srgbClr val="000000"/>
                </a:solidFill>
                <a:latin typeface="Petrona Bold" pitchFamily="34" charset="0"/>
                <a:ea typeface="Petrona Bold" pitchFamily="34" charset="-122"/>
                <a:cs typeface="Petrona Bold" pitchFamily="34" charset="-120"/>
              </a:rPr>
              <a:t>Conclusion &amp; Future Enhancements</a:t>
            </a:r>
            <a:endParaRPr lang="en-US" sz="3875" dirty="0"/>
          </a:p>
        </p:txBody>
      </p:sp>
      <p:sp>
        <p:nvSpPr>
          <p:cNvPr id="3" name="Shape 1"/>
          <p:cNvSpPr/>
          <p:nvPr/>
        </p:nvSpPr>
        <p:spPr>
          <a:xfrm>
            <a:off x="661492" y="2323307"/>
            <a:ext cx="2717205" cy="1406327"/>
          </a:xfrm>
          <a:prstGeom prst="roundRect">
            <a:avLst>
              <a:gd name="adj" fmla="val 5645"/>
            </a:avLst>
          </a:prstGeom>
          <a:solidFill>
            <a:srgbClr val="CCEEFF"/>
          </a:solidFill>
          <a:ln w="7620">
            <a:solidFill>
              <a:srgbClr val="B2D4E5"/>
            </a:solidFill>
            <a:prstDash val="solid"/>
          </a:ln>
        </p:spPr>
      </p:sp>
      <p:sp>
        <p:nvSpPr>
          <p:cNvPr id="4" name="Text 2"/>
          <p:cNvSpPr/>
          <p:nvPr/>
        </p:nvSpPr>
        <p:spPr>
          <a:xfrm>
            <a:off x="856854" y="2837458"/>
            <a:ext cx="101104" cy="377924"/>
          </a:xfrm>
          <a:prstGeom prst="rect">
            <a:avLst/>
          </a:prstGeom>
          <a:noFill/>
          <a:ln/>
        </p:spPr>
        <p:txBody>
          <a:bodyPr wrap="none" lIns="0" tIns="0" rIns="0" bIns="0" rtlCol="0" anchor="t"/>
          <a:lstStyle/>
          <a:p>
            <a:pPr algn="ctr">
              <a:lnSpc>
                <a:spcPts val="2958"/>
              </a:lnSpc>
            </a:pPr>
            <a:r>
              <a:rPr lang="en-US" sz="1833" b="1" dirty="0">
                <a:solidFill>
                  <a:srgbClr val="272525"/>
                </a:solidFill>
                <a:latin typeface="Petrona Bold" pitchFamily="34" charset="0"/>
                <a:ea typeface="Petrona Bold" pitchFamily="34" charset="-122"/>
                <a:cs typeface="Petrona Bold" pitchFamily="34" charset="-120"/>
              </a:rPr>
              <a:t>1</a:t>
            </a:r>
            <a:endParaRPr lang="en-US" sz="1833" dirty="0"/>
          </a:p>
        </p:txBody>
      </p:sp>
      <p:sp>
        <p:nvSpPr>
          <p:cNvPr id="5" name="Text 3"/>
          <p:cNvSpPr/>
          <p:nvPr/>
        </p:nvSpPr>
        <p:spPr>
          <a:xfrm>
            <a:off x="3567708" y="2323307"/>
            <a:ext cx="1289427" cy="247154"/>
          </a:xfrm>
          <a:prstGeom prst="rect">
            <a:avLst/>
          </a:prstGeom>
          <a:noFill/>
          <a:ln/>
        </p:spPr>
        <p:txBody>
          <a:bodyPr wrap="none" lIns="0" tIns="0" rIns="0" bIns="0" rtlCol="0" anchor="t"/>
          <a:lstStyle/>
          <a:p>
            <a:pPr>
              <a:lnSpc>
                <a:spcPts val="2417"/>
              </a:lnSpc>
            </a:pPr>
            <a:r>
              <a:rPr lang="en-US" sz="2400" b="1" dirty="0">
                <a:solidFill>
                  <a:srgbClr val="272525"/>
                </a:solidFill>
                <a:latin typeface="Petrona Bold" pitchFamily="34" charset="0"/>
                <a:ea typeface="Petrona Bold" pitchFamily="34" charset="-122"/>
                <a:cs typeface="Petrona Bold" pitchFamily="34" charset="-120"/>
              </a:rPr>
              <a:t>Benefits</a:t>
            </a:r>
            <a:endParaRPr lang="en-US" sz="2400" dirty="0"/>
          </a:p>
        </p:txBody>
      </p:sp>
      <p:sp>
        <p:nvSpPr>
          <p:cNvPr id="6" name="Text 4"/>
          <p:cNvSpPr/>
          <p:nvPr/>
        </p:nvSpPr>
        <p:spPr>
          <a:xfrm>
            <a:off x="3567708" y="2775098"/>
            <a:ext cx="7773789" cy="604838"/>
          </a:xfrm>
          <a:prstGeom prst="rect">
            <a:avLst/>
          </a:prstGeom>
          <a:noFill/>
          <a:ln/>
        </p:spPr>
        <p:txBody>
          <a:bodyPr wrap="square" lIns="0" tIns="0" rIns="0" bIns="0" rtlCol="0" anchor="t"/>
          <a:lstStyle/>
          <a:p>
            <a:pPr algn="just">
              <a:lnSpc>
                <a:spcPts val="2375"/>
              </a:lnSpc>
            </a:pPr>
            <a:r>
              <a:rPr lang="en-US" sz="2400" dirty="0">
                <a:solidFill>
                  <a:srgbClr val="272525"/>
                </a:solidFill>
                <a:latin typeface="Inter" pitchFamily="34" charset="0"/>
                <a:ea typeface="Inter" pitchFamily="34" charset="-122"/>
                <a:cs typeface="Inter" pitchFamily="34" charset="-120"/>
              </a:rPr>
              <a:t>The Smart Forest Guardian system provides a powerful solution for enhancing forest monitoring and protection.</a:t>
            </a:r>
            <a:endParaRPr lang="en-US" sz="2400" dirty="0"/>
          </a:p>
        </p:txBody>
      </p:sp>
      <p:sp>
        <p:nvSpPr>
          <p:cNvPr id="7" name="Shape 5"/>
          <p:cNvSpPr/>
          <p:nvPr/>
        </p:nvSpPr>
        <p:spPr>
          <a:xfrm>
            <a:off x="3473153" y="3716933"/>
            <a:ext cx="7962900" cy="12700"/>
          </a:xfrm>
          <a:prstGeom prst="roundRect">
            <a:avLst>
              <a:gd name="adj" fmla="val 625116"/>
            </a:avLst>
          </a:prstGeom>
          <a:solidFill>
            <a:srgbClr val="B2D4E5"/>
          </a:solidFill>
          <a:ln/>
        </p:spPr>
      </p:sp>
      <p:sp>
        <p:nvSpPr>
          <p:cNvPr id="8" name="Shape 6"/>
          <p:cNvSpPr/>
          <p:nvPr/>
        </p:nvSpPr>
        <p:spPr>
          <a:xfrm>
            <a:off x="661492" y="3824089"/>
            <a:ext cx="5434508" cy="1708745"/>
          </a:xfrm>
          <a:prstGeom prst="roundRect">
            <a:avLst>
              <a:gd name="adj" fmla="val 4646"/>
            </a:avLst>
          </a:prstGeom>
          <a:solidFill>
            <a:srgbClr val="CCEEFF"/>
          </a:solidFill>
          <a:ln w="7620">
            <a:solidFill>
              <a:srgbClr val="B2D4E5"/>
            </a:solidFill>
            <a:prstDash val="solid"/>
          </a:ln>
        </p:spPr>
      </p:sp>
      <p:sp>
        <p:nvSpPr>
          <p:cNvPr id="9" name="Text 7"/>
          <p:cNvSpPr/>
          <p:nvPr/>
        </p:nvSpPr>
        <p:spPr>
          <a:xfrm>
            <a:off x="856853" y="4489451"/>
            <a:ext cx="133945" cy="377924"/>
          </a:xfrm>
          <a:prstGeom prst="rect">
            <a:avLst/>
          </a:prstGeom>
          <a:noFill/>
          <a:ln/>
        </p:spPr>
        <p:txBody>
          <a:bodyPr wrap="none" lIns="0" tIns="0" rIns="0" bIns="0" rtlCol="0" anchor="t"/>
          <a:lstStyle/>
          <a:p>
            <a:pPr algn="ctr">
              <a:lnSpc>
                <a:spcPts val="2958"/>
              </a:lnSpc>
            </a:pPr>
            <a:r>
              <a:rPr lang="en-US" sz="1833" b="1" dirty="0">
                <a:solidFill>
                  <a:srgbClr val="272525"/>
                </a:solidFill>
                <a:latin typeface="Petrona Bold" pitchFamily="34" charset="0"/>
                <a:ea typeface="Petrona Bold" pitchFamily="34" charset="-122"/>
                <a:cs typeface="Petrona Bold" pitchFamily="34" charset="-120"/>
              </a:rPr>
              <a:t>2</a:t>
            </a:r>
            <a:endParaRPr lang="en-US" sz="1833" dirty="0"/>
          </a:p>
        </p:txBody>
      </p:sp>
      <p:sp>
        <p:nvSpPr>
          <p:cNvPr id="10" name="Text 8"/>
          <p:cNvSpPr/>
          <p:nvPr/>
        </p:nvSpPr>
        <p:spPr>
          <a:xfrm>
            <a:off x="6285012" y="4013101"/>
            <a:ext cx="2480866" cy="310058"/>
          </a:xfrm>
          <a:prstGeom prst="rect">
            <a:avLst/>
          </a:prstGeom>
          <a:noFill/>
          <a:ln/>
        </p:spPr>
        <p:txBody>
          <a:bodyPr wrap="none" lIns="0" tIns="0" rIns="0" bIns="0" rtlCol="0" anchor="t"/>
          <a:lstStyle/>
          <a:p>
            <a:pPr>
              <a:lnSpc>
                <a:spcPts val="2417"/>
              </a:lnSpc>
            </a:pPr>
            <a:r>
              <a:rPr lang="en-US" sz="2400" b="1" dirty="0">
                <a:solidFill>
                  <a:srgbClr val="272525"/>
                </a:solidFill>
                <a:latin typeface="Petrona Bold" pitchFamily="34" charset="0"/>
                <a:ea typeface="Petrona Bold" pitchFamily="34" charset="-122"/>
                <a:cs typeface="Petrona Bold" pitchFamily="34" charset="-120"/>
              </a:rPr>
              <a:t>Next Steps</a:t>
            </a:r>
            <a:endParaRPr lang="en-US" sz="2400" dirty="0"/>
          </a:p>
        </p:txBody>
      </p:sp>
      <p:sp>
        <p:nvSpPr>
          <p:cNvPr id="11" name="Text 9"/>
          <p:cNvSpPr/>
          <p:nvPr/>
        </p:nvSpPr>
        <p:spPr>
          <a:xfrm>
            <a:off x="6285012" y="4436567"/>
            <a:ext cx="5056485" cy="907257"/>
          </a:xfrm>
          <a:prstGeom prst="rect">
            <a:avLst/>
          </a:prstGeom>
          <a:noFill/>
          <a:ln/>
        </p:spPr>
        <p:txBody>
          <a:bodyPr wrap="square" lIns="0" tIns="0" rIns="0" bIns="0" rtlCol="0" anchor="t"/>
          <a:lstStyle/>
          <a:p>
            <a:pPr algn="just">
              <a:lnSpc>
                <a:spcPts val="2375"/>
              </a:lnSpc>
            </a:pPr>
            <a:r>
              <a:rPr lang="en-US" sz="2400" dirty="0">
                <a:solidFill>
                  <a:srgbClr val="272525"/>
                </a:solidFill>
                <a:latin typeface="Inter" pitchFamily="34" charset="0"/>
                <a:ea typeface="Inter" pitchFamily="34" charset="-122"/>
                <a:cs typeface="Inter" pitchFamily="34" charset="-120"/>
              </a:rPr>
              <a:t>Further research and development will explore advanced AI models, drone integration, and collaboration with local communities.</a:t>
            </a:r>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986056-6B4F-5F29-83A5-3F3529409439}"/>
              </a:ext>
            </a:extLst>
          </p:cNvPr>
          <p:cNvSpPr txBox="1"/>
          <p:nvPr/>
        </p:nvSpPr>
        <p:spPr>
          <a:xfrm>
            <a:off x="688254" y="328348"/>
            <a:ext cx="3097161" cy="707886"/>
          </a:xfrm>
          <a:prstGeom prst="rect">
            <a:avLst/>
          </a:prstGeom>
          <a:noFill/>
        </p:spPr>
        <p:txBody>
          <a:bodyPr wrap="square" rtlCol="0">
            <a:spAutoFit/>
          </a:bodyPr>
          <a:lstStyle/>
          <a:p>
            <a:r>
              <a:rPr lang="en-US" sz="4000" dirty="0">
                <a:latin typeface="Petrona Bold"/>
              </a:rPr>
              <a:t>References</a:t>
            </a:r>
            <a:endParaRPr lang="en-IN" sz="4000" dirty="0">
              <a:latin typeface="Petrona Bold"/>
            </a:endParaRPr>
          </a:p>
        </p:txBody>
      </p:sp>
      <p:sp>
        <p:nvSpPr>
          <p:cNvPr id="3" name="TextBox 2">
            <a:extLst>
              <a:ext uri="{FF2B5EF4-FFF2-40B4-BE49-F238E27FC236}">
                <a16:creationId xmlns:a16="http://schemas.microsoft.com/office/drawing/2014/main" id="{DC84F2AA-BC57-62F1-3973-EDC6227D9704}"/>
              </a:ext>
            </a:extLst>
          </p:cNvPr>
          <p:cNvSpPr txBox="1"/>
          <p:nvPr/>
        </p:nvSpPr>
        <p:spPr>
          <a:xfrm>
            <a:off x="688258" y="1307690"/>
            <a:ext cx="10540181" cy="92333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Inter"/>
              </a:rPr>
              <a:t>"IoT Applications in Wildlife Conservation: Tracking and Protecting Endangered Species" (2024)Discusses IoT networks for tracking animals, monitoring habitats, and providing real-time alerts for conservation efforts. IEEE Xplore, 2024【6】</a:t>
            </a:r>
            <a:endParaRPr lang="en-IN" dirty="0">
              <a:latin typeface="Inter"/>
            </a:endParaRPr>
          </a:p>
        </p:txBody>
      </p:sp>
      <p:sp>
        <p:nvSpPr>
          <p:cNvPr id="4" name="TextBox 3">
            <a:extLst>
              <a:ext uri="{FF2B5EF4-FFF2-40B4-BE49-F238E27FC236}">
                <a16:creationId xmlns:a16="http://schemas.microsoft.com/office/drawing/2014/main" id="{5B4BD467-50FE-29A1-34EE-1EF9EA0061B8}"/>
              </a:ext>
            </a:extLst>
          </p:cNvPr>
          <p:cNvSpPr txBox="1"/>
          <p:nvPr/>
        </p:nvSpPr>
        <p:spPr>
          <a:xfrm>
            <a:off x="688255" y="2411935"/>
            <a:ext cx="10540181" cy="646331"/>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Inter"/>
              </a:rPr>
              <a:t>"IoT-Based Forest and Wildlife Monitoring Systems for Conservation Efforts" (2019) Highlights IoT-enabled virtual barriers and environmental sensors for fire prevention and wildlife protection. IRJET, 2019【7】.</a:t>
            </a:r>
            <a:endParaRPr lang="en-IN" dirty="0">
              <a:latin typeface="Inter"/>
            </a:endParaRPr>
          </a:p>
        </p:txBody>
      </p:sp>
      <p:sp>
        <p:nvSpPr>
          <p:cNvPr id="5" name="TextBox 4">
            <a:extLst>
              <a:ext uri="{FF2B5EF4-FFF2-40B4-BE49-F238E27FC236}">
                <a16:creationId xmlns:a16="http://schemas.microsoft.com/office/drawing/2014/main" id="{90457E95-3F4F-AF1A-4194-53BFC8F29EC4}"/>
              </a:ext>
            </a:extLst>
          </p:cNvPr>
          <p:cNvSpPr txBox="1"/>
          <p:nvPr/>
        </p:nvSpPr>
        <p:spPr>
          <a:xfrm>
            <a:off x="688255" y="3337126"/>
            <a:ext cx="10756493" cy="646331"/>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Inter"/>
              </a:rPr>
              <a:t>"How IoT Can Revolutionize Forest Monitoring and Wildfire Detection" (2023) Explains IoT systems using sensors for real-time wildfire detection and rapid response. IoT Insider, 2023【8】.</a:t>
            </a:r>
            <a:endParaRPr lang="en-IN" dirty="0">
              <a:latin typeface="Inter"/>
            </a:endParaRPr>
          </a:p>
        </p:txBody>
      </p:sp>
      <p:sp>
        <p:nvSpPr>
          <p:cNvPr id="6" name="TextBox 5">
            <a:extLst>
              <a:ext uri="{FF2B5EF4-FFF2-40B4-BE49-F238E27FC236}">
                <a16:creationId xmlns:a16="http://schemas.microsoft.com/office/drawing/2014/main" id="{9678C8CB-B132-5DAD-F97D-1447CD657DAD}"/>
              </a:ext>
            </a:extLst>
          </p:cNvPr>
          <p:cNvSpPr txBox="1"/>
          <p:nvPr/>
        </p:nvSpPr>
        <p:spPr>
          <a:xfrm>
            <a:off x="688255" y="4166233"/>
            <a:ext cx="10540181" cy="92333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Inter"/>
              </a:rPr>
              <a:t>"Connected Conservation: Protecting Habitats with Technology" (2024) Discusses the use of drones, motion-triggered cameras, and AI for wildlife tracking and habitat protection in challenging terrains. Highlights real-world examples like Ol Pejeta Conservancy. ITU Insights, 2024</a:t>
            </a:r>
            <a:endParaRPr lang="en-IN" dirty="0">
              <a:latin typeface="Inter"/>
            </a:endParaRPr>
          </a:p>
        </p:txBody>
      </p:sp>
      <p:sp>
        <p:nvSpPr>
          <p:cNvPr id="7" name="TextBox 6">
            <a:extLst>
              <a:ext uri="{FF2B5EF4-FFF2-40B4-BE49-F238E27FC236}">
                <a16:creationId xmlns:a16="http://schemas.microsoft.com/office/drawing/2014/main" id="{52325FF8-A976-5FAF-8AE8-FC7F9BA06861}"/>
              </a:ext>
            </a:extLst>
          </p:cNvPr>
          <p:cNvSpPr txBox="1"/>
          <p:nvPr/>
        </p:nvSpPr>
        <p:spPr>
          <a:xfrm>
            <a:off x="688254" y="5272339"/>
            <a:ext cx="10540181" cy="92333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Inter"/>
              </a:rPr>
              <a:t>"IoT Networks for Wildlife and Habitat Monitoring" (2020) Covers the deployment of IoT devices like GPS collars and environmental sensors to track animal migration and detect habitat threats in real time. Environmental Science &amp; Technology Journal, 2020.</a:t>
            </a:r>
            <a:endParaRPr lang="en-IN" dirty="0">
              <a:latin typeface="Inter"/>
            </a:endParaRPr>
          </a:p>
        </p:txBody>
      </p:sp>
    </p:spTree>
    <p:extLst>
      <p:ext uri="{BB962C8B-B14F-4D97-AF65-F5344CB8AC3E}">
        <p14:creationId xmlns:p14="http://schemas.microsoft.com/office/powerpoint/2010/main" val="36583650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3" name="Google Shape;213;p27"/>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898989"/>
              </a:buClr>
              <a:buSzPts val="1200"/>
              <a:buFont typeface="Calibri"/>
              <a:buNone/>
            </a:pPr>
            <a:fld id="{00000000-1234-1234-1234-123412341234}" type="slidenum">
              <a:rPr lang="en-US"/>
              <a:t>13</a:t>
            </a:fld>
            <a:endParaRPr/>
          </a:p>
        </p:txBody>
      </p:sp>
      <p:pic>
        <p:nvPicPr>
          <p:cNvPr id="2" name="Google Shape;212;p27"/>
          <p:cNvPicPr preferRelativeResize="0"/>
          <p:nvPr/>
        </p:nvPicPr>
        <p:blipFill>
          <a:blip r:embed="rId3">
            <a:alphaModFix/>
          </a:blip>
          <a:stretch>
            <a:fillRect/>
          </a:stretch>
        </p:blipFill>
        <p:spPr>
          <a:xfrm>
            <a:off x="294968" y="393291"/>
            <a:ext cx="11562735" cy="606650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ppt_w</p:attrName>
                                        </p:attrNameLst>
                                      </p:cBhvr>
                                      <p:tavLst>
                                        <p:tav tm="0">
                                          <p:val>
                                            <p:strVal val="0"/>
                                          </p:val>
                                        </p:tav>
                                        <p:tav tm="100000">
                                          <p:val>
                                            <p:strVal val="#ppt_w"/>
                                          </p:val>
                                        </p:tav>
                                      </p:tavLst>
                                    </p:anim>
                                    <p:anim calcmode="lin" valueType="num">
                                      <p:cBhvr additive="base">
                                        <p:cTn id="8" dur="1000"/>
                                        <p:tgtEl>
                                          <p:spTgt spid="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5700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Shape 57"/>
        <p:cNvGrpSpPr/>
        <p:nvPr/>
      </p:nvGrpSpPr>
      <p:grpSpPr>
        <a:xfrm>
          <a:off x="0" y="0"/>
          <a:ext cx="0" cy="0"/>
          <a:chOff x="0" y="0"/>
          <a:chExt cx="0" cy="0"/>
        </a:xfrm>
      </p:grpSpPr>
      <p:graphicFrame>
        <p:nvGraphicFramePr>
          <p:cNvPr id="58" name="Google Shape;58;p6"/>
          <p:cNvGraphicFramePr/>
          <p:nvPr>
            <p:extLst>
              <p:ext uri="{D42A27DB-BD31-4B8C-83A1-F6EECF244321}">
                <p14:modId xmlns:p14="http://schemas.microsoft.com/office/powerpoint/2010/main" val="4269737803"/>
              </p:ext>
            </p:extLst>
          </p:nvPr>
        </p:nvGraphicFramePr>
        <p:xfrm>
          <a:off x="186813" y="1030375"/>
          <a:ext cx="12005187" cy="5649826"/>
        </p:xfrm>
        <a:graphic>
          <a:graphicData uri="http://schemas.openxmlformats.org/drawingml/2006/table">
            <a:tbl>
              <a:tblPr>
                <a:noFill/>
                <a:tableStyleId>{B352BF1D-0A13-436A-B95E-D2700EE34277}</a:tableStyleId>
              </a:tblPr>
              <a:tblGrid>
                <a:gridCol w="1878113">
                  <a:extLst>
                    <a:ext uri="{9D8B030D-6E8A-4147-A177-3AD203B41FA5}">
                      <a16:colId xmlns:a16="http://schemas.microsoft.com/office/drawing/2014/main" val="20000"/>
                    </a:ext>
                  </a:extLst>
                </a:gridCol>
                <a:gridCol w="10127074">
                  <a:extLst>
                    <a:ext uri="{9D8B030D-6E8A-4147-A177-3AD203B41FA5}">
                      <a16:colId xmlns:a16="http://schemas.microsoft.com/office/drawing/2014/main" val="20001"/>
                    </a:ext>
                  </a:extLst>
                </a:gridCol>
              </a:tblGrid>
              <a:tr h="536753">
                <a:tc>
                  <a:txBody>
                    <a:bodyPr/>
                    <a:lstStyle/>
                    <a:p>
                      <a:pPr marL="0" marR="0" lvl="0" indent="0" algn="ctr" rtl="0">
                        <a:lnSpc>
                          <a:spcPct val="107000"/>
                        </a:lnSpc>
                        <a:spcBef>
                          <a:spcPts val="0"/>
                        </a:spcBef>
                        <a:spcAft>
                          <a:spcPts val="0"/>
                        </a:spcAft>
                        <a:buClr>
                          <a:srgbClr val="7030A0"/>
                        </a:buClr>
                        <a:buSzPts val="3200"/>
                        <a:buFont typeface="Calibri"/>
                        <a:buNone/>
                      </a:pPr>
                      <a:r>
                        <a:rPr lang="en-US" sz="3200" b="1" i="0" u="none" strike="noStrike" cap="none" dirty="0">
                          <a:solidFill>
                            <a:srgbClr val="7030A0"/>
                          </a:solidFill>
                          <a:latin typeface="Times New Roman"/>
                          <a:ea typeface="Times New Roman"/>
                          <a:cs typeface="Times New Roman"/>
                          <a:sym typeface="Times New Roman"/>
                        </a:rPr>
                        <a:t>S. No</a:t>
                      </a:r>
                      <a:r>
                        <a:rPr lang="en-US" sz="3200" b="1" u="none" strike="noStrike" cap="none" dirty="0">
                          <a:solidFill>
                            <a:srgbClr val="7030A0"/>
                          </a:solidFill>
                          <a:latin typeface="Times New Roman"/>
                          <a:ea typeface="Times New Roman"/>
                          <a:cs typeface="Times New Roman"/>
                          <a:sym typeface="Times New Roman"/>
                        </a:rPr>
                        <a:t> </a:t>
                      </a:r>
                      <a:endParaRPr sz="1400" u="none" strike="noStrike" cap="none" dirty="0">
                        <a:latin typeface="Times New Roman"/>
                        <a:ea typeface="Times New Roman"/>
                        <a:cs typeface="Times New Roman"/>
                        <a:sym typeface="Times New Roman"/>
                      </a:endParaRP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FFF00">
                        <a:alpha val="45882"/>
                      </a:srgbClr>
                    </a:solidFill>
                  </a:tcPr>
                </a:tc>
                <a:tc>
                  <a:txBody>
                    <a:bodyPr/>
                    <a:lstStyle/>
                    <a:p>
                      <a:pPr marL="0" marR="0" lvl="0" indent="0" algn="l" rtl="0">
                        <a:lnSpc>
                          <a:spcPct val="107000"/>
                        </a:lnSpc>
                        <a:spcBef>
                          <a:spcPts val="0"/>
                        </a:spcBef>
                        <a:spcAft>
                          <a:spcPts val="0"/>
                        </a:spcAft>
                        <a:buClr>
                          <a:srgbClr val="7030A0"/>
                        </a:buClr>
                        <a:buSzPts val="3200"/>
                        <a:buFont typeface="Calibri"/>
                        <a:buNone/>
                      </a:pPr>
                      <a:r>
                        <a:rPr lang="en-US" sz="3200" b="1" i="0" u="none" strike="noStrike" cap="none" dirty="0">
                          <a:solidFill>
                            <a:srgbClr val="7030A0"/>
                          </a:solidFill>
                          <a:latin typeface="Times New Roman"/>
                          <a:ea typeface="Times New Roman"/>
                          <a:cs typeface="Times New Roman"/>
                          <a:sym typeface="Times New Roman"/>
                        </a:rPr>
                        <a:t>Content</a:t>
                      </a:r>
                      <a:endParaRPr sz="1400" u="none" strike="noStrike" cap="none" dirty="0">
                        <a:latin typeface="Times New Roman"/>
                        <a:ea typeface="Times New Roman"/>
                        <a:cs typeface="Times New Roman"/>
                        <a:sym typeface="Times New Roman"/>
                      </a:endParaRP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FFFF00">
                        <a:alpha val="45882"/>
                      </a:srgbClr>
                    </a:solidFill>
                  </a:tcPr>
                </a:tc>
                <a:extLst>
                  <a:ext uri="{0D108BD9-81ED-4DB2-BD59-A6C34878D82A}">
                    <a16:rowId xmlns:a16="http://schemas.microsoft.com/office/drawing/2014/main" val="10000"/>
                  </a:ext>
                </a:extLst>
              </a:tr>
              <a:tr h="659129">
                <a:tc>
                  <a:txBody>
                    <a:bodyPr/>
                    <a:lstStyle/>
                    <a:p>
                      <a:pPr marL="0" marR="0" lvl="0" indent="0" algn="ctr" rtl="0">
                        <a:lnSpc>
                          <a:spcPct val="107000"/>
                        </a:lnSpc>
                        <a:spcBef>
                          <a:spcPts val="0"/>
                        </a:spcBef>
                        <a:spcAft>
                          <a:spcPts val="0"/>
                        </a:spcAft>
                        <a:buClr>
                          <a:schemeClr val="dk1"/>
                        </a:buClr>
                        <a:buSzPts val="2400"/>
                        <a:buFont typeface="Calibri"/>
                        <a:buNone/>
                      </a:pPr>
                      <a:r>
                        <a:rPr lang="en-US" sz="2400" b="1" i="0" u="none" strike="noStrike" cap="none" dirty="0">
                          <a:solidFill>
                            <a:schemeClr val="dk1"/>
                          </a:solidFill>
                          <a:latin typeface="Times New Roman"/>
                          <a:ea typeface="Times New Roman"/>
                          <a:cs typeface="Times New Roman"/>
                          <a:sym typeface="Times New Roman"/>
                        </a:rPr>
                        <a:t>1</a:t>
                      </a:r>
                      <a:endParaRPr sz="1400" u="none" strike="noStrike" cap="none" dirty="0">
                        <a:latin typeface="Times New Roman"/>
                        <a:ea typeface="Times New Roman"/>
                        <a:cs typeface="Times New Roman"/>
                        <a:sym typeface="Times New Roman"/>
                      </a:endParaRP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F00">
                        <a:alpha val="45882"/>
                      </a:srgbClr>
                    </a:solidFill>
                  </a:tcPr>
                </a:tc>
                <a:tc>
                  <a:txBody>
                    <a:bodyPr/>
                    <a:lstStyle/>
                    <a:p>
                      <a:pPr marL="0" marR="0" lvl="0" indent="0" algn="l" rtl="0">
                        <a:lnSpc>
                          <a:spcPct val="107000"/>
                        </a:lnSpc>
                        <a:spcBef>
                          <a:spcPts val="0"/>
                        </a:spcBef>
                        <a:spcAft>
                          <a:spcPts val="0"/>
                        </a:spcAft>
                        <a:buClr>
                          <a:schemeClr val="dk1"/>
                        </a:buClr>
                        <a:buSzPts val="2400"/>
                        <a:buFont typeface="Calibri"/>
                        <a:buNone/>
                      </a:pPr>
                      <a:r>
                        <a:rPr lang="en-US" sz="2400" b="1" i="0" u="none" strike="noStrike" cap="none" dirty="0">
                          <a:solidFill>
                            <a:schemeClr val="dk1"/>
                          </a:solidFill>
                          <a:latin typeface="Times New Roman"/>
                          <a:ea typeface="Times New Roman"/>
                          <a:cs typeface="Times New Roman"/>
                          <a:sym typeface="Times New Roman"/>
                        </a:rPr>
                        <a:t>INTRODUCTION</a:t>
                      </a:r>
                      <a:endParaRPr sz="1400" u="none" strike="noStrike" cap="none" dirty="0">
                        <a:latin typeface="Times New Roman"/>
                        <a:ea typeface="Times New Roman"/>
                        <a:cs typeface="Times New Roman"/>
                        <a:sym typeface="Times New Roman"/>
                      </a:endParaRP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F00">
                        <a:alpha val="45882"/>
                      </a:srgbClr>
                    </a:solidFill>
                  </a:tcPr>
                </a:tc>
                <a:extLst>
                  <a:ext uri="{0D108BD9-81ED-4DB2-BD59-A6C34878D82A}">
                    <a16:rowId xmlns:a16="http://schemas.microsoft.com/office/drawing/2014/main" val="10001"/>
                  </a:ext>
                </a:extLst>
              </a:tr>
              <a:tr h="556332">
                <a:tc>
                  <a:txBody>
                    <a:bodyPr/>
                    <a:lstStyle/>
                    <a:p>
                      <a:pPr marL="0" marR="0" lvl="0" indent="0" algn="ctr" rtl="0">
                        <a:lnSpc>
                          <a:spcPct val="107000"/>
                        </a:lnSpc>
                        <a:spcBef>
                          <a:spcPts val="0"/>
                        </a:spcBef>
                        <a:spcAft>
                          <a:spcPts val="0"/>
                        </a:spcAft>
                        <a:buClr>
                          <a:schemeClr val="dk1"/>
                        </a:buClr>
                        <a:buSzPts val="2400"/>
                        <a:buFont typeface="Calibri"/>
                        <a:buNone/>
                      </a:pPr>
                      <a:r>
                        <a:rPr lang="en-US" sz="2400" b="1" i="0" u="none" strike="noStrike" cap="none">
                          <a:solidFill>
                            <a:schemeClr val="dk1"/>
                          </a:solidFill>
                          <a:latin typeface="Times New Roman"/>
                          <a:ea typeface="Times New Roman"/>
                          <a:cs typeface="Times New Roman"/>
                          <a:sym typeface="Times New Roman"/>
                        </a:rPr>
                        <a:t>2</a:t>
                      </a:r>
                      <a:endParaRPr sz="1400" u="none" strike="noStrike" cap="none">
                        <a:latin typeface="Times New Roman"/>
                        <a:ea typeface="Times New Roman"/>
                        <a:cs typeface="Times New Roman"/>
                        <a:sym typeface="Times New Roman"/>
                      </a:endParaRP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F00">
                        <a:alpha val="45882"/>
                      </a:srgbClr>
                    </a:solidFill>
                  </a:tcPr>
                </a:tc>
                <a:tc>
                  <a:txBody>
                    <a:bodyPr/>
                    <a:lstStyle/>
                    <a:p>
                      <a:pPr marL="0" marR="0" lvl="0" indent="0" algn="l" rtl="0">
                        <a:lnSpc>
                          <a:spcPct val="107000"/>
                        </a:lnSpc>
                        <a:spcBef>
                          <a:spcPts val="0"/>
                        </a:spcBef>
                        <a:spcAft>
                          <a:spcPts val="0"/>
                        </a:spcAft>
                        <a:buClr>
                          <a:schemeClr val="dk1"/>
                        </a:buClr>
                        <a:buSzPts val="2400"/>
                        <a:buFont typeface="Calibri"/>
                        <a:buNone/>
                      </a:pPr>
                      <a:r>
                        <a:rPr lang="en-US" sz="2400" b="1" u="none" strike="noStrike" cap="none" dirty="0">
                          <a:latin typeface="Times New Roman"/>
                          <a:ea typeface="Times New Roman"/>
                          <a:cs typeface="Times New Roman"/>
                          <a:sym typeface="Times New Roman"/>
                        </a:rPr>
                        <a:t>OBJECTIVES</a:t>
                      </a:r>
                      <a:endParaRPr sz="2400" b="1" u="none" strike="noStrike" cap="none" dirty="0">
                        <a:latin typeface="Times New Roman"/>
                        <a:ea typeface="Times New Roman"/>
                        <a:cs typeface="Times New Roman"/>
                        <a:sym typeface="Times New Roman"/>
                      </a:endParaRP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F00">
                        <a:alpha val="45882"/>
                      </a:srgbClr>
                    </a:solidFill>
                  </a:tcPr>
                </a:tc>
                <a:extLst>
                  <a:ext uri="{0D108BD9-81ED-4DB2-BD59-A6C34878D82A}">
                    <a16:rowId xmlns:a16="http://schemas.microsoft.com/office/drawing/2014/main" val="10002"/>
                  </a:ext>
                </a:extLst>
              </a:tr>
              <a:tr h="557976">
                <a:tc>
                  <a:txBody>
                    <a:bodyPr/>
                    <a:lstStyle/>
                    <a:p>
                      <a:pPr marL="0" marR="0" lvl="0" indent="0" algn="ctr" rtl="0">
                        <a:lnSpc>
                          <a:spcPct val="107000"/>
                        </a:lnSpc>
                        <a:spcBef>
                          <a:spcPts val="0"/>
                        </a:spcBef>
                        <a:spcAft>
                          <a:spcPts val="0"/>
                        </a:spcAft>
                        <a:buClr>
                          <a:schemeClr val="dk1"/>
                        </a:buClr>
                        <a:buSzPts val="2400"/>
                        <a:buFont typeface="Calibri"/>
                        <a:buNone/>
                      </a:pPr>
                      <a:r>
                        <a:rPr lang="en-US" sz="2400" b="1" u="none" strike="noStrike" cap="none" dirty="0">
                          <a:latin typeface="Times New Roman"/>
                          <a:ea typeface="Times New Roman"/>
                          <a:cs typeface="Times New Roman"/>
                          <a:sym typeface="Times New Roman"/>
                        </a:rPr>
                        <a:t>3</a:t>
                      </a:r>
                      <a:endParaRPr sz="2400" b="1" u="none" strike="noStrike" cap="none" dirty="0">
                        <a:latin typeface="Times New Roman"/>
                        <a:ea typeface="Times New Roman"/>
                        <a:cs typeface="Times New Roman"/>
                        <a:sym typeface="Times New Roman"/>
                      </a:endParaRP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F00">
                        <a:alpha val="45882"/>
                      </a:srgbClr>
                    </a:solidFill>
                  </a:tcPr>
                </a:tc>
                <a:tc>
                  <a:txBody>
                    <a:bodyPr/>
                    <a:lstStyle/>
                    <a:p>
                      <a:pPr marL="0" marR="0" lvl="0" indent="0" algn="l" rtl="0">
                        <a:lnSpc>
                          <a:spcPct val="107000"/>
                        </a:lnSpc>
                        <a:spcBef>
                          <a:spcPts val="0"/>
                        </a:spcBef>
                        <a:spcAft>
                          <a:spcPts val="0"/>
                        </a:spcAft>
                        <a:buClr>
                          <a:schemeClr val="dk1"/>
                        </a:buClr>
                        <a:buSzPts val="2400"/>
                        <a:buFont typeface="Calibri"/>
                        <a:buNone/>
                      </a:pPr>
                      <a:r>
                        <a:rPr lang="en-US" sz="2400" b="1" u="none" strike="noStrike" cap="none" dirty="0">
                          <a:latin typeface="Times New Roman"/>
                          <a:ea typeface="Times New Roman"/>
                          <a:cs typeface="Times New Roman"/>
                          <a:sym typeface="Times New Roman"/>
                        </a:rPr>
                        <a:t>EXISTING SYSTEM &amp; DRAWBACKS</a:t>
                      </a:r>
                      <a:endParaRPr sz="2400" b="1" u="none" strike="noStrike" cap="none" dirty="0">
                        <a:latin typeface="Times New Roman"/>
                        <a:ea typeface="Times New Roman"/>
                        <a:cs typeface="Times New Roman"/>
                        <a:sym typeface="Times New Roman"/>
                      </a:endParaRP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F00">
                        <a:alpha val="45882"/>
                      </a:srgbClr>
                    </a:solidFill>
                  </a:tcPr>
                </a:tc>
                <a:extLst>
                  <a:ext uri="{0D108BD9-81ED-4DB2-BD59-A6C34878D82A}">
                    <a16:rowId xmlns:a16="http://schemas.microsoft.com/office/drawing/2014/main" val="10003"/>
                  </a:ext>
                </a:extLst>
              </a:tr>
              <a:tr h="556332">
                <a:tc>
                  <a:txBody>
                    <a:bodyPr/>
                    <a:lstStyle/>
                    <a:p>
                      <a:pPr marL="0" marR="0" lvl="0" indent="0" algn="ctr" rtl="0">
                        <a:lnSpc>
                          <a:spcPct val="107000"/>
                        </a:lnSpc>
                        <a:spcBef>
                          <a:spcPts val="0"/>
                        </a:spcBef>
                        <a:spcAft>
                          <a:spcPts val="0"/>
                        </a:spcAft>
                        <a:buClr>
                          <a:schemeClr val="dk1"/>
                        </a:buClr>
                        <a:buSzPts val="2400"/>
                        <a:buFont typeface="Calibri"/>
                        <a:buNone/>
                      </a:pPr>
                      <a:r>
                        <a:rPr lang="en-US" sz="2400" b="1" i="0" u="none" strike="noStrike" cap="none" dirty="0">
                          <a:solidFill>
                            <a:schemeClr val="dk1"/>
                          </a:solidFill>
                          <a:latin typeface="Times New Roman"/>
                          <a:ea typeface="Times New Roman"/>
                          <a:cs typeface="Times New Roman"/>
                          <a:sym typeface="Times New Roman"/>
                        </a:rPr>
                        <a:t>4</a:t>
                      </a:r>
                      <a:endParaRPr sz="1400" u="none" strike="noStrike" cap="none" dirty="0">
                        <a:latin typeface="Times New Roman"/>
                        <a:ea typeface="Times New Roman"/>
                        <a:cs typeface="Times New Roman"/>
                        <a:sym typeface="Times New Roman"/>
                      </a:endParaRP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F00">
                        <a:alpha val="45882"/>
                      </a:srgbClr>
                    </a:solidFill>
                  </a:tcPr>
                </a:tc>
                <a:tc>
                  <a:txBody>
                    <a:bodyPr/>
                    <a:lstStyle/>
                    <a:p>
                      <a:pPr marL="0" marR="0" lvl="0" indent="0" algn="l" rtl="0">
                        <a:lnSpc>
                          <a:spcPct val="107000"/>
                        </a:lnSpc>
                        <a:spcBef>
                          <a:spcPts val="0"/>
                        </a:spcBef>
                        <a:spcAft>
                          <a:spcPts val="0"/>
                        </a:spcAft>
                        <a:buClr>
                          <a:schemeClr val="dk1"/>
                        </a:buClr>
                        <a:buSzPts val="2400"/>
                        <a:buFont typeface="Calibri"/>
                        <a:buNone/>
                      </a:pPr>
                      <a:r>
                        <a:rPr lang="en-US" sz="2400" b="1" u="none" strike="noStrike" cap="none" dirty="0">
                          <a:latin typeface="Times New Roman"/>
                          <a:ea typeface="Times New Roman"/>
                          <a:cs typeface="Times New Roman"/>
                          <a:sym typeface="Times New Roman"/>
                        </a:rPr>
                        <a:t>PROPOSE SYSTEM</a:t>
                      </a:r>
                      <a:endParaRPr sz="2400" b="1" u="none" strike="noStrike" cap="none" dirty="0">
                        <a:latin typeface="Times New Roman"/>
                        <a:ea typeface="Times New Roman"/>
                        <a:cs typeface="Times New Roman"/>
                        <a:sym typeface="Times New Roman"/>
                      </a:endParaRP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F00">
                        <a:alpha val="45882"/>
                      </a:srgbClr>
                    </a:solidFill>
                  </a:tcPr>
                </a:tc>
                <a:extLst>
                  <a:ext uri="{0D108BD9-81ED-4DB2-BD59-A6C34878D82A}">
                    <a16:rowId xmlns:a16="http://schemas.microsoft.com/office/drawing/2014/main" val="10004"/>
                  </a:ext>
                </a:extLst>
              </a:tr>
              <a:tr h="556332">
                <a:tc>
                  <a:txBody>
                    <a:bodyPr/>
                    <a:lstStyle/>
                    <a:p>
                      <a:pPr marL="0" marR="0" lvl="0" indent="0" algn="ctr" rtl="0">
                        <a:lnSpc>
                          <a:spcPct val="107000"/>
                        </a:lnSpc>
                        <a:spcBef>
                          <a:spcPts val="0"/>
                        </a:spcBef>
                        <a:spcAft>
                          <a:spcPts val="0"/>
                        </a:spcAft>
                        <a:buClr>
                          <a:schemeClr val="dk1"/>
                        </a:buClr>
                        <a:buSzPts val="2400"/>
                        <a:buFont typeface="Calibri"/>
                        <a:buNone/>
                      </a:pPr>
                      <a:r>
                        <a:rPr lang="en-US" sz="2600" b="1" dirty="0">
                          <a:latin typeface="Times New Roman"/>
                          <a:ea typeface="Times New Roman"/>
                          <a:cs typeface="Times New Roman"/>
                          <a:sym typeface="Times New Roman"/>
                        </a:rPr>
                        <a:t>5</a:t>
                      </a:r>
                      <a:endParaRPr sz="2600" b="1" u="none" strike="noStrike" cap="none" dirty="0">
                        <a:latin typeface="Times New Roman"/>
                        <a:ea typeface="Times New Roman"/>
                        <a:cs typeface="Times New Roman"/>
                        <a:sym typeface="Times New Roman"/>
                      </a:endParaRP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F00">
                        <a:alpha val="45882"/>
                      </a:srgbClr>
                    </a:solidFill>
                  </a:tcPr>
                </a:tc>
                <a:tc>
                  <a:txBody>
                    <a:bodyPr/>
                    <a:lstStyle/>
                    <a:p>
                      <a:pPr marL="0" marR="0" lvl="0" indent="0" algn="l" rtl="0">
                        <a:lnSpc>
                          <a:spcPct val="107000"/>
                        </a:lnSpc>
                        <a:spcBef>
                          <a:spcPts val="0"/>
                        </a:spcBef>
                        <a:spcAft>
                          <a:spcPts val="0"/>
                        </a:spcAft>
                        <a:buClr>
                          <a:schemeClr val="dk1"/>
                        </a:buClr>
                        <a:buSzPts val="2400"/>
                        <a:buFont typeface="Calibri"/>
                        <a:buNone/>
                      </a:pPr>
                      <a:r>
                        <a:rPr lang="en-US" sz="2400" b="1" u="none" strike="noStrike" cap="none" dirty="0">
                          <a:latin typeface="Times New Roman"/>
                          <a:ea typeface="Times New Roman"/>
                          <a:cs typeface="Times New Roman"/>
                          <a:sym typeface="Times New Roman"/>
                        </a:rPr>
                        <a:t>BLOCK DIAGRAM</a:t>
                      </a: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F00">
                        <a:alpha val="45882"/>
                      </a:srgbClr>
                    </a:solidFill>
                  </a:tcPr>
                </a:tc>
                <a:extLst>
                  <a:ext uri="{0D108BD9-81ED-4DB2-BD59-A6C34878D82A}">
                    <a16:rowId xmlns:a16="http://schemas.microsoft.com/office/drawing/2014/main" val="10005"/>
                  </a:ext>
                </a:extLst>
              </a:tr>
              <a:tr h="556332">
                <a:tc>
                  <a:txBody>
                    <a:bodyPr/>
                    <a:lstStyle/>
                    <a:p>
                      <a:pPr marL="0" marR="0" lvl="0" indent="0" algn="ctr" rtl="0">
                        <a:lnSpc>
                          <a:spcPct val="107000"/>
                        </a:lnSpc>
                        <a:spcBef>
                          <a:spcPts val="0"/>
                        </a:spcBef>
                        <a:spcAft>
                          <a:spcPts val="0"/>
                        </a:spcAft>
                        <a:buClr>
                          <a:schemeClr val="dk1"/>
                        </a:buClr>
                        <a:buSzPts val="2400"/>
                        <a:buFont typeface="Calibri"/>
                        <a:buNone/>
                      </a:pPr>
                      <a:r>
                        <a:rPr lang="en-US" sz="2600" b="1" u="none" strike="noStrike" cap="none" dirty="0">
                          <a:latin typeface="Times New Roman"/>
                          <a:ea typeface="Times New Roman"/>
                          <a:cs typeface="Times New Roman"/>
                          <a:sym typeface="Times New Roman"/>
                        </a:rPr>
                        <a:t>6</a:t>
                      </a:r>
                      <a:endParaRPr sz="2600" b="1" u="none" strike="noStrike" cap="none" dirty="0">
                        <a:latin typeface="Times New Roman"/>
                        <a:ea typeface="Times New Roman"/>
                        <a:cs typeface="Times New Roman"/>
                        <a:sym typeface="Times New Roman"/>
                      </a:endParaRP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F00">
                        <a:alpha val="45882"/>
                      </a:srgbClr>
                    </a:solidFill>
                  </a:tcPr>
                </a:tc>
                <a:tc>
                  <a:txBody>
                    <a:bodyPr/>
                    <a:lstStyle/>
                    <a:p>
                      <a:pPr marL="0" marR="0" lvl="0" indent="0" algn="l" rtl="0">
                        <a:lnSpc>
                          <a:spcPct val="107000"/>
                        </a:lnSpc>
                        <a:spcBef>
                          <a:spcPts val="0"/>
                        </a:spcBef>
                        <a:spcAft>
                          <a:spcPts val="0"/>
                        </a:spcAft>
                        <a:buClr>
                          <a:schemeClr val="dk1"/>
                        </a:buClr>
                        <a:buSzPts val="2400"/>
                        <a:buFont typeface="Calibri"/>
                        <a:buNone/>
                      </a:pPr>
                      <a:r>
                        <a:rPr lang="en-US" sz="2600" b="1" u="none" strike="noStrike" cap="none" dirty="0">
                          <a:latin typeface="Times New Roman"/>
                          <a:ea typeface="Times New Roman"/>
                          <a:cs typeface="Times New Roman"/>
                          <a:sym typeface="Times New Roman"/>
                        </a:rPr>
                        <a:t>TECHNIQUES USED</a:t>
                      </a:r>
                      <a:endParaRPr sz="2600" b="1" u="none" strike="noStrike" cap="none" dirty="0">
                        <a:latin typeface="Times New Roman"/>
                        <a:ea typeface="Times New Roman"/>
                        <a:cs typeface="Times New Roman"/>
                        <a:sym typeface="Times New Roman"/>
                      </a:endParaRP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F00">
                        <a:alpha val="45882"/>
                      </a:srgbClr>
                    </a:solidFill>
                  </a:tcPr>
                </a:tc>
                <a:extLst>
                  <a:ext uri="{0D108BD9-81ED-4DB2-BD59-A6C34878D82A}">
                    <a16:rowId xmlns:a16="http://schemas.microsoft.com/office/drawing/2014/main" val="10006"/>
                  </a:ext>
                </a:extLst>
              </a:tr>
              <a:tr h="556332">
                <a:tc>
                  <a:txBody>
                    <a:bodyPr/>
                    <a:lstStyle/>
                    <a:p>
                      <a:pPr marL="0" marR="0" lvl="0" indent="0" algn="ctr" rtl="0">
                        <a:lnSpc>
                          <a:spcPct val="107000"/>
                        </a:lnSpc>
                        <a:spcBef>
                          <a:spcPts val="0"/>
                        </a:spcBef>
                        <a:spcAft>
                          <a:spcPts val="0"/>
                        </a:spcAft>
                        <a:buClr>
                          <a:schemeClr val="dk1"/>
                        </a:buClr>
                        <a:buSzPts val="2400"/>
                        <a:buFont typeface="Calibri"/>
                        <a:buNone/>
                      </a:pPr>
                      <a:r>
                        <a:rPr lang="en-US" sz="2600" b="1" u="none" strike="noStrike" cap="none" dirty="0">
                          <a:latin typeface="Times New Roman"/>
                          <a:ea typeface="Times New Roman"/>
                          <a:cs typeface="Times New Roman"/>
                          <a:sym typeface="Times New Roman"/>
                        </a:rPr>
                        <a:t>7</a:t>
                      </a:r>
                      <a:endParaRPr sz="2600" b="1" u="none" strike="noStrike" cap="none" dirty="0">
                        <a:latin typeface="Times New Roman"/>
                        <a:ea typeface="Times New Roman"/>
                        <a:cs typeface="Times New Roman"/>
                        <a:sym typeface="Times New Roman"/>
                      </a:endParaRP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F00">
                        <a:alpha val="45882"/>
                      </a:srgbClr>
                    </a:solidFill>
                  </a:tcPr>
                </a:tc>
                <a:tc>
                  <a:txBody>
                    <a:bodyPr/>
                    <a:lstStyle/>
                    <a:p>
                      <a:pPr marL="0" marR="0" lvl="0" indent="0" algn="l" rtl="0">
                        <a:lnSpc>
                          <a:spcPct val="107000"/>
                        </a:lnSpc>
                        <a:spcBef>
                          <a:spcPts val="0"/>
                        </a:spcBef>
                        <a:spcAft>
                          <a:spcPts val="0"/>
                        </a:spcAft>
                        <a:buClr>
                          <a:schemeClr val="dk1"/>
                        </a:buClr>
                        <a:buSzPts val="2400"/>
                        <a:buFont typeface="Calibri"/>
                        <a:buNone/>
                      </a:pPr>
                      <a:r>
                        <a:rPr lang="en-US" sz="2600" b="1" u="none" strike="noStrike" cap="none" dirty="0">
                          <a:latin typeface="Times New Roman"/>
                          <a:ea typeface="Times New Roman"/>
                          <a:cs typeface="Times New Roman"/>
                          <a:sym typeface="Times New Roman"/>
                        </a:rPr>
                        <a:t>MODULES</a:t>
                      </a:r>
                      <a:endParaRPr sz="2600" b="1" u="none" strike="noStrike" cap="none" dirty="0">
                        <a:latin typeface="Times New Roman"/>
                        <a:ea typeface="Times New Roman"/>
                        <a:cs typeface="Times New Roman"/>
                        <a:sym typeface="Times New Roman"/>
                      </a:endParaRP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F00">
                        <a:alpha val="45882"/>
                      </a:srgbClr>
                    </a:solidFill>
                  </a:tcPr>
                </a:tc>
                <a:extLst>
                  <a:ext uri="{0D108BD9-81ED-4DB2-BD59-A6C34878D82A}">
                    <a16:rowId xmlns:a16="http://schemas.microsoft.com/office/drawing/2014/main" val="10007"/>
                  </a:ext>
                </a:extLst>
              </a:tr>
              <a:tr h="556332">
                <a:tc>
                  <a:txBody>
                    <a:bodyPr/>
                    <a:lstStyle/>
                    <a:p>
                      <a:pPr marL="0" marR="0" lvl="0" indent="0" algn="ctr" rtl="0">
                        <a:lnSpc>
                          <a:spcPct val="107000"/>
                        </a:lnSpc>
                        <a:spcBef>
                          <a:spcPts val="0"/>
                        </a:spcBef>
                        <a:spcAft>
                          <a:spcPts val="0"/>
                        </a:spcAft>
                        <a:buClr>
                          <a:schemeClr val="dk1"/>
                        </a:buClr>
                        <a:buSzPts val="2400"/>
                        <a:buFont typeface="Calibri"/>
                        <a:buNone/>
                      </a:pPr>
                      <a:r>
                        <a:rPr lang="en-US" sz="2600" b="1" u="none" strike="noStrike" cap="none" dirty="0">
                          <a:latin typeface="Times New Roman"/>
                          <a:ea typeface="Times New Roman"/>
                          <a:cs typeface="Times New Roman"/>
                          <a:sym typeface="Times New Roman"/>
                        </a:rPr>
                        <a:t>8</a:t>
                      </a:r>
                      <a:endParaRPr sz="2600" b="1" u="none" strike="noStrike" cap="none" dirty="0">
                        <a:latin typeface="Times New Roman"/>
                        <a:ea typeface="Times New Roman"/>
                        <a:cs typeface="Times New Roman"/>
                        <a:sym typeface="Times New Roman"/>
                      </a:endParaRP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F00">
                        <a:alpha val="45882"/>
                      </a:srgbClr>
                    </a:solidFill>
                  </a:tcPr>
                </a:tc>
                <a:tc>
                  <a:txBody>
                    <a:bodyPr/>
                    <a:lstStyle/>
                    <a:p>
                      <a:pPr marL="0" marR="0" lvl="0" indent="0" algn="l" rtl="0">
                        <a:lnSpc>
                          <a:spcPct val="107000"/>
                        </a:lnSpc>
                        <a:spcBef>
                          <a:spcPts val="0"/>
                        </a:spcBef>
                        <a:spcAft>
                          <a:spcPts val="0"/>
                        </a:spcAft>
                        <a:buClr>
                          <a:schemeClr val="dk1"/>
                        </a:buClr>
                        <a:buSzPts val="2400"/>
                        <a:buFont typeface="Calibri"/>
                        <a:buNone/>
                      </a:pPr>
                      <a:r>
                        <a:rPr lang="en-US" sz="2600" b="1" u="none" strike="noStrike" cap="none" dirty="0">
                          <a:latin typeface="Times New Roman"/>
                          <a:ea typeface="Times New Roman"/>
                          <a:cs typeface="Times New Roman"/>
                          <a:sym typeface="Times New Roman"/>
                        </a:rPr>
                        <a:t>CONCLUSION &amp; FUTURE ENHANCEMENTS </a:t>
                      </a:r>
                      <a:endParaRPr sz="2600" b="1" u="none" strike="noStrike" cap="none" dirty="0">
                        <a:latin typeface="Times New Roman"/>
                        <a:ea typeface="Times New Roman"/>
                        <a:cs typeface="Times New Roman"/>
                        <a:sym typeface="Times New Roman"/>
                      </a:endParaRP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F00">
                        <a:alpha val="45882"/>
                      </a:srgbClr>
                    </a:solidFill>
                  </a:tcPr>
                </a:tc>
                <a:extLst>
                  <a:ext uri="{0D108BD9-81ED-4DB2-BD59-A6C34878D82A}">
                    <a16:rowId xmlns:a16="http://schemas.microsoft.com/office/drawing/2014/main" val="10008"/>
                  </a:ext>
                </a:extLst>
              </a:tr>
              <a:tr h="557976">
                <a:tc>
                  <a:txBody>
                    <a:bodyPr/>
                    <a:lstStyle/>
                    <a:p>
                      <a:pPr marL="0" marR="0" lvl="0" indent="0" algn="ctr" rtl="0">
                        <a:lnSpc>
                          <a:spcPct val="107000"/>
                        </a:lnSpc>
                        <a:spcBef>
                          <a:spcPts val="0"/>
                        </a:spcBef>
                        <a:spcAft>
                          <a:spcPts val="0"/>
                        </a:spcAft>
                        <a:buClr>
                          <a:schemeClr val="dk1"/>
                        </a:buClr>
                        <a:buSzPts val="2400"/>
                        <a:buFont typeface="Calibri"/>
                        <a:buNone/>
                      </a:pPr>
                      <a:r>
                        <a:rPr lang="en-US" sz="2600" b="1" u="none" strike="noStrike" cap="none" dirty="0">
                          <a:latin typeface="Times New Roman"/>
                          <a:ea typeface="Times New Roman"/>
                          <a:cs typeface="Times New Roman"/>
                          <a:sym typeface="Times New Roman"/>
                        </a:rPr>
                        <a:t>9</a:t>
                      </a:r>
                      <a:endParaRPr sz="2600" b="1" u="none" strike="noStrike" cap="none" dirty="0">
                        <a:latin typeface="Times New Roman"/>
                        <a:ea typeface="Times New Roman"/>
                        <a:cs typeface="Times New Roman"/>
                        <a:sym typeface="Times New Roman"/>
                      </a:endParaRP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F00">
                        <a:alpha val="45882"/>
                      </a:srgbClr>
                    </a:solidFill>
                  </a:tcPr>
                </a:tc>
                <a:tc>
                  <a:txBody>
                    <a:bodyPr/>
                    <a:lstStyle/>
                    <a:p>
                      <a:pPr marL="0" marR="0" lvl="0" indent="0" algn="l" rtl="0">
                        <a:lnSpc>
                          <a:spcPct val="107000"/>
                        </a:lnSpc>
                        <a:spcBef>
                          <a:spcPts val="0"/>
                        </a:spcBef>
                        <a:spcAft>
                          <a:spcPts val="0"/>
                        </a:spcAft>
                        <a:buClr>
                          <a:schemeClr val="dk1"/>
                        </a:buClr>
                        <a:buSzPts val="2400"/>
                        <a:buFont typeface="Calibri"/>
                        <a:buNone/>
                      </a:pPr>
                      <a:r>
                        <a:rPr lang="en-US" sz="2600" b="1" u="none" strike="noStrike" cap="none" dirty="0">
                          <a:latin typeface="Times New Roman"/>
                          <a:ea typeface="Times New Roman"/>
                          <a:cs typeface="Times New Roman"/>
                          <a:sym typeface="Times New Roman"/>
                        </a:rPr>
                        <a:t>REFERENCES</a:t>
                      </a:r>
                      <a:endParaRPr sz="2600" b="1" u="none" strike="noStrike" cap="none" dirty="0">
                        <a:latin typeface="Times New Roman"/>
                        <a:ea typeface="Times New Roman"/>
                        <a:cs typeface="Times New Roman"/>
                        <a:sym typeface="Times New Roman"/>
                      </a:endParaRPr>
                    </a:p>
                  </a:txBody>
                  <a:tcPr marL="17775" marR="17775"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FFFF00">
                        <a:alpha val="45882"/>
                      </a:srgbClr>
                    </a:solidFill>
                  </a:tcPr>
                </a:tc>
                <a:extLst>
                  <a:ext uri="{0D108BD9-81ED-4DB2-BD59-A6C34878D82A}">
                    <a16:rowId xmlns:a16="http://schemas.microsoft.com/office/drawing/2014/main" val="10009"/>
                  </a:ext>
                </a:extLst>
              </a:tr>
            </a:tbl>
          </a:graphicData>
        </a:graphic>
      </p:graphicFrame>
      <p:sp>
        <p:nvSpPr>
          <p:cNvPr id="59" name="Google Shape;59;p6"/>
          <p:cNvSpPr txBox="1"/>
          <p:nvPr/>
        </p:nvSpPr>
        <p:spPr>
          <a:xfrm>
            <a:off x="2581097" y="384085"/>
            <a:ext cx="6029503"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B45210"/>
              </a:buClr>
              <a:buSzPts val="3600"/>
              <a:buFont typeface="Arial"/>
              <a:buNone/>
            </a:pPr>
            <a:r>
              <a:rPr lang="en-US" sz="3600" b="1" i="0" u="none" strike="noStrike" cap="none" dirty="0">
                <a:solidFill>
                  <a:schemeClr val="accent4">
                    <a:lumMod val="75000"/>
                  </a:schemeClr>
                </a:solidFill>
                <a:latin typeface="Times New Roman" panose="02020603050405020304" pitchFamily="18" charset="0"/>
                <a:cs typeface="Times New Roman" panose="02020603050405020304" pitchFamily="18" charset="0"/>
                <a:sym typeface="Arial"/>
              </a:rPr>
              <a:t>      </a:t>
            </a:r>
            <a:r>
              <a:rPr lang="en-US" sz="3600" b="1" dirty="0">
                <a:solidFill>
                  <a:schemeClr val="accent4">
                    <a:lumMod val="75000"/>
                  </a:schemeClr>
                </a:solidFill>
                <a:latin typeface="Times New Roman" panose="02020603050405020304" pitchFamily="18" charset="0"/>
                <a:cs typeface="Times New Roman" panose="02020603050405020304" pitchFamily="18" charset="0"/>
              </a:rPr>
              <a:t>LIST OF CONTENTS</a:t>
            </a:r>
            <a:endParaRPr sz="1400" b="1" i="0" u="none" strike="noStrike" cap="none" dirty="0">
              <a:solidFill>
                <a:schemeClr val="accent4">
                  <a:lumMod val="75000"/>
                </a:schemeClr>
              </a:solidFill>
              <a:latin typeface="Times New Roman" panose="02020603050405020304" pitchFamily="18" charset="0"/>
              <a:cs typeface="Times New Roman" panose="02020603050405020304" pitchFamily="18" charset="0"/>
              <a:sym typeface="Arial"/>
            </a:endParaRPr>
          </a:p>
        </p:txBody>
      </p:sp>
      <p:sp>
        <p:nvSpPr>
          <p:cNvPr id="61" name="Google Shape;61;p6"/>
          <p:cNvSpPr txBox="1"/>
          <p:nvPr/>
        </p:nvSpPr>
        <p:spPr>
          <a:xfrm>
            <a:off x="0" y="0"/>
            <a:ext cx="12192000" cy="254000"/>
          </a:xfrm>
          <a:prstGeom prst="rect">
            <a:avLst/>
          </a:prstGeom>
          <a:solidFill>
            <a:srgbClr val="38572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 name="Google Shape;62;p6"/>
          <p:cNvSpPr txBox="1"/>
          <p:nvPr/>
        </p:nvSpPr>
        <p:spPr>
          <a:xfrm rot="10800000" flipH="1">
            <a:off x="0" y="6680200"/>
            <a:ext cx="12192000" cy="223837"/>
          </a:xfrm>
          <a:prstGeom prst="rect">
            <a:avLst/>
          </a:prstGeom>
          <a:solidFill>
            <a:srgbClr val="38572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73001" y="1071853"/>
            <a:ext cx="4961831" cy="620217"/>
          </a:xfrm>
          <a:prstGeom prst="rect">
            <a:avLst/>
          </a:prstGeom>
          <a:noFill/>
          <a:ln/>
        </p:spPr>
        <p:txBody>
          <a:bodyPr wrap="none" lIns="0" tIns="0" rIns="0" bIns="0" rtlCol="0" anchor="t"/>
          <a:lstStyle/>
          <a:p>
            <a:pPr>
              <a:lnSpc>
                <a:spcPts val="4875"/>
              </a:lnSpc>
            </a:pPr>
            <a:r>
              <a:rPr lang="en-US" sz="3875" b="1" dirty="0">
                <a:solidFill>
                  <a:srgbClr val="000000"/>
                </a:solidFill>
                <a:latin typeface="Petrona Bold" pitchFamily="34" charset="0"/>
                <a:ea typeface="Petrona Bold" pitchFamily="34" charset="-122"/>
                <a:cs typeface="Petrona Bold" pitchFamily="34" charset="-120"/>
              </a:rPr>
              <a:t>Introduction</a:t>
            </a:r>
            <a:endParaRPr lang="en-US" sz="3875" dirty="0"/>
          </a:p>
        </p:txBody>
      </p:sp>
      <p:sp>
        <p:nvSpPr>
          <p:cNvPr id="3" name="Text 1"/>
          <p:cNvSpPr/>
          <p:nvPr/>
        </p:nvSpPr>
        <p:spPr>
          <a:xfrm>
            <a:off x="573001" y="1992225"/>
            <a:ext cx="2480866" cy="310058"/>
          </a:xfrm>
          <a:prstGeom prst="rect">
            <a:avLst/>
          </a:prstGeom>
          <a:noFill/>
          <a:ln/>
        </p:spPr>
        <p:txBody>
          <a:bodyPr wrap="none" lIns="0" tIns="0" rIns="0" bIns="0" rtlCol="0" anchor="t"/>
          <a:lstStyle/>
          <a:p>
            <a:pPr>
              <a:lnSpc>
                <a:spcPts val="2417"/>
              </a:lnSpc>
            </a:pPr>
            <a:r>
              <a:rPr lang="en-US" sz="1917" b="1" dirty="0">
                <a:solidFill>
                  <a:srgbClr val="000000"/>
                </a:solidFill>
                <a:latin typeface="Petrona Bold" pitchFamily="34" charset="0"/>
                <a:ea typeface="Petrona Bold" pitchFamily="34" charset="-122"/>
                <a:cs typeface="Petrona Bold" pitchFamily="34" charset="-120"/>
              </a:rPr>
              <a:t>Forest Sustainability</a:t>
            </a:r>
            <a:endParaRPr lang="en-US" sz="1917" dirty="0"/>
          </a:p>
        </p:txBody>
      </p:sp>
      <p:sp>
        <p:nvSpPr>
          <p:cNvPr id="4" name="Text 2"/>
          <p:cNvSpPr/>
          <p:nvPr/>
        </p:nvSpPr>
        <p:spPr>
          <a:xfrm>
            <a:off x="573001" y="2589906"/>
            <a:ext cx="5203924" cy="1107023"/>
          </a:xfrm>
          <a:prstGeom prst="rect">
            <a:avLst/>
          </a:prstGeom>
          <a:noFill/>
          <a:ln/>
        </p:spPr>
        <p:txBody>
          <a:bodyPr wrap="square" lIns="0" tIns="0" rIns="0" bIns="0" rtlCol="0" anchor="t"/>
          <a:lstStyle/>
          <a:p>
            <a:pPr algn="just">
              <a:lnSpc>
                <a:spcPts val="2375"/>
              </a:lnSpc>
            </a:pPr>
            <a:r>
              <a:rPr lang="en-US" sz="2000" dirty="0">
                <a:solidFill>
                  <a:srgbClr val="272525"/>
                </a:solidFill>
                <a:latin typeface="Inter" pitchFamily="34" charset="0"/>
                <a:ea typeface="Inter" pitchFamily="34" charset="-122"/>
                <a:cs typeface="Inter" pitchFamily="34" charset="-120"/>
              </a:rPr>
              <a:t>Forests are vital ecosystems that provide numerous benefits, from clean air and water to biodiversity and climate regulation.</a:t>
            </a:r>
            <a:endParaRPr lang="en-US" sz="2000" dirty="0"/>
          </a:p>
        </p:txBody>
      </p:sp>
      <p:sp>
        <p:nvSpPr>
          <p:cNvPr id="5" name="Text 3"/>
          <p:cNvSpPr/>
          <p:nvPr/>
        </p:nvSpPr>
        <p:spPr>
          <a:xfrm>
            <a:off x="6500084" y="2031711"/>
            <a:ext cx="2932509" cy="310058"/>
          </a:xfrm>
          <a:prstGeom prst="rect">
            <a:avLst/>
          </a:prstGeom>
          <a:noFill/>
          <a:ln/>
        </p:spPr>
        <p:txBody>
          <a:bodyPr wrap="none" lIns="0" tIns="0" rIns="0" bIns="0" rtlCol="0" anchor="t"/>
          <a:lstStyle/>
          <a:p>
            <a:pPr>
              <a:lnSpc>
                <a:spcPts val="2417"/>
              </a:lnSpc>
            </a:pPr>
            <a:r>
              <a:rPr lang="en-US" sz="1917" b="1" dirty="0">
                <a:solidFill>
                  <a:srgbClr val="000000"/>
                </a:solidFill>
                <a:latin typeface="Petrona Bold" pitchFamily="34" charset="0"/>
                <a:ea typeface="Petrona Bold" pitchFamily="34" charset="-122"/>
                <a:cs typeface="Petrona Bold" pitchFamily="34" charset="-120"/>
              </a:rPr>
              <a:t>Challenges Facing Forests</a:t>
            </a:r>
            <a:endParaRPr lang="en-US" sz="1917" dirty="0"/>
          </a:p>
        </p:txBody>
      </p:sp>
      <p:sp>
        <p:nvSpPr>
          <p:cNvPr id="6" name="Text 4"/>
          <p:cNvSpPr/>
          <p:nvPr/>
        </p:nvSpPr>
        <p:spPr>
          <a:xfrm>
            <a:off x="6500084" y="2589905"/>
            <a:ext cx="5203924" cy="907257"/>
          </a:xfrm>
          <a:prstGeom prst="rect">
            <a:avLst/>
          </a:prstGeom>
          <a:noFill/>
          <a:ln/>
        </p:spPr>
        <p:txBody>
          <a:bodyPr wrap="square" lIns="0" tIns="0" rIns="0" bIns="0" rtlCol="0" anchor="t"/>
          <a:lstStyle/>
          <a:p>
            <a:pPr algn="just">
              <a:lnSpc>
                <a:spcPts val="2375"/>
              </a:lnSpc>
            </a:pPr>
            <a:r>
              <a:rPr lang="en-US" sz="2000" dirty="0">
                <a:solidFill>
                  <a:srgbClr val="272525"/>
                </a:solidFill>
                <a:latin typeface="Inter" pitchFamily="34" charset="0"/>
                <a:ea typeface="Inter" pitchFamily="34" charset="-122"/>
                <a:cs typeface="Inter" pitchFamily="34" charset="-120"/>
              </a:rPr>
              <a:t>Forests are facing growing threats like deforestation, wildfires, and illegal logging, impacting their health and our planet.</a:t>
            </a:r>
            <a:endParaRPr lang="en-US" sz="2000" dirty="0"/>
          </a:p>
        </p:txBody>
      </p:sp>
      <p:sp>
        <p:nvSpPr>
          <p:cNvPr id="7" name="Text 1">
            <a:extLst>
              <a:ext uri="{FF2B5EF4-FFF2-40B4-BE49-F238E27FC236}">
                <a16:creationId xmlns:a16="http://schemas.microsoft.com/office/drawing/2014/main" id="{229EFF69-C678-03F0-A501-416D2494DC25}"/>
              </a:ext>
            </a:extLst>
          </p:cNvPr>
          <p:cNvSpPr/>
          <p:nvPr/>
        </p:nvSpPr>
        <p:spPr>
          <a:xfrm>
            <a:off x="573050" y="4084941"/>
            <a:ext cx="2480866" cy="310058"/>
          </a:xfrm>
          <a:prstGeom prst="rect">
            <a:avLst/>
          </a:prstGeom>
          <a:noFill/>
          <a:ln/>
        </p:spPr>
        <p:txBody>
          <a:bodyPr wrap="none" lIns="0" tIns="0" rIns="0" bIns="0" rtlCol="0" anchor="t"/>
          <a:lstStyle/>
          <a:p>
            <a:pPr>
              <a:lnSpc>
                <a:spcPts val="2417"/>
              </a:lnSpc>
            </a:pPr>
            <a:endParaRPr lang="en-US" sz="1917" dirty="0"/>
          </a:p>
        </p:txBody>
      </p:sp>
      <p:sp>
        <p:nvSpPr>
          <p:cNvPr id="8" name="Text 1">
            <a:extLst>
              <a:ext uri="{FF2B5EF4-FFF2-40B4-BE49-F238E27FC236}">
                <a16:creationId xmlns:a16="http://schemas.microsoft.com/office/drawing/2014/main" id="{CDE394A6-889F-752B-132D-A4C5DD967509}"/>
              </a:ext>
            </a:extLst>
          </p:cNvPr>
          <p:cNvSpPr/>
          <p:nvPr/>
        </p:nvSpPr>
        <p:spPr>
          <a:xfrm>
            <a:off x="573050" y="4239970"/>
            <a:ext cx="2480866" cy="310058"/>
          </a:xfrm>
          <a:prstGeom prst="rect">
            <a:avLst/>
          </a:prstGeom>
          <a:noFill/>
          <a:ln/>
        </p:spPr>
        <p:txBody>
          <a:bodyPr wrap="none" lIns="0" tIns="0" rIns="0" bIns="0" rtlCol="0" anchor="t"/>
          <a:lstStyle/>
          <a:p>
            <a:pPr>
              <a:lnSpc>
                <a:spcPts val="2417"/>
              </a:lnSpc>
            </a:pPr>
            <a:r>
              <a:rPr lang="en-US" sz="1917" b="1" dirty="0">
                <a:solidFill>
                  <a:srgbClr val="000000"/>
                </a:solidFill>
                <a:latin typeface="Petrona Bold" pitchFamily="34" charset="0"/>
                <a:ea typeface="Petrona Bold" pitchFamily="34" charset="-122"/>
              </a:rPr>
              <a:t>Role of IOT in forest monitoring</a:t>
            </a:r>
            <a:endParaRPr lang="en-US" sz="1917" dirty="0"/>
          </a:p>
        </p:txBody>
      </p:sp>
      <p:sp>
        <p:nvSpPr>
          <p:cNvPr id="9" name="TextBox 8">
            <a:extLst>
              <a:ext uri="{FF2B5EF4-FFF2-40B4-BE49-F238E27FC236}">
                <a16:creationId xmlns:a16="http://schemas.microsoft.com/office/drawing/2014/main" id="{C7685E2C-2033-6222-C710-F8A94027034A}"/>
              </a:ext>
            </a:extLst>
          </p:cNvPr>
          <p:cNvSpPr txBox="1"/>
          <p:nvPr/>
        </p:nvSpPr>
        <p:spPr>
          <a:xfrm>
            <a:off x="573001" y="4783011"/>
            <a:ext cx="5093110" cy="1631216"/>
          </a:xfrm>
          <a:prstGeom prst="rect">
            <a:avLst/>
          </a:prstGeom>
          <a:noFill/>
        </p:spPr>
        <p:txBody>
          <a:bodyPr wrap="square" rtlCol="0">
            <a:spAutoFit/>
          </a:bodyPr>
          <a:lstStyle/>
          <a:p>
            <a:pPr algn="just"/>
            <a:r>
              <a:rPr lang="en-US" sz="2000" dirty="0">
                <a:latin typeface="Inter"/>
              </a:rPr>
              <a:t>IoT involves deploying sensors, cameras, drones, and other devices in forest environments. These devices collect real-time data on wildlife movements, environmental conditions, and human activity.</a:t>
            </a:r>
            <a:endParaRPr lang="en-IN" sz="2000" dirty="0">
              <a:latin typeface="Inter"/>
            </a:endParaRPr>
          </a:p>
        </p:txBody>
      </p:sp>
      <p:sp>
        <p:nvSpPr>
          <p:cNvPr id="13" name="TextBox 12">
            <a:extLst>
              <a:ext uri="{FF2B5EF4-FFF2-40B4-BE49-F238E27FC236}">
                <a16:creationId xmlns:a16="http://schemas.microsoft.com/office/drawing/2014/main" id="{9C445B42-3234-5900-9F87-17DBDA7FF45E}"/>
              </a:ext>
            </a:extLst>
          </p:cNvPr>
          <p:cNvSpPr txBox="1"/>
          <p:nvPr/>
        </p:nvSpPr>
        <p:spPr>
          <a:xfrm>
            <a:off x="6500083" y="4012971"/>
            <a:ext cx="3155193" cy="682174"/>
          </a:xfrm>
          <a:prstGeom prst="rect">
            <a:avLst/>
          </a:prstGeom>
          <a:noFill/>
        </p:spPr>
        <p:txBody>
          <a:bodyPr wrap="square">
            <a:spAutoFit/>
          </a:bodyPr>
          <a:lstStyle/>
          <a:p>
            <a:pPr>
              <a:lnSpc>
                <a:spcPts val="2417"/>
              </a:lnSpc>
            </a:pPr>
            <a:r>
              <a:rPr lang="en-US" b="1" dirty="0">
                <a:solidFill>
                  <a:srgbClr val="000000"/>
                </a:solidFill>
                <a:latin typeface="Petrona Bold" pitchFamily="34" charset="0"/>
                <a:ea typeface="Petrona Bold" pitchFamily="34" charset="-122"/>
              </a:rPr>
              <a:t>Cloud computing integration</a:t>
            </a:r>
          </a:p>
          <a:p>
            <a:pPr>
              <a:lnSpc>
                <a:spcPts val="2417"/>
              </a:lnSpc>
            </a:pPr>
            <a:endParaRPr lang="en-US" sz="1800" dirty="0"/>
          </a:p>
        </p:txBody>
      </p:sp>
      <p:sp>
        <p:nvSpPr>
          <p:cNvPr id="14" name="TextBox 13">
            <a:extLst>
              <a:ext uri="{FF2B5EF4-FFF2-40B4-BE49-F238E27FC236}">
                <a16:creationId xmlns:a16="http://schemas.microsoft.com/office/drawing/2014/main" id="{F2061DF7-F5A5-3540-DBB2-1682184198F8}"/>
              </a:ext>
            </a:extLst>
          </p:cNvPr>
          <p:cNvSpPr txBox="1"/>
          <p:nvPr/>
        </p:nvSpPr>
        <p:spPr>
          <a:xfrm>
            <a:off x="6500083" y="4802676"/>
            <a:ext cx="4954497" cy="1631216"/>
          </a:xfrm>
          <a:prstGeom prst="rect">
            <a:avLst/>
          </a:prstGeom>
          <a:noFill/>
        </p:spPr>
        <p:txBody>
          <a:bodyPr wrap="square" rtlCol="0">
            <a:spAutoFit/>
          </a:bodyPr>
          <a:lstStyle/>
          <a:p>
            <a:pPr algn="just"/>
            <a:r>
              <a:rPr lang="en-US" sz="2000" dirty="0">
                <a:latin typeface="Inter"/>
              </a:rPr>
              <a:t>Centralized cloud platforms store and process the massive data collected by IoT devices. Advanced analytics and machine learning on the cloud enable pattern recognition and anomaly detection.</a:t>
            </a:r>
            <a:endParaRPr lang="en-IN" sz="2000" dirty="0">
              <a:latin typeface="Inte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4572000" cy="6858000"/>
          </a:xfrm>
          <a:prstGeom prst="rect">
            <a:avLst/>
          </a:prstGeom>
        </p:spPr>
      </p:pic>
      <p:sp>
        <p:nvSpPr>
          <p:cNvPr id="3" name="Text 0"/>
          <p:cNvSpPr/>
          <p:nvPr/>
        </p:nvSpPr>
        <p:spPr>
          <a:xfrm>
            <a:off x="5233492" y="730647"/>
            <a:ext cx="4961831" cy="620217"/>
          </a:xfrm>
          <a:prstGeom prst="rect">
            <a:avLst/>
          </a:prstGeom>
          <a:noFill/>
          <a:ln/>
        </p:spPr>
        <p:txBody>
          <a:bodyPr wrap="none" lIns="0" tIns="0" rIns="0" bIns="0" rtlCol="0" anchor="t"/>
          <a:lstStyle/>
          <a:p>
            <a:pPr>
              <a:lnSpc>
                <a:spcPts val="4875"/>
              </a:lnSpc>
            </a:pPr>
            <a:r>
              <a:rPr lang="en-US" sz="3875" b="1" dirty="0">
                <a:solidFill>
                  <a:srgbClr val="000000"/>
                </a:solidFill>
                <a:latin typeface="Petrona Bold" pitchFamily="34" charset="0"/>
                <a:ea typeface="Petrona Bold" pitchFamily="34" charset="-122"/>
                <a:cs typeface="Petrona Bold" pitchFamily="34" charset="-120"/>
              </a:rPr>
              <a:t>Objectives</a:t>
            </a:r>
            <a:endParaRPr lang="en-US" sz="3875" dirty="0"/>
          </a:p>
        </p:txBody>
      </p:sp>
      <p:sp>
        <p:nvSpPr>
          <p:cNvPr id="4" name="Shape 1"/>
          <p:cNvSpPr/>
          <p:nvPr/>
        </p:nvSpPr>
        <p:spPr>
          <a:xfrm>
            <a:off x="5233492" y="1846957"/>
            <a:ext cx="425252" cy="425252"/>
          </a:xfrm>
          <a:prstGeom prst="roundRect">
            <a:avLst>
              <a:gd name="adj" fmla="val 18669"/>
            </a:avLst>
          </a:prstGeom>
          <a:solidFill>
            <a:srgbClr val="CCEEFF"/>
          </a:solidFill>
          <a:ln w="7620">
            <a:solidFill>
              <a:srgbClr val="B2D4E5"/>
            </a:solidFill>
            <a:prstDash val="solid"/>
          </a:ln>
        </p:spPr>
      </p:sp>
      <p:sp>
        <p:nvSpPr>
          <p:cNvPr id="5" name="Text 2"/>
          <p:cNvSpPr/>
          <p:nvPr/>
        </p:nvSpPr>
        <p:spPr>
          <a:xfrm>
            <a:off x="5382419" y="1910656"/>
            <a:ext cx="127397" cy="297756"/>
          </a:xfrm>
          <a:prstGeom prst="rect">
            <a:avLst/>
          </a:prstGeom>
          <a:noFill/>
          <a:ln/>
        </p:spPr>
        <p:txBody>
          <a:bodyPr wrap="none" lIns="0" tIns="0" rIns="0" bIns="0" rtlCol="0" anchor="t"/>
          <a:lstStyle/>
          <a:p>
            <a:pPr algn="ctr">
              <a:lnSpc>
                <a:spcPts val="2333"/>
              </a:lnSpc>
            </a:pPr>
            <a:r>
              <a:rPr lang="en-US" sz="2333" b="1" dirty="0">
                <a:solidFill>
                  <a:srgbClr val="272525"/>
                </a:solidFill>
                <a:latin typeface="Petrona Bold" pitchFamily="34" charset="0"/>
                <a:ea typeface="Petrona Bold" pitchFamily="34" charset="-122"/>
                <a:cs typeface="Petrona Bold" pitchFamily="34" charset="-120"/>
              </a:rPr>
              <a:t>1</a:t>
            </a:r>
            <a:endParaRPr lang="en-US" sz="2333" dirty="0"/>
          </a:p>
        </p:txBody>
      </p:sp>
      <p:sp>
        <p:nvSpPr>
          <p:cNvPr id="6" name="Text 3"/>
          <p:cNvSpPr/>
          <p:nvPr/>
        </p:nvSpPr>
        <p:spPr>
          <a:xfrm>
            <a:off x="5847756" y="1846957"/>
            <a:ext cx="2439789" cy="620118"/>
          </a:xfrm>
          <a:prstGeom prst="rect">
            <a:avLst/>
          </a:prstGeom>
          <a:noFill/>
          <a:ln/>
        </p:spPr>
        <p:txBody>
          <a:bodyPr wrap="square" lIns="0" tIns="0" rIns="0" bIns="0" rtlCol="0" anchor="t"/>
          <a:lstStyle/>
          <a:p>
            <a:pPr>
              <a:lnSpc>
                <a:spcPts val="2417"/>
              </a:lnSpc>
            </a:pPr>
            <a:r>
              <a:rPr lang="en-US" sz="1917" b="1" dirty="0">
                <a:solidFill>
                  <a:srgbClr val="272525"/>
                </a:solidFill>
                <a:latin typeface="Petrona Bold" pitchFamily="34" charset="0"/>
                <a:ea typeface="Petrona Bold" pitchFamily="34" charset="-122"/>
                <a:cs typeface="Petrona Bold" pitchFamily="34" charset="-120"/>
              </a:rPr>
              <a:t>1. Real-time Monitoring</a:t>
            </a:r>
            <a:endParaRPr lang="en-US" sz="1917" dirty="0"/>
          </a:p>
        </p:txBody>
      </p:sp>
      <p:sp>
        <p:nvSpPr>
          <p:cNvPr id="7" name="Text 4"/>
          <p:cNvSpPr/>
          <p:nvPr/>
        </p:nvSpPr>
        <p:spPr>
          <a:xfrm>
            <a:off x="5847756" y="2580482"/>
            <a:ext cx="2439789" cy="1814513"/>
          </a:xfrm>
          <a:prstGeom prst="rect">
            <a:avLst/>
          </a:prstGeom>
          <a:noFill/>
          <a:ln/>
        </p:spPr>
        <p:txBody>
          <a:bodyPr wrap="square" lIns="0" tIns="0" rIns="0" bIns="0" rtlCol="0" anchor="t"/>
          <a:lstStyle/>
          <a:p>
            <a:pPr algn="just">
              <a:lnSpc>
                <a:spcPts val="2375"/>
              </a:lnSpc>
            </a:pPr>
            <a:r>
              <a:rPr lang="en-US" dirty="0">
                <a:solidFill>
                  <a:srgbClr val="272525"/>
                </a:solidFill>
                <a:latin typeface="Inter" pitchFamily="34" charset="0"/>
                <a:ea typeface="Inter" pitchFamily="34" charset="-122"/>
                <a:cs typeface="Inter" pitchFamily="34" charset="-120"/>
              </a:rPr>
              <a:t>Develop a system that provides real-time data on forest conditions, including fire hazards, insect infestations, and illegal activities.</a:t>
            </a:r>
            <a:endParaRPr lang="en-US" dirty="0"/>
          </a:p>
        </p:txBody>
      </p:sp>
      <p:sp>
        <p:nvSpPr>
          <p:cNvPr id="8" name="Shape 5"/>
          <p:cNvSpPr/>
          <p:nvPr/>
        </p:nvSpPr>
        <p:spPr>
          <a:xfrm>
            <a:off x="8476556" y="1846957"/>
            <a:ext cx="425252" cy="425252"/>
          </a:xfrm>
          <a:prstGeom prst="roundRect">
            <a:avLst>
              <a:gd name="adj" fmla="val 18669"/>
            </a:avLst>
          </a:prstGeom>
          <a:solidFill>
            <a:srgbClr val="CCEEFF"/>
          </a:solidFill>
          <a:ln w="7620">
            <a:solidFill>
              <a:srgbClr val="B2D4E5"/>
            </a:solidFill>
            <a:prstDash val="solid"/>
          </a:ln>
        </p:spPr>
      </p:sp>
      <p:sp>
        <p:nvSpPr>
          <p:cNvPr id="9" name="Text 6"/>
          <p:cNvSpPr/>
          <p:nvPr/>
        </p:nvSpPr>
        <p:spPr>
          <a:xfrm>
            <a:off x="8604746" y="1910656"/>
            <a:ext cx="168771" cy="297756"/>
          </a:xfrm>
          <a:prstGeom prst="rect">
            <a:avLst/>
          </a:prstGeom>
          <a:noFill/>
          <a:ln/>
        </p:spPr>
        <p:txBody>
          <a:bodyPr wrap="none" lIns="0" tIns="0" rIns="0" bIns="0" rtlCol="0" anchor="t"/>
          <a:lstStyle/>
          <a:p>
            <a:pPr algn="ctr">
              <a:lnSpc>
                <a:spcPts val="2333"/>
              </a:lnSpc>
            </a:pPr>
            <a:r>
              <a:rPr lang="en-US" sz="2333" b="1" dirty="0">
                <a:solidFill>
                  <a:srgbClr val="272525"/>
                </a:solidFill>
                <a:latin typeface="Petrona Bold" pitchFamily="34" charset="0"/>
                <a:ea typeface="Petrona Bold" pitchFamily="34" charset="-122"/>
                <a:cs typeface="Petrona Bold" pitchFamily="34" charset="-120"/>
              </a:rPr>
              <a:t>2</a:t>
            </a:r>
            <a:endParaRPr lang="en-US" sz="2333" dirty="0"/>
          </a:p>
        </p:txBody>
      </p:sp>
      <p:sp>
        <p:nvSpPr>
          <p:cNvPr id="10" name="Text 7"/>
          <p:cNvSpPr/>
          <p:nvPr/>
        </p:nvSpPr>
        <p:spPr>
          <a:xfrm>
            <a:off x="9090820" y="1846957"/>
            <a:ext cx="2439789" cy="620118"/>
          </a:xfrm>
          <a:prstGeom prst="rect">
            <a:avLst/>
          </a:prstGeom>
          <a:noFill/>
          <a:ln/>
        </p:spPr>
        <p:txBody>
          <a:bodyPr wrap="square" lIns="0" tIns="0" rIns="0" bIns="0" rtlCol="0" anchor="t"/>
          <a:lstStyle/>
          <a:p>
            <a:pPr>
              <a:lnSpc>
                <a:spcPts val="2417"/>
              </a:lnSpc>
            </a:pPr>
            <a:r>
              <a:rPr lang="en-US" sz="1917" b="1" dirty="0">
                <a:solidFill>
                  <a:srgbClr val="272525"/>
                </a:solidFill>
                <a:latin typeface="Petrona Bold" pitchFamily="34" charset="0"/>
                <a:ea typeface="Petrona Bold" pitchFamily="34" charset="-122"/>
                <a:cs typeface="Petrona Bold" pitchFamily="34" charset="-120"/>
              </a:rPr>
              <a:t>2. Early Detection and Response</a:t>
            </a:r>
            <a:endParaRPr lang="en-US" sz="1917" dirty="0"/>
          </a:p>
        </p:txBody>
      </p:sp>
      <p:sp>
        <p:nvSpPr>
          <p:cNvPr id="11" name="Text 8"/>
          <p:cNvSpPr/>
          <p:nvPr/>
        </p:nvSpPr>
        <p:spPr>
          <a:xfrm>
            <a:off x="9090820" y="2580482"/>
            <a:ext cx="2439789" cy="1512094"/>
          </a:xfrm>
          <a:prstGeom prst="rect">
            <a:avLst/>
          </a:prstGeom>
          <a:noFill/>
          <a:ln/>
        </p:spPr>
        <p:txBody>
          <a:bodyPr wrap="square" lIns="0" tIns="0" rIns="0" bIns="0" rtlCol="0" anchor="t"/>
          <a:lstStyle/>
          <a:p>
            <a:pPr algn="just">
              <a:lnSpc>
                <a:spcPts val="2375"/>
              </a:lnSpc>
            </a:pPr>
            <a:r>
              <a:rPr lang="en-US" dirty="0">
                <a:solidFill>
                  <a:srgbClr val="272525"/>
                </a:solidFill>
                <a:latin typeface="Inter" pitchFamily="34" charset="0"/>
                <a:ea typeface="Inter" pitchFamily="34" charset="-122"/>
                <a:cs typeface="Inter" pitchFamily="34" charset="-120"/>
              </a:rPr>
              <a:t>Enable early detection of threats and facilitate swift response through automated alerts and coordinated efforts.</a:t>
            </a:r>
            <a:endParaRPr lang="en-US" dirty="0"/>
          </a:p>
        </p:txBody>
      </p:sp>
      <p:sp>
        <p:nvSpPr>
          <p:cNvPr id="12" name="Shape 9"/>
          <p:cNvSpPr/>
          <p:nvPr/>
        </p:nvSpPr>
        <p:spPr>
          <a:xfrm>
            <a:off x="5233492" y="4796632"/>
            <a:ext cx="425252" cy="425252"/>
          </a:xfrm>
          <a:prstGeom prst="roundRect">
            <a:avLst>
              <a:gd name="adj" fmla="val 18669"/>
            </a:avLst>
          </a:prstGeom>
          <a:solidFill>
            <a:srgbClr val="CCEEFF"/>
          </a:solidFill>
          <a:ln w="7620">
            <a:solidFill>
              <a:srgbClr val="B2D4E5"/>
            </a:solidFill>
            <a:prstDash val="solid"/>
          </a:ln>
        </p:spPr>
      </p:sp>
      <p:sp>
        <p:nvSpPr>
          <p:cNvPr id="13" name="Text 10"/>
          <p:cNvSpPr/>
          <p:nvPr/>
        </p:nvSpPr>
        <p:spPr>
          <a:xfrm>
            <a:off x="5361881" y="4860330"/>
            <a:ext cx="168473" cy="297756"/>
          </a:xfrm>
          <a:prstGeom prst="rect">
            <a:avLst/>
          </a:prstGeom>
          <a:noFill/>
          <a:ln/>
        </p:spPr>
        <p:txBody>
          <a:bodyPr wrap="none" lIns="0" tIns="0" rIns="0" bIns="0" rtlCol="0" anchor="t"/>
          <a:lstStyle/>
          <a:p>
            <a:pPr algn="ctr">
              <a:lnSpc>
                <a:spcPts val="2333"/>
              </a:lnSpc>
            </a:pPr>
            <a:r>
              <a:rPr lang="en-US" sz="2333" b="1" dirty="0">
                <a:solidFill>
                  <a:srgbClr val="272525"/>
                </a:solidFill>
                <a:latin typeface="Petrona Bold" pitchFamily="34" charset="0"/>
                <a:ea typeface="Petrona Bold" pitchFamily="34" charset="-122"/>
                <a:cs typeface="Petrona Bold" pitchFamily="34" charset="-120"/>
              </a:rPr>
              <a:t>3</a:t>
            </a:r>
            <a:endParaRPr lang="en-US" sz="2333" dirty="0"/>
          </a:p>
        </p:txBody>
      </p:sp>
      <p:sp>
        <p:nvSpPr>
          <p:cNvPr id="14" name="Text 11"/>
          <p:cNvSpPr/>
          <p:nvPr/>
        </p:nvSpPr>
        <p:spPr>
          <a:xfrm>
            <a:off x="5847755" y="4796632"/>
            <a:ext cx="3144243" cy="310058"/>
          </a:xfrm>
          <a:prstGeom prst="rect">
            <a:avLst/>
          </a:prstGeom>
          <a:noFill/>
          <a:ln/>
        </p:spPr>
        <p:txBody>
          <a:bodyPr wrap="none" lIns="0" tIns="0" rIns="0" bIns="0" rtlCol="0" anchor="t"/>
          <a:lstStyle/>
          <a:p>
            <a:pPr>
              <a:lnSpc>
                <a:spcPts val="2417"/>
              </a:lnSpc>
            </a:pPr>
            <a:r>
              <a:rPr lang="en-US" sz="1917" b="1" dirty="0">
                <a:solidFill>
                  <a:srgbClr val="272525"/>
                </a:solidFill>
                <a:latin typeface="Petrona Bold" pitchFamily="34" charset="0"/>
                <a:ea typeface="Petrona Bold" pitchFamily="34" charset="-122"/>
                <a:cs typeface="Petrona Bold" pitchFamily="34" charset="-120"/>
              </a:rPr>
              <a:t>3. Data-driven Management</a:t>
            </a:r>
            <a:endParaRPr lang="en-US" sz="1917" dirty="0"/>
          </a:p>
        </p:txBody>
      </p:sp>
      <p:sp>
        <p:nvSpPr>
          <p:cNvPr id="15" name="Text 12"/>
          <p:cNvSpPr/>
          <p:nvPr/>
        </p:nvSpPr>
        <p:spPr>
          <a:xfrm>
            <a:off x="5847756" y="5220097"/>
            <a:ext cx="5682754" cy="907257"/>
          </a:xfrm>
          <a:prstGeom prst="rect">
            <a:avLst/>
          </a:prstGeom>
          <a:noFill/>
          <a:ln/>
        </p:spPr>
        <p:txBody>
          <a:bodyPr wrap="square" lIns="0" tIns="0" rIns="0" bIns="0" rtlCol="0" anchor="t"/>
          <a:lstStyle/>
          <a:p>
            <a:pPr algn="just">
              <a:lnSpc>
                <a:spcPts val="2375"/>
              </a:lnSpc>
            </a:pPr>
            <a:r>
              <a:rPr lang="en-US" dirty="0">
                <a:solidFill>
                  <a:srgbClr val="272525"/>
                </a:solidFill>
                <a:latin typeface="Inter" pitchFamily="34" charset="0"/>
                <a:ea typeface="Inter" pitchFamily="34" charset="-122"/>
                <a:cs typeface="Inter" pitchFamily="34" charset="-120"/>
              </a:rPr>
              <a:t>Leverage data analytics to optimize forest management practices, enhance resource allocation, and improve conservation outcomes.</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599905"/>
            <a:ext cx="6670973" cy="620217"/>
          </a:xfrm>
          <a:prstGeom prst="rect">
            <a:avLst/>
          </a:prstGeom>
          <a:noFill/>
          <a:ln/>
        </p:spPr>
        <p:txBody>
          <a:bodyPr wrap="none" lIns="0" tIns="0" rIns="0" bIns="0" rtlCol="0" anchor="t"/>
          <a:lstStyle/>
          <a:p>
            <a:pPr>
              <a:lnSpc>
                <a:spcPts val="4875"/>
              </a:lnSpc>
            </a:pPr>
            <a:r>
              <a:rPr lang="en-US" sz="3875" b="1" dirty="0">
                <a:solidFill>
                  <a:srgbClr val="000000"/>
                </a:solidFill>
                <a:latin typeface="Petrona Bold" pitchFamily="34" charset="0"/>
                <a:ea typeface="Petrona Bold" pitchFamily="34" charset="-122"/>
                <a:cs typeface="Petrona Bold" pitchFamily="34" charset="-120"/>
              </a:rPr>
              <a:t>Existing System &amp; Drawbacks</a:t>
            </a:r>
            <a:endParaRPr lang="en-US" sz="3875" dirty="0"/>
          </a:p>
        </p:txBody>
      </p:sp>
      <p:sp>
        <p:nvSpPr>
          <p:cNvPr id="7" name="TextBox 6">
            <a:extLst>
              <a:ext uri="{FF2B5EF4-FFF2-40B4-BE49-F238E27FC236}">
                <a16:creationId xmlns:a16="http://schemas.microsoft.com/office/drawing/2014/main" id="{D4E292CF-1C6C-DD11-7C61-556A1C0438A9}"/>
              </a:ext>
            </a:extLst>
          </p:cNvPr>
          <p:cNvSpPr txBox="1"/>
          <p:nvPr/>
        </p:nvSpPr>
        <p:spPr>
          <a:xfrm>
            <a:off x="683342" y="1393232"/>
            <a:ext cx="4031226" cy="400110"/>
          </a:xfrm>
          <a:prstGeom prst="rect">
            <a:avLst/>
          </a:prstGeom>
          <a:noFill/>
        </p:spPr>
        <p:txBody>
          <a:bodyPr wrap="square" rtlCol="0">
            <a:spAutoFit/>
          </a:bodyPr>
          <a:lstStyle/>
          <a:p>
            <a:r>
              <a:rPr lang="en-US" sz="2000" b="1" dirty="0">
                <a:latin typeface="Petrona Bold"/>
              </a:rPr>
              <a:t>Sensor based monitoring systems</a:t>
            </a:r>
            <a:endParaRPr lang="en-IN" sz="2000" b="1" dirty="0">
              <a:latin typeface="Petrona Bold"/>
            </a:endParaRPr>
          </a:p>
        </p:txBody>
      </p:sp>
      <p:sp>
        <p:nvSpPr>
          <p:cNvPr id="8" name="TextBox 7">
            <a:extLst>
              <a:ext uri="{FF2B5EF4-FFF2-40B4-BE49-F238E27FC236}">
                <a16:creationId xmlns:a16="http://schemas.microsoft.com/office/drawing/2014/main" id="{1DF329D3-847E-1A36-8278-F5D88CC49E2E}"/>
              </a:ext>
            </a:extLst>
          </p:cNvPr>
          <p:cNvSpPr txBox="1"/>
          <p:nvPr/>
        </p:nvSpPr>
        <p:spPr>
          <a:xfrm>
            <a:off x="786581" y="1954891"/>
            <a:ext cx="10825316" cy="120032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Inter"/>
              </a:rPr>
              <a:t>Use sensors like motion detectors, sound recorders, cameras, and GPS trackers to monitor wildlife activities and human presence.</a:t>
            </a:r>
          </a:p>
          <a:p>
            <a:pPr marL="285750" indent="-285750" algn="just">
              <a:buFont typeface="Wingdings" panose="05000000000000000000" pitchFamily="2" charset="2"/>
              <a:buChar char="ü"/>
            </a:pPr>
            <a:r>
              <a:rPr lang="en-US" dirty="0">
                <a:latin typeface="Inter"/>
              </a:rPr>
              <a:t>Sensors collect data on environmental conditions like temperature, humidity, and soil moisture to detect fire risks or habitat degradation.</a:t>
            </a:r>
            <a:endParaRPr lang="en-IN" dirty="0">
              <a:latin typeface="Inter"/>
            </a:endParaRPr>
          </a:p>
        </p:txBody>
      </p:sp>
      <p:sp>
        <p:nvSpPr>
          <p:cNvPr id="9" name="TextBox 8">
            <a:extLst>
              <a:ext uri="{FF2B5EF4-FFF2-40B4-BE49-F238E27FC236}">
                <a16:creationId xmlns:a16="http://schemas.microsoft.com/office/drawing/2014/main" id="{0995C26C-787F-E20C-5CD4-1D36355DF5CA}"/>
              </a:ext>
            </a:extLst>
          </p:cNvPr>
          <p:cNvSpPr txBox="1"/>
          <p:nvPr/>
        </p:nvSpPr>
        <p:spPr>
          <a:xfrm>
            <a:off x="786581" y="3429000"/>
            <a:ext cx="3342967" cy="400110"/>
          </a:xfrm>
          <a:prstGeom prst="rect">
            <a:avLst/>
          </a:prstGeom>
          <a:noFill/>
        </p:spPr>
        <p:txBody>
          <a:bodyPr wrap="square" rtlCol="0">
            <a:spAutoFit/>
          </a:bodyPr>
          <a:lstStyle/>
          <a:p>
            <a:r>
              <a:rPr lang="en-IN" sz="2000" b="1" dirty="0">
                <a:latin typeface="Petrona Bold"/>
              </a:rPr>
              <a:t>Drone and UAV Integration:</a:t>
            </a:r>
          </a:p>
        </p:txBody>
      </p:sp>
      <p:sp>
        <p:nvSpPr>
          <p:cNvPr id="10" name="TextBox 9">
            <a:extLst>
              <a:ext uri="{FF2B5EF4-FFF2-40B4-BE49-F238E27FC236}">
                <a16:creationId xmlns:a16="http://schemas.microsoft.com/office/drawing/2014/main" id="{F586CB3E-8817-7536-55BB-F089456071B2}"/>
              </a:ext>
            </a:extLst>
          </p:cNvPr>
          <p:cNvSpPr txBox="1"/>
          <p:nvPr/>
        </p:nvSpPr>
        <p:spPr>
          <a:xfrm>
            <a:off x="786581" y="3913111"/>
            <a:ext cx="10294374" cy="646331"/>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Inter"/>
              </a:rPr>
              <a:t>Drones equipped with thermal cameras and sensors are used for aerial surveys and monitoring.</a:t>
            </a:r>
          </a:p>
          <a:p>
            <a:pPr marL="285750" indent="-285750" algn="just">
              <a:buFont typeface="Wingdings" panose="05000000000000000000" pitchFamily="2" charset="2"/>
              <a:buChar char="ü"/>
            </a:pPr>
            <a:r>
              <a:rPr lang="en-US" dirty="0">
                <a:latin typeface="Inter"/>
              </a:rPr>
              <a:t>Useful for tracking animal movements or detecting poachers.</a:t>
            </a:r>
            <a:endParaRPr lang="en-IN" dirty="0">
              <a:latin typeface="Inter"/>
            </a:endParaRPr>
          </a:p>
        </p:txBody>
      </p:sp>
      <p:sp>
        <p:nvSpPr>
          <p:cNvPr id="12" name="TextBox 11">
            <a:extLst>
              <a:ext uri="{FF2B5EF4-FFF2-40B4-BE49-F238E27FC236}">
                <a16:creationId xmlns:a16="http://schemas.microsoft.com/office/drawing/2014/main" id="{961DCF07-93E5-31DE-C1B3-5EBD38E8757D}"/>
              </a:ext>
            </a:extLst>
          </p:cNvPr>
          <p:cNvSpPr txBox="1"/>
          <p:nvPr/>
        </p:nvSpPr>
        <p:spPr>
          <a:xfrm>
            <a:off x="786581" y="4905662"/>
            <a:ext cx="3136490" cy="400110"/>
          </a:xfrm>
          <a:prstGeom prst="rect">
            <a:avLst/>
          </a:prstGeom>
          <a:noFill/>
        </p:spPr>
        <p:txBody>
          <a:bodyPr wrap="square" rtlCol="0">
            <a:spAutoFit/>
          </a:bodyPr>
          <a:lstStyle/>
          <a:p>
            <a:r>
              <a:rPr lang="en-IN" sz="2000" b="1" dirty="0">
                <a:latin typeface="Petrona Bold"/>
              </a:rPr>
              <a:t>Connectivity Challenges</a:t>
            </a:r>
          </a:p>
        </p:txBody>
      </p:sp>
      <p:sp>
        <p:nvSpPr>
          <p:cNvPr id="13" name="TextBox 12">
            <a:extLst>
              <a:ext uri="{FF2B5EF4-FFF2-40B4-BE49-F238E27FC236}">
                <a16:creationId xmlns:a16="http://schemas.microsoft.com/office/drawing/2014/main" id="{00623315-5B36-FA1D-2542-1B32B0BC0C7E}"/>
              </a:ext>
            </a:extLst>
          </p:cNvPr>
          <p:cNvSpPr txBox="1"/>
          <p:nvPr/>
        </p:nvSpPr>
        <p:spPr>
          <a:xfrm>
            <a:off x="727587" y="5397890"/>
            <a:ext cx="10412361" cy="923330"/>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latin typeface="Inter"/>
              </a:rPr>
              <a:t>Forest areas often lack reliable communication infrastructure, leading to data transmission delays or failures.</a:t>
            </a:r>
          </a:p>
          <a:p>
            <a:pPr marL="285750" indent="-285750" algn="just">
              <a:buFont typeface="Wingdings" panose="05000000000000000000" pitchFamily="2" charset="2"/>
              <a:buChar char="ü"/>
            </a:pPr>
            <a:r>
              <a:rPr lang="en-US" dirty="0">
                <a:latin typeface="Inter"/>
              </a:rPr>
              <a:t>Limited coverage of cellular networks or low-power wide-area networks (LPWANs) in remote regions.</a:t>
            </a:r>
            <a:endParaRPr lang="en-IN" dirty="0">
              <a:latin typeface="Inter"/>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81124" y="457398"/>
            <a:ext cx="4358978" cy="544810"/>
          </a:xfrm>
          <a:prstGeom prst="rect">
            <a:avLst/>
          </a:prstGeom>
          <a:noFill/>
          <a:ln/>
        </p:spPr>
        <p:txBody>
          <a:bodyPr wrap="none" lIns="0" tIns="0" rIns="0" bIns="0" rtlCol="0" anchor="t"/>
          <a:lstStyle/>
          <a:p>
            <a:pPr>
              <a:lnSpc>
                <a:spcPts val="4250"/>
              </a:lnSpc>
            </a:pPr>
            <a:r>
              <a:rPr lang="en-US" sz="4000" b="1" dirty="0">
                <a:solidFill>
                  <a:srgbClr val="000000"/>
                </a:solidFill>
                <a:latin typeface="Petrona Bold" pitchFamily="34" charset="0"/>
                <a:ea typeface="Petrona Bold" pitchFamily="34" charset="-122"/>
                <a:cs typeface="Petrona Bold" pitchFamily="34" charset="-120"/>
              </a:rPr>
              <a:t>Proposed System</a:t>
            </a:r>
            <a:endParaRPr lang="en-US" sz="4000" dirty="0"/>
          </a:p>
        </p:txBody>
      </p:sp>
      <p:pic>
        <p:nvPicPr>
          <p:cNvPr id="3" name="Image 0" descr="preencoded.png"/>
          <p:cNvPicPr>
            <a:picLocks noChangeAspect="1"/>
          </p:cNvPicPr>
          <p:nvPr/>
        </p:nvPicPr>
        <p:blipFill>
          <a:blip r:embed="rId3"/>
          <a:stretch>
            <a:fillRect/>
          </a:stretch>
        </p:blipFill>
        <p:spPr>
          <a:xfrm>
            <a:off x="2656086" y="1334294"/>
            <a:ext cx="1364853" cy="1235472"/>
          </a:xfrm>
          <a:prstGeom prst="rect">
            <a:avLst/>
          </a:prstGeom>
        </p:spPr>
      </p:pic>
      <p:sp>
        <p:nvSpPr>
          <p:cNvPr id="4" name="Text 1"/>
          <p:cNvSpPr/>
          <p:nvPr/>
        </p:nvSpPr>
        <p:spPr>
          <a:xfrm>
            <a:off x="3294063" y="1946374"/>
            <a:ext cx="88801" cy="332085"/>
          </a:xfrm>
          <a:prstGeom prst="rect">
            <a:avLst/>
          </a:prstGeom>
          <a:noFill/>
          <a:ln/>
        </p:spPr>
        <p:txBody>
          <a:bodyPr wrap="none" lIns="0" tIns="0" rIns="0" bIns="0" rtlCol="0" anchor="t"/>
          <a:lstStyle/>
          <a:p>
            <a:pPr algn="ctr">
              <a:lnSpc>
                <a:spcPts val="2583"/>
              </a:lnSpc>
            </a:pPr>
            <a:r>
              <a:rPr lang="en-US" sz="1625" b="1" dirty="0">
                <a:solidFill>
                  <a:srgbClr val="272525"/>
                </a:solidFill>
                <a:latin typeface="Petrona Bold" pitchFamily="34" charset="0"/>
                <a:ea typeface="Petrona Bold" pitchFamily="34" charset="-122"/>
                <a:cs typeface="Petrona Bold" pitchFamily="34" charset="-120"/>
              </a:rPr>
              <a:t>1</a:t>
            </a:r>
            <a:endParaRPr lang="en-US" sz="1625" dirty="0"/>
          </a:p>
        </p:txBody>
      </p:sp>
      <p:sp>
        <p:nvSpPr>
          <p:cNvPr id="5" name="Text 2"/>
          <p:cNvSpPr/>
          <p:nvPr/>
        </p:nvSpPr>
        <p:spPr>
          <a:xfrm>
            <a:off x="4186932" y="1394123"/>
            <a:ext cx="2270224" cy="272455"/>
          </a:xfrm>
          <a:prstGeom prst="rect">
            <a:avLst/>
          </a:prstGeom>
          <a:noFill/>
          <a:ln/>
        </p:spPr>
        <p:txBody>
          <a:bodyPr wrap="none" lIns="0" tIns="0" rIns="0" bIns="0" rtlCol="0" anchor="t"/>
          <a:lstStyle/>
          <a:p>
            <a:pPr>
              <a:lnSpc>
                <a:spcPts val="2125"/>
              </a:lnSpc>
            </a:pPr>
            <a:r>
              <a:rPr lang="en-US" sz="2800" b="1" dirty="0">
                <a:solidFill>
                  <a:srgbClr val="272525"/>
                </a:solidFill>
                <a:latin typeface="Petrona Bold" pitchFamily="34" charset="0"/>
                <a:ea typeface="Petrona Bold" pitchFamily="34" charset="-122"/>
                <a:cs typeface="Petrona Bold" pitchFamily="34" charset="-120"/>
              </a:rPr>
              <a:t>Smart Forest Guardian</a:t>
            </a:r>
            <a:endParaRPr lang="en-US" sz="2800" dirty="0"/>
          </a:p>
        </p:txBody>
      </p:sp>
      <p:sp>
        <p:nvSpPr>
          <p:cNvPr id="6" name="Text 3"/>
          <p:cNvSpPr/>
          <p:nvPr/>
        </p:nvSpPr>
        <p:spPr>
          <a:xfrm>
            <a:off x="4186932" y="1742975"/>
            <a:ext cx="7257951" cy="531416"/>
          </a:xfrm>
          <a:prstGeom prst="rect">
            <a:avLst/>
          </a:prstGeom>
          <a:noFill/>
          <a:ln/>
        </p:spPr>
        <p:txBody>
          <a:bodyPr wrap="square" lIns="0" tIns="0" rIns="0" bIns="0" rtlCol="0" anchor="t"/>
          <a:lstStyle/>
          <a:p>
            <a:pPr algn="just">
              <a:lnSpc>
                <a:spcPts val="2083"/>
              </a:lnSpc>
            </a:pPr>
            <a:r>
              <a:rPr lang="en-US" sz="2200" dirty="0">
                <a:solidFill>
                  <a:srgbClr val="272525"/>
                </a:solidFill>
                <a:latin typeface="Inter" pitchFamily="34" charset="0"/>
                <a:ea typeface="Inter" pitchFamily="34" charset="-122"/>
                <a:cs typeface="Inter" pitchFamily="34" charset="-120"/>
              </a:rPr>
              <a:t>A comprehensive, intelligent system that leverages cutting-edge technologies to monitor and protect forests.</a:t>
            </a:r>
          </a:p>
          <a:p>
            <a:pPr algn="just">
              <a:lnSpc>
                <a:spcPts val="2083"/>
              </a:lnSpc>
            </a:pPr>
            <a:endParaRPr lang="en-US" sz="2200" dirty="0"/>
          </a:p>
        </p:txBody>
      </p:sp>
      <p:sp>
        <p:nvSpPr>
          <p:cNvPr id="7" name="Shape 4"/>
          <p:cNvSpPr/>
          <p:nvPr/>
        </p:nvSpPr>
        <p:spPr>
          <a:xfrm>
            <a:off x="4062413" y="2582565"/>
            <a:ext cx="7506990" cy="9525"/>
          </a:xfrm>
          <a:prstGeom prst="roundRect">
            <a:avLst>
              <a:gd name="adj" fmla="val 732223"/>
            </a:avLst>
          </a:prstGeom>
          <a:solidFill>
            <a:srgbClr val="B2D4E5"/>
          </a:solidFill>
          <a:ln/>
        </p:spPr>
      </p:sp>
      <p:pic>
        <p:nvPicPr>
          <p:cNvPr id="8" name="Image 1" descr="preencoded.png"/>
          <p:cNvPicPr>
            <a:picLocks noChangeAspect="1"/>
          </p:cNvPicPr>
          <p:nvPr/>
        </p:nvPicPr>
        <p:blipFill>
          <a:blip r:embed="rId4"/>
          <a:stretch>
            <a:fillRect/>
          </a:stretch>
        </p:blipFill>
        <p:spPr>
          <a:xfrm>
            <a:off x="1973560" y="2611239"/>
            <a:ext cx="2729806" cy="1235472"/>
          </a:xfrm>
          <a:prstGeom prst="rect">
            <a:avLst/>
          </a:prstGeom>
        </p:spPr>
      </p:pic>
      <p:sp>
        <p:nvSpPr>
          <p:cNvPr id="9" name="Text 5"/>
          <p:cNvSpPr/>
          <p:nvPr/>
        </p:nvSpPr>
        <p:spPr>
          <a:xfrm>
            <a:off x="3279577" y="3062883"/>
            <a:ext cx="117673" cy="332085"/>
          </a:xfrm>
          <a:prstGeom prst="rect">
            <a:avLst/>
          </a:prstGeom>
          <a:noFill/>
          <a:ln/>
        </p:spPr>
        <p:txBody>
          <a:bodyPr wrap="none" lIns="0" tIns="0" rIns="0" bIns="0" rtlCol="0" anchor="t"/>
          <a:lstStyle/>
          <a:p>
            <a:pPr algn="ctr">
              <a:lnSpc>
                <a:spcPts val="2583"/>
              </a:lnSpc>
            </a:pPr>
            <a:r>
              <a:rPr lang="en-US" sz="1625" b="1" dirty="0">
                <a:solidFill>
                  <a:srgbClr val="272525"/>
                </a:solidFill>
                <a:latin typeface="Petrona Bold" pitchFamily="34" charset="0"/>
                <a:ea typeface="Petrona Bold" pitchFamily="34" charset="-122"/>
                <a:cs typeface="Petrona Bold" pitchFamily="34" charset="-120"/>
              </a:rPr>
              <a:t>2</a:t>
            </a:r>
            <a:endParaRPr lang="en-US" sz="1625" dirty="0"/>
          </a:p>
        </p:txBody>
      </p:sp>
      <p:sp>
        <p:nvSpPr>
          <p:cNvPr id="10" name="Text 6"/>
          <p:cNvSpPr/>
          <p:nvPr/>
        </p:nvSpPr>
        <p:spPr>
          <a:xfrm>
            <a:off x="4869358" y="2695376"/>
            <a:ext cx="2179439" cy="272455"/>
          </a:xfrm>
          <a:prstGeom prst="rect">
            <a:avLst/>
          </a:prstGeom>
          <a:noFill/>
          <a:ln/>
        </p:spPr>
        <p:txBody>
          <a:bodyPr wrap="none" lIns="0" tIns="0" rIns="0" bIns="0" rtlCol="0" anchor="t"/>
          <a:lstStyle/>
          <a:p>
            <a:pPr>
              <a:lnSpc>
                <a:spcPts val="2125"/>
              </a:lnSpc>
            </a:pPr>
            <a:r>
              <a:rPr lang="en-US" sz="3200" b="1" dirty="0">
                <a:solidFill>
                  <a:srgbClr val="272525"/>
                </a:solidFill>
                <a:latin typeface="Petrona Bold" pitchFamily="34" charset="0"/>
                <a:ea typeface="Petrona Bold" pitchFamily="34" charset="-122"/>
                <a:cs typeface="Petrona Bold" pitchFamily="34" charset="-120"/>
              </a:rPr>
              <a:t>Sensor Networks</a:t>
            </a:r>
            <a:endParaRPr lang="en-US" sz="3200" dirty="0"/>
          </a:p>
        </p:txBody>
      </p:sp>
      <p:sp>
        <p:nvSpPr>
          <p:cNvPr id="11" name="Text 7"/>
          <p:cNvSpPr/>
          <p:nvPr/>
        </p:nvSpPr>
        <p:spPr>
          <a:xfrm>
            <a:off x="4869358" y="2998490"/>
            <a:ext cx="6700043" cy="531416"/>
          </a:xfrm>
          <a:prstGeom prst="rect">
            <a:avLst/>
          </a:prstGeom>
          <a:noFill/>
          <a:ln/>
        </p:spPr>
        <p:txBody>
          <a:bodyPr wrap="square" lIns="0" tIns="0" rIns="0" bIns="0" rtlCol="0" anchor="t"/>
          <a:lstStyle/>
          <a:p>
            <a:pPr algn="just">
              <a:lnSpc>
                <a:spcPts val="2083"/>
              </a:lnSpc>
            </a:pPr>
            <a:r>
              <a:rPr lang="en-US" sz="2200" dirty="0">
                <a:solidFill>
                  <a:srgbClr val="272525"/>
                </a:solidFill>
                <a:latin typeface="Inter" pitchFamily="34" charset="0"/>
                <a:ea typeface="Inter" pitchFamily="34" charset="-122"/>
                <a:cs typeface="Inter" pitchFamily="34" charset="-120"/>
              </a:rPr>
              <a:t>Deploying a network of sensors to collect data on forest conditions, including temperature, humidity, and air quality.</a:t>
            </a:r>
            <a:endParaRPr lang="en-US" sz="2200" dirty="0"/>
          </a:p>
        </p:txBody>
      </p:sp>
      <p:sp>
        <p:nvSpPr>
          <p:cNvPr id="12" name="Shape 8"/>
          <p:cNvSpPr/>
          <p:nvPr/>
        </p:nvSpPr>
        <p:spPr>
          <a:xfrm>
            <a:off x="4744839" y="3859510"/>
            <a:ext cx="6824563" cy="9525"/>
          </a:xfrm>
          <a:prstGeom prst="roundRect">
            <a:avLst>
              <a:gd name="adj" fmla="val 732223"/>
            </a:avLst>
          </a:prstGeom>
          <a:solidFill>
            <a:srgbClr val="B2D4E5"/>
          </a:solidFill>
          <a:ln/>
        </p:spPr>
      </p:sp>
      <p:pic>
        <p:nvPicPr>
          <p:cNvPr id="13" name="Image 2" descr="preencoded.png"/>
          <p:cNvPicPr>
            <a:picLocks noChangeAspect="1"/>
          </p:cNvPicPr>
          <p:nvPr/>
        </p:nvPicPr>
        <p:blipFill>
          <a:blip r:embed="rId5"/>
          <a:stretch>
            <a:fillRect/>
          </a:stretch>
        </p:blipFill>
        <p:spPr>
          <a:xfrm>
            <a:off x="1291134" y="3888184"/>
            <a:ext cx="4094758" cy="1235472"/>
          </a:xfrm>
          <a:prstGeom prst="rect">
            <a:avLst/>
          </a:prstGeom>
        </p:spPr>
      </p:pic>
      <p:sp>
        <p:nvSpPr>
          <p:cNvPr id="14" name="Text 9"/>
          <p:cNvSpPr/>
          <p:nvPr/>
        </p:nvSpPr>
        <p:spPr>
          <a:xfrm>
            <a:off x="3279775" y="4339828"/>
            <a:ext cx="117475" cy="332085"/>
          </a:xfrm>
          <a:prstGeom prst="rect">
            <a:avLst/>
          </a:prstGeom>
          <a:noFill/>
          <a:ln/>
        </p:spPr>
        <p:txBody>
          <a:bodyPr wrap="none" lIns="0" tIns="0" rIns="0" bIns="0" rtlCol="0" anchor="t"/>
          <a:lstStyle/>
          <a:p>
            <a:pPr algn="ctr">
              <a:lnSpc>
                <a:spcPts val="2583"/>
              </a:lnSpc>
            </a:pPr>
            <a:r>
              <a:rPr lang="en-US" sz="1625" b="1" dirty="0">
                <a:solidFill>
                  <a:srgbClr val="272525"/>
                </a:solidFill>
                <a:latin typeface="Petrona Bold" pitchFamily="34" charset="0"/>
                <a:ea typeface="Petrona Bold" pitchFamily="34" charset="-122"/>
                <a:cs typeface="Petrona Bold" pitchFamily="34" charset="-120"/>
              </a:rPr>
              <a:t>3</a:t>
            </a:r>
            <a:endParaRPr lang="en-US" sz="1625" dirty="0"/>
          </a:p>
        </p:txBody>
      </p:sp>
      <p:sp>
        <p:nvSpPr>
          <p:cNvPr id="15" name="Text 10"/>
          <p:cNvSpPr/>
          <p:nvPr/>
        </p:nvSpPr>
        <p:spPr>
          <a:xfrm>
            <a:off x="5636468" y="3988317"/>
            <a:ext cx="2179439" cy="272455"/>
          </a:xfrm>
          <a:prstGeom prst="rect">
            <a:avLst/>
          </a:prstGeom>
          <a:noFill/>
          <a:ln/>
        </p:spPr>
        <p:txBody>
          <a:bodyPr wrap="none" lIns="0" tIns="0" rIns="0" bIns="0" rtlCol="0" anchor="t"/>
          <a:lstStyle/>
          <a:p>
            <a:pPr>
              <a:lnSpc>
                <a:spcPts val="2125"/>
              </a:lnSpc>
            </a:pPr>
            <a:r>
              <a:rPr lang="en-US" sz="3200" b="1" dirty="0">
                <a:solidFill>
                  <a:srgbClr val="272525"/>
                </a:solidFill>
                <a:latin typeface="Petrona Bold" pitchFamily="34" charset="0"/>
                <a:ea typeface="Petrona Bold" pitchFamily="34" charset="-122"/>
                <a:cs typeface="Petrona Bold" pitchFamily="34" charset="-120"/>
              </a:rPr>
              <a:t>Artificial Intelligence</a:t>
            </a:r>
            <a:endParaRPr lang="en-US" sz="3200" dirty="0"/>
          </a:p>
        </p:txBody>
      </p:sp>
      <p:sp>
        <p:nvSpPr>
          <p:cNvPr id="16" name="Text 11"/>
          <p:cNvSpPr/>
          <p:nvPr/>
        </p:nvSpPr>
        <p:spPr>
          <a:xfrm>
            <a:off x="5676404" y="4306048"/>
            <a:ext cx="5892998" cy="531416"/>
          </a:xfrm>
          <a:prstGeom prst="rect">
            <a:avLst/>
          </a:prstGeom>
          <a:noFill/>
          <a:ln/>
        </p:spPr>
        <p:txBody>
          <a:bodyPr wrap="square" lIns="0" tIns="0" rIns="0" bIns="0" rtlCol="0" anchor="t"/>
          <a:lstStyle/>
          <a:p>
            <a:pPr algn="just">
              <a:lnSpc>
                <a:spcPts val="2083"/>
              </a:lnSpc>
            </a:pPr>
            <a:r>
              <a:rPr lang="en-US" sz="2200" dirty="0">
                <a:solidFill>
                  <a:srgbClr val="272525"/>
                </a:solidFill>
                <a:latin typeface="Inter" pitchFamily="34" charset="0"/>
                <a:ea typeface="Inter" pitchFamily="34" charset="-122"/>
                <a:cs typeface="Inter" pitchFamily="34" charset="-120"/>
              </a:rPr>
              <a:t>Utilizing machine learning algorithms to analyze sensor data, detect anomalies, and predict potential threats.</a:t>
            </a:r>
          </a:p>
          <a:p>
            <a:pPr algn="just">
              <a:lnSpc>
                <a:spcPts val="2083"/>
              </a:lnSpc>
            </a:pPr>
            <a:endParaRPr lang="en-US" sz="2200" dirty="0"/>
          </a:p>
        </p:txBody>
      </p:sp>
      <p:sp>
        <p:nvSpPr>
          <p:cNvPr id="17" name="Shape 12"/>
          <p:cNvSpPr/>
          <p:nvPr/>
        </p:nvSpPr>
        <p:spPr>
          <a:xfrm>
            <a:off x="5427365" y="5136456"/>
            <a:ext cx="6142038" cy="9525"/>
          </a:xfrm>
          <a:prstGeom prst="roundRect">
            <a:avLst>
              <a:gd name="adj" fmla="val 732223"/>
            </a:avLst>
          </a:prstGeom>
          <a:solidFill>
            <a:srgbClr val="B2D4E5"/>
          </a:solidFill>
          <a:ln/>
        </p:spPr>
      </p:sp>
      <p:pic>
        <p:nvPicPr>
          <p:cNvPr id="18" name="Image 3" descr="preencoded.png"/>
          <p:cNvPicPr>
            <a:picLocks noChangeAspect="1"/>
          </p:cNvPicPr>
          <p:nvPr/>
        </p:nvPicPr>
        <p:blipFill>
          <a:blip r:embed="rId6"/>
          <a:stretch>
            <a:fillRect/>
          </a:stretch>
        </p:blipFill>
        <p:spPr>
          <a:xfrm>
            <a:off x="608608" y="5165130"/>
            <a:ext cx="5459710" cy="1235472"/>
          </a:xfrm>
          <a:prstGeom prst="rect">
            <a:avLst/>
          </a:prstGeom>
        </p:spPr>
      </p:pic>
      <p:sp>
        <p:nvSpPr>
          <p:cNvPr id="19" name="Text 13"/>
          <p:cNvSpPr/>
          <p:nvPr/>
        </p:nvSpPr>
        <p:spPr>
          <a:xfrm>
            <a:off x="3282455" y="5616773"/>
            <a:ext cx="111919" cy="332085"/>
          </a:xfrm>
          <a:prstGeom prst="rect">
            <a:avLst/>
          </a:prstGeom>
          <a:noFill/>
          <a:ln/>
        </p:spPr>
        <p:txBody>
          <a:bodyPr wrap="none" lIns="0" tIns="0" rIns="0" bIns="0" rtlCol="0" anchor="t"/>
          <a:lstStyle/>
          <a:p>
            <a:pPr algn="ctr">
              <a:lnSpc>
                <a:spcPts val="2583"/>
              </a:lnSpc>
            </a:pPr>
            <a:r>
              <a:rPr lang="en-US" sz="1625" b="1" dirty="0">
                <a:solidFill>
                  <a:srgbClr val="272525"/>
                </a:solidFill>
                <a:latin typeface="Petrona Bold" pitchFamily="34" charset="0"/>
                <a:ea typeface="Petrona Bold" pitchFamily="34" charset="-122"/>
                <a:cs typeface="Petrona Bold" pitchFamily="34" charset="-120"/>
              </a:rPr>
              <a:t>4</a:t>
            </a:r>
            <a:endParaRPr lang="en-US" sz="1625" dirty="0"/>
          </a:p>
        </p:txBody>
      </p:sp>
      <p:sp>
        <p:nvSpPr>
          <p:cNvPr id="20" name="Text 14"/>
          <p:cNvSpPr/>
          <p:nvPr/>
        </p:nvSpPr>
        <p:spPr>
          <a:xfrm>
            <a:off x="6234311" y="5331123"/>
            <a:ext cx="2179439" cy="272455"/>
          </a:xfrm>
          <a:prstGeom prst="rect">
            <a:avLst/>
          </a:prstGeom>
          <a:noFill/>
          <a:ln/>
        </p:spPr>
        <p:txBody>
          <a:bodyPr wrap="none" lIns="0" tIns="0" rIns="0" bIns="0" rtlCol="0" anchor="t"/>
          <a:lstStyle/>
          <a:p>
            <a:pPr>
              <a:lnSpc>
                <a:spcPts val="2125"/>
              </a:lnSpc>
            </a:pPr>
            <a:r>
              <a:rPr lang="en-US" sz="3200" b="1" dirty="0">
                <a:solidFill>
                  <a:srgbClr val="272525"/>
                </a:solidFill>
                <a:latin typeface="Petrona Bold" pitchFamily="34" charset="0"/>
                <a:ea typeface="Petrona Bold" pitchFamily="34" charset="-122"/>
                <a:cs typeface="Petrona Bold" pitchFamily="34" charset="-120"/>
              </a:rPr>
              <a:t>Decision Support</a:t>
            </a:r>
            <a:endParaRPr lang="en-US" sz="3200" dirty="0"/>
          </a:p>
        </p:txBody>
      </p:sp>
      <p:sp>
        <p:nvSpPr>
          <p:cNvPr id="21" name="Text 15"/>
          <p:cNvSpPr/>
          <p:nvPr/>
        </p:nvSpPr>
        <p:spPr>
          <a:xfrm>
            <a:off x="6234311" y="5703194"/>
            <a:ext cx="5210572" cy="531416"/>
          </a:xfrm>
          <a:prstGeom prst="rect">
            <a:avLst/>
          </a:prstGeom>
          <a:noFill/>
          <a:ln/>
        </p:spPr>
        <p:txBody>
          <a:bodyPr wrap="square" lIns="0" tIns="0" rIns="0" bIns="0" rtlCol="0" anchor="t"/>
          <a:lstStyle/>
          <a:p>
            <a:pPr algn="just">
              <a:lnSpc>
                <a:spcPts val="2083"/>
              </a:lnSpc>
            </a:pPr>
            <a:r>
              <a:rPr lang="en-US" sz="2200" dirty="0">
                <a:solidFill>
                  <a:srgbClr val="272525"/>
                </a:solidFill>
                <a:latin typeface="Inter" pitchFamily="34" charset="0"/>
                <a:ea typeface="Inter" pitchFamily="34" charset="-122"/>
                <a:cs typeface="Inter" pitchFamily="34" charset="-120"/>
              </a:rPr>
              <a:t>Providing real-time alerts, notifications, and decision support tools to forest managers and responders.</a:t>
            </a:r>
            <a:endParaRPr lang="en-US" sz="22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01118A-3675-FBB6-2E16-8F8EB87CDF53}"/>
              </a:ext>
            </a:extLst>
          </p:cNvPr>
          <p:cNvSpPr txBox="1"/>
          <p:nvPr/>
        </p:nvSpPr>
        <p:spPr>
          <a:xfrm>
            <a:off x="3719946" y="0"/>
            <a:ext cx="5185063" cy="584775"/>
          </a:xfrm>
          <a:prstGeom prst="rect">
            <a:avLst/>
          </a:prstGeom>
          <a:noFill/>
        </p:spPr>
        <p:txBody>
          <a:bodyPr wrap="square" rtlCol="0">
            <a:spAutoFit/>
          </a:bodyPr>
          <a:lstStyle/>
          <a:p>
            <a:r>
              <a:rPr lang="en-US" sz="3200" b="1" dirty="0">
                <a:latin typeface="Petrona Bold"/>
              </a:rPr>
              <a:t>SAMPLE I</a:t>
            </a:r>
            <a:r>
              <a:rPr lang="en-IN" sz="3200" b="1" dirty="0">
                <a:latin typeface="Petrona Bold"/>
              </a:rPr>
              <a:t>MPLEMENTATION</a:t>
            </a:r>
          </a:p>
        </p:txBody>
      </p:sp>
      <p:pic>
        <p:nvPicPr>
          <p:cNvPr id="4" name="Picture 3">
            <a:extLst>
              <a:ext uri="{FF2B5EF4-FFF2-40B4-BE49-F238E27FC236}">
                <a16:creationId xmlns:a16="http://schemas.microsoft.com/office/drawing/2014/main" id="{72CAA95B-3B7C-641D-3303-2086D925E379}"/>
              </a:ext>
            </a:extLst>
          </p:cNvPr>
          <p:cNvPicPr>
            <a:picLocks noChangeAspect="1"/>
          </p:cNvPicPr>
          <p:nvPr/>
        </p:nvPicPr>
        <p:blipFill>
          <a:blip r:embed="rId2"/>
          <a:stretch>
            <a:fillRect/>
          </a:stretch>
        </p:blipFill>
        <p:spPr>
          <a:xfrm>
            <a:off x="1032387" y="616850"/>
            <a:ext cx="10127226" cy="4476259"/>
          </a:xfrm>
          <a:prstGeom prst="rect">
            <a:avLst/>
          </a:prstGeom>
        </p:spPr>
      </p:pic>
      <p:sp>
        <p:nvSpPr>
          <p:cNvPr id="5" name="TextBox 4">
            <a:extLst>
              <a:ext uri="{FF2B5EF4-FFF2-40B4-BE49-F238E27FC236}">
                <a16:creationId xmlns:a16="http://schemas.microsoft.com/office/drawing/2014/main" id="{5A43CB98-1F0A-0FC3-4A37-F2814DDF5F1E}"/>
              </a:ext>
            </a:extLst>
          </p:cNvPr>
          <p:cNvSpPr txBox="1"/>
          <p:nvPr/>
        </p:nvSpPr>
        <p:spPr>
          <a:xfrm>
            <a:off x="1032387" y="5250426"/>
            <a:ext cx="10058400" cy="1200329"/>
          </a:xfrm>
          <a:prstGeom prst="rect">
            <a:avLst/>
          </a:prstGeom>
          <a:noFill/>
        </p:spPr>
        <p:txBody>
          <a:bodyPr wrap="square" rtlCol="0">
            <a:spAutoFit/>
          </a:bodyPr>
          <a:lstStyle/>
          <a:p>
            <a:pPr marL="285750" indent="-285750" algn="just">
              <a:buFont typeface="Wingdings" panose="05000000000000000000" pitchFamily="2" charset="2"/>
              <a:buChar char="ü"/>
            </a:pPr>
            <a:r>
              <a:rPr lang="en-US" dirty="0"/>
              <a:t>The system is deployed in a forest or a monitoring region with a maximum range of 20 km.</a:t>
            </a:r>
          </a:p>
          <a:p>
            <a:pPr marL="285750" indent="-285750" algn="just">
              <a:buFont typeface="Wingdings" panose="05000000000000000000" pitchFamily="2" charset="2"/>
              <a:buChar char="ü"/>
            </a:pPr>
            <a:r>
              <a:rPr lang="en-US" dirty="0"/>
              <a:t>Sensors, such as temperature, humidity, and smoke detectors, are spread across the area to detect signs of threats.</a:t>
            </a:r>
            <a:endParaRPr lang="en-IN" dirty="0"/>
          </a:p>
        </p:txBody>
      </p:sp>
    </p:spTree>
    <p:extLst>
      <p:ext uri="{BB962C8B-B14F-4D97-AF65-F5344CB8AC3E}">
        <p14:creationId xmlns:p14="http://schemas.microsoft.com/office/powerpoint/2010/main" val="15387691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72481" y="372269"/>
            <a:ext cx="3544094" cy="443012"/>
          </a:xfrm>
          <a:prstGeom prst="rect">
            <a:avLst/>
          </a:prstGeom>
          <a:noFill/>
          <a:ln/>
        </p:spPr>
        <p:txBody>
          <a:bodyPr wrap="none" lIns="0" tIns="0" rIns="0" bIns="0" rtlCol="0" anchor="t"/>
          <a:lstStyle/>
          <a:p>
            <a:pPr>
              <a:lnSpc>
                <a:spcPts val="3458"/>
              </a:lnSpc>
            </a:pPr>
            <a:r>
              <a:rPr lang="en-US" sz="2750" b="1" dirty="0">
                <a:solidFill>
                  <a:srgbClr val="000000"/>
                </a:solidFill>
                <a:latin typeface="Petrona Bold" pitchFamily="34" charset="0"/>
                <a:ea typeface="Petrona Bold" pitchFamily="34" charset="-122"/>
                <a:cs typeface="Petrona Bold" pitchFamily="34" charset="-120"/>
              </a:rPr>
              <a:t>Block Diagram</a:t>
            </a:r>
            <a:endParaRPr lang="en-US" sz="2750" dirty="0"/>
          </a:p>
        </p:txBody>
      </p:sp>
      <p:pic>
        <p:nvPicPr>
          <p:cNvPr id="3" name="Image 0" descr="preencoded.png"/>
          <p:cNvPicPr>
            <a:picLocks noChangeAspect="1"/>
          </p:cNvPicPr>
          <p:nvPr/>
        </p:nvPicPr>
        <p:blipFill>
          <a:blip r:embed="rId3"/>
          <a:stretch>
            <a:fillRect/>
          </a:stretch>
        </p:blipFill>
        <p:spPr>
          <a:xfrm>
            <a:off x="472480" y="1085255"/>
            <a:ext cx="674985" cy="1080095"/>
          </a:xfrm>
          <a:prstGeom prst="rect">
            <a:avLst/>
          </a:prstGeom>
        </p:spPr>
      </p:pic>
      <p:sp>
        <p:nvSpPr>
          <p:cNvPr id="4" name="Text 1"/>
          <p:cNvSpPr/>
          <p:nvPr/>
        </p:nvSpPr>
        <p:spPr>
          <a:xfrm>
            <a:off x="1349970" y="1220193"/>
            <a:ext cx="1772047" cy="221456"/>
          </a:xfrm>
          <a:prstGeom prst="rect">
            <a:avLst/>
          </a:prstGeom>
          <a:noFill/>
          <a:ln/>
        </p:spPr>
        <p:txBody>
          <a:bodyPr wrap="none" lIns="0" tIns="0" rIns="0" bIns="0" rtlCol="0" anchor="t"/>
          <a:lstStyle/>
          <a:p>
            <a:pPr>
              <a:lnSpc>
                <a:spcPts val="1708"/>
              </a:lnSpc>
            </a:pPr>
            <a:r>
              <a:rPr lang="en-US" sz="2800" b="1" dirty="0">
                <a:solidFill>
                  <a:srgbClr val="272525"/>
                </a:solidFill>
                <a:latin typeface="Petrona Bold" pitchFamily="34" charset="0"/>
                <a:ea typeface="Petrona Bold" pitchFamily="34" charset="-122"/>
                <a:cs typeface="Petrona Bold" pitchFamily="34" charset="-120"/>
              </a:rPr>
              <a:t>Sensor Network</a:t>
            </a:r>
            <a:endParaRPr lang="en-US" sz="2800" dirty="0"/>
          </a:p>
        </p:txBody>
      </p:sp>
      <p:pic>
        <p:nvPicPr>
          <p:cNvPr id="6" name="Image 1" descr="preencoded.png"/>
          <p:cNvPicPr>
            <a:picLocks noChangeAspect="1"/>
          </p:cNvPicPr>
          <p:nvPr/>
        </p:nvPicPr>
        <p:blipFill>
          <a:blip r:embed="rId4"/>
          <a:stretch>
            <a:fillRect/>
          </a:stretch>
        </p:blipFill>
        <p:spPr>
          <a:xfrm>
            <a:off x="472480" y="2165350"/>
            <a:ext cx="674985" cy="1080095"/>
          </a:xfrm>
          <a:prstGeom prst="rect">
            <a:avLst/>
          </a:prstGeom>
        </p:spPr>
      </p:pic>
      <p:sp>
        <p:nvSpPr>
          <p:cNvPr id="7" name="Text 3"/>
          <p:cNvSpPr/>
          <p:nvPr/>
        </p:nvSpPr>
        <p:spPr>
          <a:xfrm>
            <a:off x="1349970" y="2300288"/>
            <a:ext cx="1772047" cy="221456"/>
          </a:xfrm>
          <a:prstGeom prst="rect">
            <a:avLst/>
          </a:prstGeom>
          <a:noFill/>
          <a:ln/>
        </p:spPr>
        <p:txBody>
          <a:bodyPr wrap="none" lIns="0" tIns="0" rIns="0" bIns="0" rtlCol="0" anchor="t"/>
          <a:lstStyle/>
          <a:p>
            <a:pPr>
              <a:lnSpc>
                <a:spcPts val="1708"/>
              </a:lnSpc>
            </a:pPr>
            <a:r>
              <a:rPr lang="en-US" sz="2800" b="1" dirty="0">
                <a:solidFill>
                  <a:srgbClr val="272525"/>
                </a:solidFill>
                <a:latin typeface="Petrona Bold" pitchFamily="34" charset="0"/>
                <a:ea typeface="Petrona Bold" pitchFamily="34" charset="-122"/>
                <a:cs typeface="Petrona Bold" pitchFamily="34" charset="-120"/>
              </a:rPr>
              <a:t>Data Acquisition</a:t>
            </a:r>
            <a:endParaRPr lang="en-US" sz="2800" dirty="0"/>
          </a:p>
        </p:txBody>
      </p:sp>
      <p:pic>
        <p:nvPicPr>
          <p:cNvPr id="9" name="Image 2" descr="preencoded.png"/>
          <p:cNvPicPr>
            <a:picLocks noChangeAspect="1"/>
          </p:cNvPicPr>
          <p:nvPr/>
        </p:nvPicPr>
        <p:blipFill>
          <a:blip r:embed="rId5"/>
          <a:stretch>
            <a:fillRect/>
          </a:stretch>
        </p:blipFill>
        <p:spPr>
          <a:xfrm>
            <a:off x="472480" y="3245445"/>
            <a:ext cx="674985" cy="1080095"/>
          </a:xfrm>
          <a:prstGeom prst="rect">
            <a:avLst/>
          </a:prstGeom>
        </p:spPr>
      </p:pic>
      <p:sp>
        <p:nvSpPr>
          <p:cNvPr id="10" name="Text 5"/>
          <p:cNvSpPr/>
          <p:nvPr/>
        </p:nvSpPr>
        <p:spPr>
          <a:xfrm>
            <a:off x="1349969" y="3470563"/>
            <a:ext cx="1772047" cy="221456"/>
          </a:xfrm>
          <a:prstGeom prst="rect">
            <a:avLst/>
          </a:prstGeom>
          <a:noFill/>
          <a:ln/>
        </p:spPr>
        <p:txBody>
          <a:bodyPr wrap="none" lIns="0" tIns="0" rIns="0" bIns="0" rtlCol="0" anchor="t"/>
          <a:lstStyle/>
          <a:p>
            <a:pPr>
              <a:lnSpc>
                <a:spcPts val="1708"/>
              </a:lnSpc>
            </a:pPr>
            <a:r>
              <a:rPr lang="en-US" sz="2800" b="1" dirty="0">
                <a:solidFill>
                  <a:srgbClr val="272525"/>
                </a:solidFill>
                <a:latin typeface="Petrona Bold" pitchFamily="34" charset="0"/>
                <a:ea typeface="Petrona Bold" pitchFamily="34" charset="-122"/>
                <a:cs typeface="Petrona Bold" pitchFamily="34" charset="-120"/>
              </a:rPr>
              <a:t>Data Processing</a:t>
            </a:r>
            <a:endParaRPr lang="en-US" sz="2800" dirty="0"/>
          </a:p>
        </p:txBody>
      </p:sp>
      <p:pic>
        <p:nvPicPr>
          <p:cNvPr id="12" name="Image 3" descr="preencoded.png"/>
          <p:cNvPicPr>
            <a:picLocks noChangeAspect="1"/>
          </p:cNvPicPr>
          <p:nvPr/>
        </p:nvPicPr>
        <p:blipFill>
          <a:blip r:embed="rId6"/>
          <a:stretch>
            <a:fillRect/>
          </a:stretch>
        </p:blipFill>
        <p:spPr>
          <a:xfrm>
            <a:off x="472480" y="4325541"/>
            <a:ext cx="674985" cy="1080095"/>
          </a:xfrm>
          <a:prstGeom prst="rect">
            <a:avLst/>
          </a:prstGeom>
        </p:spPr>
      </p:pic>
      <p:sp>
        <p:nvSpPr>
          <p:cNvPr id="13" name="Text 7"/>
          <p:cNvSpPr/>
          <p:nvPr/>
        </p:nvSpPr>
        <p:spPr>
          <a:xfrm>
            <a:off x="1349970" y="4460479"/>
            <a:ext cx="1772047" cy="221456"/>
          </a:xfrm>
          <a:prstGeom prst="rect">
            <a:avLst/>
          </a:prstGeom>
          <a:noFill/>
          <a:ln/>
        </p:spPr>
        <p:txBody>
          <a:bodyPr wrap="none" lIns="0" tIns="0" rIns="0" bIns="0" rtlCol="0" anchor="t"/>
          <a:lstStyle/>
          <a:p>
            <a:pPr>
              <a:lnSpc>
                <a:spcPts val="1708"/>
              </a:lnSpc>
            </a:pPr>
            <a:r>
              <a:rPr lang="en-US" sz="2800" b="1" dirty="0">
                <a:solidFill>
                  <a:srgbClr val="272525"/>
                </a:solidFill>
                <a:latin typeface="Petrona Bold" pitchFamily="34" charset="0"/>
                <a:ea typeface="Petrona Bold" pitchFamily="34" charset="-122"/>
                <a:cs typeface="Petrona Bold" pitchFamily="34" charset="-120"/>
              </a:rPr>
              <a:t>Alert System</a:t>
            </a:r>
            <a:endParaRPr lang="en-US" sz="2800" dirty="0"/>
          </a:p>
        </p:txBody>
      </p:sp>
      <p:pic>
        <p:nvPicPr>
          <p:cNvPr id="15" name="Image 4" descr="preencoded.png"/>
          <p:cNvPicPr>
            <a:picLocks noChangeAspect="1"/>
          </p:cNvPicPr>
          <p:nvPr/>
        </p:nvPicPr>
        <p:blipFill>
          <a:blip r:embed="rId7"/>
          <a:stretch>
            <a:fillRect/>
          </a:stretch>
        </p:blipFill>
        <p:spPr>
          <a:xfrm>
            <a:off x="472480" y="5405636"/>
            <a:ext cx="674985" cy="1080095"/>
          </a:xfrm>
          <a:prstGeom prst="rect">
            <a:avLst/>
          </a:prstGeom>
        </p:spPr>
      </p:pic>
      <p:sp>
        <p:nvSpPr>
          <p:cNvPr id="16" name="Text 9"/>
          <p:cNvSpPr/>
          <p:nvPr/>
        </p:nvSpPr>
        <p:spPr>
          <a:xfrm>
            <a:off x="1349970" y="5540574"/>
            <a:ext cx="1772047" cy="221456"/>
          </a:xfrm>
          <a:prstGeom prst="rect">
            <a:avLst/>
          </a:prstGeom>
          <a:noFill/>
          <a:ln/>
        </p:spPr>
        <p:txBody>
          <a:bodyPr wrap="none" lIns="0" tIns="0" rIns="0" bIns="0" rtlCol="0" anchor="t"/>
          <a:lstStyle/>
          <a:p>
            <a:pPr>
              <a:lnSpc>
                <a:spcPts val="1708"/>
              </a:lnSpc>
            </a:pPr>
            <a:r>
              <a:rPr lang="en-US" sz="2800" b="1" dirty="0">
                <a:solidFill>
                  <a:srgbClr val="272525"/>
                </a:solidFill>
                <a:latin typeface="Petrona Bold" pitchFamily="34" charset="0"/>
                <a:ea typeface="Petrona Bold" pitchFamily="34" charset="-122"/>
                <a:cs typeface="Petrona Bold" pitchFamily="34" charset="-120"/>
              </a:rPr>
              <a:t>Decision Support</a:t>
            </a:r>
            <a:endParaRPr lang="en-US" sz="2800" dirty="0"/>
          </a:p>
        </p:txBody>
      </p:sp>
      <p:sp>
        <p:nvSpPr>
          <p:cNvPr id="18" name="TextBox 17">
            <a:extLst>
              <a:ext uri="{FF2B5EF4-FFF2-40B4-BE49-F238E27FC236}">
                <a16:creationId xmlns:a16="http://schemas.microsoft.com/office/drawing/2014/main" id="{7AF481CC-A249-F85C-CA26-5FF333BE4733}"/>
              </a:ext>
            </a:extLst>
          </p:cNvPr>
          <p:cNvSpPr txBox="1"/>
          <p:nvPr/>
        </p:nvSpPr>
        <p:spPr>
          <a:xfrm>
            <a:off x="1349970" y="1451500"/>
            <a:ext cx="8898194" cy="707886"/>
          </a:xfrm>
          <a:prstGeom prst="rect">
            <a:avLst/>
          </a:prstGeom>
          <a:noFill/>
        </p:spPr>
        <p:txBody>
          <a:bodyPr wrap="square" rtlCol="0">
            <a:spAutoFit/>
          </a:bodyPr>
          <a:lstStyle/>
          <a:p>
            <a:pPr algn="just"/>
            <a:r>
              <a:rPr lang="en-US" sz="2000" dirty="0">
                <a:latin typeface="Inter"/>
              </a:rPr>
              <a:t>A network of diverse sensors deployed across the forest to collect data on various environmental parameters</a:t>
            </a:r>
            <a:endParaRPr lang="en-IN" sz="2000" dirty="0">
              <a:latin typeface="Inter"/>
            </a:endParaRPr>
          </a:p>
        </p:txBody>
      </p:sp>
      <p:sp>
        <p:nvSpPr>
          <p:cNvPr id="19" name="TextBox 18">
            <a:extLst>
              <a:ext uri="{FF2B5EF4-FFF2-40B4-BE49-F238E27FC236}">
                <a16:creationId xmlns:a16="http://schemas.microsoft.com/office/drawing/2014/main" id="{E101D1F2-5873-C570-82C2-122BB0E3CD38}"/>
              </a:ext>
            </a:extLst>
          </p:cNvPr>
          <p:cNvSpPr txBox="1"/>
          <p:nvPr/>
        </p:nvSpPr>
        <p:spPr>
          <a:xfrm>
            <a:off x="1333746" y="2531595"/>
            <a:ext cx="8570778" cy="707886"/>
          </a:xfrm>
          <a:prstGeom prst="rect">
            <a:avLst/>
          </a:prstGeom>
          <a:noFill/>
        </p:spPr>
        <p:txBody>
          <a:bodyPr wrap="square" rtlCol="0">
            <a:spAutoFit/>
          </a:bodyPr>
          <a:lstStyle/>
          <a:p>
            <a:pPr algn="just"/>
            <a:r>
              <a:rPr lang="en-US" sz="2000" dirty="0">
                <a:latin typeface="Inter"/>
              </a:rPr>
              <a:t>Sensors collect real-time data on temperature, humidity, air quality, and other forest conditions.</a:t>
            </a:r>
          </a:p>
        </p:txBody>
      </p:sp>
      <p:sp>
        <p:nvSpPr>
          <p:cNvPr id="21" name="TextBox 20">
            <a:extLst>
              <a:ext uri="{FF2B5EF4-FFF2-40B4-BE49-F238E27FC236}">
                <a16:creationId xmlns:a16="http://schemas.microsoft.com/office/drawing/2014/main" id="{4485C57D-CD57-5A75-E595-0D085F1D4BE1}"/>
              </a:ext>
            </a:extLst>
          </p:cNvPr>
          <p:cNvSpPr txBox="1"/>
          <p:nvPr/>
        </p:nvSpPr>
        <p:spPr>
          <a:xfrm>
            <a:off x="1349969" y="3674488"/>
            <a:ext cx="8386917" cy="707886"/>
          </a:xfrm>
          <a:prstGeom prst="rect">
            <a:avLst/>
          </a:prstGeom>
          <a:noFill/>
        </p:spPr>
        <p:txBody>
          <a:bodyPr wrap="square" rtlCol="0">
            <a:spAutoFit/>
          </a:bodyPr>
          <a:lstStyle/>
          <a:p>
            <a:pPr algn="just"/>
            <a:r>
              <a:rPr lang="en-US" sz="2000" dirty="0">
                <a:latin typeface="Inter"/>
              </a:rPr>
              <a:t>Data is transmitted to a central processing unit where machine learning algorithms analyze and interpret the data.</a:t>
            </a:r>
            <a:endParaRPr lang="en-IN" sz="2000" dirty="0">
              <a:latin typeface="Inter"/>
            </a:endParaRPr>
          </a:p>
        </p:txBody>
      </p:sp>
      <p:sp>
        <p:nvSpPr>
          <p:cNvPr id="22" name="TextBox 21">
            <a:extLst>
              <a:ext uri="{FF2B5EF4-FFF2-40B4-BE49-F238E27FC236}">
                <a16:creationId xmlns:a16="http://schemas.microsoft.com/office/drawing/2014/main" id="{6246080D-3410-681E-F56E-752313CFF8E8}"/>
              </a:ext>
            </a:extLst>
          </p:cNvPr>
          <p:cNvSpPr txBox="1"/>
          <p:nvPr/>
        </p:nvSpPr>
        <p:spPr>
          <a:xfrm>
            <a:off x="1425677" y="4681935"/>
            <a:ext cx="8101781" cy="707886"/>
          </a:xfrm>
          <a:prstGeom prst="rect">
            <a:avLst/>
          </a:prstGeom>
          <a:noFill/>
        </p:spPr>
        <p:txBody>
          <a:bodyPr wrap="square" rtlCol="0">
            <a:spAutoFit/>
          </a:bodyPr>
          <a:lstStyle/>
          <a:p>
            <a:pPr algn="just"/>
            <a:r>
              <a:rPr lang="en-US" sz="2000" dirty="0">
                <a:latin typeface="Inter"/>
              </a:rPr>
              <a:t>The system generates alerts and notifications when anomalies or potential threats are detected.</a:t>
            </a:r>
            <a:endParaRPr lang="en-IN" sz="2000" dirty="0">
              <a:latin typeface="Inter"/>
            </a:endParaRPr>
          </a:p>
        </p:txBody>
      </p:sp>
      <p:sp>
        <p:nvSpPr>
          <p:cNvPr id="23" name="TextBox 22">
            <a:extLst>
              <a:ext uri="{FF2B5EF4-FFF2-40B4-BE49-F238E27FC236}">
                <a16:creationId xmlns:a16="http://schemas.microsoft.com/office/drawing/2014/main" id="{214A6B9C-C97D-DD80-601D-821C9AC40F46}"/>
              </a:ext>
            </a:extLst>
          </p:cNvPr>
          <p:cNvSpPr txBox="1"/>
          <p:nvPr/>
        </p:nvSpPr>
        <p:spPr>
          <a:xfrm>
            <a:off x="1425677" y="5762030"/>
            <a:ext cx="8386917" cy="707886"/>
          </a:xfrm>
          <a:prstGeom prst="rect">
            <a:avLst/>
          </a:prstGeom>
          <a:noFill/>
        </p:spPr>
        <p:txBody>
          <a:bodyPr wrap="square" rtlCol="0">
            <a:spAutoFit/>
          </a:bodyPr>
          <a:lstStyle/>
          <a:p>
            <a:pPr algn="just"/>
            <a:r>
              <a:rPr lang="en-US" sz="2000" dirty="0">
                <a:latin typeface="Inter"/>
              </a:rPr>
              <a:t>Forest managers receive real-time insights and decision support tools to respond to emerging threats effectively.</a:t>
            </a:r>
            <a:endParaRPr lang="en-IN" sz="2000" dirty="0">
              <a:latin typeface="Inte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96644" y="0"/>
            <a:ext cx="11995355" cy="2430263"/>
          </a:xfrm>
          <a:prstGeom prst="rect">
            <a:avLst/>
          </a:prstGeom>
        </p:spPr>
      </p:pic>
      <p:sp>
        <p:nvSpPr>
          <p:cNvPr id="3" name="Text 0"/>
          <p:cNvSpPr/>
          <p:nvPr/>
        </p:nvSpPr>
        <p:spPr>
          <a:xfrm>
            <a:off x="618530" y="2695377"/>
            <a:ext cx="4639568" cy="579933"/>
          </a:xfrm>
          <a:prstGeom prst="rect">
            <a:avLst/>
          </a:prstGeom>
          <a:noFill/>
          <a:ln/>
        </p:spPr>
        <p:txBody>
          <a:bodyPr wrap="none" lIns="0" tIns="0" rIns="0" bIns="0" rtlCol="0" anchor="t"/>
          <a:lstStyle/>
          <a:p>
            <a:pPr>
              <a:lnSpc>
                <a:spcPts val="4541"/>
              </a:lnSpc>
            </a:pPr>
            <a:r>
              <a:rPr lang="en-US" sz="3625" b="1" dirty="0">
                <a:solidFill>
                  <a:srgbClr val="000000"/>
                </a:solidFill>
                <a:latin typeface="Petrona Bold" pitchFamily="34" charset="0"/>
                <a:ea typeface="Petrona Bold" pitchFamily="34" charset="-122"/>
                <a:cs typeface="Petrona Bold" pitchFamily="34" charset="-120"/>
              </a:rPr>
              <a:t>Techniques Used</a:t>
            </a:r>
            <a:endParaRPr lang="en-US" sz="3625" dirty="0"/>
          </a:p>
        </p:txBody>
      </p:sp>
      <p:sp>
        <p:nvSpPr>
          <p:cNvPr id="4" name="Shape 1"/>
          <p:cNvSpPr/>
          <p:nvPr/>
        </p:nvSpPr>
        <p:spPr>
          <a:xfrm>
            <a:off x="618530" y="3540423"/>
            <a:ext cx="5389166" cy="1327348"/>
          </a:xfrm>
          <a:prstGeom prst="roundRect">
            <a:avLst>
              <a:gd name="adj" fmla="val 5593"/>
            </a:avLst>
          </a:prstGeom>
          <a:solidFill>
            <a:srgbClr val="CCEEFF"/>
          </a:solidFill>
          <a:ln w="7620">
            <a:solidFill>
              <a:srgbClr val="B2D4E5"/>
            </a:solidFill>
            <a:prstDash val="solid"/>
          </a:ln>
        </p:spPr>
      </p:sp>
      <p:sp>
        <p:nvSpPr>
          <p:cNvPr id="5" name="Text 2"/>
          <p:cNvSpPr/>
          <p:nvPr/>
        </p:nvSpPr>
        <p:spPr>
          <a:xfrm>
            <a:off x="801589" y="3723482"/>
            <a:ext cx="2507059" cy="289918"/>
          </a:xfrm>
          <a:prstGeom prst="rect">
            <a:avLst/>
          </a:prstGeom>
          <a:noFill/>
          <a:ln/>
        </p:spPr>
        <p:txBody>
          <a:bodyPr wrap="none" lIns="0" tIns="0" rIns="0" bIns="0" rtlCol="0" anchor="t"/>
          <a:lstStyle/>
          <a:p>
            <a:pPr>
              <a:lnSpc>
                <a:spcPts val="2250"/>
              </a:lnSpc>
            </a:pPr>
            <a:r>
              <a:rPr lang="en-US" sz="2400" b="1" dirty="0">
                <a:solidFill>
                  <a:srgbClr val="272525"/>
                </a:solidFill>
                <a:latin typeface="Petrona Bold" pitchFamily="34" charset="0"/>
                <a:ea typeface="Petrona Bold" pitchFamily="34" charset="-122"/>
                <a:cs typeface="Petrona Bold" pitchFamily="34" charset="-120"/>
              </a:rPr>
              <a:t>Internet of Things (IoT)</a:t>
            </a:r>
            <a:endParaRPr lang="en-US" sz="2400" dirty="0"/>
          </a:p>
        </p:txBody>
      </p:sp>
      <p:sp>
        <p:nvSpPr>
          <p:cNvPr id="6" name="Text 3"/>
          <p:cNvSpPr/>
          <p:nvPr/>
        </p:nvSpPr>
        <p:spPr>
          <a:xfrm>
            <a:off x="801589" y="4119364"/>
            <a:ext cx="5023048" cy="565348"/>
          </a:xfrm>
          <a:prstGeom prst="rect">
            <a:avLst/>
          </a:prstGeom>
          <a:noFill/>
          <a:ln/>
        </p:spPr>
        <p:txBody>
          <a:bodyPr wrap="square" lIns="0" tIns="0" rIns="0" bIns="0" rtlCol="0" anchor="t"/>
          <a:lstStyle/>
          <a:p>
            <a:pPr algn="just">
              <a:lnSpc>
                <a:spcPts val="2208"/>
              </a:lnSpc>
            </a:pPr>
            <a:r>
              <a:rPr lang="en-US" sz="2000" dirty="0">
                <a:solidFill>
                  <a:srgbClr val="272525"/>
                </a:solidFill>
                <a:latin typeface="Inter" pitchFamily="34" charset="0"/>
                <a:ea typeface="Inter" pitchFamily="34" charset="-122"/>
                <a:cs typeface="Inter" pitchFamily="34" charset="-120"/>
              </a:rPr>
              <a:t>Utilizing a network of connected devices to collect and transmit data in real-time.</a:t>
            </a:r>
            <a:endParaRPr lang="en-US" sz="2000" dirty="0"/>
          </a:p>
        </p:txBody>
      </p:sp>
      <p:sp>
        <p:nvSpPr>
          <p:cNvPr id="7" name="Shape 4"/>
          <p:cNvSpPr/>
          <p:nvPr/>
        </p:nvSpPr>
        <p:spPr>
          <a:xfrm>
            <a:off x="6184405" y="3540423"/>
            <a:ext cx="5389166" cy="1327348"/>
          </a:xfrm>
          <a:prstGeom prst="roundRect">
            <a:avLst>
              <a:gd name="adj" fmla="val 5593"/>
            </a:avLst>
          </a:prstGeom>
          <a:solidFill>
            <a:srgbClr val="CCEEFF"/>
          </a:solidFill>
          <a:ln w="7620">
            <a:solidFill>
              <a:srgbClr val="B2D4E5"/>
            </a:solidFill>
            <a:prstDash val="solid"/>
          </a:ln>
        </p:spPr>
      </p:sp>
      <p:sp>
        <p:nvSpPr>
          <p:cNvPr id="8" name="Text 5"/>
          <p:cNvSpPr/>
          <p:nvPr/>
        </p:nvSpPr>
        <p:spPr>
          <a:xfrm>
            <a:off x="6367463" y="3723482"/>
            <a:ext cx="2319734" cy="289918"/>
          </a:xfrm>
          <a:prstGeom prst="rect">
            <a:avLst/>
          </a:prstGeom>
          <a:noFill/>
          <a:ln/>
        </p:spPr>
        <p:txBody>
          <a:bodyPr wrap="none" lIns="0" tIns="0" rIns="0" bIns="0" rtlCol="0" anchor="t"/>
          <a:lstStyle/>
          <a:p>
            <a:pPr>
              <a:lnSpc>
                <a:spcPts val="2250"/>
              </a:lnSpc>
            </a:pPr>
            <a:r>
              <a:rPr lang="en-US" sz="2400" b="1" dirty="0">
                <a:solidFill>
                  <a:srgbClr val="272525"/>
                </a:solidFill>
                <a:latin typeface="Petrona Bold" pitchFamily="34" charset="0"/>
                <a:ea typeface="Petrona Bold" pitchFamily="34" charset="-122"/>
                <a:cs typeface="Petrona Bold" pitchFamily="34" charset="-120"/>
              </a:rPr>
              <a:t>Machine Learning</a:t>
            </a:r>
            <a:endParaRPr lang="en-US" sz="2400" dirty="0"/>
          </a:p>
        </p:txBody>
      </p:sp>
      <p:sp>
        <p:nvSpPr>
          <p:cNvPr id="9" name="Text 6"/>
          <p:cNvSpPr/>
          <p:nvPr/>
        </p:nvSpPr>
        <p:spPr>
          <a:xfrm>
            <a:off x="6367463" y="4060979"/>
            <a:ext cx="5023048" cy="565348"/>
          </a:xfrm>
          <a:prstGeom prst="rect">
            <a:avLst/>
          </a:prstGeom>
          <a:noFill/>
          <a:ln/>
        </p:spPr>
        <p:txBody>
          <a:bodyPr wrap="square" lIns="0" tIns="0" rIns="0" bIns="0" rtlCol="0" anchor="t"/>
          <a:lstStyle/>
          <a:p>
            <a:pPr algn="just">
              <a:lnSpc>
                <a:spcPts val="2208"/>
              </a:lnSpc>
            </a:pPr>
            <a:r>
              <a:rPr lang="en-US" sz="2000" dirty="0">
                <a:solidFill>
                  <a:srgbClr val="272525"/>
                </a:solidFill>
                <a:latin typeface="Inter" pitchFamily="34" charset="0"/>
                <a:ea typeface="Inter" pitchFamily="34" charset="-122"/>
                <a:cs typeface="Inter" pitchFamily="34" charset="-120"/>
              </a:rPr>
              <a:t>Employing algorithms to analyze data, detect patterns, and predict potential threats.</a:t>
            </a:r>
            <a:endParaRPr lang="en-US" sz="2000" dirty="0"/>
          </a:p>
        </p:txBody>
      </p:sp>
      <p:sp>
        <p:nvSpPr>
          <p:cNvPr id="10" name="Shape 7"/>
          <p:cNvSpPr/>
          <p:nvPr/>
        </p:nvSpPr>
        <p:spPr>
          <a:xfrm>
            <a:off x="618530" y="5044480"/>
            <a:ext cx="5389166" cy="1327348"/>
          </a:xfrm>
          <a:prstGeom prst="roundRect">
            <a:avLst>
              <a:gd name="adj" fmla="val 5593"/>
            </a:avLst>
          </a:prstGeom>
          <a:solidFill>
            <a:srgbClr val="CCEEFF"/>
          </a:solidFill>
          <a:ln w="7620">
            <a:solidFill>
              <a:srgbClr val="B2D4E5"/>
            </a:solidFill>
            <a:prstDash val="solid"/>
          </a:ln>
        </p:spPr>
      </p:sp>
      <p:sp>
        <p:nvSpPr>
          <p:cNvPr id="11" name="Text 8"/>
          <p:cNvSpPr/>
          <p:nvPr/>
        </p:nvSpPr>
        <p:spPr>
          <a:xfrm>
            <a:off x="801589" y="5227539"/>
            <a:ext cx="2319734" cy="289918"/>
          </a:xfrm>
          <a:prstGeom prst="rect">
            <a:avLst/>
          </a:prstGeom>
          <a:noFill/>
          <a:ln/>
        </p:spPr>
        <p:txBody>
          <a:bodyPr wrap="none" lIns="0" tIns="0" rIns="0" bIns="0" rtlCol="0" anchor="t"/>
          <a:lstStyle/>
          <a:p>
            <a:pPr>
              <a:lnSpc>
                <a:spcPts val="2250"/>
              </a:lnSpc>
            </a:pPr>
            <a:r>
              <a:rPr lang="en-US" sz="2400" b="1" dirty="0">
                <a:solidFill>
                  <a:srgbClr val="272525"/>
                </a:solidFill>
                <a:latin typeface="Petrona Bold" pitchFamily="34" charset="0"/>
                <a:ea typeface="Petrona Bold" pitchFamily="34" charset="-122"/>
                <a:cs typeface="Petrona Bold" pitchFamily="34" charset="-120"/>
              </a:rPr>
              <a:t>Cloud Computing</a:t>
            </a:r>
            <a:endParaRPr lang="en-US" sz="2400" dirty="0"/>
          </a:p>
        </p:txBody>
      </p:sp>
      <p:sp>
        <p:nvSpPr>
          <p:cNvPr id="12" name="Text 9"/>
          <p:cNvSpPr/>
          <p:nvPr/>
        </p:nvSpPr>
        <p:spPr>
          <a:xfrm>
            <a:off x="801589" y="5623421"/>
            <a:ext cx="5023048" cy="565348"/>
          </a:xfrm>
          <a:prstGeom prst="rect">
            <a:avLst/>
          </a:prstGeom>
          <a:noFill/>
          <a:ln/>
        </p:spPr>
        <p:txBody>
          <a:bodyPr wrap="square" lIns="0" tIns="0" rIns="0" bIns="0" rtlCol="0" anchor="t"/>
          <a:lstStyle/>
          <a:p>
            <a:pPr algn="just">
              <a:lnSpc>
                <a:spcPts val="2208"/>
              </a:lnSpc>
            </a:pPr>
            <a:r>
              <a:rPr lang="en-US" sz="2000" dirty="0">
                <a:solidFill>
                  <a:srgbClr val="272525"/>
                </a:solidFill>
                <a:latin typeface="Inter" pitchFamily="34" charset="0"/>
                <a:ea typeface="Inter" pitchFamily="34" charset="-122"/>
                <a:cs typeface="Inter" pitchFamily="34" charset="-120"/>
              </a:rPr>
              <a:t>Storing and processing data on a secure, scalable cloud platform.</a:t>
            </a:r>
            <a:endParaRPr lang="en-US" sz="2000" dirty="0"/>
          </a:p>
        </p:txBody>
      </p:sp>
      <p:sp>
        <p:nvSpPr>
          <p:cNvPr id="13" name="Shape 10"/>
          <p:cNvSpPr/>
          <p:nvPr/>
        </p:nvSpPr>
        <p:spPr>
          <a:xfrm>
            <a:off x="6184405" y="5044480"/>
            <a:ext cx="5389166" cy="1327348"/>
          </a:xfrm>
          <a:prstGeom prst="roundRect">
            <a:avLst>
              <a:gd name="adj" fmla="val 5593"/>
            </a:avLst>
          </a:prstGeom>
          <a:solidFill>
            <a:srgbClr val="CCEEFF"/>
          </a:solidFill>
          <a:ln w="7620">
            <a:solidFill>
              <a:srgbClr val="B2D4E5"/>
            </a:solidFill>
            <a:prstDash val="solid"/>
          </a:ln>
        </p:spPr>
      </p:sp>
      <p:sp>
        <p:nvSpPr>
          <p:cNvPr id="14" name="Text 11"/>
          <p:cNvSpPr/>
          <p:nvPr/>
        </p:nvSpPr>
        <p:spPr>
          <a:xfrm>
            <a:off x="6367463" y="5227539"/>
            <a:ext cx="2319734" cy="289918"/>
          </a:xfrm>
          <a:prstGeom prst="rect">
            <a:avLst/>
          </a:prstGeom>
          <a:noFill/>
          <a:ln/>
        </p:spPr>
        <p:txBody>
          <a:bodyPr wrap="none" lIns="0" tIns="0" rIns="0" bIns="0" rtlCol="0" anchor="t"/>
          <a:lstStyle/>
          <a:p>
            <a:pPr>
              <a:lnSpc>
                <a:spcPts val="2250"/>
              </a:lnSpc>
            </a:pPr>
            <a:r>
              <a:rPr lang="en-US" sz="2400" b="1" dirty="0">
                <a:solidFill>
                  <a:srgbClr val="272525"/>
                </a:solidFill>
                <a:latin typeface="Petrona Bold" pitchFamily="34" charset="0"/>
                <a:ea typeface="Petrona Bold" pitchFamily="34" charset="-122"/>
                <a:cs typeface="Petrona Bold" pitchFamily="34" charset="-120"/>
              </a:rPr>
              <a:t>Data Visualization</a:t>
            </a:r>
            <a:endParaRPr lang="en-US" sz="2400" dirty="0"/>
          </a:p>
        </p:txBody>
      </p:sp>
      <p:sp>
        <p:nvSpPr>
          <p:cNvPr id="15" name="Text 12"/>
          <p:cNvSpPr/>
          <p:nvPr/>
        </p:nvSpPr>
        <p:spPr>
          <a:xfrm>
            <a:off x="6367463" y="5517457"/>
            <a:ext cx="5023048" cy="565348"/>
          </a:xfrm>
          <a:prstGeom prst="rect">
            <a:avLst/>
          </a:prstGeom>
          <a:noFill/>
          <a:ln/>
        </p:spPr>
        <p:txBody>
          <a:bodyPr wrap="square" lIns="0" tIns="0" rIns="0" bIns="0" rtlCol="0" anchor="t"/>
          <a:lstStyle/>
          <a:p>
            <a:pPr algn="just">
              <a:lnSpc>
                <a:spcPts val="2208"/>
              </a:lnSpc>
            </a:pPr>
            <a:r>
              <a:rPr lang="en-US" sz="2000" dirty="0">
                <a:solidFill>
                  <a:srgbClr val="272525"/>
                </a:solidFill>
                <a:latin typeface="Inter" pitchFamily="34" charset="0"/>
                <a:ea typeface="Inter" pitchFamily="34" charset="-122"/>
                <a:cs typeface="Inter" pitchFamily="34" charset="-120"/>
              </a:rPr>
              <a:t>Presenting data in a clear and intuitive way to support informed decision-making.</a:t>
            </a:r>
            <a:endParaRPr lang="en-US" sz="2000"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584</TotalTime>
  <Words>997</Words>
  <Application>Microsoft Office PowerPoint</Application>
  <PresentationFormat>Widescreen</PresentationFormat>
  <Paragraphs>133</Paragraphs>
  <Slides>13</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Century Gothic</vt:lpstr>
      <vt:lpstr>Inter</vt:lpstr>
      <vt:lpstr>Petrona Bold</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Narendra kumar reddy Ambati</dc:creator>
  <cp:lastModifiedBy>Murali Reddy</cp:lastModifiedBy>
  <cp:revision>9</cp:revision>
  <dcterms:modified xsi:type="dcterms:W3CDTF">2024-11-23T08:22:07Z</dcterms:modified>
</cp:coreProperties>
</file>