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iyabala567@gmail.com" initials="s" lastIdx="1" clrIdx="0">
    <p:extLst>
      <p:ext uri="{19B8F6BF-5375-455C-9EA6-DF929625EA0E}">
        <p15:presenceInfo xmlns:p15="http://schemas.microsoft.com/office/powerpoint/2012/main" userId="7d4fcb9f517e26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20T09:07:25.323" idx="1">
    <p:pos x="5608" y="2890"/>
    <p:text>
By
SURIYA B
192221051
SANJAY U
192221053
Supervisor
Dr.Gnanajeyaraman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15E3-8557-D946-9D5E-2F9D5F1C1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0F6E43-8983-A776-42C5-4ED555F4B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F06D1C-31E9-E361-DFDF-787522D76FC4}"/>
              </a:ext>
            </a:extLst>
          </p:cNvPr>
          <p:cNvSpPr>
            <a:spLocks noGrp="1"/>
          </p:cNvSpPr>
          <p:nvPr>
            <p:ph type="dt" sz="half" idx="10"/>
          </p:nvPr>
        </p:nvSpPr>
        <p:spPr/>
        <p:txBody>
          <a:bodyPr/>
          <a:lstStyle/>
          <a:p>
            <a:fld id="{00157802-414A-4DC9-802A-C8A9A28CFF69}" type="datetimeFigureOut">
              <a:rPr lang="en-IN" smtClean="0"/>
              <a:t>21-03-2024</a:t>
            </a:fld>
            <a:endParaRPr lang="en-IN"/>
          </a:p>
        </p:txBody>
      </p:sp>
      <p:sp>
        <p:nvSpPr>
          <p:cNvPr id="5" name="Footer Placeholder 4">
            <a:extLst>
              <a:ext uri="{FF2B5EF4-FFF2-40B4-BE49-F238E27FC236}">
                <a16:creationId xmlns:a16="http://schemas.microsoft.com/office/drawing/2014/main" id="{67714274-25AE-722F-8318-DA269A890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B49AA-C428-8E4E-9488-19F62CA04D7E}"/>
              </a:ext>
            </a:extLst>
          </p:cNvPr>
          <p:cNvSpPr>
            <a:spLocks noGrp="1"/>
          </p:cNvSpPr>
          <p:nvPr>
            <p:ph type="sldNum" sz="quarter" idx="12"/>
          </p:nvPr>
        </p:nvSpPr>
        <p:spPr/>
        <p:txBody>
          <a:bodyPr/>
          <a:lstStyle/>
          <a:p>
            <a:fld id="{001EF33A-3F8F-4558-818F-DDE8005CDDEF}" type="slidenum">
              <a:rPr lang="en-IN" smtClean="0"/>
              <a:t>‹#›</a:t>
            </a:fld>
            <a:endParaRPr lang="en-IN"/>
          </a:p>
        </p:txBody>
      </p:sp>
    </p:spTree>
    <p:extLst>
      <p:ext uri="{BB962C8B-B14F-4D97-AF65-F5344CB8AC3E}">
        <p14:creationId xmlns:p14="http://schemas.microsoft.com/office/powerpoint/2010/main" val="304347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6449-2374-88E8-94F1-5D87BA4912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00B0B1-930A-84F4-8025-268F5175CA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4FBB9-AB81-EBBD-DF6A-11236B33215C}"/>
              </a:ext>
            </a:extLst>
          </p:cNvPr>
          <p:cNvSpPr>
            <a:spLocks noGrp="1"/>
          </p:cNvSpPr>
          <p:nvPr>
            <p:ph type="dt" sz="half" idx="10"/>
          </p:nvPr>
        </p:nvSpPr>
        <p:spPr/>
        <p:txBody>
          <a:bodyPr/>
          <a:lstStyle/>
          <a:p>
            <a:fld id="{00157802-414A-4DC9-802A-C8A9A28CFF69}" type="datetimeFigureOut">
              <a:rPr lang="en-IN" smtClean="0"/>
              <a:t>21-03-2024</a:t>
            </a:fld>
            <a:endParaRPr lang="en-IN"/>
          </a:p>
        </p:txBody>
      </p:sp>
      <p:sp>
        <p:nvSpPr>
          <p:cNvPr id="5" name="Footer Placeholder 4">
            <a:extLst>
              <a:ext uri="{FF2B5EF4-FFF2-40B4-BE49-F238E27FC236}">
                <a16:creationId xmlns:a16="http://schemas.microsoft.com/office/drawing/2014/main" id="{8F709B06-51C6-6B30-0E16-C1E243CC4B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19D93D-29AF-3765-2AF7-C510560FECFA}"/>
              </a:ext>
            </a:extLst>
          </p:cNvPr>
          <p:cNvSpPr>
            <a:spLocks noGrp="1"/>
          </p:cNvSpPr>
          <p:nvPr>
            <p:ph type="sldNum" sz="quarter" idx="12"/>
          </p:nvPr>
        </p:nvSpPr>
        <p:spPr/>
        <p:txBody>
          <a:bodyPr/>
          <a:lstStyle/>
          <a:p>
            <a:fld id="{001EF33A-3F8F-4558-818F-DDE8005CDDEF}" type="slidenum">
              <a:rPr lang="en-IN" smtClean="0"/>
              <a:t>‹#›</a:t>
            </a:fld>
            <a:endParaRPr lang="en-IN"/>
          </a:p>
        </p:txBody>
      </p:sp>
    </p:spTree>
    <p:extLst>
      <p:ext uri="{BB962C8B-B14F-4D97-AF65-F5344CB8AC3E}">
        <p14:creationId xmlns:p14="http://schemas.microsoft.com/office/powerpoint/2010/main" val="200317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A5F4D-F217-5C88-5495-8585566349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1D887A-9D36-9BB4-D335-EE80B9850A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94DD61-97D8-33C9-75B1-18DB15BF8ED6}"/>
              </a:ext>
            </a:extLst>
          </p:cNvPr>
          <p:cNvSpPr>
            <a:spLocks noGrp="1"/>
          </p:cNvSpPr>
          <p:nvPr>
            <p:ph type="dt" sz="half" idx="10"/>
          </p:nvPr>
        </p:nvSpPr>
        <p:spPr/>
        <p:txBody>
          <a:bodyPr/>
          <a:lstStyle/>
          <a:p>
            <a:fld id="{00157802-414A-4DC9-802A-C8A9A28CFF69}" type="datetimeFigureOut">
              <a:rPr lang="en-IN" smtClean="0"/>
              <a:t>21-03-2024</a:t>
            </a:fld>
            <a:endParaRPr lang="en-IN"/>
          </a:p>
        </p:txBody>
      </p:sp>
      <p:sp>
        <p:nvSpPr>
          <p:cNvPr id="5" name="Footer Placeholder 4">
            <a:extLst>
              <a:ext uri="{FF2B5EF4-FFF2-40B4-BE49-F238E27FC236}">
                <a16:creationId xmlns:a16="http://schemas.microsoft.com/office/drawing/2014/main" id="{F3E8F697-89F9-9994-7BA4-2A15B9CE37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EAE4B-0EF1-9F4C-EE2F-DA27D53EAFC6}"/>
              </a:ext>
            </a:extLst>
          </p:cNvPr>
          <p:cNvSpPr>
            <a:spLocks noGrp="1"/>
          </p:cNvSpPr>
          <p:nvPr>
            <p:ph type="sldNum" sz="quarter" idx="12"/>
          </p:nvPr>
        </p:nvSpPr>
        <p:spPr/>
        <p:txBody>
          <a:bodyPr/>
          <a:lstStyle/>
          <a:p>
            <a:fld id="{001EF33A-3F8F-4558-818F-DDE8005CDDEF}" type="slidenum">
              <a:rPr lang="en-IN" smtClean="0"/>
              <a:t>‹#›</a:t>
            </a:fld>
            <a:endParaRPr lang="en-IN"/>
          </a:p>
        </p:txBody>
      </p:sp>
    </p:spTree>
    <p:extLst>
      <p:ext uri="{BB962C8B-B14F-4D97-AF65-F5344CB8AC3E}">
        <p14:creationId xmlns:p14="http://schemas.microsoft.com/office/powerpoint/2010/main" val="49933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3EAB-3215-5F09-C1B0-48D9C1B30D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4C444D-E2D2-FB5B-D756-E14F1ADD1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338EF1-859B-50FA-E6E2-C5AB0CBD32AF}"/>
              </a:ext>
            </a:extLst>
          </p:cNvPr>
          <p:cNvSpPr>
            <a:spLocks noGrp="1"/>
          </p:cNvSpPr>
          <p:nvPr>
            <p:ph type="dt" sz="half" idx="10"/>
          </p:nvPr>
        </p:nvSpPr>
        <p:spPr/>
        <p:txBody>
          <a:bodyPr/>
          <a:lstStyle/>
          <a:p>
            <a:fld id="{00157802-414A-4DC9-802A-C8A9A28CFF69}" type="datetimeFigureOut">
              <a:rPr lang="en-IN" smtClean="0"/>
              <a:t>21-03-2024</a:t>
            </a:fld>
            <a:endParaRPr lang="en-IN"/>
          </a:p>
        </p:txBody>
      </p:sp>
      <p:sp>
        <p:nvSpPr>
          <p:cNvPr id="5" name="Footer Placeholder 4">
            <a:extLst>
              <a:ext uri="{FF2B5EF4-FFF2-40B4-BE49-F238E27FC236}">
                <a16:creationId xmlns:a16="http://schemas.microsoft.com/office/drawing/2014/main" id="{549F5AE6-5FEF-6680-AE5B-529A695DE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384592-CF25-14AF-6912-FAC9E628AF2A}"/>
              </a:ext>
            </a:extLst>
          </p:cNvPr>
          <p:cNvSpPr>
            <a:spLocks noGrp="1"/>
          </p:cNvSpPr>
          <p:nvPr>
            <p:ph type="sldNum" sz="quarter" idx="12"/>
          </p:nvPr>
        </p:nvSpPr>
        <p:spPr/>
        <p:txBody>
          <a:bodyPr/>
          <a:lstStyle/>
          <a:p>
            <a:fld id="{001EF33A-3F8F-4558-818F-DDE8005CDDEF}" type="slidenum">
              <a:rPr lang="en-IN" smtClean="0"/>
              <a:t>‹#›</a:t>
            </a:fld>
            <a:endParaRPr lang="en-IN"/>
          </a:p>
        </p:txBody>
      </p:sp>
    </p:spTree>
    <p:extLst>
      <p:ext uri="{BB962C8B-B14F-4D97-AF65-F5344CB8AC3E}">
        <p14:creationId xmlns:p14="http://schemas.microsoft.com/office/powerpoint/2010/main" val="185646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BD7E-A0B1-85CF-B3F4-74C31B7FBA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07A7B3-5E48-5F30-EE26-4B9767E77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946B71-E738-93A0-770A-1F8389AEAC93}"/>
              </a:ext>
            </a:extLst>
          </p:cNvPr>
          <p:cNvSpPr>
            <a:spLocks noGrp="1"/>
          </p:cNvSpPr>
          <p:nvPr>
            <p:ph type="dt" sz="half" idx="10"/>
          </p:nvPr>
        </p:nvSpPr>
        <p:spPr/>
        <p:txBody>
          <a:bodyPr/>
          <a:lstStyle/>
          <a:p>
            <a:fld id="{00157802-414A-4DC9-802A-C8A9A28CFF69}" type="datetimeFigureOut">
              <a:rPr lang="en-IN" smtClean="0"/>
              <a:t>21-03-2024</a:t>
            </a:fld>
            <a:endParaRPr lang="en-IN"/>
          </a:p>
        </p:txBody>
      </p:sp>
      <p:sp>
        <p:nvSpPr>
          <p:cNvPr id="5" name="Footer Placeholder 4">
            <a:extLst>
              <a:ext uri="{FF2B5EF4-FFF2-40B4-BE49-F238E27FC236}">
                <a16:creationId xmlns:a16="http://schemas.microsoft.com/office/drawing/2014/main" id="{9AE14010-DBD3-492D-3807-CA03BB4CB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E7DC9-1993-827C-E6BE-8E9F49443850}"/>
              </a:ext>
            </a:extLst>
          </p:cNvPr>
          <p:cNvSpPr>
            <a:spLocks noGrp="1"/>
          </p:cNvSpPr>
          <p:nvPr>
            <p:ph type="sldNum" sz="quarter" idx="12"/>
          </p:nvPr>
        </p:nvSpPr>
        <p:spPr/>
        <p:txBody>
          <a:bodyPr/>
          <a:lstStyle/>
          <a:p>
            <a:fld id="{001EF33A-3F8F-4558-818F-DDE8005CDDEF}" type="slidenum">
              <a:rPr lang="en-IN" smtClean="0"/>
              <a:t>‹#›</a:t>
            </a:fld>
            <a:endParaRPr lang="en-IN"/>
          </a:p>
        </p:txBody>
      </p:sp>
    </p:spTree>
    <p:extLst>
      <p:ext uri="{BB962C8B-B14F-4D97-AF65-F5344CB8AC3E}">
        <p14:creationId xmlns:p14="http://schemas.microsoft.com/office/powerpoint/2010/main" val="103270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AD13-DD97-D278-184E-C0298C6F2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6A0325-B25A-5244-6719-E939925926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72C18A-89B4-A05F-9231-B68381F2DB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92A7A8-37A8-ECB9-5CDF-20A96D995FDB}"/>
              </a:ext>
            </a:extLst>
          </p:cNvPr>
          <p:cNvSpPr>
            <a:spLocks noGrp="1"/>
          </p:cNvSpPr>
          <p:nvPr>
            <p:ph type="dt" sz="half" idx="10"/>
          </p:nvPr>
        </p:nvSpPr>
        <p:spPr/>
        <p:txBody>
          <a:bodyPr/>
          <a:lstStyle/>
          <a:p>
            <a:fld id="{00157802-414A-4DC9-802A-C8A9A28CFF69}" type="datetimeFigureOut">
              <a:rPr lang="en-IN" smtClean="0"/>
              <a:t>21-03-2024</a:t>
            </a:fld>
            <a:endParaRPr lang="en-IN"/>
          </a:p>
        </p:txBody>
      </p:sp>
      <p:sp>
        <p:nvSpPr>
          <p:cNvPr id="6" name="Footer Placeholder 5">
            <a:extLst>
              <a:ext uri="{FF2B5EF4-FFF2-40B4-BE49-F238E27FC236}">
                <a16:creationId xmlns:a16="http://schemas.microsoft.com/office/drawing/2014/main" id="{3F89F0E9-6A92-82F6-6E82-8E8470639B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0B14E1-909F-2870-414F-11D7E389A799}"/>
              </a:ext>
            </a:extLst>
          </p:cNvPr>
          <p:cNvSpPr>
            <a:spLocks noGrp="1"/>
          </p:cNvSpPr>
          <p:nvPr>
            <p:ph type="sldNum" sz="quarter" idx="12"/>
          </p:nvPr>
        </p:nvSpPr>
        <p:spPr/>
        <p:txBody>
          <a:bodyPr/>
          <a:lstStyle/>
          <a:p>
            <a:fld id="{001EF33A-3F8F-4558-818F-DDE8005CDDEF}" type="slidenum">
              <a:rPr lang="en-IN" smtClean="0"/>
              <a:t>‹#›</a:t>
            </a:fld>
            <a:endParaRPr lang="en-IN"/>
          </a:p>
        </p:txBody>
      </p:sp>
    </p:spTree>
    <p:extLst>
      <p:ext uri="{BB962C8B-B14F-4D97-AF65-F5344CB8AC3E}">
        <p14:creationId xmlns:p14="http://schemas.microsoft.com/office/powerpoint/2010/main" val="143537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411E-1E05-B170-3F0F-214404A2BC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BDB86D-E9C6-3B19-BD08-57BB34E38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97128-659A-67DB-1DC1-1789194312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CF4CCB-C304-1DDA-69F0-3348C4826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6FC10-1B69-E4A3-4880-B52958001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77BCC2-AB78-73D2-1186-9BA898FEC4E6}"/>
              </a:ext>
            </a:extLst>
          </p:cNvPr>
          <p:cNvSpPr>
            <a:spLocks noGrp="1"/>
          </p:cNvSpPr>
          <p:nvPr>
            <p:ph type="dt" sz="half" idx="10"/>
          </p:nvPr>
        </p:nvSpPr>
        <p:spPr/>
        <p:txBody>
          <a:bodyPr/>
          <a:lstStyle/>
          <a:p>
            <a:fld id="{00157802-414A-4DC9-802A-C8A9A28CFF69}" type="datetimeFigureOut">
              <a:rPr lang="en-IN" smtClean="0"/>
              <a:t>21-03-2024</a:t>
            </a:fld>
            <a:endParaRPr lang="en-IN"/>
          </a:p>
        </p:txBody>
      </p:sp>
      <p:sp>
        <p:nvSpPr>
          <p:cNvPr id="8" name="Footer Placeholder 7">
            <a:extLst>
              <a:ext uri="{FF2B5EF4-FFF2-40B4-BE49-F238E27FC236}">
                <a16:creationId xmlns:a16="http://schemas.microsoft.com/office/drawing/2014/main" id="{F8A0272C-7709-2E20-F557-9217562795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DCBB75-42F5-7AC7-33EB-7C57BFFB0A1C}"/>
              </a:ext>
            </a:extLst>
          </p:cNvPr>
          <p:cNvSpPr>
            <a:spLocks noGrp="1"/>
          </p:cNvSpPr>
          <p:nvPr>
            <p:ph type="sldNum" sz="quarter" idx="12"/>
          </p:nvPr>
        </p:nvSpPr>
        <p:spPr/>
        <p:txBody>
          <a:bodyPr/>
          <a:lstStyle/>
          <a:p>
            <a:fld id="{001EF33A-3F8F-4558-818F-DDE8005CDDEF}" type="slidenum">
              <a:rPr lang="en-IN" smtClean="0"/>
              <a:t>‹#›</a:t>
            </a:fld>
            <a:endParaRPr lang="en-IN"/>
          </a:p>
        </p:txBody>
      </p:sp>
    </p:spTree>
    <p:extLst>
      <p:ext uri="{BB962C8B-B14F-4D97-AF65-F5344CB8AC3E}">
        <p14:creationId xmlns:p14="http://schemas.microsoft.com/office/powerpoint/2010/main" val="3986335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F56-A17F-BBEF-0C10-C54616A21D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974414-7091-A6D5-C791-C4504062DC84}"/>
              </a:ext>
            </a:extLst>
          </p:cNvPr>
          <p:cNvSpPr>
            <a:spLocks noGrp="1"/>
          </p:cNvSpPr>
          <p:nvPr>
            <p:ph type="dt" sz="half" idx="10"/>
          </p:nvPr>
        </p:nvSpPr>
        <p:spPr/>
        <p:txBody>
          <a:bodyPr/>
          <a:lstStyle/>
          <a:p>
            <a:fld id="{00157802-414A-4DC9-802A-C8A9A28CFF69}" type="datetimeFigureOut">
              <a:rPr lang="en-IN" smtClean="0"/>
              <a:t>21-03-2024</a:t>
            </a:fld>
            <a:endParaRPr lang="en-IN"/>
          </a:p>
        </p:txBody>
      </p:sp>
      <p:sp>
        <p:nvSpPr>
          <p:cNvPr id="4" name="Footer Placeholder 3">
            <a:extLst>
              <a:ext uri="{FF2B5EF4-FFF2-40B4-BE49-F238E27FC236}">
                <a16:creationId xmlns:a16="http://schemas.microsoft.com/office/drawing/2014/main" id="{950B3258-F11B-2056-2401-9BB4B2555A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2660C5-6B2D-3F02-D4CE-27DFF1BC1DF2}"/>
              </a:ext>
            </a:extLst>
          </p:cNvPr>
          <p:cNvSpPr>
            <a:spLocks noGrp="1"/>
          </p:cNvSpPr>
          <p:nvPr>
            <p:ph type="sldNum" sz="quarter" idx="12"/>
          </p:nvPr>
        </p:nvSpPr>
        <p:spPr/>
        <p:txBody>
          <a:bodyPr/>
          <a:lstStyle/>
          <a:p>
            <a:fld id="{001EF33A-3F8F-4558-818F-DDE8005CDDEF}" type="slidenum">
              <a:rPr lang="en-IN" smtClean="0"/>
              <a:t>‹#›</a:t>
            </a:fld>
            <a:endParaRPr lang="en-IN"/>
          </a:p>
        </p:txBody>
      </p:sp>
    </p:spTree>
    <p:extLst>
      <p:ext uri="{BB962C8B-B14F-4D97-AF65-F5344CB8AC3E}">
        <p14:creationId xmlns:p14="http://schemas.microsoft.com/office/powerpoint/2010/main" val="230356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9DA26-A6F8-65D7-BE88-395E4288F9EB}"/>
              </a:ext>
            </a:extLst>
          </p:cNvPr>
          <p:cNvSpPr>
            <a:spLocks noGrp="1"/>
          </p:cNvSpPr>
          <p:nvPr>
            <p:ph type="dt" sz="half" idx="10"/>
          </p:nvPr>
        </p:nvSpPr>
        <p:spPr/>
        <p:txBody>
          <a:bodyPr/>
          <a:lstStyle/>
          <a:p>
            <a:fld id="{00157802-414A-4DC9-802A-C8A9A28CFF69}" type="datetimeFigureOut">
              <a:rPr lang="en-IN" smtClean="0"/>
              <a:t>21-03-2024</a:t>
            </a:fld>
            <a:endParaRPr lang="en-IN"/>
          </a:p>
        </p:txBody>
      </p:sp>
      <p:sp>
        <p:nvSpPr>
          <p:cNvPr id="3" name="Footer Placeholder 2">
            <a:extLst>
              <a:ext uri="{FF2B5EF4-FFF2-40B4-BE49-F238E27FC236}">
                <a16:creationId xmlns:a16="http://schemas.microsoft.com/office/drawing/2014/main" id="{392DFF52-286F-8BEF-2DAC-C57C31ED0E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13C118-4179-2511-8BDB-BD4B5D1EFD42}"/>
              </a:ext>
            </a:extLst>
          </p:cNvPr>
          <p:cNvSpPr>
            <a:spLocks noGrp="1"/>
          </p:cNvSpPr>
          <p:nvPr>
            <p:ph type="sldNum" sz="quarter" idx="12"/>
          </p:nvPr>
        </p:nvSpPr>
        <p:spPr/>
        <p:txBody>
          <a:bodyPr/>
          <a:lstStyle/>
          <a:p>
            <a:fld id="{001EF33A-3F8F-4558-818F-DDE8005CDDEF}" type="slidenum">
              <a:rPr lang="en-IN" smtClean="0"/>
              <a:t>‹#›</a:t>
            </a:fld>
            <a:endParaRPr lang="en-IN"/>
          </a:p>
        </p:txBody>
      </p:sp>
    </p:spTree>
    <p:extLst>
      <p:ext uri="{BB962C8B-B14F-4D97-AF65-F5344CB8AC3E}">
        <p14:creationId xmlns:p14="http://schemas.microsoft.com/office/powerpoint/2010/main" val="149513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F1C1-6339-CB58-603C-97DCDA93D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40915F-AE7B-9BE2-C8E1-984FE7468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27D171-17B7-06F3-6729-2A1EAB8F9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A876F-F898-AFF8-5636-210FB0A78AFE}"/>
              </a:ext>
            </a:extLst>
          </p:cNvPr>
          <p:cNvSpPr>
            <a:spLocks noGrp="1"/>
          </p:cNvSpPr>
          <p:nvPr>
            <p:ph type="dt" sz="half" idx="10"/>
          </p:nvPr>
        </p:nvSpPr>
        <p:spPr/>
        <p:txBody>
          <a:bodyPr/>
          <a:lstStyle/>
          <a:p>
            <a:fld id="{00157802-414A-4DC9-802A-C8A9A28CFF69}" type="datetimeFigureOut">
              <a:rPr lang="en-IN" smtClean="0"/>
              <a:t>21-03-2024</a:t>
            </a:fld>
            <a:endParaRPr lang="en-IN"/>
          </a:p>
        </p:txBody>
      </p:sp>
      <p:sp>
        <p:nvSpPr>
          <p:cNvPr id="6" name="Footer Placeholder 5">
            <a:extLst>
              <a:ext uri="{FF2B5EF4-FFF2-40B4-BE49-F238E27FC236}">
                <a16:creationId xmlns:a16="http://schemas.microsoft.com/office/drawing/2014/main" id="{1F8F2187-7671-D871-97E7-A580523BBB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8B5E-294D-FE28-69B6-96ED77D64ED4}"/>
              </a:ext>
            </a:extLst>
          </p:cNvPr>
          <p:cNvSpPr>
            <a:spLocks noGrp="1"/>
          </p:cNvSpPr>
          <p:nvPr>
            <p:ph type="sldNum" sz="quarter" idx="12"/>
          </p:nvPr>
        </p:nvSpPr>
        <p:spPr/>
        <p:txBody>
          <a:bodyPr/>
          <a:lstStyle/>
          <a:p>
            <a:fld id="{001EF33A-3F8F-4558-818F-DDE8005CDDEF}" type="slidenum">
              <a:rPr lang="en-IN" smtClean="0"/>
              <a:t>‹#›</a:t>
            </a:fld>
            <a:endParaRPr lang="en-IN"/>
          </a:p>
        </p:txBody>
      </p:sp>
    </p:spTree>
    <p:extLst>
      <p:ext uri="{BB962C8B-B14F-4D97-AF65-F5344CB8AC3E}">
        <p14:creationId xmlns:p14="http://schemas.microsoft.com/office/powerpoint/2010/main" val="86445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DD0F-7408-81E3-F504-F6AF93758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004D79-A9F2-EF97-8E80-59ABBD48A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A48146-63FF-81E3-970F-4CDB5C827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5C936-A7BA-383D-D9D6-21FB5D0A4407}"/>
              </a:ext>
            </a:extLst>
          </p:cNvPr>
          <p:cNvSpPr>
            <a:spLocks noGrp="1"/>
          </p:cNvSpPr>
          <p:nvPr>
            <p:ph type="dt" sz="half" idx="10"/>
          </p:nvPr>
        </p:nvSpPr>
        <p:spPr/>
        <p:txBody>
          <a:bodyPr/>
          <a:lstStyle/>
          <a:p>
            <a:fld id="{00157802-414A-4DC9-802A-C8A9A28CFF69}" type="datetimeFigureOut">
              <a:rPr lang="en-IN" smtClean="0"/>
              <a:t>21-03-2024</a:t>
            </a:fld>
            <a:endParaRPr lang="en-IN"/>
          </a:p>
        </p:txBody>
      </p:sp>
      <p:sp>
        <p:nvSpPr>
          <p:cNvPr id="6" name="Footer Placeholder 5">
            <a:extLst>
              <a:ext uri="{FF2B5EF4-FFF2-40B4-BE49-F238E27FC236}">
                <a16:creationId xmlns:a16="http://schemas.microsoft.com/office/drawing/2014/main" id="{DB8A24AE-37AF-724F-F70B-9136036B40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69A7AD-11B9-8248-F13C-311861DBA508}"/>
              </a:ext>
            </a:extLst>
          </p:cNvPr>
          <p:cNvSpPr>
            <a:spLocks noGrp="1"/>
          </p:cNvSpPr>
          <p:nvPr>
            <p:ph type="sldNum" sz="quarter" idx="12"/>
          </p:nvPr>
        </p:nvSpPr>
        <p:spPr/>
        <p:txBody>
          <a:bodyPr/>
          <a:lstStyle/>
          <a:p>
            <a:fld id="{001EF33A-3F8F-4558-818F-DDE8005CDDEF}" type="slidenum">
              <a:rPr lang="en-IN" smtClean="0"/>
              <a:t>‹#›</a:t>
            </a:fld>
            <a:endParaRPr lang="en-IN"/>
          </a:p>
        </p:txBody>
      </p:sp>
    </p:spTree>
    <p:extLst>
      <p:ext uri="{BB962C8B-B14F-4D97-AF65-F5344CB8AC3E}">
        <p14:creationId xmlns:p14="http://schemas.microsoft.com/office/powerpoint/2010/main" val="264390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87649-4440-3520-424C-FF5FFB405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6D298B-2D3C-5677-848B-346CD18C4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D7BA51-FD2E-8CAE-F00F-A596D4A4E3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57802-414A-4DC9-802A-C8A9A28CFF69}" type="datetimeFigureOut">
              <a:rPr lang="en-IN" smtClean="0"/>
              <a:t>21-03-2024</a:t>
            </a:fld>
            <a:endParaRPr lang="en-IN"/>
          </a:p>
        </p:txBody>
      </p:sp>
      <p:sp>
        <p:nvSpPr>
          <p:cNvPr id="5" name="Footer Placeholder 4">
            <a:extLst>
              <a:ext uri="{FF2B5EF4-FFF2-40B4-BE49-F238E27FC236}">
                <a16:creationId xmlns:a16="http://schemas.microsoft.com/office/drawing/2014/main" id="{99CDEBB8-89BD-9205-28B9-9DBF4190D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2F1A59-6444-353D-9C8F-F4C7BE21D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EF33A-3F8F-4558-818F-DDE8005CDDEF}" type="slidenum">
              <a:rPr lang="en-IN" smtClean="0"/>
              <a:t>‹#›</a:t>
            </a:fld>
            <a:endParaRPr lang="en-IN"/>
          </a:p>
        </p:txBody>
      </p:sp>
    </p:spTree>
    <p:extLst>
      <p:ext uri="{BB962C8B-B14F-4D97-AF65-F5344CB8AC3E}">
        <p14:creationId xmlns:p14="http://schemas.microsoft.com/office/powerpoint/2010/main" val="779686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5D4C-0419-234D-A64D-D353BBFF6E1A}"/>
              </a:ext>
            </a:extLst>
          </p:cNvPr>
          <p:cNvSpPr>
            <a:spLocks noGrp="1"/>
          </p:cNvSpPr>
          <p:nvPr>
            <p:ph type="ctrTitle"/>
          </p:nvPr>
        </p:nvSpPr>
        <p:spPr>
          <a:xfrm>
            <a:off x="1524000" y="612567"/>
            <a:ext cx="9144000" cy="2483268"/>
          </a:xfrm>
        </p:spPr>
        <p:txBody>
          <a:bodyPr>
            <a:normAutofit/>
          </a:bodyPr>
          <a:lstStyle/>
          <a:p>
            <a:r>
              <a:rPr lang="en-IN" sz="3000" b="1" dirty="0">
                <a:solidFill>
                  <a:srgbClr val="0D0D0D"/>
                </a:solidFill>
                <a:effectLst/>
                <a:latin typeface="Calibri" panose="020F0502020204030204" pitchFamily="34" charset="0"/>
                <a:ea typeface="Calibri" panose="020F0502020204030204" pitchFamily="34" charset="0"/>
              </a:rPr>
              <a:t>OPTIMIZING EFFICENCE IN JAVA DEVELOPMENT: STRATEGIES FOR STREAMLINING PROJECT METRICS</a:t>
            </a:r>
            <a:br>
              <a:rPr lang="en-IN" sz="3000" b="1" dirty="0">
                <a:solidFill>
                  <a:srgbClr val="0D0D0D"/>
                </a:solidFill>
                <a:effectLst/>
                <a:latin typeface="Calibri" panose="020F0502020204030204" pitchFamily="34" charset="0"/>
                <a:ea typeface="Calibri" panose="020F0502020204030204" pitchFamily="34" charset="0"/>
              </a:rPr>
            </a:br>
            <a:br>
              <a:rPr lang="en-IN" sz="3000" b="1" dirty="0">
                <a:solidFill>
                  <a:srgbClr val="0D0D0D"/>
                </a:solidFill>
                <a:effectLst/>
                <a:latin typeface="Calibri" panose="020F0502020204030204" pitchFamily="34" charset="0"/>
                <a:ea typeface="Calibri" panose="020F0502020204030204" pitchFamily="34" charset="0"/>
              </a:rPr>
            </a:br>
            <a:br>
              <a:rPr lang="en-IN" sz="2500" b="1" dirty="0">
                <a:solidFill>
                  <a:srgbClr val="0D0D0D"/>
                </a:solidFill>
                <a:effectLst/>
                <a:latin typeface="Calibri" panose="020F0502020204030204" pitchFamily="34" charset="0"/>
                <a:ea typeface="Calibri" panose="020F0502020204030204" pitchFamily="34" charset="0"/>
              </a:rPr>
            </a:br>
            <a:r>
              <a:rPr lang="en-IN" sz="2500" b="1" dirty="0">
                <a:solidFill>
                  <a:srgbClr val="0D0D0D"/>
                </a:solidFill>
                <a:effectLst/>
                <a:latin typeface="Calibri" panose="020F0502020204030204" pitchFamily="34" charset="0"/>
                <a:ea typeface="Calibri" panose="020F0502020204030204" pitchFamily="34" charset="0"/>
              </a:rPr>
              <a:t>CAPSTONE PROJECT </a:t>
            </a:r>
            <a:endParaRPr lang="en-IN" sz="2500" dirty="0"/>
          </a:p>
        </p:txBody>
      </p:sp>
      <p:sp>
        <p:nvSpPr>
          <p:cNvPr id="3" name="Subtitle 2">
            <a:extLst>
              <a:ext uri="{FF2B5EF4-FFF2-40B4-BE49-F238E27FC236}">
                <a16:creationId xmlns:a16="http://schemas.microsoft.com/office/drawing/2014/main" id="{FAED33CC-F510-9D35-9919-139323317181}"/>
              </a:ext>
            </a:extLst>
          </p:cNvPr>
          <p:cNvSpPr>
            <a:spLocks noGrp="1"/>
          </p:cNvSpPr>
          <p:nvPr>
            <p:ph type="subTitle" idx="1"/>
          </p:nvPr>
        </p:nvSpPr>
        <p:spPr>
          <a:xfrm>
            <a:off x="1524000" y="3429000"/>
            <a:ext cx="9144000" cy="1655762"/>
          </a:xfrm>
        </p:spPr>
        <p:txBody>
          <a:bodyPr/>
          <a:lstStyle/>
          <a:p>
            <a:pPr algn="ctr">
              <a:lnSpc>
                <a:spcPct val="115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a:t>
            </a:r>
            <a:r>
              <a:rPr lang="en-IN" sz="1800" b="1" kern="1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partial</a:t>
            </a:r>
            <a:r>
              <a:rPr lang="en-IN" sz="1800" b="1" kern="1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fulfillment</a:t>
            </a:r>
            <a:r>
              <a:rPr lang="en-IN" sz="1800" b="1" kern="1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for</a:t>
            </a:r>
            <a:r>
              <a:rPr lang="en-IN" sz="1800" b="1" kern="1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the award</a:t>
            </a:r>
            <a:r>
              <a:rPr lang="en-IN" sz="1800" b="1" kern="1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of the</a:t>
            </a:r>
            <a:r>
              <a:rPr lang="en-IN" sz="1800" b="1" kern="1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degree</a:t>
            </a:r>
            <a:r>
              <a:rPr lang="en-IN" sz="1800" b="1" kern="1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spc="-25" dirty="0">
                <a:effectLst/>
                <a:latin typeface="Calibri" panose="020F0502020204030204" pitchFamily="34" charset="0"/>
                <a:ea typeface="Calibri" panose="020F0502020204030204" pitchFamily="34" charset="0"/>
                <a:cs typeface="Times New Roman" panose="02020603050405020304" pitchFamily="18" charset="0"/>
              </a:rPr>
              <a:t>of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BACHELOR</a:t>
            </a:r>
            <a:r>
              <a:rPr lang="en-IN" sz="1800" b="1" kern="1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OF</a:t>
            </a:r>
            <a:r>
              <a:rPr lang="en-IN" sz="1800" b="1" kern="1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ENGINEERING IN COMPUTER SCIENCE</a:t>
            </a:r>
            <a:r>
              <a:rPr lang="en-IN" sz="1800" b="1" kern="1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AND</a:t>
            </a:r>
            <a:r>
              <a:rPr lang="en-IN" sz="1800" b="1" kern="1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spc="-10" dirty="0">
                <a:effectLst/>
                <a:latin typeface="Calibri" panose="020F0502020204030204" pitchFamily="34" charset="0"/>
                <a:ea typeface="Calibri" panose="020F0502020204030204" pitchFamily="34" charset="0"/>
                <a:cs typeface="Times New Roman" panose="02020603050405020304" pitchFamily="18" charset="0"/>
              </a:rPr>
              <a:t>ENGINEERING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2C17503F-62A4-9D85-6894-B83D5985E612}"/>
              </a:ext>
            </a:extLst>
          </p:cNvPr>
          <p:cNvSpPr txBox="1"/>
          <p:nvPr/>
        </p:nvSpPr>
        <p:spPr>
          <a:xfrm>
            <a:off x="3064042" y="4588042"/>
            <a:ext cx="5769182" cy="2287549"/>
          </a:xfrm>
          <a:prstGeom prst="rect">
            <a:avLst/>
          </a:prstGeom>
          <a:noFill/>
        </p:spPr>
        <p:txBody>
          <a:bodyPr wrap="square">
            <a:spAutoFit/>
          </a:bodyPr>
          <a:lstStyle/>
          <a:p>
            <a:pPr algn="ctr">
              <a:lnSpc>
                <a:spcPct val="115000"/>
              </a:lnSpc>
              <a:spcAft>
                <a:spcPts val="800"/>
              </a:spcAft>
            </a:pPr>
            <a:r>
              <a:rPr lang="en-IN" sz="1600" b="1" i="1" kern="100" spc="-25">
                <a:latin typeface="Calibri" panose="020F0502020204030204" pitchFamily="34" charset="0"/>
                <a:ea typeface="Calibri" panose="020F0502020204030204" pitchFamily="34" charset="0"/>
                <a:cs typeface="Times New Roman" panose="02020603050405020304" pitchFamily="18" charset="0"/>
              </a:rPr>
              <a:t>By</a:t>
            </a:r>
            <a:r>
              <a:rPr lang="en-IN" sz="1600" i="1" kern="100" spc="-25">
                <a:latin typeface="Calibri" panose="020F0502020204030204" pitchFamily="34" charset="0"/>
                <a:ea typeface="Calibri" panose="020F0502020204030204" pitchFamily="34" charset="0"/>
                <a:cs typeface="Times New Roman" panose="02020603050405020304" pitchFamily="18" charset="0"/>
              </a:rPr>
              <a:t>         </a:t>
            </a:r>
            <a:r>
              <a:rPr lang="en-IN" sz="1600" b="1" i="1" kern="100" spc="-25">
                <a:latin typeface="Calibri" panose="020F0502020204030204" pitchFamily="34" charset="0"/>
                <a:ea typeface="Calibri" panose="020F0502020204030204" pitchFamily="34" charset="0"/>
                <a:cs typeface="Times New Roman" panose="02020603050405020304" pitchFamily="18" charset="0"/>
              </a:rPr>
              <a:t>SURIYA B</a:t>
            </a:r>
          </a:p>
          <a:p>
            <a:pPr algn="ctr">
              <a:lnSpc>
                <a:spcPct val="115000"/>
              </a:lnSpc>
              <a:spcAft>
                <a:spcPts val="800"/>
              </a:spcAft>
            </a:pPr>
            <a:r>
              <a:rPr lang="en-IN" sz="1600" b="1" i="1" kern="100" spc="-25">
                <a:effectLst/>
                <a:latin typeface="Calibri" panose="020F0502020204030204" pitchFamily="34" charset="0"/>
                <a:ea typeface="Calibri" panose="020F0502020204030204" pitchFamily="34" charset="0"/>
                <a:cs typeface="Times New Roman" panose="02020603050405020304" pitchFamily="18" charset="0"/>
              </a:rPr>
              <a:t>192221051</a:t>
            </a:r>
          </a:p>
          <a:p>
            <a:pPr algn="ctr">
              <a:lnSpc>
                <a:spcPct val="115000"/>
              </a:lnSpc>
              <a:spcAft>
                <a:spcPts val="800"/>
              </a:spcAft>
            </a:pPr>
            <a:r>
              <a:rPr lang="en-IN" sz="1600" b="1" i="1" kern="100" spc="-25">
                <a:latin typeface="Calibri" panose="020F0502020204030204" pitchFamily="34" charset="0"/>
                <a:ea typeface="Calibri" panose="020F0502020204030204" pitchFamily="34" charset="0"/>
                <a:cs typeface="Times New Roman" panose="02020603050405020304" pitchFamily="18" charset="0"/>
              </a:rPr>
              <a:t>SANJAY U</a:t>
            </a:r>
          </a:p>
          <a:p>
            <a:pPr algn="ctr">
              <a:lnSpc>
                <a:spcPct val="115000"/>
              </a:lnSpc>
              <a:spcAft>
                <a:spcPts val="800"/>
              </a:spcAft>
            </a:pPr>
            <a:r>
              <a:rPr lang="en-IN" sz="1600" b="1" i="1" kern="100" spc="-25">
                <a:effectLst/>
                <a:latin typeface="Calibri" panose="020F0502020204030204" pitchFamily="34" charset="0"/>
                <a:ea typeface="Calibri" panose="020F0502020204030204" pitchFamily="34" charset="0"/>
                <a:cs typeface="Times New Roman" panose="02020603050405020304" pitchFamily="18" charset="0"/>
              </a:rPr>
              <a:t>192221053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6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600" b="1" kern="100" spc="-10" dirty="0">
                <a:effectLst/>
                <a:latin typeface="Calibri" panose="020F0502020204030204" pitchFamily="34" charset="0"/>
                <a:ea typeface="Calibri" panose="020F0502020204030204" pitchFamily="34" charset="0"/>
                <a:cs typeface="Times New Roman" panose="02020603050405020304" pitchFamily="18" charset="0"/>
              </a:rPr>
              <a:t>Supervisor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600" b="1" kern="100" spc="-10">
                <a:latin typeface="Calibri" panose="020F0502020204030204" pitchFamily="34" charset="0"/>
                <a:ea typeface="Calibri" panose="020F0502020204030204" pitchFamily="34" charset="0"/>
                <a:cs typeface="Times New Roman" panose="02020603050405020304" pitchFamily="18" charset="0"/>
              </a:rPr>
              <a:t>Dr.GNANAJEYARAMAN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265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A479FA-740A-69C9-647B-EF3B1067EC70}"/>
              </a:ext>
            </a:extLst>
          </p:cNvPr>
          <p:cNvSpPr txBox="1"/>
          <p:nvPr/>
        </p:nvSpPr>
        <p:spPr>
          <a:xfrm>
            <a:off x="465221" y="99162"/>
            <a:ext cx="11839074" cy="6758838"/>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public class Calculator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public int add(int a, int b)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return a + b;</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public int subtract(int a, int b)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return a - b;</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Unit tests for the Calculator class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class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CalculatorTest</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@Test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void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testAdd</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Calculator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calculator</a:t>
            </a:r>
            <a:r>
              <a:rPr lang="en-IN" sz="1800" kern="100" dirty="0">
                <a:effectLst/>
                <a:latin typeface="Calibri" panose="020F0502020204030204" pitchFamily="34" charset="0"/>
                <a:ea typeface="Calibri" panose="020F0502020204030204" pitchFamily="34" charset="0"/>
                <a:cs typeface="Calibri" panose="020F0502020204030204" pitchFamily="34" charset="0"/>
              </a:rPr>
              <a:t> = new Calculator();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107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5CFA3-2C38-42F5-6BE8-54334245DD15}"/>
              </a:ext>
            </a:extLst>
          </p:cNvPr>
          <p:cNvSpPr txBox="1"/>
          <p:nvPr/>
        </p:nvSpPr>
        <p:spPr>
          <a:xfrm>
            <a:off x="0" y="221666"/>
            <a:ext cx="6096000" cy="3933256"/>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assertEquals</a:t>
            </a:r>
            <a:r>
              <a:rPr lang="en-IN" sz="1800" kern="100" dirty="0">
                <a:effectLst/>
                <a:latin typeface="Calibri" panose="020F0502020204030204" pitchFamily="34" charset="0"/>
                <a:ea typeface="Calibri" panose="020F0502020204030204" pitchFamily="34" charset="0"/>
                <a:cs typeface="Calibri" panose="020F0502020204030204" pitchFamily="34" charset="0"/>
              </a:rPr>
              <a:t>(5,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calculator.add</a:t>
            </a:r>
            <a:r>
              <a:rPr lang="en-IN" sz="1800" kern="100" dirty="0">
                <a:effectLst/>
                <a:latin typeface="Calibri" panose="020F0502020204030204" pitchFamily="34" charset="0"/>
                <a:ea typeface="Calibri" panose="020F0502020204030204" pitchFamily="34" charset="0"/>
                <a:cs typeface="Calibri" panose="020F0502020204030204" pitchFamily="34" charset="0"/>
              </a:rPr>
              <a:t>(2, 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@Test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void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testSubtract</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Calculator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calculator</a:t>
            </a:r>
            <a:r>
              <a:rPr lang="en-IN" sz="1800" kern="100" dirty="0">
                <a:effectLst/>
                <a:latin typeface="Calibri" panose="020F0502020204030204" pitchFamily="34" charset="0"/>
                <a:ea typeface="Calibri" panose="020F0502020204030204" pitchFamily="34" charset="0"/>
                <a:cs typeface="Calibri" panose="020F0502020204030204" pitchFamily="34" charset="0"/>
              </a:rPr>
              <a:t> = new Calculator();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assertEquals</a:t>
            </a:r>
            <a:r>
              <a:rPr lang="en-IN" sz="1800" kern="100" dirty="0">
                <a:effectLst/>
                <a:latin typeface="Calibri" panose="020F0502020204030204" pitchFamily="34" charset="0"/>
                <a:ea typeface="Calibri" panose="020F0502020204030204" pitchFamily="34" charset="0"/>
                <a:cs typeface="Calibri" panose="020F0502020204030204" pitchFamily="34" charset="0"/>
              </a:rPr>
              <a:t>(2,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calculator.subtract</a:t>
            </a:r>
            <a:r>
              <a:rPr lang="en-IN" sz="1800" kern="100" dirty="0">
                <a:effectLst/>
                <a:latin typeface="Calibri" panose="020F0502020204030204" pitchFamily="34" charset="0"/>
                <a:ea typeface="Calibri" panose="020F0502020204030204" pitchFamily="34" charset="0"/>
                <a:cs typeface="Calibri" panose="020F0502020204030204" pitchFamily="34" charset="0"/>
              </a:rPr>
              <a:t>(5, 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dirty="0"/>
          </a:p>
        </p:txBody>
      </p:sp>
      <p:sp>
        <p:nvSpPr>
          <p:cNvPr id="4" name="Rectangle 1">
            <a:extLst>
              <a:ext uri="{FF2B5EF4-FFF2-40B4-BE49-F238E27FC236}">
                <a16:creationId xmlns:a16="http://schemas.microsoft.com/office/drawing/2014/main" id="{11103B53-54A8-5E8D-3AA5-A4FE45D3B5F7}"/>
              </a:ext>
            </a:extLst>
          </p:cNvPr>
          <p:cNvSpPr>
            <a:spLocks noChangeArrowheads="1"/>
          </p:cNvSpPr>
          <p:nvPr/>
        </p:nvSpPr>
        <p:spPr bwMode="auto">
          <a:xfrm>
            <a:off x="0" y="4234123"/>
            <a:ext cx="1236588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RESULT :	</a:t>
            </a:r>
            <a:endParaRPr kumimoji="0" lang="en-US" altLang="en-US"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The implemented Java code comprises a simple </a:t>
            </a:r>
            <a:r>
              <a:rPr kumimoji="0" lang="en-US" altLang="en-US" b="1" i="0" u="none" strike="noStrike" cap="none" normalizeH="0" baseline="0" dirty="0">
                <a:ln>
                  <a:noFill/>
                </a:ln>
                <a:solidFill>
                  <a:srgbClr val="0D0D0D"/>
                </a:solidFill>
                <a:effectLst/>
                <a:latin typeface="Ubuntu Mono" panose="020F0502020204030204" pitchFamily="49" charset="0"/>
                <a:ea typeface="Calibri" panose="020F0502020204030204" pitchFamily="34" charset="0"/>
                <a:cs typeface="Courier New" panose="02070309020205020404" pitchFamily="49" charset="0"/>
              </a:rPr>
              <a:t>Calculator</a:t>
            </a:r>
            <a:r>
              <a:rPr kumimoji="0" lang="en-US" altLang="en-US"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class with basic arithmetic operations and corresponding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unit tests. Upon compilation and execution, the code undergoes testing using JUnit, ensuring the accuracy of the </a:t>
            </a:r>
            <a:r>
              <a:rPr kumimoji="0" lang="en-US" altLang="en-US" b="1" i="0" u="none" strike="noStrike" cap="none" normalizeH="0" baseline="0" dirty="0">
                <a:ln>
                  <a:noFill/>
                </a:ln>
                <a:solidFill>
                  <a:srgbClr val="0D0D0D"/>
                </a:solidFill>
                <a:effectLst/>
                <a:latin typeface="Ubuntu Mono" panose="020F0502020204030204" pitchFamily="49" charset="0"/>
                <a:ea typeface="Calibri" panose="020F0502020204030204" pitchFamily="34" charset="0"/>
                <a:cs typeface="Courier New" panose="02070309020205020404" pitchFamily="49" charset="0"/>
              </a:rPr>
              <a:t>add</a:t>
            </a:r>
            <a:r>
              <a:rPr kumimoji="0" lang="en-US" altLang="en-US"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and </a:t>
            </a:r>
            <a:r>
              <a:rPr kumimoji="0" lang="en-US" altLang="en-US" b="1" i="0" u="none" strike="noStrike" cap="none" normalizeH="0" baseline="0" dirty="0">
                <a:ln>
                  <a:noFill/>
                </a:ln>
                <a:solidFill>
                  <a:srgbClr val="0D0D0D"/>
                </a:solidFill>
                <a:effectLst/>
                <a:latin typeface="Ubuntu Mono" panose="020F0502020204030204" pitchFamily="49" charset="0"/>
                <a:ea typeface="Calibri" panose="020F0502020204030204" pitchFamily="34" charset="0"/>
                <a:cs typeface="Courier New" panose="02070309020205020404" pitchFamily="49" charset="0"/>
              </a:rPr>
              <a:t>subtract</a:t>
            </a:r>
            <a:r>
              <a:rPr kumimoji="0" lang="en-US" altLang="en-US"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methods. The successful execution of tests confirms the proper functioning of the </a:t>
            </a:r>
            <a:r>
              <a:rPr kumimoji="0" lang="en-US" altLang="en-US" b="1" i="0" u="none" strike="noStrike" cap="none" normalizeH="0" baseline="0" dirty="0">
                <a:ln>
                  <a:noFill/>
                </a:ln>
                <a:solidFill>
                  <a:srgbClr val="0D0D0D"/>
                </a:solidFill>
                <a:effectLst/>
                <a:latin typeface="Ubuntu Mono" panose="020F0502020204030204" pitchFamily="49" charset="0"/>
                <a:ea typeface="Calibri" panose="020F0502020204030204" pitchFamily="34" charset="0"/>
                <a:cs typeface="Courier New" panose="02070309020205020404" pitchFamily="49" charset="0"/>
              </a:rPr>
              <a:t>Calculator</a:t>
            </a:r>
            <a:r>
              <a:rPr kumimoji="0" lang="en-US" altLang="en-US"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 class,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validating its intended behavior.</a:t>
            </a:r>
            <a:r>
              <a:rPr kumimoji="0" lang="en-US" altLang="en-US" b="0" i="0" u="none" strike="noStrike" cap="none" normalizeH="0" baseline="0" dirty="0">
                <a:ln>
                  <a:noFill/>
                </a:ln>
                <a:solidFill>
                  <a:schemeClr val="tx1"/>
                </a:solidFill>
                <a:effectLst/>
              </a:rPr>
              <a:t> </a:t>
            </a:r>
            <a:r>
              <a:rPr lang="en-IN" sz="1800" dirty="0">
                <a:solidFill>
                  <a:srgbClr val="0D0D0D"/>
                </a:solidFill>
                <a:effectLst/>
                <a:latin typeface="Segoe UI" panose="020B0502040204020203" pitchFamily="34" charset="0"/>
                <a:ea typeface="Calibri" panose="020F0502020204030204" pitchFamily="34" charset="0"/>
              </a:rPr>
              <a:t>Integration with continuous integration tools like Jenkins or GitLab CI further automates</a:t>
            </a:r>
          </a:p>
          <a:p>
            <a:pPr marL="0" marR="0" lvl="0" indent="0" algn="just" defTabSz="914400" rtl="0" eaLnBrk="0" fontAlgn="base" latinLnBrk="0" hangingPunct="0">
              <a:lnSpc>
                <a:spcPct val="100000"/>
              </a:lnSpc>
              <a:spcBef>
                <a:spcPct val="0"/>
              </a:spcBef>
              <a:spcAft>
                <a:spcPct val="0"/>
              </a:spcAft>
              <a:buClrTx/>
              <a:buSzTx/>
              <a:buFontTx/>
              <a:buNone/>
              <a:tabLst/>
            </a:pPr>
            <a:r>
              <a:rPr lang="en-IN" sz="1800" dirty="0">
                <a:solidFill>
                  <a:srgbClr val="0D0D0D"/>
                </a:solidFill>
                <a:effectLst/>
                <a:latin typeface="Segoe UI" panose="020B0502040204020203" pitchFamily="34" charset="0"/>
                <a:ea typeface="Calibri" panose="020F0502020204030204" pitchFamily="34" charset="0"/>
              </a:rPr>
              <a:t> the testing process, enabling seamless validation of code changes. This systematic approach to development, testing,</a:t>
            </a:r>
          </a:p>
          <a:p>
            <a:pPr marL="0" marR="0" lvl="0" indent="0" algn="just" defTabSz="914400" rtl="0" eaLnBrk="0" fontAlgn="base" latinLnBrk="0" hangingPunct="0">
              <a:lnSpc>
                <a:spcPct val="100000"/>
              </a:lnSpc>
              <a:spcBef>
                <a:spcPct val="0"/>
              </a:spcBef>
              <a:spcAft>
                <a:spcPct val="0"/>
              </a:spcAft>
              <a:buClrTx/>
              <a:buSzTx/>
              <a:buFontTx/>
              <a:buNone/>
              <a:tabLst/>
            </a:pPr>
            <a:r>
              <a:rPr lang="en-IN" sz="1800" dirty="0">
                <a:solidFill>
                  <a:srgbClr val="0D0D0D"/>
                </a:solidFill>
                <a:effectLst/>
                <a:latin typeface="Segoe UI" panose="020B0502040204020203" pitchFamily="34" charset="0"/>
                <a:ea typeface="Calibri" panose="020F0502020204030204" pitchFamily="34" charset="0"/>
              </a:rPr>
              <a:t> and integration enhances efficiency and quality assurance in Java development projects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091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884596-B41A-FB99-863E-792DF07CAB9F}"/>
              </a:ext>
            </a:extLst>
          </p:cNvPr>
          <p:cNvSpPr txBox="1"/>
          <p:nvPr/>
        </p:nvSpPr>
        <p:spPr>
          <a:xfrm>
            <a:off x="0" y="721894"/>
            <a:ext cx="12192000" cy="703398"/>
          </a:xfrm>
          <a:prstGeom prst="rect">
            <a:avLst/>
          </a:prstGeom>
          <a:noFill/>
        </p:spPr>
        <p:txBody>
          <a:bodyPr wrap="square">
            <a:spAutoFit/>
          </a:bodyPr>
          <a:lstStyle/>
          <a:p>
            <a:pPr>
              <a:lnSpc>
                <a:spcPct val="107000"/>
              </a:lnSpc>
              <a:spcAft>
                <a:spcPts val="800"/>
              </a:spcAft>
            </a:pP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Overall, the implemented code exemplifies a foundational step towards building reliable and maintainable Java applications within a streamlined development environment.</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BE3F13C-DC09-830D-3A4D-71A1B0E2D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574" y="3428999"/>
            <a:ext cx="4719171" cy="3196389"/>
          </a:xfrm>
          <a:prstGeom prst="rect">
            <a:avLst/>
          </a:prstGeom>
        </p:spPr>
      </p:pic>
      <p:sp>
        <p:nvSpPr>
          <p:cNvPr id="6" name="TextBox 5">
            <a:extLst>
              <a:ext uri="{FF2B5EF4-FFF2-40B4-BE49-F238E27FC236}">
                <a16:creationId xmlns:a16="http://schemas.microsoft.com/office/drawing/2014/main" id="{5BBE3DF8-BAA6-DD32-6B8D-F0E639C8FF7A}"/>
              </a:ext>
            </a:extLst>
          </p:cNvPr>
          <p:cNvSpPr txBox="1"/>
          <p:nvPr/>
        </p:nvSpPr>
        <p:spPr>
          <a:xfrm>
            <a:off x="140369" y="2074160"/>
            <a:ext cx="6120062" cy="375552"/>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CODINGS AND SCREENSHOTS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172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CD6CED-5B1A-3C8A-F56E-AFC40A72498C}"/>
              </a:ext>
            </a:extLst>
          </p:cNvPr>
          <p:cNvSpPr txBox="1"/>
          <p:nvPr/>
        </p:nvSpPr>
        <p:spPr>
          <a:xfrm>
            <a:off x="0" y="625641"/>
            <a:ext cx="12192000" cy="3712555"/>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CONCLUSION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D0D0D"/>
                </a:solidFill>
                <a:effectLst/>
                <a:latin typeface="Segoe UI" panose="020B0502040204020203" pitchFamily="34" charset="0"/>
                <a:ea typeface="Calibri" panose="020F0502020204030204" pitchFamily="34" charset="0"/>
              </a:rPr>
              <a:t>In conclusion, the proposed enhancements and implementations in Java development signify a pivotal step towards fostering efficiency, reliability, and collaboration within development teams. By leveraging advanced tools, streamlined processes, and best practices, the Java development environment undergoes significant optimization. The integration of advanced IDEs, robust version control systems, and efficient build automation tools facilitates seamless code management, collaboration, and deployment. Furthermore, the adoption of comprehensive testing frameworks and continuous integration pipelines ensures the reliability and correctness of Java applications throughout the development lifecycle. </a:t>
            </a:r>
          </a:p>
          <a:p>
            <a:endParaRPr lang="en-IN" dirty="0">
              <a:solidFill>
                <a:srgbClr val="0D0D0D"/>
              </a:solidFill>
              <a:latin typeface="Segoe UI" panose="020B0502040204020203" pitchFamily="34" charset="0"/>
              <a:ea typeface="Calibri" panose="020F0502020204030204" pitchFamily="34" charset="0"/>
            </a:endParaRPr>
          </a:p>
          <a:p>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Through a security-centric approach and adherence to secure coding practices, the proposed system prioritizes the protection of sensitive data and assets, mitigating potential vulnerabilities and threats.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520819FC-5199-2055-A192-85E4AAC6228A}"/>
              </a:ext>
            </a:extLst>
          </p:cNvPr>
          <p:cNvSpPr txBox="1"/>
          <p:nvPr/>
        </p:nvSpPr>
        <p:spPr>
          <a:xfrm>
            <a:off x="0" y="4122902"/>
            <a:ext cx="12192000" cy="1605376"/>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REFERENCE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[1] C.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Itzykson</a:t>
            </a:r>
            <a:r>
              <a:rPr lang="en-IN" sz="1800" kern="100" dirty="0">
                <a:effectLst/>
                <a:latin typeface="Calibri" panose="020F0502020204030204" pitchFamily="34" charset="0"/>
                <a:ea typeface="Calibri" panose="020F0502020204030204" pitchFamily="34" charset="0"/>
                <a:cs typeface="Calibri" panose="020F0502020204030204" pitchFamily="34" charset="0"/>
              </a:rPr>
              <a:t> and J. Zuber, Quantum Field Theory. Dover Books on Physics, Dover Publications, 2012.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[2] H. Weyl, The classical groups: their invariants and representations. No. 1, Princeton university press, 1946.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[3] M.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Fierz</a:t>
            </a:r>
            <a:r>
              <a:rPr lang="en-IN" sz="1800" kern="100" dirty="0">
                <a:effectLst/>
                <a:latin typeface="Calibri" panose="020F0502020204030204" pitchFamily="34" charset="0"/>
                <a:ea typeface="Calibri" panose="020F0502020204030204" pitchFamily="34" charset="0"/>
                <a:cs typeface="Calibri" panose="020F0502020204030204" pitchFamily="34" charset="0"/>
              </a:rPr>
              <a:t>, “Zur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fermischen</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theorie</a:t>
            </a:r>
            <a:r>
              <a:rPr lang="en-IN" sz="1800" kern="100" dirty="0">
                <a:effectLst/>
                <a:latin typeface="Calibri" panose="020F0502020204030204" pitchFamily="34" charset="0"/>
                <a:ea typeface="Calibri" panose="020F0502020204030204" pitchFamily="34" charset="0"/>
                <a:cs typeface="Calibri" panose="020F0502020204030204" pitchFamily="34" charset="0"/>
              </a:rPr>
              <a:t> des β-</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zerfalls</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Zeitschrift</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f¨ur</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Physik</a:t>
            </a:r>
            <a:r>
              <a:rPr lang="en-IN" sz="1800" kern="100" dirty="0">
                <a:effectLst/>
                <a:latin typeface="Calibri" panose="020F0502020204030204" pitchFamily="34" charset="0"/>
                <a:ea typeface="Calibri" panose="020F0502020204030204" pitchFamily="34" charset="0"/>
                <a:cs typeface="Calibri" panose="020F0502020204030204" pitchFamily="34" charset="0"/>
              </a:rPr>
              <a:t>, vol. 104, pp. 553–565, 1937.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0965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93A879-9D25-CD88-706D-212E32767F54}"/>
              </a:ext>
            </a:extLst>
          </p:cNvPr>
          <p:cNvSpPr txBox="1"/>
          <p:nvPr/>
        </p:nvSpPr>
        <p:spPr>
          <a:xfrm>
            <a:off x="0" y="497304"/>
            <a:ext cx="12192000" cy="1070871"/>
          </a:xfrm>
          <a:prstGeom prst="rect">
            <a:avLst/>
          </a:prstGeom>
          <a:noFill/>
        </p:spPr>
        <p:txBody>
          <a:bodyPr wrap="square">
            <a:sp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[4] K.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Peeters</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Cadabra</a:t>
            </a:r>
            <a:r>
              <a:rPr lang="en-IN" sz="1800" kern="100" dirty="0">
                <a:effectLst/>
                <a:latin typeface="Calibri" panose="020F0502020204030204" pitchFamily="34" charset="0"/>
                <a:ea typeface="Calibri" panose="020F0502020204030204" pitchFamily="34" charset="0"/>
                <a:cs typeface="Calibri" panose="020F0502020204030204" pitchFamily="34" charset="0"/>
              </a:rPr>
              <a:t>: a field-theory motivated symbolic computer algebra system,” Computer Physics Communications, vol. 176, no. 8, pp. 550–558, 2007.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[5] P. B. Pal, “Representation-independent manipulations with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dirac</a:t>
            </a:r>
            <a:r>
              <a:rPr lang="en-IN" sz="1800" kern="100" dirty="0">
                <a:effectLst/>
                <a:latin typeface="Calibri" panose="020F0502020204030204" pitchFamily="34" charset="0"/>
                <a:ea typeface="Calibri" panose="020F0502020204030204" pitchFamily="34" charset="0"/>
                <a:cs typeface="Calibri" panose="020F0502020204030204" pitchFamily="34" charset="0"/>
              </a:rPr>
              <a:t> matrices and spinors,” 2007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841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CC6CC0-E7BA-10BA-FFC5-C636C1B6DD01}"/>
              </a:ext>
            </a:extLst>
          </p:cNvPr>
          <p:cNvSpPr txBox="1"/>
          <p:nvPr/>
        </p:nvSpPr>
        <p:spPr>
          <a:xfrm>
            <a:off x="0" y="748138"/>
            <a:ext cx="12192000" cy="5361724"/>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AIM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Efficiency in Java development hinges on a multifaceted approach geared towards optimizing project metrics. Employing Agile methodologies like Scrum or Kanban fosters collaboration and continuous improvement, vital for navigating the development lifecycle. Automating build and deployment processes using tools such as Maven or Gradle not only accelerates development but also ensures consistency and reduces errors. Embracing version control systems like Git facilitates seamless collaboration among team members while enabling efficient code management.</a:t>
            </a:r>
            <a:r>
              <a:rPr lang="en-IN" sz="2000" b="1"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ABSTRACT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Efficiency in Java development is paramount for delivering high-quality software within tight deadlines. This paper presents a comprehensive strategy for optimizing project metrics in Java development. It outlines key methodologies and tools such as Agile, automated build and deployment processes, version control systems, static code analysis, and continuous testing. Additionally, it emphasizes the importance of design patterns, performance optimization, and continuous learning. By implementing these strategies, teams can streamline project metrics, enhance code quality, and accelerate the development process. This abstract serves as a roadmap for Java development teams seeking to improve efficiency and deliver robust software solutions.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595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AF084-3C5A-6575-36BD-432FC0F1C5AE}"/>
              </a:ext>
            </a:extLst>
          </p:cNvPr>
          <p:cNvSpPr txBox="1"/>
          <p:nvPr/>
        </p:nvSpPr>
        <p:spPr>
          <a:xfrm>
            <a:off x="0" y="809629"/>
            <a:ext cx="12192000" cy="5238742"/>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INTRODUCTION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In today's fast-paced software development landscape, efficiency is a critical factor in ensuring the timely delivery of high-quality Java applications. With increasing competition and evolving user demands, developers face the constant challenge of optimizing their development processes to meet project objectives effectively. This introduction sets the stage for exploring strategies to streamline project metrics in Java development, emphasizing the importance of efficiency and continuous improvement.</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Java, known for its versatility, reliability, and scalability, remains one of the most popular programming languages for building a wide range of applications, from enterprise systems to web and mobile applications. However, the complexity of modern software projects, coupled with evolving technology trends, necessitates a proactive approach to optimize development workflows and project outcomes.</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Efficiency in Java development encompasses various aspects, including code quality, development speed, resource utilization, and collaboration among team members. By adopting best practices, leveraging appropriate tools, and embracing a culture of continuous improvement, development teams can enhance their productivity and deliver superior software solutions.</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D0D0D"/>
                </a:solidFill>
                <a:effectLst/>
                <a:latin typeface="Segoe UI" panose="020B0502040204020203" pitchFamily="34" charset="0"/>
                <a:ea typeface="Calibri" panose="020F0502020204030204" pitchFamily="34" charset="0"/>
              </a:rPr>
              <a:t>This paper explores a range of strategies aimed at optimizing project metrics in Java development. It discusses methodologies such as Agile, which promote iterative </a:t>
            </a:r>
            <a:endParaRPr lang="en-IN" dirty="0"/>
          </a:p>
        </p:txBody>
      </p:sp>
    </p:spTree>
    <p:extLst>
      <p:ext uri="{BB962C8B-B14F-4D97-AF65-F5344CB8AC3E}">
        <p14:creationId xmlns:p14="http://schemas.microsoft.com/office/powerpoint/2010/main" val="281869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E7CB0-E4BC-1DC4-5AB1-6E2C8171FF26}"/>
              </a:ext>
            </a:extLst>
          </p:cNvPr>
          <p:cNvSpPr txBox="1"/>
          <p:nvPr/>
        </p:nvSpPr>
        <p:spPr>
          <a:xfrm>
            <a:off x="0" y="821312"/>
            <a:ext cx="12192000" cy="1934376"/>
          </a:xfrm>
          <a:prstGeom prst="rect">
            <a:avLst/>
          </a:prstGeom>
          <a:noFill/>
        </p:spPr>
        <p:txBody>
          <a:bodyPr wrap="square">
            <a:spAutoFit/>
          </a:bodyPr>
          <a:lstStyle/>
          <a:p>
            <a:pPr>
              <a:lnSpc>
                <a:spcPct val="107000"/>
              </a:lnSpc>
              <a:spcAft>
                <a:spcPts val="800"/>
              </a:spcAft>
            </a:pP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development, collaboration, and adaptability, enabling teams to respond swiftly to changing requirements and deliver value to stakeholders. Additionally, it delves into the automation of build and deployment processes using tools like Maven and Gradle, which streamline development workflows, reduce errors, and ensure consistency across environments.</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D0D0D"/>
                </a:solidFill>
                <a:effectLst/>
                <a:latin typeface="Segoe UI" panose="020B0502040204020203" pitchFamily="34" charset="0"/>
                <a:ea typeface="Calibri" panose="020F0502020204030204" pitchFamily="34" charset="0"/>
              </a:rPr>
              <a:t>Version control systems such as Git play a crucial role in enabling efficient collaboration and code management, facilitating seamless integration of changes and providing a robust foundation for project scalability </a:t>
            </a:r>
            <a:endParaRPr lang="en-IN" dirty="0"/>
          </a:p>
        </p:txBody>
      </p:sp>
      <p:sp>
        <p:nvSpPr>
          <p:cNvPr id="5" name="TextBox 4">
            <a:extLst>
              <a:ext uri="{FF2B5EF4-FFF2-40B4-BE49-F238E27FC236}">
                <a16:creationId xmlns:a16="http://schemas.microsoft.com/office/drawing/2014/main" id="{48D40E64-1221-768A-5742-3BDEEC2B973C}"/>
              </a:ext>
            </a:extLst>
          </p:cNvPr>
          <p:cNvSpPr txBox="1"/>
          <p:nvPr/>
        </p:nvSpPr>
        <p:spPr>
          <a:xfrm>
            <a:off x="0" y="2881238"/>
            <a:ext cx="12192000" cy="2592762"/>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Objectives of the Project: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Optimize Development Processes</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The primary objective of the project is to streamline and optimize development processes in Java development. This includes improving efficiency, reducing bottlenecks, and enhancing overall productivity throughout the software development lifecycle.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Enhance Code Quality</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Another key objective is to improve code quality by implementing best practices, utilizing static code analysis tools, and fostering a culture of code review and collaboration. By focusing on quality, the project aims to minimize defects, reduce technical debt, and enhance the reliability and maintainability of Java applications.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BFEB50C-2602-2C4C-C209-DAFE5BB0578A}"/>
              </a:ext>
            </a:extLst>
          </p:cNvPr>
          <p:cNvSpPr txBox="1"/>
          <p:nvPr/>
        </p:nvSpPr>
        <p:spPr>
          <a:xfrm>
            <a:off x="0" y="5364478"/>
            <a:ext cx="12192000" cy="923330"/>
          </a:xfrm>
          <a:prstGeom prst="rect">
            <a:avLst/>
          </a:prstGeom>
          <a:noFill/>
        </p:spPr>
        <p:txBody>
          <a:bodyPr wrap="square">
            <a:spAutoFit/>
          </a:bodyPr>
          <a:lstStyle/>
          <a:p>
            <a:r>
              <a:rPr lang="en-IN" sz="1800" b="1" dirty="0">
                <a:solidFill>
                  <a:srgbClr val="0D0D0D"/>
                </a:solidFill>
                <a:effectLst/>
                <a:latin typeface="Segoe UI" panose="020B0502040204020203" pitchFamily="34" charset="0"/>
                <a:ea typeface="Calibri" panose="020F0502020204030204" pitchFamily="34" charset="0"/>
              </a:rPr>
              <a:t>Accelerate Time-to-Market</a:t>
            </a:r>
            <a:r>
              <a:rPr lang="en-IN" sz="1800" dirty="0">
                <a:solidFill>
                  <a:srgbClr val="0D0D0D"/>
                </a:solidFill>
                <a:effectLst/>
                <a:latin typeface="Segoe UI" panose="020B0502040204020203" pitchFamily="34" charset="0"/>
                <a:ea typeface="Calibri" panose="020F0502020204030204" pitchFamily="34" charset="0"/>
              </a:rPr>
              <a:t>: The project seeks to accelerate the time-to-market for Java applications by automating build and deployment processes, adopting Agile methodologies, and leveraging continuous integration/continuous deployment (CI/CD) pipelines.</a:t>
            </a:r>
            <a:endParaRPr lang="en-IN" dirty="0"/>
          </a:p>
        </p:txBody>
      </p:sp>
    </p:spTree>
    <p:extLst>
      <p:ext uri="{BB962C8B-B14F-4D97-AF65-F5344CB8AC3E}">
        <p14:creationId xmlns:p14="http://schemas.microsoft.com/office/powerpoint/2010/main" val="157284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6E0182-DF2D-98AD-6EF8-D5CC33775AD0}"/>
              </a:ext>
            </a:extLst>
          </p:cNvPr>
          <p:cNvSpPr txBox="1"/>
          <p:nvPr/>
        </p:nvSpPr>
        <p:spPr>
          <a:xfrm>
            <a:off x="0" y="898358"/>
            <a:ext cx="12192000" cy="1958100"/>
          </a:xfrm>
          <a:prstGeom prst="rect">
            <a:avLst/>
          </a:prstGeom>
          <a:noFill/>
        </p:spPr>
        <p:txBody>
          <a:bodyPr wrap="square">
            <a:spAutoFit/>
          </a:bodyPr>
          <a:lstStyle/>
          <a:p>
            <a:pPr algn="just">
              <a:lnSpc>
                <a:spcPct val="107000"/>
              </a:lnSpc>
              <a:spcAft>
                <a:spcPts val="800"/>
              </a:spcAft>
            </a:pP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By streamlining development workflows, the project aims to deliver software solutions faster without compromising quality.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Ensure Scalability and Adaptability</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Scalability and adaptability are essential objectives of the project, aiming to build Java applications that can scale seamlessly to accommodate growing user demands and evolving business requirements. This involves designing robust architectures, utilizing appropriate design patterns, and incorporating modular and flexible code structures.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A96CFB3-430F-8B23-96C0-992CCD3AA5EA}"/>
              </a:ext>
            </a:extLst>
          </p:cNvPr>
          <p:cNvSpPr txBox="1"/>
          <p:nvPr/>
        </p:nvSpPr>
        <p:spPr>
          <a:xfrm>
            <a:off x="0" y="3151421"/>
            <a:ext cx="12192000" cy="3015697"/>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LITERATURE REVIEW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Agile Methodologies: Agile methodologies, such as Scrum and Kanban, have been widely studied and adopted in Java development to enhance collaboration, flexibility, and responsiveness to changing requirements. Research by Ambler and Lines (2012) highlights the benefits of Agile practices in improving project success rates and customer satisfaction by promoting iterative development and continuous feedback.</a:t>
            </a: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D0D0D"/>
                </a:solidFill>
                <a:effectLst/>
                <a:latin typeface="Segoe UI" panose="020B0502040204020203" pitchFamily="34" charset="0"/>
                <a:ea typeface="Calibri" panose="020F0502020204030204" pitchFamily="34" charset="0"/>
              </a:rPr>
              <a:t>Automation and CI/CD Pipelines: Automation of build, testing, and deployment processes through tools like Maven, Gradle, and CI/CD pipelines has emerged as a critical aspect of efficient Java development. Studies by Humble and Farley (2010) emphasize the importance of continuous integration and deployment in reducing cycle times, improving code quality, and accelerating time-to-market for Java applications</a:t>
            </a:r>
            <a:endParaRPr lang="en-IN" dirty="0"/>
          </a:p>
        </p:txBody>
      </p:sp>
    </p:spTree>
    <p:extLst>
      <p:ext uri="{BB962C8B-B14F-4D97-AF65-F5344CB8AC3E}">
        <p14:creationId xmlns:p14="http://schemas.microsoft.com/office/powerpoint/2010/main" val="199473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492B0-9B07-BDCC-AA90-376664F35853}"/>
              </a:ext>
            </a:extLst>
          </p:cNvPr>
          <p:cNvSpPr txBox="1"/>
          <p:nvPr/>
        </p:nvSpPr>
        <p:spPr>
          <a:xfrm>
            <a:off x="0" y="625643"/>
            <a:ext cx="12192000" cy="1231106"/>
          </a:xfrm>
          <a:prstGeom prst="rect">
            <a:avLst/>
          </a:prstGeom>
          <a:noFill/>
        </p:spPr>
        <p:txBody>
          <a:bodyPr wrap="square">
            <a:spAutoFit/>
          </a:bodyPr>
          <a:lstStyle/>
          <a:p>
            <a:r>
              <a:rPr lang="en-IN" sz="1800" dirty="0">
                <a:solidFill>
                  <a:srgbClr val="0D0D0D"/>
                </a:solidFill>
                <a:effectLst/>
                <a:latin typeface="Segoe UI" panose="020B0502040204020203" pitchFamily="34" charset="0"/>
                <a:ea typeface="Calibri" panose="020F0502020204030204" pitchFamily="34" charset="0"/>
              </a:rPr>
              <a:t>Code Quality and Static Analysis: Ensuring code quality through static analysis tools like SonarQube, </a:t>
            </a:r>
            <a:r>
              <a:rPr lang="en-IN" sz="1800" dirty="0" err="1">
                <a:solidFill>
                  <a:srgbClr val="0D0D0D"/>
                </a:solidFill>
                <a:effectLst/>
                <a:latin typeface="Segoe UI" panose="020B0502040204020203" pitchFamily="34" charset="0"/>
                <a:ea typeface="Calibri" panose="020F0502020204030204" pitchFamily="34" charset="0"/>
              </a:rPr>
              <a:t>FindBugs</a:t>
            </a:r>
            <a:r>
              <a:rPr lang="en-IN" sz="1800" dirty="0">
                <a:solidFill>
                  <a:srgbClr val="0D0D0D"/>
                </a:solidFill>
                <a:effectLst/>
                <a:latin typeface="Segoe UI" panose="020B0502040204020203" pitchFamily="34" charset="0"/>
                <a:ea typeface="Calibri" panose="020F0502020204030204" pitchFamily="34" charset="0"/>
              </a:rPr>
              <a:t>, and </a:t>
            </a:r>
            <a:r>
              <a:rPr lang="en-IN" sz="1800" dirty="0" err="1">
                <a:solidFill>
                  <a:srgbClr val="0D0D0D"/>
                </a:solidFill>
                <a:effectLst/>
                <a:latin typeface="Segoe UI" panose="020B0502040204020203" pitchFamily="34" charset="0"/>
                <a:ea typeface="Calibri" panose="020F0502020204030204" pitchFamily="34" charset="0"/>
              </a:rPr>
              <a:t>Checkstyle</a:t>
            </a:r>
            <a:r>
              <a:rPr lang="en-IN" sz="1800" dirty="0">
                <a:solidFill>
                  <a:srgbClr val="0D0D0D"/>
                </a:solidFill>
                <a:effectLst/>
                <a:latin typeface="Segoe UI" panose="020B0502040204020203" pitchFamily="34" charset="0"/>
                <a:ea typeface="Calibri" panose="020F0502020204030204" pitchFamily="34" charset="0"/>
              </a:rPr>
              <a:t> is a key focus area in Java development efficiency. Research by </a:t>
            </a:r>
            <a:r>
              <a:rPr lang="en-IN" sz="1800" dirty="0" err="1">
                <a:solidFill>
                  <a:srgbClr val="0D0D0D"/>
                </a:solidFill>
                <a:effectLst/>
                <a:latin typeface="Segoe UI" panose="020B0502040204020203" pitchFamily="34" charset="0"/>
                <a:ea typeface="Calibri" panose="020F0502020204030204" pitchFamily="34" charset="0"/>
              </a:rPr>
              <a:t>Khomh</a:t>
            </a:r>
            <a:r>
              <a:rPr lang="en-IN" sz="1800" dirty="0">
                <a:solidFill>
                  <a:srgbClr val="0D0D0D"/>
                </a:solidFill>
                <a:effectLst/>
                <a:latin typeface="Segoe UI" panose="020B0502040204020203" pitchFamily="34" charset="0"/>
                <a:ea typeface="Calibri" panose="020F0502020204030204" pitchFamily="34" charset="0"/>
              </a:rPr>
              <a:t> et al. (2012) underscores the impact of code quality on software maintenance costs and developer productivity, highlighting the importance of early detection and remediation of code defects.</a:t>
            </a:r>
            <a:r>
              <a:rPr lang="en-IN" sz="2000" b="1" dirty="0">
                <a:effectLst/>
                <a:latin typeface="Calibri" panose="020F0502020204030204" pitchFamily="34" charset="0"/>
                <a:ea typeface="Calibri" panose="020F0502020204030204" pitchFamily="34" charset="0"/>
              </a:rPr>
              <a:t> </a:t>
            </a:r>
            <a:endParaRPr lang="en-IN" dirty="0"/>
          </a:p>
        </p:txBody>
      </p:sp>
      <p:sp>
        <p:nvSpPr>
          <p:cNvPr id="5" name="TextBox 4">
            <a:extLst>
              <a:ext uri="{FF2B5EF4-FFF2-40B4-BE49-F238E27FC236}">
                <a16:creationId xmlns:a16="http://schemas.microsoft.com/office/drawing/2014/main" id="{34E8829E-915E-1457-8101-D6842263E52F}"/>
              </a:ext>
            </a:extLst>
          </p:cNvPr>
          <p:cNvSpPr txBox="1"/>
          <p:nvPr/>
        </p:nvSpPr>
        <p:spPr>
          <a:xfrm>
            <a:off x="0" y="1973181"/>
            <a:ext cx="12192000" cy="1296124"/>
          </a:xfrm>
          <a:prstGeom prst="rect">
            <a:avLst/>
          </a:prstGeom>
          <a:noFill/>
        </p:spPr>
        <p:txBody>
          <a:bodyPr wrap="square">
            <a:spAutoFit/>
          </a:bodyPr>
          <a:lstStyle/>
          <a:p>
            <a:pPr>
              <a:lnSpc>
                <a:spcPct val="107000"/>
              </a:lnSpc>
              <a:spcAft>
                <a:spcPts val="800"/>
              </a:spcAft>
            </a:pP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Performance Optimization: Optimizing performance through proper use of data structures, algorithms, and profiling tools is essential for building efficient Java applications. Studies by Lippert and </a:t>
            </a:r>
            <a:r>
              <a:rPr lang="en-IN" sz="1800" kern="100" dirty="0" err="1">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Roock</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(2006) discuss techniques for identifying and addressing performance bottlenecks in Java code, emphasizing the significance of efficient memory management and algorithmic optimization</a:t>
            </a:r>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897F5A-5FBE-62A7-FA46-CFEF34269894}"/>
              </a:ext>
            </a:extLst>
          </p:cNvPr>
          <p:cNvSpPr txBox="1"/>
          <p:nvPr/>
        </p:nvSpPr>
        <p:spPr>
          <a:xfrm>
            <a:off x="0" y="3445170"/>
            <a:ext cx="12191999" cy="2186240"/>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SYSTEM REQUIREMENTS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D0D0D"/>
                </a:solidFill>
                <a:effectLst/>
                <a:latin typeface="Segoe UI" panose="020B0502040204020203" pitchFamily="34" charset="0"/>
                <a:ea typeface="Calibri" panose="020F0502020204030204" pitchFamily="34" charset="0"/>
              </a:rPr>
              <a:t>Creating an efficient environment for Java development requires careful consideration of various factors, from hardware and software requirements to collaboration tools and security measures. Firstly, selecting appropriate hardware with sufficient processing power and memory ensures smooth operation of development tools and IDEs. Equally important is the choice of operating system, whether Windows, macOS, or Linux, depending on team preferences and tool compatibility, . Key development tools include the latest Java Development Kit (JDK) for compatibility with the target Java version, along with popular Integrated Development Environments (IDEs) such as IntelliJ IDEA or Eclipse</a:t>
            </a:r>
            <a:endParaRPr lang="en-IN" dirty="0"/>
          </a:p>
        </p:txBody>
      </p:sp>
    </p:spTree>
    <p:extLst>
      <p:ext uri="{BB962C8B-B14F-4D97-AF65-F5344CB8AC3E}">
        <p14:creationId xmlns:p14="http://schemas.microsoft.com/office/powerpoint/2010/main" val="63590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FD1BCC-5665-9C40-A490-1EC29F17FBE2}"/>
              </a:ext>
            </a:extLst>
          </p:cNvPr>
          <p:cNvSpPr txBox="1"/>
          <p:nvPr/>
        </p:nvSpPr>
        <p:spPr>
          <a:xfrm>
            <a:off x="-2" y="758966"/>
            <a:ext cx="12192000" cy="1262782"/>
          </a:xfrm>
          <a:prstGeom prst="rect">
            <a:avLst/>
          </a:prstGeom>
          <a:noFill/>
        </p:spPr>
        <p:txBody>
          <a:bodyPr wrap="square">
            <a:spAutoFit/>
          </a:bodyPr>
          <a:lstStyle/>
          <a:p>
            <a:pPr>
              <a:lnSpc>
                <a:spcPct val="107000"/>
              </a:lnSpc>
              <a:spcAft>
                <a:spcPts val="800"/>
              </a:spcAft>
            </a:pP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Version control systems like Git, hosted on platforms like GitHub or GitLab, facilitate collaborative coding and version management. Automation tools like Maven or Gradle streamline build processes, while continuous integration/delivery tools such as Jenkins or Travis CI automate testing and deployment workflows. Integration of static code analysis tools like SonarQube ensures code quality and adherence to coding standards.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FAFB24A-AEC6-DE68-F2F9-ADF3455C0C2A}"/>
              </a:ext>
            </a:extLst>
          </p:cNvPr>
          <p:cNvSpPr txBox="1"/>
          <p:nvPr/>
        </p:nvSpPr>
        <p:spPr>
          <a:xfrm>
            <a:off x="-1" y="2272602"/>
            <a:ext cx="12191999" cy="3826432"/>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EXISTING SYSTEM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Development Tools and IDEs</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Identify the Integrated Development Environments (IDEs) being used, such as IntelliJ IDEA, Eclipse, or NetBeans. Consider the plugins, extensions, or custom configurations that enhance development productivity.</a:t>
            </a:r>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rgbClr val="0D0D0D"/>
                </a:solidFill>
                <a:effectLst/>
                <a:latin typeface="Segoe UI" panose="020B0502040204020203" pitchFamily="34" charset="0"/>
                <a:ea typeface="Calibri" panose="020F0502020204030204" pitchFamily="34" charset="0"/>
              </a:rPr>
              <a:t>Version Control System (VCS)</a:t>
            </a:r>
            <a:r>
              <a:rPr lang="en-IN" sz="1800" dirty="0">
                <a:solidFill>
                  <a:srgbClr val="0D0D0D"/>
                </a:solidFill>
                <a:effectLst/>
                <a:latin typeface="Segoe UI" panose="020B0502040204020203" pitchFamily="34" charset="0"/>
                <a:ea typeface="Calibri" panose="020F0502020204030204" pitchFamily="34" charset="0"/>
              </a:rPr>
              <a:t>: Determine the VCS in use, such as Git, SVN, or Mercurial, and understand how code repositories are managed. Assess the branching strategies, code review processes, and collaboration workflows supported by the VCS platform.</a:t>
            </a:r>
            <a:r>
              <a:rPr lang="en-IN" sz="2000" b="1" dirty="0">
                <a:effectLst/>
                <a:latin typeface="Calibri" panose="020F0502020204030204" pitchFamily="34" charset="0"/>
                <a:ea typeface="Calibri" panose="020F0502020204030204" pitchFamily="34" charset="0"/>
              </a:rPr>
              <a:t> </a:t>
            </a:r>
          </a:p>
          <a:p>
            <a:endParaRPr lang="en-IN" sz="2000" b="1" dirty="0">
              <a:latin typeface="Calibri" panose="020F0502020204030204" pitchFamily="34" charset="0"/>
              <a:ea typeface="Calibri" panose="020F0502020204030204" pitchFamily="34" charset="0"/>
            </a:endParaRPr>
          </a:p>
          <a:p>
            <a:r>
              <a:rPr lang="en-IN" sz="1800" b="1"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Build and Dependency Management</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Evaluate the build automation tools employed, such as Maven or Gradle, and examine how dependencies are managed. Look into the structure of the project's build files (e.g., pom.xml for Maven) and the integration with external libraries or frameworks.</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386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69DE47-5651-E46C-F62C-4F9859DFE379}"/>
              </a:ext>
            </a:extLst>
          </p:cNvPr>
          <p:cNvSpPr txBox="1"/>
          <p:nvPr/>
        </p:nvSpPr>
        <p:spPr>
          <a:xfrm>
            <a:off x="0" y="465221"/>
            <a:ext cx="12192000" cy="5979586"/>
          </a:xfrm>
          <a:prstGeom prst="rect">
            <a:avLst/>
          </a:prstGeom>
          <a:noFill/>
        </p:spPr>
        <p:txBody>
          <a:bodyPr wrap="square">
            <a:spAutoFit/>
          </a:bodyPr>
          <a:lstStyle/>
          <a:p>
            <a:pPr>
              <a:lnSpc>
                <a:spcPct val="107000"/>
              </a:lnSpc>
              <a:spcAft>
                <a:spcPts val="800"/>
              </a:spcAft>
            </a:pPr>
            <a:r>
              <a:rPr lang="en-IN" sz="1800" b="1"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Testing Frameworks and Practices</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Review the testing frameworks utilized for unit testing, integration testing, and automated testing (e.g., JUnit, Mockito, Selenium). Understand the extent of test coverage, testing methodologies, and integration with CI/CD pipelines for automated testing.</a:t>
            </a:r>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Continuous Integration/Delivery (CI/CD)</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Explore the CI/CD pipelines set up for automating build, test, and deployment processes. Identify the CI/CD tools employed (e.g., Jenkins, Travis CI, GitLab CI) and assess the efficiency of the pipeline configuration.</a:t>
            </a:r>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r>
              <a:rPr lang="en-IN" sz="1800" b="1"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Code Quality and Static Analysis</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Examine the tools and practices in place for ensuring code quality and adherence to coding standards. Look for static code analysis tools like SonarQube, </a:t>
            </a:r>
            <a:r>
              <a:rPr lang="en-IN" sz="1800" kern="100" dirty="0" err="1">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FindBugs</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or </a:t>
            </a:r>
            <a:r>
              <a:rPr lang="en-IN" sz="1800" kern="100" dirty="0" err="1">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Checkstyle</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and evaluate their integration into the development workflow.</a:t>
            </a:r>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IN" sz="1800" b="1"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Project Management and Collaboration</a:t>
            </a:r>
            <a:r>
              <a:rPr lang="en-IN" sz="1800"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Investigate the project management tools used for task tracking, issue management, and collaboration among team members. Determine the communication channels (e.g., Slack, Microsoft Teams) and documentation platforms utilized for sharing project-related information.</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endParaRPr lang="en-IN" b="1" kern="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PROPOSED SYSTEM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D0D0D"/>
                </a:solidFill>
                <a:effectLst/>
                <a:latin typeface="Segoe UI" panose="020B0502040204020203" pitchFamily="34" charset="0"/>
                <a:ea typeface="Calibri" panose="020F0502020204030204" pitchFamily="34" charset="0"/>
              </a:rPr>
              <a:t>The proposed system for optimizing Java development encompasses a comprehensive set of enhancements aimed at improving efficiency and productivity across various facets of the development lifecycle. Beginning with the adoption of advanced development tools and IDEs like IntelliJ IDEA Ultimate or Eclipse IDE for Java Developers, the system ensures developers have access to cutting-edge features and seamless integration with version control systems.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000" b="1" kern="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314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FDC514-C30B-9FF5-2F78-D1D64A6E9B2A}"/>
              </a:ext>
            </a:extLst>
          </p:cNvPr>
          <p:cNvSpPr txBox="1"/>
          <p:nvPr/>
        </p:nvSpPr>
        <p:spPr>
          <a:xfrm>
            <a:off x="0" y="592247"/>
            <a:ext cx="12192000" cy="3416320"/>
          </a:xfrm>
          <a:prstGeom prst="rect">
            <a:avLst/>
          </a:prstGeom>
          <a:noFill/>
        </p:spPr>
        <p:txBody>
          <a:bodyPr wrap="square">
            <a:spAutoFit/>
          </a:bodyPr>
          <a:lstStyle/>
          <a:p>
            <a:r>
              <a:rPr lang="en-IN" sz="1800" dirty="0">
                <a:solidFill>
                  <a:srgbClr val="0D0D0D"/>
                </a:solidFill>
                <a:effectLst/>
                <a:latin typeface="Segoe UI" panose="020B0502040204020203" pitchFamily="34" charset="0"/>
                <a:ea typeface="Calibri" panose="020F0502020204030204" pitchFamily="34" charset="0"/>
              </a:rPr>
              <a:t>enables efficient code management through established branching strategies like </a:t>
            </a:r>
            <a:r>
              <a:rPr lang="en-IN" sz="1800" dirty="0" err="1">
                <a:solidFill>
                  <a:srgbClr val="0D0D0D"/>
                </a:solidFill>
                <a:effectLst/>
                <a:latin typeface="Segoe UI" panose="020B0502040204020203" pitchFamily="34" charset="0"/>
                <a:ea typeface="Calibri" panose="020F0502020204030204" pitchFamily="34" charset="0"/>
              </a:rPr>
              <a:t>GitFlow</a:t>
            </a:r>
            <a:r>
              <a:rPr lang="en-IN" sz="1800" dirty="0">
                <a:solidFill>
                  <a:srgbClr val="0D0D0D"/>
                </a:solidFill>
                <a:effectLst/>
                <a:latin typeface="Segoe UI" panose="020B0502040204020203" pitchFamily="34" charset="0"/>
                <a:ea typeface="Calibri" panose="020F0502020204030204" pitchFamily="34" charset="0"/>
              </a:rPr>
              <a:t>, supplemented by structured code review workflows using pull requests. Moreover, streamlined build and dependency management processes, facilitated by Maven or Gradle, expedite build times and enhance reliability. Testing practices are bolstered with increased test coverage and automated testing across multiple levels, supported by frameworks such as JUnit and Selenium. Robust CI/CD pipelines, powered by Jenkins or GitLab CI/CD, automate build, test, and deployment processes while enforcing code stability through continuous feedback loops and quality gates. Integrated static code analysis tools like SonarQube or </a:t>
            </a:r>
            <a:r>
              <a:rPr lang="en-IN" sz="1800" dirty="0" err="1">
                <a:solidFill>
                  <a:srgbClr val="0D0D0D"/>
                </a:solidFill>
                <a:effectLst/>
                <a:latin typeface="Segoe UI" panose="020B0502040204020203" pitchFamily="34" charset="0"/>
                <a:ea typeface="Calibri" panose="020F0502020204030204" pitchFamily="34" charset="0"/>
              </a:rPr>
              <a:t>Checkstyle</a:t>
            </a:r>
            <a:r>
              <a:rPr lang="en-IN" sz="1800" dirty="0">
                <a:solidFill>
                  <a:srgbClr val="0D0D0D"/>
                </a:solidFill>
                <a:effectLst/>
                <a:latin typeface="Segoe UI" panose="020B0502040204020203" pitchFamily="34" charset="0"/>
                <a:ea typeface="Calibri" panose="020F0502020204030204" pitchFamily="34" charset="0"/>
              </a:rPr>
              <a:t> ensure adherence to coding standards and early detection of vulnerabilities. Agile project management methodologies, coupled with collaboration tools like Jira or Slack, foster efficient communication and task tracking. Lastly, a security-centric approach embeds security into the development lifecycle, safeguarding against potential threats and vulnerabilities. Together, these enhancements aim to optimize efficiency, accelerate development cycles, and deliver high-quality Java applications that meet the demands of modern software development.</a:t>
            </a:r>
            <a:endParaRPr lang="en-IN" dirty="0"/>
          </a:p>
        </p:txBody>
      </p:sp>
      <p:sp>
        <p:nvSpPr>
          <p:cNvPr id="5" name="TextBox 4">
            <a:extLst>
              <a:ext uri="{FF2B5EF4-FFF2-40B4-BE49-F238E27FC236}">
                <a16:creationId xmlns:a16="http://schemas.microsoft.com/office/drawing/2014/main" id="{5E17EE4D-6767-ACC4-FF47-A9C58E1CC91D}"/>
              </a:ext>
            </a:extLst>
          </p:cNvPr>
          <p:cNvSpPr txBox="1"/>
          <p:nvPr/>
        </p:nvSpPr>
        <p:spPr>
          <a:xfrm>
            <a:off x="0" y="4206563"/>
            <a:ext cx="6168188" cy="2267737"/>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IMPLEMENTATION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Example Java code implementing a simple application with unit tests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import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org.junit.jupiter.api.Test</a:t>
            </a:r>
            <a:r>
              <a:rPr lang="en-IN"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import static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org.junit.jupiter.api.Assertions</a:t>
            </a:r>
            <a:r>
              <a:rPr lang="en-IN"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5067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2361</Words>
  <Application>Microsoft Office PowerPoint</Application>
  <PresentationFormat>Widescreen</PresentationFormat>
  <Paragraphs>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OPTIMIZING EFFICENCE IN JAVA DEVELOPMENT: STRATEGIES FOR STREAMLINING PROJECT METRICS   CAPSTONE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A</dc:creator>
  <cp:lastModifiedBy>suriyabala567@gmail.com</cp:lastModifiedBy>
  <cp:revision>5</cp:revision>
  <dcterms:created xsi:type="dcterms:W3CDTF">2024-03-19T03:09:15Z</dcterms:created>
  <dcterms:modified xsi:type="dcterms:W3CDTF">2024-03-21T02:35:14Z</dcterms:modified>
</cp:coreProperties>
</file>