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D9188-97C4-A44A-B869-E5607DA5CC2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99207-8266-924F-90E8-4686475E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703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45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54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6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353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39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222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769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248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109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04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973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FBF33DA2-A276-BFCA-46CD-62CC993E14A7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29EDA-01DD-D2A9-FC52-D805473320A4}"/>
              </a:ext>
            </a:extLst>
          </p:cNvPr>
          <p:cNvSpPr txBox="1"/>
          <p:nvPr/>
        </p:nvSpPr>
        <p:spPr>
          <a:xfrm>
            <a:off x="1706137" y="1527717"/>
            <a:ext cx="11218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DIGIT RECOGNITION USING CONVOLUTIONAL NEURAL NETWORKS(CNN)</a:t>
            </a:r>
            <a:endParaRPr lang="en-IN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CB692-FDFD-69FD-6255-B4BD887CF73B}"/>
              </a:ext>
            </a:extLst>
          </p:cNvPr>
          <p:cNvSpPr txBox="1"/>
          <p:nvPr/>
        </p:nvSpPr>
        <p:spPr>
          <a:xfrm>
            <a:off x="1795346" y="3746810"/>
            <a:ext cx="524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Supraja G D,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192225024,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AI&amp; ML.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2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353747"/>
            <a:ext cx="4869061" cy="35219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787718"/>
            <a:ext cx="7415927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Advantages and Disadvantages</a:t>
            </a:r>
            <a:endParaRPr lang="en-US" sz="4574" dirty="0"/>
          </a:p>
        </p:txBody>
      </p:sp>
      <p:sp>
        <p:nvSpPr>
          <p:cNvPr id="7" name="Shape 3"/>
          <p:cNvSpPr/>
          <p:nvPr/>
        </p:nvSpPr>
        <p:spPr>
          <a:xfrm>
            <a:off x="864037" y="2610088"/>
            <a:ext cx="7415927" cy="4831794"/>
          </a:xfrm>
          <a:prstGeom prst="roundRect">
            <a:avLst>
              <a:gd name="adj" fmla="val 920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79277" y="2625328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126093" y="278106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Advantages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4822627" y="278106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Disadvantages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879277" y="3331845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126093" y="3487579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accuracy for digit recognition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4822627" y="3487579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Requires a large amount of training data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879277" y="4433411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126093" y="4589145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Ability to handle complex and diverse input data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4822627" y="4589145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Computationally intensive and may require specialized hardware</a:t>
            </a:r>
            <a:endParaRPr lang="en-US" sz="1944" dirty="0"/>
          </a:p>
        </p:txBody>
      </p:sp>
      <p:sp>
        <p:nvSpPr>
          <p:cNvPr id="17" name="Shape 13"/>
          <p:cNvSpPr/>
          <p:nvPr/>
        </p:nvSpPr>
        <p:spPr>
          <a:xfrm>
            <a:off x="879277" y="5930027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1126093" y="6085761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Scalable and can be deployed in a variety of applications</a:t>
            </a:r>
            <a:endParaRPr lang="en-US" sz="1944" dirty="0"/>
          </a:p>
        </p:txBody>
      </p:sp>
      <p:sp>
        <p:nvSpPr>
          <p:cNvPr id="19" name="Text 15"/>
          <p:cNvSpPr/>
          <p:nvPr/>
        </p:nvSpPr>
        <p:spPr>
          <a:xfrm>
            <a:off x="4822627" y="6085761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interpretability of the model's decision-making process</a:t>
            </a:r>
            <a:endParaRPr lang="en-US" sz="194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974062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</a:t>
            </a:r>
            <a:endParaRPr lang="en-US" sz="4574" dirty="0"/>
          </a:p>
        </p:txBody>
      </p:sp>
      <p:sp>
        <p:nvSpPr>
          <p:cNvPr id="7" name="Text 3"/>
          <p:cNvSpPr/>
          <p:nvPr/>
        </p:nvSpPr>
        <p:spPr>
          <a:xfrm>
            <a:off x="6350437" y="4070390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We hope this presentation has provided a comprehensive overview of digit recognition using convolutional neural networks and their real-world applications.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842492"/>
            <a:ext cx="4869061" cy="454449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78272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Digit Recognition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6350437" y="415706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Digit recognition is the ability of machines to accurately identify and classify handwritten or printed numeric digits. It is a crucial component of many applications, such as document processing, banking, and security systems.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4220554" y="69133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" name="Text 5"/>
          <p:cNvSpPr/>
          <p:nvPr/>
        </p:nvSpPr>
        <p:spPr>
          <a:xfrm>
            <a:off x="6868716" y="6014918"/>
            <a:ext cx="3117056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1842016"/>
            <a:ext cx="11876008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Convolutional Neural Networks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31851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Layers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3795117"/>
            <a:ext cx="382893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Convolutional neural networks (CNNs) are a type of deep learning model that uses a series of convolutional, pooling, and fully connected layers to extract and learn features from input data.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31851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Image Recognition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3795117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CNNs excel at image recognition tasks, making them well-suited for digit recognition applications. They can learn to identify patterns and features in the input data.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318516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Efficiency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3795117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CNNs are efficient and effective, often outperforming traditional machine learning algorithms for image-based tasks, such as handwritten digit recognition.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577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6914" y="3731062"/>
            <a:ext cx="10442377" cy="7193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65"/>
              </a:lnSpc>
              <a:buNone/>
            </a:pPr>
            <a:r>
              <a:rPr lang="en-US" sz="453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Preparation and Preprocessing</a:t>
            </a:r>
            <a:endParaRPr lang="en-US" sz="4532" dirty="0"/>
          </a:p>
        </p:txBody>
      </p:sp>
      <p:sp>
        <p:nvSpPr>
          <p:cNvPr id="6" name="Shape 3"/>
          <p:cNvSpPr/>
          <p:nvPr/>
        </p:nvSpPr>
        <p:spPr>
          <a:xfrm>
            <a:off x="1026914" y="5092422"/>
            <a:ext cx="550307" cy="55030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7" name="Text 4"/>
          <p:cNvSpPr/>
          <p:nvPr/>
        </p:nvSpPr>
        <p:spPr>
          <a:xfrm>
            <a:off x="1239203" y="5194816"/>
            <a:ext cx="125730" cy="345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7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19" dirty="0"/>
          </a:p>
        </p:txBody>
      </p:sp>
      <p:sp>
        <p:nvSpPr>
          <p:cNvPr id="8" name="Text 5"/>
          <p:cNvSpPr/>
          <p:nvPr/>
        </p:nvSpPr>
        <p:spPr>
          <a:xfrm>
            <a:off x="1821775" y="5092422"/>
            <a:ext cx="2877860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33"/>
              </a:lnSpc>
              <a:buNone/>
            </a:pPr>
            <a:r>
              <a:rPr lang="en-US" sz="226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Collection</a:t>
            </a:r>
            <a:endParaRPr lang="en-US" sz="2266" dirty="0"/>
          </a:p>
        </p:txBody>
      </p:sp>
      <p:sp>
        <p:nvSpPr>
          <p:cNvPr id="9" name="Text 6"/>
          <p:cNvSpPr/>
          <p:nvPr/>
        </p:nvSpPr>
        <p:spPr>
          <a:xfrm>
            <a:off x="1821775" y="5598795"/>
            <a:ext cx="3234214" cy="1957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2"/>
              </a:lnSpc>
              <a:buNone/>
            </a:pPr>
            <a:r>
              <a:rPr lang="en-US" sz="192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Acquire a large and diverse dataset of handwritten digit images, such as the MNIST dataset, which contains 60,000 training and 10,000 test images.</a:t>
            </a:r>
            <a:endParaRPr lang="en-US" sz="1926" dirty="0"/>
          </a:p>
        </p:txBody>
      </p:sp>
      <p:sp>
        <p:nvSpPr>
          <p:cNvPr id="10" name="Shape 7"/>
          <p:cNvSpPr/>
          <p:nvPr/>
        </p:nvSpPr>
        <p:spPr>
          <a:xfrm>
            <a:off x="5300543" y="5092422"/>
            <a:ext cx="550307" cy="55030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5482947" y="5194816"/>
            <a:ext cx="185499" cy="345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7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719" dirty="0"/>
          </a:p>
        </p:txBody>
      </p:sp>
      <p:sp>
        <p:nvSpPr>
          <p:cNvPr id="12" name="Text 9"/>
          <p:cNvSpPr/>
          <p:nvPr/>
        </p:nvSpPr>
        <p:spPr>
          <a:xfrm>
            <a:off x="6095405" y="5092422"/>
            <a:ext cx="2877860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33"/>
              </a:lnSpc>
              <a:buNone/>
            </a:pPr>
            <a:r>
              <a:rPr lang="en-US" sz="226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Preprocessing</a:t>
            </a:r>
            <a:endParaRPr lang="en-US" sz="2266" dirty="0"/>
          </a:p>
        </p:txBody>
      </p:sp>
      <p:sp>
        <p:nvSpPr>
          <p:cNvPr id="13" name="Text 10"/>
          <p:cNvSpPr/>
          <p:nvPr/>
        </p:nvSpPr>
        <p:spPr>
          <a:xfrm>
            <a:off x="6095405" y="5598795"/>
            <a:ext cx="3234214" cy="1957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2"/>
              </a:lnSpc>
              <a:buNone/>
            </a:pPr>
            <a:r>
              <a:rPr lang="en-US" sz="192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Preprocess the images by normalizing pixel values, resizing, and converting to grayscale to ensure consistent input for the CNN model.</a:t>
            </a:r>
            <a:endParaRPr lang="en-US" sz="1926" dirty="0"/>
          </a:p>
        </p:txBody>
      </p:sp>
      <p:sp>
        <p:nvSpPr>
          <p:cNvPr id="14" name="Shape 11"/>
          <p:cNvSpPr/>
          <p:nvPr/>
        </p:nvSpPr>
        <p:spPr>
          <a:xfrm>
            <a:off x="9574173" y="5092422"/>
            <a:ext cx="550307" cy="55030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15" name="Text 12"/>
          <p:cNvSpPr/>
          <p:nvPr/>
        </p:nvSpPr>
        <p:spPr>
          <a:xfrm>
            <a:off x="9753124" y="5194816"/>
            <a:ext cx="192405" cy="3454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19"/>
              </a:lnSpc>
              <a:buNone/>
            </a:pPr>
            <a:r>
              <a:rPr lang="en-US" sz="271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719" dirty="0"/>
          </a:p>
        </p:txBody>
      </p:sp>
      <p:sp>
        <p:nvSpPr>
          <p:cNvPr id="16" name="Text 13"/>
          <p:cNvSpPr/>
          <p:nvPr/>
        </p:nvSpPr>
        <p:spPr>
          <a:xfrm>
            <a:off x="10369034" y="5092422"/>
            <a:ext cx="2877860" cy="359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33"/>
              </a:lnSpc>
              <a:buNone/>
            </a:pPr>
            <a:r>
              <a:rPr lang="en-US" sz="2266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Augmentation</a:t>
            </a:r>
            <a:endParaRPr lang="en-US" sz="2266" dirty="0"/>
          </a:p>
        </p:txBody>
      </p:sp>
      <p:sp>
        <p:nvSpPr>
          <p:cNvPr id="17" name="Text 14"/>
          <p:cNvSpPr/>
          <p:nvPr/>
        </p:nvSpPr>
        <p:spPr>
          <a:xfrm>
            <a:off x="10369034" y="5598795"/>
            <a:ext cx="3234214" cy="19573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82"/>
              </a:lnSpc>
              <a:buNone/>
            </a:pPr>
            <a:r>
              <a:rPr lang="en-US" sz="1926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data augmentation techniques, such as rotation, translation, and scaling, to increase the size and diversity of the training dataset.</a:t>
            </a:r>
            <a:endParaRPr lang="en-US" sz="192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238840" y="-231815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720" y="2445187"/>
            <a:ext cx="5008840" cy="33392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8417" y="1264563"/>
            <a:ext cx="6958608" cy="5617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23"/>
              </a:lnSpc>
              <a:buNone/>
            </a:pPr>
            <a:r>
              <a:rPr lang="en-US" sz="3539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Convolutional Layer Architecture</a:t>
            </a:r>
            <a:endParaRPr lang="en-US" sz="3539" dirty="0"/>
          </a:p>
        </p:txBody>
      </p:sp>
      <p:sp>
        <p:nvSpPr>
          <p:cNvPr id="7" name="Shape 3"/>
          <p:cNvSpPr/>
          <p:nvPr/>
        </p:nvSpPr>
        <p:spPr>
          <a:xfrm>
            <a:off x="740033" y="2327553"/>
            <a:ext cx="429697" cy="42969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8" name="Text 4"/>
          <p:cNvSpPr/>
          <p:nvPr/>
        </p:nvSpPr>
        <p:spPr>
          <a:xfrm>
            <a:off x="905768" y="2407563"/>
            <a:ext cx="98227" cy="269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3"/>
              </a:lnSpc>
              <a:buNone/>
            </a:pPr>
            <a:r>
              <a:rPr lang="en-US" sz="2123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123" dirty="0"/>
          </a:p>
        </p:txBody>
      </p:sp>
      <p:sp>
        <p:nvSpPr>
          <p:cNvPr id="9" name="Text 5"/>
          <p:cNvSpPr/>
          <p:nvPr/>
        </p:nvSpPr>
        <p:spPr>
          <a:xfrm>
            <a:off x="2005370" y="2303740"/>
            <a:ext cx="6770640" cy="4661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2"/>
              </a:lnSpc>
              <a:buNone/>
            </a:pPr>
            <a:r>
              <a:rPr lang="en-US" sz="176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Convolution</a:t>
            </a:r>
            <a:endParaRPr lang="en-US" sz="1769" dirty="0"/>
          </a:p>
        </p:txBody>
      </p:sp>
      <p:sp>
        <p:nvSpPr>
          <p:cNvPr id="10" name="Text 6"/>
          <p:cNvSpPr/>
          <p:nvPr/>
        </p:nvSpPr>
        <p:spPr>
          <a:xfrm>
            <a:off x="2005370" y="2699028"/>
            <a:ext cx="6470213" cy="611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en-US" sz="15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convolutional layer applies a set of learnable filters to the input image, extracting relevant features and creating feature maps.</a:t>
            </a:r>
            <a:endParaRPr lang="en-US" sz="1504" dirty="0"/>
          </a:p>
        </p:txBody>
      </p:sp>
      <p:sp>
        <p:nvSpPr>
          <p:cNvPr id="11" name="Shape 7"/>
          <p:cNvSpPr/>
          <p:nvPr/>
        </p:nvSpPr>
        <p:spPr>
          <a:xfrm>
            <a:off x="740033" y="3906798"/>
            <a:ext cx="429697" cy="42969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12" name="Text 8"/>
          <p:cNvSpPr/>
          <p:nvPr/>
        </p:nvSpPr>
        <p:spPr>
          <a:xfrm>
            <a:off x="882432" y="3986808"/>
            <a:ext cx="144780" cy="269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3"/>
              </a:lnSpc>
              <a:buNone/>
            </a:pPr>
            <a:r>
              <a:rPr lang="en-US" sz="2123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123" dirty="0"/>
          </a:p>
        </p:txBody>
      </p:sp>
      <p:sp>
        <p:nvSpPr>
          <p:cNvPr id="13" name="Text 9"/>
          <p:cNvSpPr/>
          <p:nvPr/>
        </p:nvSpPr>
        <p:spPr>
          <a:xfrm>
            <a:off x="2005370" y="3882985"/>
            <a:ext cx="2247067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2"/>
              </a:lnSpc>
              <a:buNone/>
            </a:pPr>
            <a:r>
              <a:rPr lang="en-US" sz="176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Activation</a:t>
            </a:r>
            <a:endParaRPr lang="en-US" sz="1769" dirty="0"/>
          </a:p>
        </p:txBody>
      </p:sp>
      <p:sp>
        <p:nvSpPr>
          <p:cNvPr id="14" name="Text 10"/>
          <p:cNvSpPr/>
          <p:nvPr/>
        </p:nvSpPr>
        <p:spPr>
          <a:xfrm>
            <a:off x="2005370" y="4278273"/>
            <a:ext cx="6470213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en-US" sz="15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feature maps are then passed through a non-linear activation function, such as ReLU, to introduce non-linearity and enhance the learning capabilities of the model.</a:t>
            </a:r>
            <a:endParaRPr lang="en-US" sz="1504" dirty="0"/>
          </a:p>
        </p:txBody>
      </p:sp>
      <p:sp>
        <p:nvSpPr>
          <p:cNvPr id="15" name="Shape 11"/>
          <p:cNvSpPr/>
          <p:nvPr/>
        </p:nvSpPr>
        <p:spPr>
          <a:xfrm>
            <a:off x="740033" y="5791557"/>
            <a:ext cx="429697" cy="42969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16" name="Text 12"/>
          <p:cNvSpPr/>
          <p:nvPr/>
        </p:nvSpPr>
        <p:spPr>
          <a:xfrm>
            <a:off x="879693" y="5871567"/>
            <a:ext cx="150257" cy="269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3"/>
              </a:lnSpc>
              <a:buNone/>
            </a:pPr>
            <a:r>
              <a:rPr lang="en-US" sz="2123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123" dirty="0"/>
          </a:p>
        </p:txBody>
      </p:sp>
      <p:sp>
        <p:nvSpPr>
          <p:cNvPr id="17" name="Text 13"/>
          <p:cNvSpPr/>
          <p:nvPr/>
        </p:nvSpPr>
        <p:spPr>
          <a:xfrm>
            <a:off x="2005370" y="5767745"/>
            <a:ext cx="2247067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12"/>
              </a:lnSpc>
              <a:buNone/>
            </a:pPr>
            <a:r>
              <a:rPr lang="en-US" sz="1769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Pooling</a:t>
            </a:r>
            <a:endParaRPr lang="en-US" sz="1769" dirty="0"/>
          </a:p>
        </p:txBody>
      </p:sp>
      <p:sp>
        <p:nvSpPr>
          <p:cNvPr id="18" name="Text 14"/>
          <p:cNvSpPr/>
          <p:nvPr/>
        </p:nvSpPr>
        <p:spPr>
          <a:xfrm>
            <a:off x="2005370" y="6163032"/>
            <a:ext cx="6470213" cy="611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en-US" sz="150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pooling layer reduces the spatial dimensions of the feature maps, helping to make the model more robust and efficient.</a:t>
            </a:r>
            <a:endParaRPr lang="en-US" sz="150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2039541"/>
            <a:ext cx="8866346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Pooling and Activation Functions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Pooling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Common pooling operations include max pooling and average pooling, which help to extract the most important features and reduce the number of parameters in the model.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Activation Functions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3992642"/>
            <a:ext cx="382893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Activation functions, such as ReLU, Sigmoid, and Tanh, introduce non-linearity and help the model learn complex patterns in the data.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33826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Efficiency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3992642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combining convolutional layers, pooling layers, and activation functions, CNNs can efficiently process and classify handwritten digit images.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592110"/>
            <a:ext cx="5054322" cy="30452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959048"/>
            <a:ext cx="7255788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and Optimization Techniques</a:t>
            </a:r>
            <a:endParaRPr lang="en-US" sz="3202" dirty="0"/>
          </a:p>
        </p:txBody>
      </p:sp>
      <p:sp>
        <p:nvSpPr>
          <p:cNvPr id="7" name="Shape 3"/>
          <p:cNvSpPr/>
          <p:nvPr/>
        </p:nvSpPr>
        <p:spPr>
          <a:xfrm>
            <a:off x="604837" y="1726406"/>
            <a:ext cx="7934325" cy="1256467"/>
          </a:xfrm>
          <a:prstGeom prst="roundRect">
            <a:avLst>
              <a:gd name="adj" fmla="val 2476"/>
            </a:avLst>
          </a:prstGeom>
          <a:solidFill>
            <a:srgbClr val="444752"/>
          </a:solidFill>
          <a:ln/>
        </p:spPr>
      </p:sp>
      <p:sp>
        <p:nvSpPr>
          <p:cNvPr id="8" name="Text 4"/>
          <p:cNvSpPr/>
          <p:nvPr/>
        </p:nvSpPr>
        <p:spPr>
          <a:xfrm>
            <a:off x="777597" y="1899166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Optimization</a:t>
            </a:r>
            <a:endParaRPr lang="en-US" sz="1601" dirty="0"/>
          </a:p>
        </p:txBody>
      </p:sp>
      <p:sp>
        <p:nvSpPr>
          <p:cNvPr id="9" name="Text 5"/>
          <p:cNvSpPr/>
          <p:nvPr/>
        </p:nvSpPr>
        <p:spPr>
          <a:xfrm>
            <a:off x="777597" y="2256949"/>
            <a:ext cx="758880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optimization algorithms like Stochastic Gradient Descent (SGD) or Adam to update the model's weights and biases during the training process.</a:t>
            </a:r>
            <a:endParaRPr lang="en-US" sz="1361" dirty="0"/>
          </a:p>
        </p:txBody>
      </p:sp>
      <p:sp>
        <p:nvSpPr>
          <p:cNvPr id="10" name="Shape 6"/>
          <p:cNvSpPr/>
          <p:nvPr/>
        </p:nvSpPr>
        <p:spPr>
          <a:xfrm>
            <a:off x="604837" y="3155632"/>
            <a:ext cx="7934325" cy="1256467"/>
          </a:xfrm>
          <a:prstGeom prst="roundRect">
            <a:avLst>
              <a:gd name="adj" fmla="val 2476"/>
            </a:avLst>
          </a:prstGeom>
          <a:solidFill>
            <a:srgbClr val="444752"/>
          </a:solidFill>
          <a:ln/>
        </p:spPr>
      </p:sp>
      <p:sp>
        <p:nvSpPr>
          <p:cNvPr id="11" name="Text 7"/>
          <p:cNvSpPr/>
          <p:nvPr/>
        </p:nvSpPr>
        <p:spPr>
          <a:xfrm>
            <a:off x="777597" y="3328392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Regularization</a:t>
            </a:r>
            <a:endParaRPr lang="en-US" sz="1601" dirty="0"/>
          </a:p>
        </p:txBody>
      </p:sp>
      <p:sp>
        <p:nvSpPr>
          <p:cNvPr id="12" name="Text 8"/>
          <p:cNvSpPr/>
          <p:nvPr/>
        </p:nvSpPr>
        <p:spPr>
          <a:xfrm>
            <a:off x="777597" y="3686175"/>
            <a:ext cx="758880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Apply regularization techniques, such as L1/L2 regularization or dropout, to prevent overfitting and improve the model's generalization performance.</a:t>
            </a:r>
            <a:endParaRPr lang="en-US" sz="1361" dirty="0"/>
          </a:p>
        </p:txBody>
      </p:sp>
      <p:sp>
        <p:nvSpPr>
          <p:cNvPr id="13" name="Shape 9"/>
          <p:cNvSpPr/>
          <p:nvPr/>
        </p:nvSpPr>
        <p:spPr>
          <a:xfrm>
            <a:off x="604837" y="4584859"/>
            <a:ext cx="7934325" cy="1256467"/>
          </a:xfrm>
          <a:prstGeom prst="roundRect">
            <a:avLst>
              <a:gd name="adj" fmla="val 2476"/>
            </a:avLst>
          </a:prstGeom>
          <a:solidFill>
            <a:srgbClr val="444752"/>
          </a:solidFill>
          <a:ln/>
        </p:spPr>
      </p:sp>
      <p:sp>
        <p:nvSpPr>
          <p:cNvPr id="14" name="Text 10"/>
          <p:cNvSpPr/>
          <p:nvPr/>
        </p:nvSpPr>
        <p:spPr>
          <a:xfrm>
            <a:off x="777597" y="4757618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Batch Normalization</a:t>
            </a:r>
            <a:endParaRPr lang="en-US" sz="1601" dirty="0"/>
          </a:p>
        </p:txBody>
      </p:sp>
      <p:sp>
        <p:nvSpPr>
          <p:cNvPr id="15" name="Text 11"/>
          <p:cNvSpPr/>
          <p:nvPr/>
        </p:nvSpPr>
        <p:spPr>
          <a:xfrm>
            <a:off x="777597" y="5115401"/>
            <a:ext cx="758880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batch normalization to stabilize the training process and improve the model's convergence speed.</a:t>
            </a:r>
            <a:endParaRPr lang="en-US" sz="1361" dirty="0"/>
          </a:p>
        </p:txBody>
      </p:sp>
      <p:sp>
        <p:nvSpPr>
          <p:cNvPr id="16" name="Shape 12"/>
          <p:cNvSpPr/>
          <p:nvPr/>
        </p:nvSpPr>
        <p:spPr>
          <a:xfrm>
            <a:off x="604837" y="6014085"/>
            <a:ext cx="7934325" cy="1256467"/>
          </a:xfrm>
          <a:prstGeom prst="roundRect">
            <a:avLst>
              <a:gd name="adj" fmla="val 2476"/>
            </a:avLst>
          </a:prstGeom>
          <a:solidFill>
            <a:srgbClr val="444752"/>
          </a:solidFill>
          <a:ln/>
        </p:spPr>
      </p:sp>
      <p:sp>
        <p:nvSpPr>
          <p:cNvPr id="17" name="Text 13"/>
          <p:cNvSpPr/>
          <p:nvPr/>
        </p:nvSpPr>
        <p:spPr>
          <a:xfrm>
            <a:off x="777597" y="618684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Early Stopping</a:t>
            </a:r>
            <a:endParaRPr lang="en-US" sz="1601" dirty="0"/>
          </a:p>
        </p:txBody>
      </p:sp>
      <p:sp>
        <p:nvSpPr>
          <p:cNvPr id="18" name="Text 14"/>
          <p:cNvSpPr/>
          <p:nvPr/>
        </p:nvSpPr>
        <p:spPr>
          <a:xfrm>
            <a:off x="777597" y="6544628"/>
            <a:ext cx="758880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the model's performance on a validation set and stop the training process when the validation accuracy stops improving.</a:t>
            </a:r>
            <a:endParaRPr lang="en-US" sz="13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567148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956714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79" y="2437448"/>
            <a:ext cx="5054322" cy="46921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475178"/>
            <a:ext cx="7934325" cy="1016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Evaluation and Performance Metrics</a:t>
            </a:r>
            <a:endParaRPr lang="en-US" sz="32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175069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91238" y="2355413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Accuracy</a:t>
            </a:r>
            <a:endParaRPr lang="en-US" sz="1601" dirty="0"/>
          </a:p>
        </p:txBody>
      </p:sp>
      <p:sp>
        <p:nvSpPr>
          <p:cNvPr id="9" name="Text 4"/>
          <p:cNvSpPr/>
          <p:nvPr/>
        </p:nvSpPr>
        <p:spPr>
          <a:xfrm>
            <a:off x="6091238" y="2713196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percentage of correctly classified digit images, a key metric for evaluating the model's overall performance.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3784759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91238" y="4389477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601" dirty="0"/>
          </a:p>
        </p:txBody>
      </p:sp>
      <p:sp>
        <p:nvSpPr>
          <p:cNvPr id="12" name="Text 6"/>
          <p:cNvSpPr/>
          <p:nvPr/>
        </p:nvSpPr>
        <p:spPr>
          <a:xfrm>
            <a:off x="6091238" y="474726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ratio of true positive predictions to the total number of positive predictions, measuring the model's ability to avoid false positives.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238" y="5818823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91238" y="6423541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601" dirty="0"/>
          </a:p>
        </p:txBody>
      </p:sp>
      <p:sp>
        <p:nvSpPr>
          <p:cNvPr id="15" name="Text 8"/>
          <p:cNvSpPr/>
          <p:nvPr/>
        </p:nvSpPr>
        <p:spPr>
          <a:xfrm>
            <a:off x="6091238" y="6781324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ratio of true positive predictions to the total number of actual positive instances, measuring the model's ability to identify all positive cases.</a:t>
            </a:r>
            <a:endParaRPr lang="en-US" sz="136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1238" y="7852886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91238" y="845760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160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F1-Score</a:t>
            </a:r>
            <a:endParaRPr lang="en-US" sz="1601" dirty="0"/>
          </a:p>
        </p:txBody>
      </p:sp>
      <p:sp>
        <p:nvSpPr>
          <p:cNvPr id="18" name="Text 10"/>
          <p:cNvSpPr/>
          <p:nvPr/>
        </p:nvSpPr>
        <p:spPr>
          <a:xfrm>
            <a:off x="6091238" y="881538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harmonic mean of precision and recall, providing a balanced measure of the model's overall performance.</a:t>
            </a:r>
            <a:endParaRPr lang="en-US" sz="136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3675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92618" y="3217069"/>
            <a:ext cx="9515237" cy="620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85"/>
              </a:lnSpc>
              <a:buNone/>
            </a:pPr>
            <a:r>
              <a:rPr lang="en-US" sz="3908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 and Real-World Applications</a:t>
            </a:r>
            <a:endParaRPr lang="en-US" sz="390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618" y="4153853"/>
            <a:ext cx="3614976" cy="8436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03477" y="5313878"/>
            <a:ext cx="2481739" cy="31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3"/>
              </a:lnSpc>
              <a:buNone/>
            </a:pPr>
            <a:r>
              <a:rPr lang="en-US" sz="195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Mobile Apps</a:t>
            </a:r>
            <a:endParaRPr lang="en-US" sz="1954" dirty="0"/>
          </a:p>
        </p:txBody>
      </p:sp>
      <p:sp>
        <p:nvSpPr>
          <p:cNvPr id="8" name="Text 4"/>
          <p:cNvSpPr/>
          <p:nvPr/>
        </p:nvSpPr>
        <p:spPr>
          <a:xfrm>
            <a:off x="2103477" y="5750600"/>
            <a:ext cx="3193256" cy="16877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16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Digit recognition models can be deployed in mobile applications for tasks such as mobile check deposit, form filling, and document scanning.</a:t>
            </a:r>
            <a:endParaRPr lang="en-US" sz="166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593" y="4153853"/>
            <a:ext cx="3615095" cy="84367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18453" y="5313878"/>
            <a:ext cx="2575084" cy="31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3"/>
              </a:lnSpc>
              <a:buNone/>
            </a:pPr>
            <a:r>
              <a:rPr lang="en-US" sz="195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Automated Data Entry</a:t>
            </a:r>
            <a:endParaRPr lang="en-US" sz="1954" dirty="0"/>
          </a:p>
        </p:txBody>
      </p:sp>
      <p:sp>
        <p:nvSpPr>
          <p:cNvPr id="11" name="Text 6"/>
          <p:cNvSpPr/>
          <p:nvPr/>
        </p:nvSpPr>
        <p:spPr>
          <a:xfrm>
            <a:off x="5718453" y="5750600"/>
            <a:ext cx="3193375" cy="16877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16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Digit recognition can be used to automate data entry processes in industries like banking, insurance, and logistics, improving efficiency and reducing errors.</a:t>
            </a:r>
            <a:endParaRPr lang="en-US" sz="166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688" y="4153853"/>
            <a:ext cx="3615095" cy="84367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333548" y="5313878"/>
            <a:ext cx="2481739" cy="3101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3"/>
              </a:lnSpc>
              <a:buNone/>
            </a:pPr>
            <a:r>
              <a:rPr lang="en-US" sz="195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Systems</a:t>
            </a:r>
            <a:endParaRPr lang="en-US" sz="1954" dirty="0"/>
          </a:p>
        </p:txBody>
      </p:sp>
      <p:sp>
        <p:nvSpPr>
          <p:cNvPr id="14" name="Text 8"/>
          <p:cNvSpPr/>
          <p:nvPr/>
        </p:nvSpPr>
        <p:spPr>
          <a:xfrm>
            <a:off x="9333548" y="5750600"/>
            <a:ext cx="3193375" cy="13501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166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Digit recognition can be integrated into security systems for identity verification, access control, and fraud detection applications.</a:t>
            </a:r>
            <a:endParaRPr lang="en-US" sz="16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762</Words>
  <Application>Microsoft Office PowerPoint</Application>
  <PresentationFormat>Custom</PresentationFormat>
  <Paragraphs>87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Lora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Supraja Varaprasad</cp:lastModifiedBy>
  <cp:revision>4</cp:revision>
  <dcterms:created xsi:type="dcterms:W3CDTF">2024-07-30T02:56:52Z</dcterms:created>
  <dcterms:modified xsi:type="dcterms:W3CDTF">2024-09-24T04:43:15Z</dcterms:modified>
</cp:coreProperties>
</file>