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409" r:id="rId3"/>
    <p:sldId id="410" r:id="rId4"/>
    <p:sldId id="413" r:id="rId5"/>
    <p:sldId id="411" r:id="rId6"/>
    <p:sldId id="414" r:id="rId7"/>
    <p:sldId id="415" r:id="rId8"/>
    <p:sldId id="412" r:id="rId9"/>
    <p:sldId id="419" r:id="rId10"/>
    <p:sldId id="417" r:id="rId11"/>
    <p:sldId id="418" r:id="rId13"/>
    <p:sldId id="41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F1423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bg1">
                    <a:lumMod val="8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spc="150" baseline="0">
                <a:solidFill>
                  <a:schemeClr val="bg1">
                    <a:lumMod val="85000"/>
                  </a:schemeClr>
                </a:solidFill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pc="150" baseline="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pc="150" baseline="0"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spc="150" baseline="0"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sz="1400" spc="15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bg1"/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bg1">
                    <a:lumMod val="85000"/>
                  </a:schemeClr>
                </a:solidFill>
                <a:uFillTx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bg1">
                    <a:lumMod val="85000"/>
                  </a:schemeClr>
                </a:solidFill>
                <a:uFillTx/>
              </a:defRPr>
            </a:lvl3pPr>
            <a:lvl4pPr eaLnBrk="1" fontAlgn="auto" latinLnBrk="0" hangingPunct="1">
              <a:defRPr sz="1400" u="none" strike="noStrike" kern="1200" cap="none" spc="150" normalizeH="0">
                <a:solidFill>
                  <a:schemeClr val="bg1">
                    <a:lumMod val="85000"/>
                  </a:schemeClr>
                </a:solidFill>
                <a:uFillTx/>
              </a:defRPr>
            </a:lvl4pPr>
            <a:lvl5pPr eaLnBrk="1" fontAlgn="auto" latinLnBrk="0" hangingPunct="1">
              <a:defRPr sz="1400" u="none" strike="noStrike" kern="1200" cap="none" spc="150" normalizeH="0">
                <a:solidFill>
                  <a:schemeClr val="bg1">
                    <a:lumMod val="85000"/>
                  </a:schemeClr>
                </a:solidFill>
                <a:uFillTx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spc="300" baseline="0">
                <a:solidFill>
                  <a:schemeClr val="bg1">
                    <a:lumMod val="85000"/>
                  </a:schemeClr>
                </a:solidFill>
              </a:defRPr>
            </a:lvl1pPr>
            <a:lvl2pPr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pc="300" baseline="0">
                <a:solidFill>
                  <a:schemeClr val="bg1">
                    <a:lumMod val="85000"/>
                  </a:schemeClr>
                </a:solidFill>
              </a:defRPr>
            </a:lvl2pPr>
            <a:lvl3pPr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pc="300" baseline="0">
                <a:solidFill>
                  <a:schemeClr val="bg1">
                    <a:lumMod val="85000"/>
                  </a:schemeClr>
                </a:solidFill>
              </a:defRPr>
            </a:lvl3pPr>
            <a:lvl4pPr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sz="1400" spc="300" baseline="0">
                <a:solidFill>
                  <a:schemeClr val="bg1">
                    <a:lumMod val="85000"/>
                  </a:schemeClr>
                </a:solidFill>
              </a:defRPr>
            </a:lvl4pPr>
            <a:lvl5pPr indent="-228600" eaLnBrk="1" fontAlgn="auto" latinLnBrk="0" hangingPunct="1">
              <a:lnSpc>
                <a:spcPct val="120000"/>
              </a:lnSpc>
              <a:spcAft>
                <a:spcPts val="300"/>
              </a:spcAft>
              <a:buChar char="•"/>
              <a:defRPr sz="1400" spc="3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</a:tabLst>
        <a:defRPr sz="16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7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第二单元研讨课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高等理工学院</a:t>
            </a:r>
            <a:endParaRPr lang="zh-CN" altLang="en-US"/>
          </a:p>
          <a:p>
            <a:r>
              <a:rPr lang="en-US" altLang="zh-CN"/>
              <a:t>19231136	</a:t>
            </a:r>
            <a:r>
              <a:rPr lang="zh-CN" altLang="en-US"/>
              <a:t>汪婧昀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HW7	</a:t>
            </a:r>
            <a:r>
              <a:t>换乘情况列表</a:t>
            </a:r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608400" y="1490400"/>
          <a:ext cx="10984230" cy="4389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30705"/>
                <a:gridCol w="1830705"/>
                <a:gridCol w="1830705"/>
                <a:gridCol w="1830705"/>
                <a:gridCol w="1830705"/>
                <a:gridCol w="1830705"/>
              </a:tblGrid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to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from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[1,3]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(3,5]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(5,15]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(15,18)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[18,20]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[1,3]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A/B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A/B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C+A/B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(3,5]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A/B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A/B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A/B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A/B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A/B+C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(5,15]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A/B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A/B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A/B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A/B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A/B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(15,18)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A/B+C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A/B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A/B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A/B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A/B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[18,20]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C+A/B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A/B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A/B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HW7	</a:t>
            </a:r>
            <a:r>
              <a:rPr>
                <a:sym typeface="+mn-ea"/>
              </a:rPr>
              <a:t>菜鸡的挣扎</a:t>
            </a:r>
            <a:r>
              <a:rPr lang="en-US" altLang="zh-CN">
                <a:sym typeface="+mn-ea"/>
              </a:rPr>
              <a:t>——</a:t>
            </a:r>
            <a:r>
              <a:rPr>
                <a:sym typeface="+mn-ea"/>
              </a:rPr>
              <a:t>换乘</a:t>
            </a:r>
            <a:r>
              <a:rPr lang="en-US" altLang="zh-CN">
                <a:sym typeface="+mn-ea"/>
              </a:rPr>
              <a:t>=</a:t>
            </a:r>
            <a:r>
              <a:rPr>
                <a:sym typeface="+mn-ea"/>
              </a:rPr>
              <a:t>分配</a:t>
            </a:r>
            <a:r>
              <a:rPr lang="en-US" altLang="zh-CN">
                <a:sym typeface="+mn-ea"/>
              </a:rPr>
              <a:t>+</a:t>
            </a:r>
            <a:r>
              <a:rPr>
                <a:sym typeface="+mn-ea"/>
              </a:rPr>
              <a:t>竞争</a:t>
            </a: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/>
          <a:p>
            <a:r>
              <a:t>先分配：</a:t>
            </a:r>
            <a:r>
              <a:rPr lang="en-US" altLang="zh-CN"/>
              <a:t>C</a:t>
            </a:r>
            <a:r>
              <a:t>与</a:t>
            </a:r>
            <a:r>
              <a:rPr lang="en-US" altLang="zh-CN"/>
              <a:t>A/B</a:t>
            </a:r>
            <a:r>
              <a:t>之间没有竞争关系</a:t>
            </a:r>
          </a:p>
          <a:p>
            <a:pPr lvl="1"/>
          </a:p>
          <a:p>
            <a:pPr lvl="1"/>
            <a:r>
              <a:t>根据换乘情况列表，将需要换乘的指令拆分</a:t>
            </a:r>
          </a:p>
          <a:p>
            <a:pPr lvl="1"/>
          </a:p>
          <a:p>
            <a:pPr lvl="1"/>
            <a:r>
              <a:t>将拆分后的指令分为两部分，与无需换乘的指令一起，根据换乘情况列表，加入</a:t>
            </a:r>
            <a:r>
              <a:rPr lang="en-US" altLang="zh-CN"/>
              <a:t>C</a:t>
            </a:r>
            <a:r>
              <a:t>的请求池或者</a:t>
            </a:r>
            <a:r>
              <a:rPr lang="en-US" altLang="zh-CN"/>
              <a:t>A/B</a:t>
            </a:r>
            <a:r>
              <a:t>请求池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后竞争：</a:t>
            </a:r>
            <a:r>
              <a:rPr lang="zh-CN"/>
              <a:t>种内竞争</a:t>
            </a:r>
            <a:endParaRPr lang="zh-CN"/>
          </a:p>
          <a:p>
            <a:pPr lvl="1"/>
            <a:endParaRPr lang="zh-CN" altLang="en-US"/>
          </a:p>
          <a:p>
            <a:pPr lvl="1"/>
            <a:r>
              <a:rPr lang="zh-CN" altLang="en-US"/>
              <a:t>种内：</a:t>
            </a:r>
            <a:r>
              <a:rPr lang="en-US" altLang="zh-CN"/>
              <a:t>A/B</a:t>
            </a:r>
            <a:r>
              <a:rPr lang="zh-CN" altLang="en-US"/>
              <a:t>在公共楼层可以看做同种类电梯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同种类电梯之间存在种内竞争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/>
              <a:t>竞争：</a:t>
            </a:r>
            <a:r>
              <a:rPr lang="zh-CN" altLang="en-US"/>
              <a:t>在满足自身楼层限制的基础上进行与</a:t>
            </a:r>
            <a:r>
              <a:rPr lang="en-US" altLang="zh-CN"/>
              <a:t>HW6</a:t>
            </a:r>
            <a:r>
              <a:rPr lang="zh-CN" altLang="en-US"/>
              <a:t>完全相同的竞争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HW5	</a:t>
            </a:r>
            <a:r>
              <a:t>单部电梯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1"/>
          </p:nvPr>
        </p:nvSpPr>
        <p:spPr/>
        <p:txBody>
          <a:bodyPr/>
          <a:p>
            <a:pPr lvl="1"/>
            <a:r>
              <a:t>生产者：InputHandler</a:t>
            </a:r>
          </a:p>
          <a:p>
            <a:pPr lvl="1"/>
          </a:p>
          <a:p>
            <a:pPr lvl="1"/>
            <a:r>
              <a:t>消费者：Elevator</a:t>
            </a:r>
          </a:p>
          <a:p>
            <a:pPr lvl="1"/>
          </a:p>
          <a:p>
            <a:pPr lvl="1"/>
            <a:r>
              <a:t>托盘：Dispatcher</a:t>
            </a:r>
          </a:p>
          <a:p>
            <a:pPr lvl="1"/>
          </a:p>
          <a:p>
            <a:pPr lvl="1"/>
          </a:p>
          <a:p>
            <a:pPr lvl="1"/>
            <a:r>
              <a:t>方法之间尽量降低耦合性</a:t>
            </a:r>
          </a:p>
        </p:txBody>
      </p:sp>
      <p:pic>
        <p:nvPicPr>
          <p:cNvPr id="11" name="内容占位符 10" descr="hw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87085" y="1501140"/>
            <a:ext cx="6236335" cy="5026025"/>
          </a:xfrm>
          <a:prstGeom prst="rect">
            <a:avLst/>
          </a:prstGeom>
        </p:spPr>
      </p:pic>
      <p:sp>
        <p:nvSpPr>
          <p:cNvPr id="9" name="内容占位符 4"/>
          <p:cNvSpPr>
            <a:spLocks noGrp="1"/>
          </p:cNvSpPr>
          <p:nvPr/>
        </p:nvSpPr>
        <p:spPr>
          <a:xfrm>
            <a:off x="7700010" y="1501140"/>
            <a:ext cx="3157855" cy="474853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HW5	</a:t>
            </a:r>
            <a:r>
              <a:rPr>
                <a:sym typeface="+mn-ea"/>
              </a:rPr>
              <a:t>单部电梯</a:t>
            </a:r>
            <a:r>
              <a:rPr lang="en-US" altLang="zh-CN">
                <a:sym typeface="+mn-ea"/>
              </a:rPr>
              <a:t>——look</a:t>
            </a:r>
            <a:r>
              <a:rPr>
                <a:sym typeface="+mn-ea"/>
              </a:rPr>
              <a:t>算法</a:t>
            </a: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10485120" cy="4748530"/>
          </a:xfrm>
        </p:spPr>
        <p:txBody>
          <a:bodyPr/>
          <a:p>
            <a:r>
              <a:rPr>
                <a:sym typeface="+mn-ea"/>
              </a:rPr>
              <a:t>我的理解：尽可能让电梯少变换方向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适用于</a:t>
            </a:r>
            <a:r>
              <a:rPr lang="en-US" altLang="zh-CN">
                <a:sym typeface="+mn-ea"/>
              </a:rPr>
              <a:t>Random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Night</a:t>
            </a:r>
            <a:r>
              <a:rPr>
                <a:sym typeface="+mn-ea"/>
              </a:rPr>
              <a:t>的</a:t>
            </a:r>
            <a:r>
              <a:rPr>
                <a:sym typeface="+mn-ea"/>
              </a:rPr>
              <a:t>策略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Morning</a:t>
            </a:r>
            <a:r>
              <a:rPr>
                <a:sym typeface="+mn-ea"/>
              </a:rPr>
              <a:t>需要略作调整</a:t>
            </a:r>
            <a:endParaRPr lang="zh-CN" altLang="en-US"/>
          </a:p>
          <a:p>
            <a:pPr lvl="1"/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空载：</a:t>
            </a:r>
            <a:endParaRPr lang="zh-CN" altLang="en-US"/>
          </a:p>
          <a:p>
            <a:pPr marL="457200" lvl="1" indent="0">
              <a:buNone/>
            </a:pPr>
            <a:r>
              <a:rPr>
                <a:sym typeface="+mn-ea"/>
              </a:rPr>
              <a:t>   若存在（</a:t>
            </a:r>
            <a:r>
              <a:rPr lang="en-US" altLang="zh-CN">
                <a:sym typeface="+mn-ea"/>
              </a:rPr>
              <a:t>(</a:t>
            </a:r>
            <a:r>
              <a:rPr lang="en-US" altLang="zh-CN">
                <a:sym typeface="+mn-ea"/>
              </a:rPr>
              <a:t>from-floor)*state&gt;0</a:t>
            </a:r>
            <a:r>
              <a:rPr>
                <a:sym typeface="+mn-ea"/>
              </a:rPr>
              <a:t>）的同方向请求，电梯方向不变，</a:t>
            </a:r>
            <a:r>
              <a:rPr>
                <a:sym typeface="+mn-ea"/>
              </a:rPr>
              <a:t>主请求为距离当前楼层最远（</a:t>
            </a:r>
            <a:r>
              <a:rPr lang="en-US" altLang="zh-CN">
                <a:sym typeface="+mn-ea"/>
              </a:rPr>
              <a:t>abs(from-floor)</a:t>
            </a:r>
            <a:r>
              <a:rPr>
                <a:sym typeface="+mn-ea"/>
              </a:rPr>
              <a:t>最大值）的同方向请求；</a:t>
            </a:r>
            <a:endParaRPr>
              <a:sym typeface="+mn-ea"/>
            </a:endParaRPr>
          </a:p>
          <a:p>
            <a:pPr marL="457200" lvl="1" indent="0">
              <a:buNone/>
            </a:pPr>
            <a:r>
              <a:rPr>
                <a:sym typeface="+mn-ea"/>
              </a:rPr>
              <a:t>   若不存在，说明电梯此时需要换方向；</a:t>
            </a:r>
            <a:endParaRPr lang="zh-CN" altLang="en-US"/>
          </a:p>
          <a:p>
            <a:pPr marL="457200" lvl="1" indent="0">
              <a:buNone/>
            </a:pPr>
            <a:r>
              <a:rPr>
                <a:sym typeface="+mn-ea"/>
              </a:rPr>
              <a:t>   寻找主请求的过程中，允许电梯捎带同方向请求，即（</a:t>
            </a:r>
            <a:r>
              <a:rPr lang="en-US" altLang="zh-CN">
                <a:sym typeface="+mn-ea"/>
              </a:rPr>
              <a:t>state*</a:t>
            </a:r>
            <a:r>
              <a:rPr>
                <a:sym typeface="+mn-ea"/>
              </a:rPr>
              <a:t>（</a:t>
            </a:r>
            <a:r>
              <a:rPr lang="en-US" altLang="zh-CN">
                <a:sym typeface="+mn-ea"/>
              </a:rPr>
              <a:t>to-from</a:t>
            </a:r>
            <a:r>
              <a:rPr>
                <a:sym typeface="+mn-ea"/>
              </a:rPr>
              <a:t>）</a:t>
            </a:r>
            <a:r>
              <a:rPr lang="en-US" altLang="zh-CN">
                <a:sym typeface="+mn-ea"/>
              </a:rPr>
              <a:t>&gt; 0</a:t>
            </a:r>
            <a:r>
              <a:rPr>
                <a:sym typeface="+mn-ea"/>
              </a:rPr>
              <a:t>）</a:t>
            </a:r>
            <a:endParaRPr lang="zh-CN" altLang="en-US"/>
          </a:p>
          <a:p>
            <a:pPr lvl="1"/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电梯内有乘客</a:t>
            </a:r>
            <a:r>
              <a:rPr lang="en-US" altLang="zh-CN">
                <a:sym typeface="+mn-ea"/>
              </a:rPr>
              <a:t>:</a:t>
            </a:r>
            <a:endParaRPr lang="zh-CN" altLang="en-US"/>
          </a:p>
          <a:p>
            <a:pPr marL="457200" lvl="1" indent="0">
              <a:buNone/>
            </a:pPr>
            <a:r>
              <a:rPr>
                <a:sym typeface="+mn-ea"/>
              </a:rPr>
              <a:t>   所有请求的运行方向（</a:t>
            </a:r>
            <a:r>
              <a:rPr lang="en-US" altLang="zh-CN">
                <a:sym typeface="+mn-ea"/>
              </a:rPr>
              <a:t>to-from</a:t>
            </a:r>
            <a:r>
              <a:rPr>
                <a:sym typeface="+mn-ea"/>
              </a:rPr>
              <a:t>的正负表示）一定相同，也是电梯的方向</a:t>
            </a:r>
            <a:endParaRPr>
              <a:sym typeface="+mn-ea"/>
            </a:endParaRPr>
          </a:p>
          <a:p>
            <a:pPr marL="457200" lvl="1" indent="0">
              <a:buNone/>
            </a:pPr>
            <a:r>
              <a:rPr>
                <a:sym typeface="+mn-ea"/>
              </a:rPr>
              <a:t>   允许电梯捎带同方向请求，即（</a:t>
            </a:r>
            <a:r>
              <a:rPr lang="en-US" altLang="zh-CN">
                <a:sym typeface="+mn-ea"/>
              </a:rPr>
              <a:t>state*</a:t>
            </a:r>
            <a:r>
              <a:rPr>
                <a:sym typeface="+mn-ea"/>
              </a:rPr>
              <a:t>（</a:t>
            </a:r>
            <a:r>
              <a:rPr lang="en-US" altLang="zh-CN">
                <a:sym typeface="+mn-ea"/>
              </a:rPr>
              <a:t>to-from</a:t>
            </a:r>
            <a:r>
              <a:rPr>
                <a:sym typeface="+mn-ea"/>
              </a:rPr>
              <a:t>）</a:t>
            </a:r>
            <a:r>
              <a:rPr lang="en-US" altLang="zh-CN">
                <a:sym typeface="+mn-ea"/>
              </a:rPr>
              <a:t>&gt; 0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pPr marL="457200" lvl="1" indent="0">
              <a:buNone/>
            </a:pPr>
            <a:endParaRPr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HW6	</a:t>
            </a:r>
            <a:r>
              <a:t>多部相同电梯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基于</a:t>
            </a:r>
            <a:r>
              <a:rPr lang="en-US" altLang="zh-CN"/>
              <a:t>HW5</a:t>
            </a:r>
            <a:r>
              <a:t>，并未重构</a:t>
            </a:r>
          </a:p>
          <a:p/>
          <a:p>
            <a:r>
              <a:t>改进：不同模式电梯的解耦</a:t>
            </a:r>
          </a:p>
          <a:p>
            <a:pPr marL="0" indent="0">
              <a:buNone/>
            </a:pPr>
            <a:r>
              <a:t>   针对不同模式，定义了不同模式的</a:t>
            </a:r>
            <a:r>
              <a:rPr lang="en-US" altLang="zh-CN"/>
              <a:t>Dispatcher</a:t>
            </a:r>
            <a:r>
              <a:t>和</a:t>
            </a:r>
            <a:r>
              <a:rPr lang="en-US" altLang="zh-CN"/>
              <a:t>Elevator</a:t>
            </a:r>
            <a:r>
              <a:t>类</a:t>
            </a:r>
          </a:p>
          <a:p>
            <a:pPr lvl="1"/>
            <a:r>
              <a:rPr lang="en-US" altLang="zh-CN"/>
              <a:t>Random</a:t>
            </a:r>
            <a:endParaRPr lang="en-US" altLang="zh-CN"/>
          </a:p>
          <a:p>
            <a:pPr lvl="1"/>
            <a:r>
              <a:rPr lang="en-US" altLang="zh-CN"/>
              <a:t>Night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</a:t>
            </a:r>
            <a:r>
              <a:t>每个电梯线程开始前</a:t>
            </a:r>
            <a:r>
              <a:rPr lang="en-US" altLang="zh-CN"/>
              <a:t>sleep</a:t>
            </a:r>
            <a:r>
              <a:t>（</a:t>
            </a:r>
            <a:r>
              <a:rPr lang="en-US" altLang="zh-CN"/>
              <a:t>100ms</a:t>
            </a:r>
            <a:r>
              <a:t>）等待全部乘客指令输入完毕</a:t>
            </a:r>
            <a:endParaRPr lang="en-US" altLang="zh-CN"/>
          </a:p>
          <a:p>
            <a:pPr lvl="1"/>
            <a:r>
              <a:rPr lang="en-US" altLang="zh-CN"/>
              <a:t>Morning</a:t>
            </a:r>
          </a:p>
          <a:p>
            <a:pPr marL="457200" lvl="1" indent="0">
              <a:buNone/>
            </a:pPr>
            <a:r>
              <a:t>   电梯满载或输入结束再出发</a:t>
            </a:r>
          </a:p>
        </p:txBody>
      </p:sp>
      <p:pic>
        <p:nvPicPr>
          <p:cNvPr id="11" name="内容占位符 10" descr="hw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00775" y="1501775"/>
            <a:ext cx="5645785" cy="4435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HW6	</a:t>
            </a:r>
            <a:r>
              <a:rPr>
                <a:sym typeface="+mn-ea"/>
              </a:rPr>
              <a:t>多部相同电梯</a:t>
            </a:r>
            <a:r>
              <a:rPr lang="en-US" altLang="zh-CN">
                <a:sym typeface="+mn-ea"/>
              </a:rPr>
              <a:t>——</a:t>
            </a:r>
            <a:r>
              <a:rPr>
                <a:sym typeface="+mn-ea"/>
              </a:rPr>
              <a:t>分配</a:t>
            </a: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5176520" cy="3846195"/>
          </a:xfrm>
        </p:spPr>
        <p:txBody>
          <a:bodyPr/>
          <a:p>
            <a:r>
              <a:rPr lang="zh-CN" altLang="en-US"/>
              <a:t>我能实现的：</a:t>
            </a:r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随机分配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性能完全交给数据决定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按照当前最佳情况分配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此时最优不代表时时最优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595" y="1501140"/>
            <a:ext cx="5176520" cy="3355340"/>
          </a:xfrm>
        </p:spPr>
        <p:txBody>
          <a:bodyPr/>
          <a:p>
            <a:r>
              <a:rPr lang="zh-CN" altLang="en-US"/>
              <a:t>敢想但不会做的：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动态规划：神仙打架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76630" y="5418455"/>
            <a:ext cx="9817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HW5</a:t>
            </a:r>
            <a:r>
              <a:rPr lang="zh-CN" altLang="en-US">
                <a:solidFill>
                  <a:schemeClr val="bg1"/>
                </a:solidFill>
              </a:rPr>
              <a:t>的单部电梯的调度策略，其实是</a:t>
            </a:r>
            <a:r>
              <a:rPr lang="en-US" altLang="zh-CN">
                <a:solidFill>
                  <a:schemeClr val="bg1"/>
                </a:solidFill>
              </a:rPr>
              <a:t>HW6</a:t>
            </a:r>
            <a:r>
              <a:rPr lang="zh-CN" altLang="en-US">
                <a:solidFill>
                  <a:schemeClr val="bg1"/>
                </a:solidFill>
              </a:rPr>
              <a:t>完成分配后每部电梯的运行策略，如果实现了最优的分配，则可以套用上次的调度策略，然而</a:t>
            </a:r>
            <a:r>
              <a:rPr lang="en-US" altLang="zh-CN">
                <a:solidFill>
                  <a:schemeClr val="bg1"/>
                </a:solidFill>
              </a:rPr>
              <a:t>......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HW6	</a:t>
            </a:r>
            <a:r>
              <a:rPr>
                <a:sym typeface="+mn-ea"/>
              </a:rPr>
              <a:t>多部相同电梯</a:t>
            </a:r>
            <a:r>
              <a:rPr lang="en-US" altLang="zh-CN">
                <a:sym typeface="+mn-ea"/>
              </a:rPr>
              <a:t>——</a:t>
            </a:r>
            <a:r>
              <a:rPr>
                <a:sym typeface="+mn-ea"/>
              </a:rPr>
              <a:t>无为而治，自由竞争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11251565" cy="4748530"/>
          </a:xfrm>
        </p:spPr>
        <p:txBody>
          <a:bodyPr/>
          <a:p>
            <a:r>
              <a:rPr lang="zh-CN" altLang="en-US"/>
              <a:t>声明：不符合实际，是对电梯资源的浪费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多部电梯竞争最近的请求</a:t>
            </a:r>
            <a:endParaRPr lang="zh-CN" altLang="en-US"/>
          </a:p>
          <a:p>
            <a:pPr lvl="1"/>
            <a:r>
              <a:rPr lang="zh-CN" altLang="en-US"/>
              <a:t>空载：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t>所有电梯主请求是所有指令中</a:t>
            </a:r>
            <a:r>
              <a:rPr lang="en-US" altLang="zh-CN"/>
              <a:t>from</a:t>
            </a:r>
            <a:r>
              <a:t>楼层离当前楼层最近的请求（</a:t>
            </a:r>
            <a:r>
              <a:rPr lang="en-US" altLang="zh-CN"/>
              <a:t>abs</a:t>
            </a:r>
            <a:r>
              <a:t>（</a:t>
            </a:r>
            <a:r>
              <a:rPr lang="en-US" altLang="zh-CN"/>
              <a:t>from - floor</a:t>
            </a:r>
            <a:r>
              <a:t>）最小值</a:t>
            </a:r>
            <a:r>
              <a:t>）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电梯内有乘客：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>
                <a:sym typeface="+mn-ea"/>
              </a:rPr>
              <a:t>所有请求的运行方向（</a:t>
            </a:r>
            <a:r>
              <a:rPr lang="en-US" altLang="zh-CN">
                <a:sym typeface="+mn-ea"/>
              </a:rPr>
              <a:t>to-from</a:t>
            </a:r>
            <a:r>
              <a:rPr>
                <a:sym typeface="+mn-ea"/>
              </a:rPr>
              <a:t>的正负表示）一定相同，也是电梯的方向</a:t>
            </a:r>
            <a:endParaRPr>
              <a:sym typeface="+mn-ea"/>
            </a:endParaRPr>
          </a:p>
          <a:p>
            <a:pPr marL="457200" lvl="1" indent="0">
              <a:buNone/>
            </a:pPr>
            <a:r>
              <a:rPr>
                <a:sym typeface="+mn-ea"/>
              </a:rPr>
              <a:t>   </a:t>
            </a:r>
            <a:r>
              <a:rPr lang="en-US" altLang="zh-CN">
                <a:sym typeface="+mn-ea"/>
              </a:rPr>
              <a:t>	</a:t>
            </a:r>
            <a:r>
              <a:rPr>
                <a:sym typeface="+mn-ea"/>
              </a:rPr>
              <a:t>允许电梯捎带同方向请求，即（</a:t>
            </a:r>
            <a:r>
              <a:rPr lang="en-US" altLang="zh-CN">
                <a:sym typeface="+mn-ea"/>
              </a:rPr>
              <a:t>state*</a:t>
            </a:r>
            <a:r>
              <a:rPr>
                <a:sym typeface="+mn-ea"/>
              </a:rPr>
              <a:t>（</a:t>
            </a:r>
            <a:r>
              <a:rPr lang="en-US" altLang="zh-CN">
                <a:sym typeface="+mn-ea"/>
              </a:rPr>
              <a:t>to-from</a:t>
            </a:r>
            <a:r>
              <a:rPr>
                <a:sym typeface="+mn-ea"/>
              </a:rPr>
              <a:t>）</a:t>
            </a:r>
            <a:r>
              <a:rPr lang="en-US" altLang="zh-CN">
                <a:sym typeface="+mn-ea"/>
              </a:rPr>
              <a:t>&gt; 0</a:t>
            </a:r>
            <a:r>
              <a:rPr>
                <a:sym typeface="+mn-ea"/>
              </a:rPr>
              <a:t>）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HW7	</a:t>
            </a:r>
            <a:r>
              <a:t>多部不同电梯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>
                <a:sym typeface="+mn-ea"/>
              </a:rPr>
              <a:t>基于</a:t>
            </a:r>
            <a:r>
              <a:rPr lang="en-US" altLang="zh-CN">
                <a:sym typeface="+mn-ea"/>
              </a:rPr>
              <a:t>HW6</a:t>
            </a:r>
            <a:r>
              <a:rPr>
                <a:sym typeface="+mn-ea"/>
              </a:rPr>
              <a:t>，并未重构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新增</a:t>
            </a:r>
            <a:r>
              <a:rPr lang="en-US" altLang="zh-CN">
                <a:sym typeface="+mn-ea"/>
              </a:rPr>
              <a:t>Person</a:t>
            </a:r>
            <a:r>
              <a:rPr>
                <a:sym typeface="+mn-ea"/>
              </a:rPr>
              <a:t>类用于</a:t>
            </a:r>
            <a:r>
              <a:rPr>
                <a:sym typeface="+mn-ea"/>
              </a:rPr>
              <a:t>将请求进一步包装，记录是否需要换乘，并拆分需要换乘的指令</a:t>
            </a:r>
            <a:endParaRPr>
              <a:sym typeface="+mn-ea"/>
            </a:endParaRPr>
          </a:p>
          <a:p>
            <a:endParaRPr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r>
              <a:rPr>
                <a:solidFill>
                  <a:schemeClr val="bg1">
                    <a:lumMod val="85000"/>
                  </a:schemeClr>
                </a:solidFill>
                <a:sym typeface="+mn-ea"/>
              </a:rPr>
              <a:t>总请求池需要拆分成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C</a:t>
            </a:r>
            <a:r>
              <a:rPr>
                <a:solidFill>
                  <a:schemeClr val="bg1">
                    <a:lumMod val="85000"/>
                  </a:schemeClr>
                </a:solidFill>
                <a:sym typeface="+mn-ea"/>
              </a:rPr>
              <a:t>类电梯请求池，和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AB</a:t>
            </a:r>
            <a:r>
              <a:rPr>
                <a:solidFill>
                  <a:schemeClr val="bg1">
                    <a:lumMod val="85000"/>
                  </a:schemeClr>
                </a:solidFill>
                <a:sym typeface="+mn-ea"/>
              </a:rPr>
              <a:t>类电梯请求池</a:t>
            </a:r>
            <a:endParaRPr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endParaRPr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r>
              <a:rPr>
                <a:solidFill>
                  <a:schemeClr val="bg1">
                    <a:lumMod val="85000"/>
                  </a:schemeClr>
                </a:solidFill>
                <a:sym typeface="+mn-ea"/>
              </a:rPr>
              <a:t>新增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Controller</a:t>
            </a:r>
            <a:r>
              <a:rPr>
                <a:solidFill>
                  <a:schemeClr val="bg1">
                    <a:lumMod val="85000"/>
                  </a:schemeClr>
                </a:solidFill>
                <a:sym typeface="+mn-ea"/>
              </a:rPr>
              <a:t>类实现分配指令进入请求池种类</a:t>
            </a:r>
            <a:endParaRPr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endParaRPr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r>
              <a:rPr>
                <a:solidFill>
                  <a:schemeClr val="bg1">
                    <a:lumMod val="85000"/>
                  </a:schemeClr>
                </a:solidFill>
                <a:sym typeface="+mn-ea"/>
              </a:rPr>
              <a:t>电梯新增楼层限制</a:t>
            </a:r>
            <a:endParaRPr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  <p:pic>
        <p:nvPicPr>
          <p:cNvPr id="6" name="内容占位符 5" descr="hw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11595" y="2058035"/>
            <a:ext cx="5176520" cy="3634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HW7	</a:t>
            </a:r>
            <a:r>
              <a:rPr>
                <a:sym typeface="+mn-ea"/>
              </a:rPr>
              <a:t>换乘</a:t>
            </a:r>
            <a:r>
              <a:rPr lang="en-US" altLang="zh-CN">
                <a:sym typeface="+mn-ea"/>
              </a:rPr>
              <a:t>...?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>
                <a:sym typeface="+mn-ea"/>
              </a:rPr>
              <a:t>不换乘：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仅根据电梯楼层限制，套用</a:t>
            </a:r>
            <a:r>
              <a:rPr lang="en-US" altLang="zh-CN">
                <a:sym typeface="+mn-ea"/>
              </a:rPr>
              <a:t>HW6</a:t>
            </a:r>
            <a:r>
              <a:rPr>
                <a:sym typeface="+mn-ea"/>
              </a:rPr>
              <a:t>的自由竞争，容易实现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运行最快的</a:t>
            </a:r>
            <a:r>
              <a:rPr lang="en-US" altLang="zh-CN">
                <a:sym typeface="+mn-ea"/>
              </a:rPr>
              <a:t>C</a:t>
            </a:r>
            <a:r>
              <a:rPr>
                <a:sym typeface="+mn-ea"/>
              </a:rPr>
              <a:t>容易被浪费（</a:t>
            </a:r>
            <a:r>
              <a:rPr lang="en-US" altLang="zh-CN">
                <a:sym typeface="+mn-ea"/>
              </a:rPr>
              <a:t>0.6s vs 0.2s)</a:t>
            </a:r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换乘</a:t>
            </a:r>
            <a:endParaRPr lang="zh-CN" altLang="en-US"/>
          </a:p>
          <a:p>
            <a:pPr lvl="1"/>
            <a:r>
              <a:rPr lang="zh-CN" altLang="en-US"/>
              <a:t>一定会带来更好的性能吗？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>
                <a:sym typeface="+mn-ea"/>
              </a:rPr>
              <a:t>传说中大佬们的做法：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动态规划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图论</a:t>
            </a:r>
            <a:endParaRPr>
              <a:sym typeface="+mn-ea"/>
            </a:endParaRPr>
          </a:p>
          <a:p>
            <a:pPr lvl="1"/>
            <a:endParaRPr lang="zh-CN" altLang="en-US"/>
          </a:p>
          <a:p>
            <a:pPr lvl="1"/>
            <a:r>
              <a:rPr lang="zh-CN" altLang="en-US"/>
              <a:t>菜鸡另辟蹊径：</a:t>
            </a:r>
            <a:endParaRPr lang="zh-CN" altLang="en-US"/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>
                <a:sym typeface="+mn-ea"/>
              </a:rPr>
              <a:t>通过计算找到合适换乘点</a:t>
            </a:r>
            <a:endParaRPr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>
                <a:sym typeface="+mn-ea"/>
              </a:rPr>
              <a:t>一个请求最多换乘一次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7055" y="5491480"/>
            <a:ext cx="664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事实证明，数据比较随机时，在绝大多数情况下换乘优于不换乘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HW7	</a:t>
            </a:r>
            <a:r>
              <a:rPr>
                <a:sym typeface="+mn-ea"/>
              </a:rPr>
              <a:t>换乘点计算</a:t>
            </a:r>
            <a:endParaRPr>
              <a:sym typeface="+mn-ea"/>
            </a:endParaRPr>
          </a:p>
        </p:txBody>
      </p:sp>
      <p:pic>
        <p:nvPicPr>
          <p:cNvPr id="5" name="内容占位符 4" descr="换乘"/>
          <p:cNvPicPr>
            <a:picLocks noChangeAspect="1"/>
          </p:cNvPicPr>
          <p:nvPr>
            <p:ph sz="half" idx="1"/>
          </p:nvPr>
        </p:nvPicPr>
        <p:blipFill>
          <a:blip r:embed="rId1"/>
          <a:srcRect t="2973" r="4639" b="36306"/>
          <a:stretch>
            <a:fillRect/>
          </a:stretch>
        </p:blipFill>
        <p:spPr>
          <a:xfrm>
            <a:off x="1871980" y="1501140"/>
            <a:ext cx="7935595" cy="14655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11885" y="3183255"/>
            <a:ext cx="98844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换乘点计算：不换乘的最优情况用时仍大于等于换乘的最坏情况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换乘点的计算：（</a:t>
            </a:r>
            <a:r>
              <a:rPr lang="en-US" altLang="zh-CN">
                <a:solidFill>
                  <a:schemeClr val="bg1"/>
                </a:solidFill>
              </a:rPr>
              <a:t>18 - A) * 0.4 &gt;= (A - 3) * 0.6 + 0.4 + 15 * 0.2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不换乘的最优情况：直接乘坐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电梯从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至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楼；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换乘的最坏情况：乘坐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电梯至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楼后，乘坐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zh-CN" altLang="en-US">
                <a:solidFill>
                  <a:schemeClr val="bg1"/>
                </a:solidFill>
              </a:rPr>
              <a:t>至</a:t>
            </a:r>
            <a:r>
              <a:rPr lang="en-US" altLang="zh-CN">
                <a:solidFill>
                  <a:schemeClr val="bg1"/>
                </a:solidFill>
              </a:rPr>
              <a:t>18</a:t>
            </a:r>
            <a:r>
              <a:rPr lang="zh-CN" altLang="en-US">
                <a:solidFill>
                  <a:schemeClr val="bg1"/>
                </a:solidFill>
              </a:rPr>
              <a:t>楼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解得</a:t>
            </a:r>
            <a:r>
              <a:rPr lang="en-US" altLang="zh-CN">
                <a:solidFill>
                  <a:schemeClr val="bg1"/>
                </a:solidFill>
              </a:rPr>
              <a:t>	A &lt;= 5.6		</a:t>
            </a:r>
            <a:r>
              <a:rPr lang="zh-CN" altLang="en-US">
                <a:solidFill>
                  <a:schemeClr val="bg1"/>
                </a:solidFill>
              </a:rPr>
              <a:t>由此确定第一个换乘临界值</a:t>
            </a:r>
            <a:r>
              <a:rPr lang="en-US" altLang="zh-CN">
                <a:solidFill>
                  <a:schemeClr val="bg1"/>
                </a:solidFill>
              </a:rPr>
              <a:t>A = 5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B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换乘点的计算：（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B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- 3) * 0.4 &gt;= (18 - B) * 0.6 + 0.4 + 15 * 0.2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第二个换乘临界值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B = 15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5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*a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5_1*b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4.xml><?xml version="1.0" encoding="utf-8"?>
<p:tagLst xmlns:p="http://schemas.openxmlformats.org/presentationml/2006/main">
  <p:tag name="KSO_WM_UNIT_TABLE_BEAUTIFY" val="smartTable{2637b399-23d8-43b3-859f-4e4f86fd5353}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1700</Words>
  <Application>WPS 演示</Application>
  <PresentationFormat>宽屏</PresentationFormat>
  <Paragraphs>215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perseverance</cp:lastModifiedBy>
  <cp:revision>220</cp:revision>
  <dcterms:created xsi:type="dcterms:W3CDTF">2019-06-19T02:08:00Z</dcterms:created>
  <dcterms:modified xsi:type="dcterms:W3CDTF">2021-04-21T16:27:40Z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