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2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7" r:id="rId4"/>
    <p:sldId id="279" r:id="rId5"/>
    <p:sldId id="280" r:id="rId6"/>
    <p:sldId id="281" r:id="rId7"/>
    <p:sldId id="260" r:id="rId8"/>
    <p:sldId id="263" r:id="rId9"/>
    <p:sldId id="265" r:id="rId10"/>
    <p:sldId id="266" r:id="rId11"/>
    <p:sldId id="289" r:id="rId12"/>
    <p:sldId id="288" r:id="rId13"/>
    <p:sldId id="291" r:id="rId14"/>
    <p:sldId id="286" r:id="rId15"/>
    <p:sldId id="292" r:id="rId16"/>
    <p:sldId id="284" r:id="rId17"/>
    <p:sldId id="287" r:id="rId18"/>
    <p:sldId id="268" r:id="rId19"/>
    <p:sldId id="293" r:id="rId20"/>
    <p:sldId id="259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10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11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12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3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14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15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6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7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8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9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20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21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6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9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10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1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12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13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4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7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8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8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9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9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9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0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0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9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11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2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9" name="任意多边形: 形状 18"/>
          <p:cNvSpPr/>
          <p:nvPr>
            <p:custDataLst>
              <p:tags r:id="rId5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>
            <p:custDataLst>
              <p:tags r:id="rId6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>
            <p:custDataLst>
              <p:tags r:id="rId7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8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10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11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9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8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9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6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7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8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9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11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12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9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10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11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Project2</a:t>
            </a:r>
            <a:r>
              <a:rPr lang="zh-CN" altLang="en-US" dirty="0"/>
              <a:t>实验讲解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Project2:User Program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系统调用框架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0DB0E3-9344-439E-BDE8-B543463770D9}"/>
              </a:ext>
            </a:extLst>
          </p:cNvPr>
          <p:cNvSpPr txBox="1"/>
          <p:nvPr/>
        </p:nvSpPr>
        <p:spPr>
          <a:xfrm>
            <a:off x="1512917" y="1787236"/>
            <a:ext cx="553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系统调用的目的是什么？</a:t>
            </a:r>
            <a:endParaRPr lang="en-US" altLang="zh-CN" dirty="0"/>
          </a:p>
          <a:p>
            <a:r>
              <a:rPr lang="zh-CN" altLang="en-US" dirty="0"/>
              <a:t>我们实现系统调用，其实是为了在已经实现特权级分离的情况下，提供给用户接口，让其可以调用一些内核态的功能。</a:t>
            </a:r>
            <a:endParaRPr lang="en-US" altLang="zh-CN" dirty="0"/>
          </a:p>
          <a:p>
            <a:r>
              <a:rPr lang="zh-CN" altLang="en-US" dirty="0"/>
              <a:t>要实现这个调用，很显然需要一个中断的机制。值得庆幸的是，中断的机制</a:t>
            </a:r>
            <a:r>
              <a:rPr lang="en-US" altLang="zh-CN" dirty="0"/>
              <a:t>pintos</a:t>
            </a:r>
            <a:r>
              <a:rPr lang="zh-CN" altLang="en-US" dirty="0"/>
              <a:t>已经帮我们完成了，我们需要在这一部分完成的就是保存中断现场时传递参数，以及开始调用函数时获取参数。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系统调用框架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0DB0E3-9344-439E-BDE8-B543463770D9}"/>
              </a:ext>
            </a:extLst>
          </p:cNvPr>
          <p:cNvSpPr txBox="1"/>
          <p:nvPr/>
        </p:nvSpPr>
        <p:spPr>
          <a:xfrm>
            <a:off x="556954" y="1679171"/>
            <a:ext cx="4829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获取参数这一步相对简单，我们需要在</a:t>
            </a:r>
            <a:r>
              <a:rPr lang="en-US" altLang="zh-CN" dirty="0" err="1"/>
              <a:t>syscall.c</a:t>
            </a:r>
            <a:r>
              <a:rPr lang="en-US" altLang="zh-CN" dirty="0"/>
              <a:t> </a:t>
            </a:r>
            <a:r>
              <a:rPr lang="zh-CN" altLang="en-US" dirty="0"/>
              <a:t>这一文件中，通过传入的栈帧指针</a:t>
            </a:r>
            <a:r>
              <a:rPr lang="en-US" altLang="zh-CN" dirty="0" err="1"/>
              <a:t>intr_frame</a:t>
            </a:r>
            <a:r>
              <a:rPr lang="zh-CN" altLang="en-US" dirty="0"/>
              <a:t>，来获得保存在</a:t>
            </a:r>
            <a:r>
              <a:rPr lang="en-US" altLang="zh-CN" dirty="0" err="1"/>
              <a:t>esp</a:t>
            </a:r>
            <a:r>
              <a:rPr lang="en-US" altLang="zh-CN" dirty="0"/>
              <a:t>(</a:t>
            </a:r>
            <a:r>
              <a:rPr lang="zh-CN" altLang="en-US" dirty="0"/>
              <a:t>栈顶指针</a:t>
            </a:r>
            <a:r>
              <a:rPr lang="en-US" altLang="zh-CN" dirty="0"/>
              <a:t>)</a:t>
            </a:r>
            <a:r>
              <a:rPr lang="zh-CN" altLang="en-US" dirty="0"/>
              <a:t>中的参数。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但想要弄明白这个参数到底有几个，怎么压栈的，我们还需要知道参数的压栈过程。参数的压栈过程被实现在</a:t>
            </a:r>
            <a:r>
              <a:rPr lang="en-US" altLang="zh-CN" dirty="0" err="1"/>
              <a:t>process.c</a:t>
            </a:r>
            <a:r>
              <a:rPr lang="zh-CN" altLang="en-US" dirty="0"/>
              <a:t>中，在开始参数压栈前，由于我们传入的参数是整体且为字符串形式，类似于</a:t>
            </a:r>
            <a:r>
              <a:rPr lang="en-US" altLang="zh-CN" dirty="0"/>
              <a:t>”</a:t>
            </a:r>
            <a:r>
              <a:rPr lang="en-US" altLang="zh-CN" dirty="0" err="1"/>
              <a:t>a.out</a:t>
            </a:r>
            <a:r>
              <a:rPr lang="en-US" altLang="zh-CN" dirty="0"/>
              <a:t> arg1 arg2 arg3”</a:t>
            </a:r>
            <a:r>
              <a:rPr lang="zh-CN" altLang="en-US" dirty="0"/>
              <a:t>，我们首先需要将其拷贝分割等，这一部分请参阅操作手册，我们着重讲讲压栈图。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5FB29D-BEC0-469E-9711-2628AC92B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-149629"/>
            <a:ext cx="5219700" cy="454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CF6C7-A7DE-4F39-990E-4D41DFC71D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5620" y="993910"/>
            <a:ext cx="5005330" cy="41015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31023B-097F-4D1A-AC60-812D829ED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32019"/>
            <a:ext cx="4533900" cy="4286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8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系统调用程序接口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AF81EE2-622F-4D3D-B185-7937E18B13E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52349080"/>
              </p:ext>
            </p:extLst>
          </p:nvPr>
        </p:nvGraphicFramePr>
        <p:xfrm>
          <a:off x="1257300" y="1026795"/>
          <a:ext cx="9677400" cy="504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接口函数声明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需要调用的函数及其位置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(void)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/devices/</a:t>
                      </a:r>
                      <a:r>
                        <a:rPr lang="en-US" altLang="zh-CN" dirty="0" err="1"/>
                        <a:t>shutdown.c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shutdown_power_off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/threads/</a:t>
                      </a:r>
                      <a:r>
                        <a:rPr lang="en-US" altLang="zh-CN" dirty="0" err="1"/>
                        <a:t>thread.c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中的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thread_exit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(void)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(const char *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cmd_line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userprog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process.c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tid_t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process_execute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char *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userprog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process.c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process_wait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child_tid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(const char *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unsigned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initial_size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filesys_create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char *name,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initial_size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(const char *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filesys_remove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char *name)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(const char *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 file *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filesys_open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char *name)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046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系统调用程序接口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AF81EE2-622F-4D3D-B185-7937E18B13E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3889649"/>
              </p:ext>
            </p:extLst>
          </p:nvPr>
        </p:nvGraphicFramePr>
        <p:xfrm>
          <a:off x="1174172" y="1017732"/>
          <a:ext cx="9677400" cy="550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接口函数声明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需要调用的函数及其位置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file_length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unsigned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/devices/</a:t>
                      </a:r>
                      <a:r>
                        <a:rPr lang="en-US" altLang="zh-CN" dirty="0" err="1"/>
                        <a:t>input.c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uint8_t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input_getc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(void) </a:t>
                      </a:r>
                    </a:p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file_read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*file, void *buffer,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unsigned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/lib/kernel/</a:t>
                      </a:r>
                      <a:r>
                        <a:rPr lang="en-US" altLang="zh-CN" dirty="0" err="1"/>
                        <a:t>console.c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putbuf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(const char *buffer,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 </a:t>
                      </a:r>
                    </a:p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file_write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*file, const void *buffer,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unsigned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file_seek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file_tell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 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filesys.c</a:t>
                      </a:r>
                      <a:r>
                        <a:rPr lang="zh-CN" altLang="en-US" dirty="0"/>
                        <a:t>中的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file_close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(struct file *file)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59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44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实验顺序推荐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16EB53-727F-4D1D-8F45-647337CDC893}"/>
              </a:ext>
            </a:extLst>
          </p:cNvPr>
          <p:cNvGrpSpPr/>
          <p:nvPr/>
        </p:nvGrpSpPr>
        <p:grpSpPr>
          <a:xfrm>
            <a:off x="375920" y="2900680"/>
            <a:ext cx="1541145" cy="844550"/>
            <a:chOff x="10268" y="2501"/>
            <a:chExt cx="2427" cy="1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CD7C2E-7E87-42D3-A4C6-7CACE143B5AF}"/>
                </a:ext>
              </a:extLst>
            </p:cNvPr>
            <p:cNvSpPr/>
            <p:nvPr/>
          </p:nvSpPr>
          <p:spPr>
            <a:xfrm>
              <a:off x="10268" y="2501"/>
              <a:ext cx="2427" cy="1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CB164B0-ECAD-47AB-891E-411583B153C1}"/>
                </a:ext>
              </a:extLst>
            </p:cNvPr>
            <p:cNvSpPr txBox="1"/>
            <p:nvPr/>
          </p:nvSpPr>
          <p:spPr>
            <a:xfrm>
              <a:off x="10450" y="2758"/>
              <a:ext cx="2092" cy="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前置准备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2B2161-EA13-4255-BF76-3DD6162C649E}"/>
              </a:ext>
            </a:extLst>
          </p:cNvPr>
          <p:cNvGrpSpPr/>
          <p:nvPr/>
        </p:nvGrpSpPr>
        <p:grpSpPr>
          <a:xfrm>
            <a:off x="3416011" y="2900680"/>
            <a:ext cx="1654810" cy="844550"/>
            <a:chOff x="10268" y="2501"/>
            <a:chExt cx="2606" cy="13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550C5D-B259-46D4-8B15-C3B63241A1B8}"/>
                </a:ext>
              </a:extLst>
            </p:cNvPr>
            <p:cNvSpPr/>
            <p:nvPr/>
          </p:nvSpPr>
          <p:spPr>
            <a:xfrm>
              <a:off x="10268" y="2501"/>
              <a:ext cx="2427" cy="13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75B7FF-F634-4FF7-B77E-D50629D2D821}"/>
                </a:ext>
              </a:extLst>
            </p:cNvPr>
            <p:cNvSpPr txBox="1"/>
            <p:nvPr/>
          </p:nvSpPr>
          <p:spPr>
            <a:xfrm>
              <a:off x="10268" y="2758"/>
              <a:ext cx="2606" cy="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打印退出信息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9916DA-A84C-4101-890D-E221329172F9}"/>
              </a:ext>
            </a:extLst>
          </p:cNvPr>
          <p:cNvGrpSpPr/>
          <p:nvPr/>
        </p:nvGrpSpPr>
        <p:grpSpPr>
          <a:xfrm>
            <a:off x="6569767" y="2900680"/>
            <a:ext cx="1541145" cy="844550"/>
            <a:chOff x="10268" y="2534"/>
            <a:chExt cx="2427" cy="1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094673-0B8B-47D5-964C-7B6EA3D2D52C}"/>
                </a:ext>
              </a:extLst>
            </p:cNvPr>
            <p:cNvSpPr/>
            <p:nvPr/>
          </p:nvSpPr>
          <p:spPr>
            <a:xfrm>
              <a:off x="10268" y="2534"/>
              <a:ext cx="2427" cy="1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BAEEEC-D0F3-4E7D-9611-4FBB1C9302CC}"/>
                </a:ext>
              </a:extLst>
            </p:cNvPr>
            <p:cNvSpPr txBox="1"/>
            <p:nvPr/>
          </p:nvSpPr>
          <p:spPr>
            <a:xfrm>
              <a:off x="10450" y="2758"/>
              <a:ext cx="2092" cy="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其他框架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FF4A44-4E85-4424-BCD7-38BEA914D49C}"/>
              </a:ext>
            </a:extLst>
          </p:cNvPr>
          <p:cNvGrpSpPr/>
          <p:nvPr/>
        </p:nvGrpSpPr>
        <p:grpSpPr>
          <a:xfrm>
            <a:off x="9426343" y="2900680"/>
            <a:ext cx="1840230" cy="844550"/>
            <a:chOff x="9979" y="2534"/>
            <a:chExt cx="2898" cy="133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045A1E4-2479-44F7-85B0-8068D2A4EF49}"/>
                </a:ext>
              </a:extLst>
            </p:cNvPr>
            <p:cNvSpPr/>
            <p:nvPr/>
          </p:nvSpPr>
          <p:spPr>
            <a:xfrm>
              <a:off x="10268" y="2534"/>
              <a:ext cx="2427" cy="1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4DF3CE5-1944-4FE1-A4C4-75B820250066}"/>
                </a:ext>
              </a:extLst>
            </p:cNvPr>
            <p:cNvSpPr txBox="1"/>
            <p:nvPr/>
          </p:nvSpPr>
          <p:spPr>
            <a:xfrm>
              <a:off x="9979" y="2758"/>
              <a:ext cx="2898" cy="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实现调用接口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6806BF-17D1-48F7-A5CA-623611583C52}"/>
              </a:ext>
            </a:extLst>
          </p:cNvPr>
          <p:cNvCxnSpPr>
            <a:stCxn id="7" idx="3"/>
          </p:cNvCxnSpPr>
          <p:nvPr/>
        </p:nvCxnSpPr>
        <p:spPr>
          <a:xfrm>
            <a:off x="1917065" y="3322955"/>
            <a:ext cx="1498946" cy="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58B8C5-8779-4C03-8828-E03637887070}"/>
              </a:ext>
            </a:extLst>
          </p:cNvPr>
          <p:cNvCxnSpPr>
            <a:endCxn id="13" idx="1"/>
          </p:cNvCxnSpPr>
          <p:nvPr/>
        </p:nvCxnSpPr>
        <p:spPr>
          <a:xfrm>
            <a:off x="4957156" y="3322955"/>
            <a:ext cx="161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AA1C8F-ABBA-498A-8406-6EE4EE9DD874}"/>
              </a:ext>
            </a:extLst>
          </p:cNvPr>
          <p:cNvCxnSpPr>
            <a:stCxn id="13" idx="3"/>
          </p:cNvCxnSpPr>
          <p:nvPr/>
        </p:nvCxnSpPr>
        <p:spPr>
          <a:xfrm>
            <a:off x="8110912" y="3322955"/>
            <a:ext cx="149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D55D698-23EB-4C5C-BD52-8E72D011DCB8}"/>
              </a:ext>
            </a:extLst>
          </p:cNvPr>
          <p:cNvSpPr txBox="1"/>
          <p:nvPr/>
        </p:nvSpPr>
        <p:spPr>
          <a:xfrm>
            <a:off x="141316" y="3906982"/>
            <a:ext cx="24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详见操作手册， 主要完成了部分参数获取、接口函数</a:t>
            </a:r>
            <a:r>
              <a:rPr lang="en-US" altLang="zh-CN" dirty="0"/>
              <a:t>exit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的一部分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2C85D1-D356-4FDC-82D6-A1237585395B}"/>
              </a:ext>
            </a:extLst>
          </p:cNvPr>
          <p:cNvSpPr txBox="1"/>
          <p:nvPr/>
        </p:nvSpPr>
        <p:spPr>
          <a:xfrm>
            <a:off x="3217025" y="3906982"/>
            <a:ext cx="20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补充完成了</a:t>
            </a:r>
            <a:r>
              <a:rPr lang="en-US" altLang="zh-CN" dirty="0"/>
              <a:t>exit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8E353A-CBA4-49FE-B0B4-CE6FE9747DE8}"/>
              </a:ext>
            </a:extLst>
          </p:cNvPr>
          <p:cNvSpPr txBox="1"/>
          <p:nvPr/>
        </p:nvSpPr>
        <p:spPr>
          <a:xfrm>
            <a:off x="6350924" y="3848793"/>
            <a:ext cx="2069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完成了参数解析、参数压栈等步骤、同时检查了获取参数时参数地址的问题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C6D36A-F5EB-4257-A898-BCD37A08A0B2}"/>
              </a:ext>
            </a:extLst>
          </p:cNvPr>
          <p:cNvSpPr txBox="1"/>
          <p:nvPr/>
        </p:nvSpPr>
        <p:spPr>
          <a:xfrm>
            <a:off x="9426343" y="3848793"/>
            <a:ext cx="19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实现了其他的接口函数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13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44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前置准备与打印进程退出信息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C8ECEA-4114-4BB6-A009-CA9F2916736D}"/>
              </a:ext>
            </a:extLst>
          </p:cNvPr>
          <p:cNvSpPr txBox="1"/>
          <p:nvPr/>
        </p:nvSpPr>
        <p:spPr>
          <a:xfrm>
            <a:off x="1404851" y="2335877"/>
            <a:ext cx="9584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r>
              <a:rPr lang="zh-CN" altLang="en-US" dirty="0"/>
              <a:t>的前置准备工作非常麻烦，完成这些工作是为了能让后续的系统调用可以体现出来，否则就无法做到一部分一部分点逐步通过。我们在前置准备中需要为系统调用提供栈的占用位置，获取参数，实现一部分的</a:t>
            </a:r>
            <a:r>
              <a:rPr lang="en-US" altLang="zh-CN" dirty="0"/>
              <a:t>exit()</a:t>
            </a:r>
            <a:r>
              <a:rPr lang="zh-CN" altLang="en-US" dirty="0"/>
              <a:t>调用，实现一部分的</a:t>
            </a:r>
            <a:r>
              <a:rPr lang="en-US" altLang="zh-CN" dirty="0"/>
              <a:t>write()</a:t>
            </a:r>
            <a:r>
              <a:rPr lang="zh-CN" altLang="en-US" dirty="0"/>
              <a:t>调用以便于可以向</a:t>
            </a:r>
            <a:r>
              <a:rPr lang="en-US" altLang="zh-CN" dirty="0"/>
              <a:t>console</a:t>
            </a:r>
            <a:r>
              <a:rPr lang="zh-CN" altLang="en-US" dirty="0"/>
              <a:t>打印信息，最后是实现简单的</a:t>
            </a:r>
            <a:r>
              <a:rPr lang="en-US" altLang="zh-CN" dirty="0"/>
              <a:t>wait()</a:t>
            </a:r>
            <a:r>
              <a:rPr lang="zh-CN" altLang="en-US" dirty="0"/>
              <a:t>防止进程立即结束。具体内容可以参考会发给大家的实验手册。</a:t>
            </a:r>
            <a:endParaRPr lang="en-US" altLang="zh-CN" dirty="0"/>
          </a:p>
          <a:p>
            <a:r>
              <a:rPr lang="zh-CN" altLang="en-US" dirty="0"/>
              <a:t>打印进程退出信息也没有专门的测试点，但由于</a:t>
            </a:r>
            <a:r>
              <a:rPr lang="en-US" altLang="zh-CN" dirty="0"/>
              <a:t>pintos</a:t>
            </a:r>
            <a:r>
              <a:rPr lang="zh-CN" altLang="en-US" dirty="0"/>
              <a:t>进程退出时都需要返回一个退出码，这个是给父进程确认子进程状态使用的， 这就需要我们完善</a:t>
            </a:r>
            <a:r>
              <a:rPr lang="en-US" altLang="zh-CN" dirty="0"/>
              <a:t>exit()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6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58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进程参数一般测试点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3BAB7B-0A59-4197-9A50-2DF0D4FBC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41802"/>
              </p:ext>
            </p:extLst>
          </p:nvPr>
        </p:nvGraphicFramePr>
        <p:xfrm>
          <a:off x="2094807" y="1853738"/>
          <a:ext cx="8294658" cy="3674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589">
                  <a:extLst>
                    <a:ext uri="{9D8B030D-6E8A-4147-A177-3AD203B41FA5}">
                      <a16:colId xmlns:a16="http://schemas.microsoft.com/office/drawing/2014/main" val="457906382"/>
                    </a:ext>
                  </a:extLst>
                </a:gridCol>
                <a:gridCol w="2063589">
                  <a:extLst>
                    <a:ext uri="{9D8B030D-6E8A-4147-A177-3AD203B41FA5}">
                      <a16:colId xmlns:a16="http://schemas.microsoft.com/office/drawing/2014/main" val="1039250456"/>
                    </a:ext>
                  </a:extLst>
                </a:gridCol>
                <a:gridCol w="4167480">
                  <a:extLst>
                    <a:ext uri="{9D8B030D-6E8A-4147-A177-3AD203B41FA5}">
                      <a16:colId xmlns:a16="http://schemas.microsoft.com/office/drawing/2014/main" val="2944600387"/>
                    </a:ext>
                  </a:extLst>
                </a:gridCol>
              </a:tblGrid>
              <a:tr h="2893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529989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args</a:t>
                      </a:r>
                      <a:r>
                        <a:rPr lang="en-US" sz="1150" kern="100" dirty="0">
                          <a:effectLst/>
                        </a:rPr>
                        <a:t>-none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命令没有任何的参数，检查第</a:t>
                      </a:r>
                      <a:r>
                        <a:rPr lang="en-US" sz="1200" kern="100">
                          <a:effectLst/>
                        </a:rPr>
                        <a:t> 0 </a:t>
                      </a:r>
                      <a:r>
                        <a:rPr lang="zh-CN" sz="1200" kern="100">
                          <a:effectLst/>
                        </a:rPr>
                        <a:t>个参数是不是文件名，运行命令为</a:t>
                      </a:r>
                      <a:r>
                        <a:rPr lang="en-US" sz="1200" kern="100">
                          <a:effectLst/>
                        </a:rPr>
                        <a:t>args-none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765014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args</a:t>
                      </a:r>
                      <a:r>
                        <a:rPr lang="en-US" sz="1150" kern="100" dirty="0">
                          <a:effectLst/>
                        </a:rPr>
                        <a:t>-single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有一个参数，检查参数数量和内容是否正确，运行命令为</a:t>
                      </a:r>
                      <a:r>
                        <a:rPr lang="en-US" sz="1200" kern="100">
                          <a:effectLst/>
                        </a:rPr>
                        <a:t>args-single onearg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478923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args</a:t>
                      </a:r>
                      <a:r>
                        <a:rPr lang="en-US" sz="1150" kern="100" dirty="0">
                          <a:effectLst/>
                        </a:rPr>
                        <a:t>-multiple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一共有</a:t>
                      </a:r>
                      <a:r>
                        <a:rPr lang="en-US" sz="1200" kern="100">
                          <a:effectLst/>
                        </a:rPr>
                        <a:t> 4 </a:t>
                      </a:r>
                      <a:r>
                        <a:rPr lang="zh-CN" sz="1200" kern="100">
                          <a:effectLst/>
                        </a:rPr>
                        <a:t>个参数，运行命令为</a:t>
                      </a:r>
                      <a:r>
                        <a:rPr lang="en-US" sz="1200" kern="100">
                          <a:effectLst/>
                        </a:rPr>
                        <a:t>args-multiple some arguments for you!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615135"/>
                  </a:ext>
                </a:extLst>
              </a:tr>
              <a:tr h="612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args</a:t>
                      </a:r>
                      <a:r>
                        <a:rPr lang="en-US" sz="1150" kern="100" dirty="0">
                          <a:effectLst/>
                        </a:rPr>
                        <a:t>-many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一共有</a:t>
                      </a:r>
                      <a:r>
                        <a:rPr lang="en-US" sz="1200" kern="100" dirty="0">
                          <a:effectLst/>
                        </a:rPr>
                        <a:t> 22 </a:t>
                      </a:r>
                      <a:r>
                        <a:rPr lang="zh-CN" sz="1200" kern="100" dirty="0">
                          <a:effectLst/>
                        </a:rPr>
                        <a:t>各参数，运行命令为</a:t>
                      </a:r>
                      <a:r>
                        <a:rPr lang="en-US" sz="1200" kern="100" dirty="0" err="1">
                          <a:effectLst/>
                        </a:rPr>
                        <a:t>args</a:t>
                      </a:r>
                      <a:r>
                        <a:rPr lang="en-US" sz="1200" kern="100" dirty="0">
                          <a:effectLst/>
                        </a:rPr>
                        <a:t>-many a b c d e f g h </a:t>
                      </a:r>
                      <a:r>
                        <a:rPr lang="en-US" sz="1200" kern="100" dirty="0" err="1">
                          <a:effectLst/>
                        </a:rPr>
                        <a:t>i</a:t>
                      </a:r>
                      <a:r>
                        <a:rPr lang="en-US" sz="1200" kern="100" dirty="0">
                          <a:effectLst/>
                        </a:rPr>
                        <a:t> j k l m n o p q r s t u v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122350"/>
                  </a:ext>
                </a:extLst>
              </a:tr>
              <a:tr h="9358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args</a:t>
                      </a:r>
                      <a:r>
                        <a:rPr lang="en-US" sz="1150" kern="100" dirty="0">
                          <a:effectLst/>
                        </a:rPr>
                        <a:t>-</a:t>
                      </a:r>
                      <a:r>
                        <a:rPr lang="en-US" sz="1150" kern="100" dirty="0" err="1">
                          <a:effectLst/>
                        </a:rPr>
                        <a:t>dbl</a:t>
                      </a:r>
                      <a:r>
                        <a:rPr lang="en-US" sz="1150" kern="100" dirty="0">
                          <a:effectLst/>
                        </a:rPr>
                        <a:t>-space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有参数用两个空格间隔，确保要识别正确，运行命令为</a:t>
                      </a:r>
                      <a:r>
                        <a:rPr lang="en-US" sz="1200" kern="100" dirty="0" err="1">
                          <a:effectLst/>
                        </a:rPr>
                        <a:t>args</a:t>
                      </a: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en-US" sz="1200" kern="100" dirty="0" err="1">
                          <a:effectLst/>
                        </a:rPr>
                        <a:t>dbl</a:t>
                      </a:r>
                      <a:r>
                        <a:rPr lang="en-US" sz="1200" kern="100" dirty="0">
                          <a:effectLst/>
                        </a:rPr>
                        <a:t>-space two  spaces!</a:t>
                      </a:r>
                      <a:r>
                        <a:rPr lang="zh-CN" sz="1200" kern="100" dirty="0">
                          <a:effectLst/>
                        </a:rPr>
                        <a:t>。不需要特别在意这个。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1098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4220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58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进程参数特殊点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EFBA777-BF7A-430B-9863-8BB82D04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7630"/>
              </p:ext>
            </p:extLst>
          </p:nvPr>
        </p:nvGraphicFramePr>
        <p:xfrm>
          <a:off x="375920" y="2211835"/>
          <a:ext cx="7057390" cy="3147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75072844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3566606754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212005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5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sc</a:t>
                      </a:r>
                      <a:r>
                        <a:rPr lang="en-US" sz="1150" kern="100" dirty="0">
                          <a:effectLst/>
                        </a:rPr>
                        <a:t>-bad-</a:t>
                      </a:r>
                      <a:r>
                        <a:rPr lang="en-US" sz="1150" kern="100" dirty="0" err="1">
                          <a:effectLst/>
                        </a:rPr>
                        <a:t>sp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esp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指向非法的地方之后触发系统调用，正常情况下应该</a:t>
                      </a:r>
                      <a:r>
                        <a:rPr lang="en-US" sz="1200" kern="100" dirty="0">
                          <a:effectLst/>
                        </a:rPr>
                        <a:t> exit(-1)</a:t>
                      </a:r>
                      <a:r>
                        <a:rPr lang="zh-CN" sz="1200" kern="100" dirty="0">
                          <a:effectLst/>
                        </a:rPr>
                        <a:t>。测试用例是利用内联汇编来实现的。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37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sc</a:t>
                      </a:r>
                      <a:r>
                        <a:rPr lang="en-US" sz="1150" kern="100" dirty="0">
                          <a:effectLst/>
                        </a:rPr>
                        <a:t>-bad-</a:t>
                      </a:r>
                      <a:r>
                        <a:rPr lang="en-US" sz="1150" kern="100" dirty="0" err="1">
                          <a:effectLst/>
                        </a:rPr>
                        <a:t>arg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esp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指向了栈顶下</a:t>
                      </a:r>
                      <a:r>
                        <a:rPr lang="en-US" sz="1200" kern="100" dirty="0">
                          <a:effectLst/>
                        </a:rPr>
                        <a:t> 4 </a:t>
                      </a:r>
                      <a:r>
                        <a:rPr lang="zh-CN" sz="1200" kern="100" dirty="0">
                          <a:effectLst/>
                        </a:rPr>
                        <a:t>字节（刚好放进了</a:t>
                      </a:r>
                      <a:r>
                        <a:rPr lang="en-US" sz="1200" kern="100" dirty="0">
                          <a:effectLst/>
                        </a:rPr>
                        <a:t> exit </a:t>
                      </a:r>
                      <a:r>
                        <a:rPr lang="zh-CN" sz="1200" kern="100" dirty="0">
                          <a:effectLst/>
                        </a:rPr>
                        <a:t>的系统调用号），试图在获取系统调用的参数时访问非法的内存区域，正常情况下应该以</a:t>
                      </a:r>
                      <a:r>
                        <a:rPr lang="en-US" sz="1200" kern="100" dirty="0">
                          <a:effectLst/>
                        </a:rPr>
                        <a:t> exit(-1) </a:t>
                      </a:r>
                      <a:r>
                        <a:rPr lang="zh-CN" sz="1200" kern="100" dirty="0">
                          <a:effectLst/>
                        </a:rPr>
                        <a:t>退出。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439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sc</a:t>
                      </a:r>
                      <a:r>
                        <a:rPr lang="en-US" sz="1150" kern="100" dirty="0">
                          <a:effectLst/>
                        </a:rPr>
                        <a:t>-boundary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</a:t>
                      </a:r>
                      <a:r>
                        <a:rPr lang="en-US" sz="1200" kern="100" dirty="0">
                          <a:effectLst/>
                        </a:rPr>
                        <a:t> exit </a:t>
                      </a:r>
                      <a:r>
                        <a:rPr lang="zh-CN" sz="1200" kern="100" dirty="0">
                          <a:effectLst/>
                        </a:rPr>
                        <a:t>的系统调用号和参数正好放在页边界，观察退出状态值是否正常。不需要特别在意这个。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245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sc-boundary-2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</a:t>
                      </a:r>
                      <a:r>
                        <a:rPr lang="en-US" sz="1200" kern="100" dirty="0">
                          <a:effectLst/>
                        </a:rPr>
                        <a:t> exit </a:t>
                      </a:r>
                      <a:r>
                        <a:rPr lang="zh-CN" sz="1200" kern="100" dirty="0">
                          <a:effectLst/>
                        </a:rPr>
                        <a:t>的参数的前三个字节和最后一个字节存放在页边界，观察退出状态值是否正常。不需要特别在意这个。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957459"/>
                  </a:ext>
                </a:extLst>
              </a:tr>
            </a:tbl>
          </a:graphicData>
        </a:graphic>
      </p:graphicFrame>
      <p:pic>
        <p:nvPicPr>
          <p:cNvPr id="7" name="图片 6" descr="none">
            <a:extLst>
              <a:ext uri="{FF2B5EF4-FFF2-40B4-BE49-F238E27FC236}">
                <a16:creationId xmlns:a16="http://schemas.microsoft.com/office/drawing/2014/main" id="{17BC7A8B-0AF3-4138-A897-5883E2A474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80" y="1356649"/>
            <a:ext cx="3848100" cy="48577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037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981" y="170642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系统调用讲解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4985" y="1337310"/>
            <a:ext cx="514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实验做到这里，就进入了一个较为轻松的阶段，接下来就是按照实验手册或者官方文档的提示，逐渐填充系统调用，这一个过程比较轻松。我们在这里稍微讲一个接口函数。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BD573-288C-4991-A82D-314B91AD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04" y="2918286"/>
            <a:ext cx="7019925" cy="3714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981" y="170642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其他系统调用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3449" y="2004067"/>
            <a:ext cx="514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最难的一个点是资源释放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(multi-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</a:rPr>
              <a:t>oom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Pintos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希望大家在完成内核的一些操作时，不要造成内存溢出，从而减少可用的内存空间，所以大家在使用一些会开辟内存空间的函数时，一定要记住销毁资源，需要销毁的地方在操作手册中都做了提示。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AF3F01-EBAA-4639-BDA7-0525EBD02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17" y="0"/>
            <a:ext cx="536754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457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>
            <p:custDataLst>
              <p:tags r:id="rId2"/>
            </p:custDataLst>
          </p:nvPr>
        </p:nvSpPr>
        <p:spPr>
          <a:xfrm rot="19702030" flipH="1">
            <a:off x="10098949" y="4998053"/>
            <a:ext cx="328837" cy="283480"/>
          </a:xfrm>
          <a:prstGeom prst="hexagon">
            <a:avLst/>
          </a:prstGeom>
          <a:solidFill>
            <a:schemeClr val="accent2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 lnSpcReduction="20000"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5137713" y="1798861"/>
            <a:ext cx="1974790" cy="338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1600" kern="1200" cap="none" spc="150" normalizeH="0" noProof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CONTENTS</a:t>
            </a: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5140501" y="1027881"/>
            <a:ext cx="1910997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5400" kern="1200" cap="none" spc="150" normalizeH="0" noProof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微软雅黑" charset="-122"/>
                <a:sym typeface="+mn-lt"/>
              </a:rPr>
              <a:t>目录</a:t>
            </a:r>
          </a:p>
        </p:txBody>
      </p:sp>
      <p:sp>
        <p:nvSpPr>
          <p:cNvPr id="17" name="文本框 12"/>
          <p:cNvSpPr txBox="1"/>
          <p:nvPr>
            <p:custDataLst>
              <p:tags r:id="rId5"/>
            </p:custDataLst>
          </p:nvPr>
        </p:nvSpPr>
        <p:spPr>
          <a:xfrm>
            <a:off x="4080455" y="3226701"/>
            <a:ext cx="87075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01</a:t>
            </a:r>
            <a:endParaRPr lang="zh-CN" altLang="en-US" sz="48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19" name="TextBox 2"/>
          <p:cNvSpPr txBox="1"/>
          <p:nvPr>
            <p:custDataLst>
              <p:tags r:id="rId6"/>
            </p:custDataLst>
          </p:nvPr>
        </p:nvSpPr>
        <p:spPr>
          <a:xfrm>
            <a:off x="5137713" y="3429000"/>
            <a:ext cx="3768686" cy="4138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+mn-lt"/>
              </a:rPr>
              <a:t>实验环境介绍</a:t>
            </a:r>
          </a:p>
        </p:txBody>
      </p:sp>
      <p:sp>
        <p:nvSpPr>
          <p:cNvPr id="20" name="六边形 19"/>
          <p:cNvSpPr/>
          <p:nvPr>
            <p:custDataLst>
              <p:tags r:id="rId7"/>
            </p:custDataLst>
          </p:nvPr>
        </p:nvSpPr>
        <p:spPr>
          <a:xfrm rot="19702030" flipH="1">
            <a:off x="5209508" y="3287260"/>
            <a:ext cx="328837" cy="283480"/>
          </a:xfrm>
          <a:prstGeom prst="hexagon">
            <a:avLst/>
          </a:prstGeom>
          <a:solidFill>
            <a:schemeClr val="accent2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 lnSpcReduction="20000"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4" name="六边形 23"/>
          <p:cNvSpPr/>
          <p:nvPr>
            <p:custDataLst>
              <p:tags r:id="rId8"/>
            </p:custDataLst>
          </p:nvPr>
        </p:nvSpPr>
        <p:spPr>
          <a:xfrm rot="19702030" flipH="1">
            <a:off x="5209508" y="4971964"/>
            <a:ext cx="328837" cy="283480"/>
          </a:xfrm>
          <a:prstGeom prst="hexagon">
            <a:avLst/>
          </a:prstGeom>
          <a:solidFill>
            <a:schemeClr val="accent2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 lnSpcReduction="20000"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9" name="文本框 12"/>
          <p:cNvSpPr txBox="1"/>
          <p:nvPr>
            <p:custDataLst>
              <p:tags r:id="rId9"/>
            </p:custDataLst>
          </p:nvPr>
        </p:nvSpPr>
        <p:spPr>
          <a:xfrm>
            <a:off x="4080455" y="4956191"/>
            <a:ext cx="87075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02</a:t>
            </a:r>
            <a:endParaRPr lang="zh-CN" altLang="en-US" sz="48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30" name="TextBox 2"/>
          <p:cNvSpPr txBox="1"/>
          <p:nvPr>
            <p:custDataLst>
              <p:tags r:id="rId10"/>
            </p:custDataLst>
          </p:nvPr>
        </p:nvSpPr>
        <p:spPr>
          <a:xfrm>
            <a:off x="5137713" y="5164430"/>
            <a:ext cx="3768686" cy="4138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+mn-lt"/>
              </a:rPr>
              <a:t>实验内容介绍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321759" y="264413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01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实验环境介绍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  <a:cs typeface="+mj-ea"/>
              </a:rPr>
              <a:t>Pintos</a:t>
            </a:r>
            <a:r>
              <a:rPr lang="zh-CN" altLang="en-US" sz="2400">
                <a:latin typeface="+mj-ea"/>
                <a:ea typeface="+mj-ea"/>
                <a:cs typeface="+mj-ea"/>
              </a:rPr>
              <a:t>实验环境介绍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410" y="2515870"/>
            <a:ext cx="4213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Pintos</a:t>
            </a:r>
            <a:r>
              <a:rPr lang="zh-CN" altLang="en-US"/>
              <a:t>是一个小型的操作系统，其运行在</a:t>
            </a:r>
            <a:r>
              <a:rPr lang="en-US" altLang="zh-CN"/>
              <a:t>x86</a:t>
            </a:r>
            <a:r>
              <a:rPr lang="zh-CN" altLang="en-US"/>
              <a:t>硬件模拟器</a:t>
            </a:r>
            <a:r>
              <a:rPr lang="en-US" altLang="zh-CN"/>
              <a:t>bochs</a:t>
            </a:r>
            <a:r>
              <a:rPr lang="zh-CN" altLang="en-US"/>
              <a:t>之上。</a:t>
            </a:r>
            <a:r>
              <a:rPr lang="en-US" altLang="zh-CN"/>
              <a:t>Pintos</a:t>
            </a:r>
            <a:r>
              <a:rPr lang="zh-CN" altLang="en-US"/>
              <a:t>的源码结构如右图所示，其已经实现了一个功能较少的操作系统，我们要做的事情就是给这个操作系统添加功能。实验中需要修改的代码都在</a:t>
            </a:r>
            <a:r>
              <a:rPr lang="en-US" altLang="zh-CN"/>
              <a:t>src</a:t>
            </a:r>
            <a:r>
              <a:rPr lang="zh-CN" altLang="en-US"/>
              <a:t>目录之下。对于第一次实验，要修改的文件主要集中在</a:t>
            </a:r>
            <a:r>
              <a:rPr lang="en-US" altLang="zh-CN"/>
              <a:t>src/threads</a:t>
            </a:r>
            <a:r>
              <a:rPr lang="zh-CN" altLang="en-US"/>
              <a:t>目录和</a:t>
            </a:r>
            <a:r>
              <a:rPr lang="en-US" altLang="zh-CN"/>
              <a:t>src/devices</a:t>
            </a:r>
            <a:r>
              <a:rPr lang="zh-CN" altLang="en-US"/>
              <a:t>目录之下。</a:t>
            </a:r>
          </a:p>
        </p:txBody>
      </p:sp>
      <p:pic>
        <p:nvPicPr>
          <p:cNvPr id="8" name="图片 7" descr="FE02709B7ED7BAB28426397AF43390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5" y="1403350"/>
            <a:ext cx="5410200" cy="4673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  <a:cs typeface="+mj-ea"/>
              </a:rPr>
              <a:t>Pintos</a:t>
            </a:r>
            <a:r>
              <a:rPr lang="zh-CN" altLang="en-US" sz="2400">
                <a:latin typeface="+mj-ea"/>
                <a:ea typeface="+mj-ea"/>
                <a:cs typeface="+mj-ea"/>
              </a:rPr>
              <a:t>常用目录介绍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257300" y="1416050"/>
          <a:ext cx="9677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目录内容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包含一些与硬件交互的内容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</a:t>
                      </a:r>
                      <a:r>
                        <a:rPr lang="en-US" altLang="zh-CN"/>
                        <a:t>pintos</a:t>
                      </a:r>
                      <a:r>
                        <a:rPr lang="zh-CN" altLang="en-US"/>
                        <a:t>对一些常用</a:t>
                      </a:r>
                      <a:r>
                        <a:rPr lang="en-US" altLang="zh-CN"/>
                        <a:t>shell</a:t>
                      </a:r>
                      <a:r>
                        <a:rPr lang="zh-CN" altLang="en-US"/>
                        <a:t>命令的实现，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src/filesys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</a:t>
                      </a:r>
                      <a:r>
                        <a:rPr lang="en-US" altLang="zh-CN"/>
                        <a:t>pintos</a:t>
                      </a:r>
                      <a:r>
                        <a:rPr lang="zh-CN" altLang="en-US"/>
                        <a:t>中对文件系统的实现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语言中的一些标准库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包含各实验的测试文件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包含</a:t>
                      </a:r>
                      <a:r>
                        <a:rPr lang="en-US" altLang="zh-CN"/>
                        <a:t>Pintos</a:t>
                      </a:r>
                      <a:r>
                        <a:rPr lang="zh-CN" altLang="en-US"/>
                        <a:t>对于内核线程的实现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src/userprog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包含</a:t>
                      </a:r>
                      <a:r>
                        <a:rPr lang="en-US" altLang="zh-CN" dirty="0"/>
                        <a:t>Pintos</a:t>
                      </a:r>
                      <a:r>
                        <a:rPr lang="zh-CN" altLang="en-US" dirty="0"/>
                        <a:t>对于用户线程的实现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其他注意事项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092835"/>
            <a:ext cx="107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实验开始之前，同学们需要检查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Make.vars</a:t>
            </a:r>
            <a:r>
              <a:rPr lang="zh-CN" altLang="en-US" dirty="0"/>
              <a:t>中最后一行代码，看看其调用的是否是</a:t>
            </a:r>
            <a:r>
              <a:rPr lang="en-US" altLang="zh-CN" dirty="0" err="1"/>
              <a:t>bochs</a:t>
            </a:r>
            <a:r>
              <a:rPr lang="zh-CN" altLang="en-US" dirty="0"/>
              <a:t>，需要将其改成下面的样子。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94385" y="2616835"/>
            <a:ext cx="10775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第一次实验的运行方式为：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userprog</a:t>
            </a:r>
            <a:r>
              <a:rPr lang="zh-CN" altLang="en-US" dirty="0"/>
              <a:t>目录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make clean</a:t>
            </a:r>
            <a:r>
              <a:rPr lang="zh-CN" altLang="en-US" dirty="0"/>
              <a:t>命令清除上次编译后得到的信息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使用make命令对文件进行编译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make check</a:t>
            </a:r>
            <a:r>
              <a:rPr lang="zh-CN" altLang="en-US" dirty="0"/>
              <a:t>检查过点情况，</a:t>
            </a:r>
            <a:r>
              <a:rPr lang="en-US" altLang="zh-CN" dirty="0"/>
              <a:t>P2</a:t>
            </a:r>
            <a:r>
              <a:rPr lang="zh-CN" altLang="en-US" dirty="0"/>
              <a:t>在未完成一部分代码时，无法通过所有测试点：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98C576-90C9-414F-A15B-91AF3D408748}"/>
              </a:ext>
            </a:extLst>
          </p:cNvPr>
          <p:cNvSpPr/>
          <p:nvPr/>
        </p:nvSpPr>
        <p:spPr>
          <a:xfrm>
            <a:off x="3726815" y="1659135"/>
            <a:ext cx="3504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SIMULATOR = --bochs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E091C-8023-4086-8897-AFF0D1D7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1" y="4076700"/>
            <a:ext cx="3343275" cy="27813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965476-C0EF-4C5A-ABF8-326DF004BF1E}"/>
              </a:ext>
            </a:extLst>
          </p:cNvPr>
          <p:cNvSpPr/>
          <p:nvPr/>
        </p:nvSpPr>
        <p:spPr>
          <a:xfrm>
            <a:off x="794385" y="2070192"/>
            <a:ext cx="675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建议用一个空白的</a:t>
            </a:r>
            <a:r>
              <a:rPr lang="en-US" altLang="zh-CN" dirty="0"/>
              <a:t>pintos</a:t>
            </a:r>
            <a:r>
              <a:rPr lang="zh-CN" altLang="en-US" dirty="0"/>
              <a:t>系统来实现，以防止</a:t>
            </a:r>
            <a:r>
              <a:rPr lang="en-US" altLang="zh-CN" dirty="0"/>
              <a:t>P1</a:t>
            </a:r>
            <a:r>
              <a:rPr lang="zh-CN" altLang="en-US" dirty="0"/>
              <a:t>对</a:t>
            </a:r>
            <a:r>
              <a:rPr lang="en-US" altLang="zh-CN" dirty="0"/>
              <a:t>P2</a:t>
            </a:r>
            <a:r>
              <a:rPr lang="zh-CN" altLang="en-US" dirty="0"/>
              <a:t>的影响。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02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实验内容介绍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  <a:cs typeface="+mj-ea"/>
              </a:rPr>
              <a:t>Pintos</a:t>
            </a:r>
            <a:r>
              <a:rPr lang="zh-CN" altLang="en-US" sz="2400">
                <a:latin typeface="+mj-ea"/>
                <a:ea typeface="+mj-ea"/>
                <a:cs typeface="+mj-ea"/>
              </a:rPr>
              <a:t>系统结构介绍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15" y="1141095"/>
            <a:ext cx="6214745" cy="5137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8630" y="2766060"/>
            <a:ext cx="4125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和市面上常见的操作系统类似，</a:t>
            </a:r>
            <a:r>
              <a:rPr lang="en-US" altLang="zh-CN" dirty="0"/>
              <a:t>Pintos</a:t>
            </a:r>
            <a:r>
              <a:rPr lang="zh-CN" altLang="en-US" dirty="0"/>
              <a:t>将整个体系分为了用户态和内核态，用户态的程序通过系统调用获得内核的服务。</a:t>
            </a:r>
            <a:r>
              <a:rPr lang="en-US" altLang="zh-CN" dirty="0"/>
              <a:t>Pintos</a:t>
            </a:r>
            <a:r>
              <a:rPr lang="zh-CN" altLang="en-US" dirty="0"/>
              <a:t>内核主要有进程管理、内存管理、文件系统、设备驱动程序四个部分，本次实验主要涉及到系统调用部分。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83121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920" y="195580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+mj-ea"/>
              </a:rPr>
              <a:t>任务介绍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20" y="1443841"/>
            <a:ext cx="5140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r>
              <a:rPr lang="zh-CN" altLang="en-US" dirty="0"/>
              <a:t>不像</a:t>
            </a:r>
            <a:r>
              <a:rPr lang="en-US" altLang="zh-CN" dirty="0"/>
              <a:t>P1</a:t>
            </a:r>
            <a:r>
              <a:rPr lang="zh-CN" altLang="en-US" dirty="0"/>
              <a:t>分为好几个明确的任务，大家只需要挨个完成就好，</a:t>
            </a:r>
            <a:r>
              <a:rPr lang="en-US" altLang="zh-CN" dirty="0"/>
              <a:t>P2</a:t>
            </a:r>
            <a:r>
              <a:rPr lang="zh-CN" altLang="en-US" dirty="0"/>
              <a:t>实验只有一个任务，即完成文档中描述的所有系统调用。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基于此，我们可以把实验二拆解成两个部分，</a:t>
            </a:r>
            <a:r>
              <a:rPr lang="en-US" altLang="zh-CN" dirty="0"/>
              <a:t>1.</a:t>
            </a:r>
            <a:r>
              <a:rPr lang="zh-CN" altLang="en-US" dirty="0"/>
              <a:t>完成</a:t>
            </a:r>
            <a:r>
              <a:rPr lang="en-US" altLang="zh-CN" dirty="0"/>
              <a:t>pintos</a:t>
            </a:r>
            <a:r>
              <a:rPr lang="zh-CN" altLang="en-US" dirty="0"/>
              <a:t>的系统调用基础体系。</a:t>
            </a:r>
            <a:r>
              <a:rPr lang="en-US" altLang="zh-CN" dirty="0"/>
              <a:t>2.</a:t>
            </a:r>
            <a:r>
              <a:rPr lang="zh-CN" altLang="en-US" dirty="0"/>
              <a:t>实现在这个系统调用体系上的用户程序接口。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同学们需要对</a:t>
            </a:r>
            <a:r>
              <a:rPr lang="en-US" altLang="zh-CN" dirty="0" err="1"/>
              <a:t>syscall.c</a:t>
            </a:r>
            <a:r>
              <a:rPr lang="en-US" altLang="zh-CN" dirty="0"/>
              <a:t> , </a:t>
            </a:r>
            <a:r>
              <a:rPr lang="en-US" altLang="zh-CN" dirty="0" err="1"/>
              <a:t>process.c</a:t>
            </a:r>
            <a:r>
              <a:rPr lang="zh-CN" altLang="en-US" dirty="0"/>
              <a:t>等多个文件进行修改以及填充，最终实现任务的完成。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P2</a:t>
            </a:r>
            <a:r>
              <a:rPr lang="zh-CN" altLang="en-US" dirty="0"/>
              <a:t>实验任务虽然是一个整体，但合理的系统调用完成顺序，可以略微降低实验难度，以及用前面完成的功能，对后续实验的完成，提供一些帮助。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AB5364-DA1E-48C4-9917-6C8600581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253" y="1621914"/>
            <a:ext cx="5903762" cy="39538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54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0"/>
  <p:tag name="KSO_WM_SLIDE_LAYOUT" val="a_b_l"/>
  <p:tag name="KSO_WM_SLIDE_LAYOUT_CNT" val="1_1_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0_4*l_h_i*1_4_1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0_4*b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0_4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0_4*l_h_i*1_2_1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0_4*l_h_f*1_2_1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0_4*l_h_i*1_2_2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0_4*l_h_i*1_3_1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0_4*l_h_i*1_3_2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0_4*l_h_f*1_3_1"/>
  <p:tag name="KSO_WM_TEMPLATE_CATEGORY" val="custom"/>
  <p:tag name="KSO_WM_TEMPLATE_INDEX" val="2020254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b59292-5e1d-4aa2-abc7-aaeae9675c06}"/>
  <p:tag name="TABLE_ENDDRAG_ORIGIN_RECT" val="703*309"/>
  <p:tag name="TABLE_ENDDRAG_RECT" val="112*110*762*36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b59292-5e1d-4aa2-abc7-aaeae9675c06}"/>
  <p:tag name="TABLE_ENDDRAG_ORIGIN_RECT" val="703*309"/>
  <p:tag name="TABLE_ENDDRAG_RECT" val="112*110*762*36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b59292-5e1d-4aa2-abc7-aaeae9675c06}"/>
  <p:tag name="TABLE_ENDDRAG_ORIGIN_RECT" val="703*309"/>
  <p:tag name="TABLE_ENDDRAG_RECT" val="112*110*762*36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117"/>
  <p:tag name="KSO_WM_UNIT_ID" val="custom20206117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5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PRESET_TEXT" val="Thank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1875</Words>
  <Application>Microsoft Office PowerPoint</Application>
  <PresentationFormat>宽屏</PresentationFormat>
  <Paragraphs>158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汉仪旗黑-85S</vt:lpstr>
      <vt:lpstr>隶书</vt:lpstr>
      <vt:lpstr>宋体</vt:lpstr>
      <vt:lpstr>微软雅黑</vt:lpstr>
      <vt:lpstr>幼圆</vt:lpstr>
      <vt:lpstr>Arial</vt:lpstr>
      <vt:lpstr>Calibri</vt:lpstr>
      <vt:lpstr>Times New Roman</vt:lpstr>
      <vt:lpstr>Viner Hand ITC</vt:lpstr>
      <vt:lpstr>Office 主题​​</vt:lpstr>
      <vt:lpstr>Project2实验讲解</vt:lpstr>
      <vt:lpstr>PowerPoint 演示文稿</vt:lpstr>
      <vt:lpstr>实验环境介绍</vt:lpstr>
      <vt:lpstr>PowerPoint 演示文稿</vt:lpstr>
      <vt:lpstr>PowerPoint 演示文稿</vt:lpstr>
      <vt:lpstr>PowerPoint 演示文稿</vt:lpstr>
      <vt:lpstr>实验内容介绍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ftrww</dc:creator>
  <cp:lastModifiedBy>HHZ</cp:lastModifiedBy>
  <cp:revision>35</cp:revision>
  <dcterms:created xsi:type="dcterms:W3CDTF">2021-10-14T04:49:35Z</dcterms:created>
  <dcterms:modified xsi:type="dcterms:W3CDTF">2021-11-09T12:43:27Z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