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350" r:id="rId3"/>
    <p:sldId id="343" r:id="rId4"/>
    <p:sldId id="303" r:id="rId5"/>
    <p:sldId id="339" r:id="rId6"/>
    <p:sldId id="333" r:id="rId7"/>
    <p:sldId id="334" r:id="rId8"/>
    <p:sldId id="336" r:id="rId9"/>
    <p:sldId id="335" r:id="rId10"/>
    <p:sldId id="338" r:id="rId11"/>
    <p:sldId id="337" r:id="rId12"/>
    <p:sldId id="342" r:id="rId13"/>
    <p:sldId id="282" r:id="rId14"/>
    <p:sldId id="31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9DD"/>
    <a:srgbClr val="A58085"/>
    <a:srgbClr val="EFB2B8"/>
    <a:srgbClr val="FFFFFF"/>
    <a:srgbClr val="FFA3F1"/>
    <a:srgbClr val="FF8AD8"/>
    <a:srgbClr val="76D6FF"/>
    <a:srgbClr val="73FB79"/>
    <a:srgbClr val="FF7E79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E9E53-6B92-490A-AA3D-7156308A37B3}" v="1" dt="2023-02-13T12:05:31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48"/>
    <p:restoredTop sz="94681"/>
  </p:normalViewPr>
  <p:slideViewPr>
    <p:cSldViewPr snapToGrid="0" snapToObjects="1">
      <p:cViewPr varScale="1">
        <p:scale>
          <a:sx n="32" d="100"/>
          <a:sy n="32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>
        <c:manualLayout>
          <c:xMode val="edge"/>
          <c:yMode val="edge"/>
          <c:x val="0.16082693306111473"/>
          <c:y val="2.84554805984714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所有権を放棄する人の年齢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23-564C-8163-FE37D9CBE751}"/>
              </c:ext>
            </c:extLst>
          </c:dPt>
          <c:dPt>
            <c:idx val="1"/>
            <c:bubble3D val="0"/>
            <c:spPr>
              <a:solidFill>
                <a:schemeClr val="accent1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23-564C-8163-FE37D9CBE751}"/>
              </c:ext>
            </c:extLst>
          </c:dPt>
          <c:dPt>
            <c:idx val="2"/>
            <c:bubble3D val="0"/>
            <c:spPr>
              <a:solidFill>
                <a:schemeClr val="accent1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23-564C-8163-FE37D9CBE751}"/>
              </c:ext>
            </c:extLst>
          </c:dPt>
          <c:dPt>
            <c:idx val="3"/>
            <c:bubble3D val="0"/>
            <c:spPr>
              <a:solidFill>
                <a:schemeClr val="accent1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23-564C-8163-FE37D9CBE751}"/>
              </c:ext>
            </c:extLst>
          </c:dPt>
          <c:dPt>
            <c:idx val="4"/>
            <c:bubble3D val="0"/>
            <c:explosion val="3"/>
            <c:spPr>
              <a:solidFill>
                <a:schemeClr val="accent1">
                  <a:shade val="70000"/>
                </a:schemeClr>
              </a:solidFill>
              <a:ln w="38100">
                <a:solidFill>
                  <a:srgbClr val="FF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2523-564C-8163-FE37D9CBE751}"/>
              </c:ext>
            </c:extLst>
          </c:dPt>
          <c:dPt>
            <c:idx val="5"/>
            <c:bubble3D val="0"/>
            <c:explosion val="3"/>
            <c:spPr>
              <a:solidFill>
                <a:schemeClr val="accent1">
                  <a:shade val="50000"/>
                </a:schemeClr>
              </a:solidFill>
              <a:ln w="381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523-564C-8163-FE37D9CBE751}"/>
              </c:ext>
            </c:extLst>
          </c:dPt>
          <c:dLbls>
            <c:dLbl>
              <c:idx val="0"/>
              <c:layout>
                <c:manualLayout>
                  <c:x val="0.134671150975571"/>
                  <c:y val="2.69687109335844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523-564C-8163-FE37D9CBE751}"/>
                </c:ext>
              </c:extLst>
            </c:dLbl>
            <c:dLbl>
              <c:idx val="1"/>
              <c:layout>
                <c:manualLayout>
                  <c:x val="0.12858915313399147"/>
                  <c:y val="0.1026489704950292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523-564C-8163-FE37D9CBE751}"/>
                </c:ext>
              </c:extLst>
            </c:dLbl>
            <c:numFmt formatCode="0.0%" sourceLinked="0"/>
            <c:spPr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20代</c:v>
                </c:pt>
                <c:pt idx="1">
                  <c:v>30代</c:v>
                </c:pt>
                <c:pt idx="2">
                  <c:v>40代</c:v>
                </c:pt>
                <c:pt idx="3">
                  <c:v>50代</c:v>
                </c:pt>
                <c:pt idx="4">
                  <c:v>60代</c:v>
                </c:pt>
                <c:pt idx="5">
                  <c:v>70代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2.9000000000000001E-2</c:v>
                </c:pt>
                <c:pt idx="1">
                  <c:v>7.5999999999999998E-2</c:v>
                </c:pt>
                <c:pt idx="2">
                  <c:v>0.14299999999999999</c:v>
                </c:pt>
                <c:pt idx="3">
                  <c:v>0.189</c:v>
                </c:pt>
                <c:pt idx="4">
                  <c:v>0.315</c:v>
                </c:pt>
                <c:pt idx="5">
                  <c:v>0.248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523-564C-8163-FE37D9CBE75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kumimoji="1" lang="ja-JP" altLang="en-US" sz="2000">
                <a:solidFill>
                  <a:schemeClr val="tx1"/>
                </a:solidFill>
                <a:effectLst/>
              </a:rPr>
              <a:t>現在の</a:t>
            </a:r>
            <a:r>
              <a:rPr kumimoji="1" lang="ja-JP" altLang="ja-JP" sz="2000">
                <a:solidFill>
                  <a:schemeClr val="tx1"/>
                </a:solidFill>
                <a:effectLst/>
              </a:rPr>
              <a:t>ペット</a:t>
            </a:r>
            <a:r>
              <a:rPr kumimoji="1" lang="ja-JP" altLang="en-US" sz="2000">
                <a:solidFill>
                  <a:schemeClr val="tx1"/>
                </a:solidFill>
                <a:effectLst/>
              </a:rPr>
              <a:t>の</a:t>
            </a:r>
            <a:r>
              <a:rPr kumimoji="1" lang="ja-JP" altLang="ja-JP" sz="2000">
                <a:solidFill>
                  <a:schemeClr val="tx1"/>
                </a:solidFill>
                <a:effectLst/>
              </a:rPr>
              <a:t>飼育意向</a:t>
            </a:r>
            <a:r>
              <a:rPr kumimoji="1" lang="ja-JP" altLang="en-US" sz="2000">
                <a:solidFill>
                  <a:schemeClr val="tx1"/>
                </a:solidFill>
                <a:effectLst/>
              </a:rPr>
              <a:t>（</a:t>
            </a:r>
            <a:r>
              <a:rPr kumimoji="1" lang="en-US" altLang="ja-JP" sz="2000" dirty="0">
                <a:solidFill>
                  <a:schemeClr val="tx1"/>
                </a:solidFill>
                <a:effectLst/>
              </a:rPr>
              <a:t>20~69</a:t>
            </a:r>
            <a:r>
              <a:rPr kumimoji="1" lang="ja-JP" altLang="en-US" sz="2000">
                <a:solidFill>
                  <a:schemeClr val="tx1"/>
                </a:solidFill>
                <a:effectLst/>
              </a:rPr>
              <a:t>歳）</a:t>
            </a:r>
            <a:endParaRPr kumimoji="0" lang="en-US" altLang="ja-JP" sz="2000" baseline="0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10230497517894131"/>
          <c:y val="6.31974662549022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9.1407713048282602E-2"/>
          <c:y val="0.2132536191786239"/>
          <c:w val="0.8171845739034348"/>
          <c:h val="0.7021992457940429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現在ペットを飼っていない</c:v>
                </c:pt>
              </c:strCache>
            </c:strRef>
          </c:tx>
          <c:explosion val="2"/>
          <c:dPt>
            <c:idx val="0"/>
            <c:bubble3D val="0"/>
            <c:explosion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BF-554C-B3C2-B42596A3F400}"/>
              </c:ext>
            </c:extLst>
          </c:dPt>
          <c:dPt>
            <c:idx val="1"/>
            <c:bubble3D val="0"/>
            <c:explosion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BF-554C-B3C2-B42596A3F400}"/>
              </c:ext>
            </c:extLst>
          </c:dPt>
          <c:dPt>
            <c:idx val="2"/>
            <c:bubble3D val="0"/>
            <c:explosion val="3"/>
            <c:spPr>
              <a:solidFill>
                <a:schemeClr val="accent1">
                  <a:tint val="86000"/>
                </a:schemeClr>
              </a:solidFill>
              <a:ln w="381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BF-554C-B3C2-B42596A3F400}"/>
              </c:ext>
            </c:extLst>
          </c:dPt>
          <c:dPt>
            <c:idx val="3"/>
            <c:bubble3D val="0"/>
            <c:explosion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BF-554C-B3C2-B42596A3F400}"/>
              </c:ext>
            </c:extLst>
          </c:dPt>
          <c:dLbls>
            <c:dLbl>
              <c:idx val="0"/>
              <c:layout>
                <c:manualLayout>
                  <c:x val="-3.0334458333936873E-2"/>
                  <c:y val="0.1183219273077464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2BF-554C-B3C2-B42596A3F400}"/>
                </c:ext>
              </c:extLst>
            </c:dLbl>
            <c:dLbl>
              <c:idx val="1"/>
              <c:layout>
                <c:manualLayout>
                  <c:x val="-1.8044154376845544E-4"/>
                  <c:y val="-0.1053848840170073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2BF-554C-B3C2-B42596A3F400}"/>
                </c:ext>
              </c:extLst>
            </c:dLbl>
            <c:dLbl>
              <c:idx val="2"/>
              <c:layout>
                <c:manualLayout>
                  <c:x val="-5.4192679287918051E-2"/>
                  <c:y val="-0.1835053720460147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2BF-554C-B3C2-B42596A3F400}"/>
                </c:ext>
              </c:extLst>
            </c:dLbl>
            <c:dLbl>
              <c:idx val="3"/>
              <c:layout>
                <c:manualLayout>
                  <c:x val="5.539783014905051E-2"/>
                  <c:y val="7.10254469829628E-2"/>
                </c:manualLayout>
              </c:layout>
              <c:numFmt formatCode="0.0%" sourceLinked="0"/>
              <c:spPr>
                <a:solidFill>
                  <a:schemeClr val="bg1">
                    <a:alpha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ja-JP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44489249036231088"/>
                      <c:h val="9.693456246239283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2BF-554C-B3C2-B42596A3F400}"/>
                </c:ext>
              </c:extLst>
            </c:dLbl>
            <c:numFmt formatCode="0.0%" sourceLinked="0"/>
            <c:spPr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現在ペットを飼っている</c:v>
                </c:pt>
                <c:pt idx="1">
                  <c:v>ペットを既に検討している</c:v>
                </c:pt>
                <c:pt idx="2">
                  <c:v>現在飼っていないがいつか飼いたい</c:v>
                </c:pt>
                <c:pt idx="3">
                  <c:v>ペットを飼いたくない意向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0.308</c:v>
                </c:pt>
                <c:pt idx="1">
                  <c:v>2.1999999999999999E-2</c:v>
                </c:pt>
                <c:pt idx="2">
                  <c:v>0.32500000000000001</c:v>
                </c:pt>
                <c:pt idx="3">
                  <c:v>0.34499999999999997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BF-554C-B3C2-B42596A3F40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kumimoji="1" lang="en-US" altLang="ja-JP" sz="2000" dirty="0">
                <a:solidFill>
                  <a:schemeClr val="tx1"/>
                </a:solidFill>
                <a:effectLst/>
              </a:rPr>
              <a:t>60</a:t>
            </a:r>
            <a:r>
              <a:rPr kumimoji="1" lang="ja-JP" altLang="ja-JP" sz="2000">
                <a:solidFill>
                  <a:schemeClr val="tx1"/>
                </a:solidFill>
                <a:effectLst/>
              </a:rPr>
              <a:t>歳以上のペット（犬）の飼育意向</a:t>
            </a:r>
            <a:endParaRPr kumimoji="0" lang="en-US" altLang="ja-JP" sz="2000" baseline="0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11807291742109303"/>
          <c:y val="3.15825522659607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60歳以上のペット（犬）の飼育意向 [%]</c:v>
                </c:pt>
              </c:strCache>
            </c:strRef>
          </c:tx>
          <c:explosion val="2"/>
          <c:dPt>
            <c:idx val="0"/>
            <c:bubble3D val="0"/>
            <c:explosion val="5"/>
            <c:spPr>
              <a:solidFill>
                <a:schemeClr val="accent1">
                  <a:shade val="65000"/>
                </a:schemeClr>
              </a:solidFill>
              <a:ln w="38100"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D8-1643-BC23-4EDCCC300FD6}"/>
              </c:ext>
            </c:extLst>
          </c:dPt>
          <c:dPt>
            <c:idx val="1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3D8-1643-BC23-4EDCCC300FD6}"/>
              </c:ext>
            </c:extLst>
          </c:dPt>
          <c:dPt>
            <c:idx val="2"/>
            <c:bubble3D val="0"/>
            <c:explosion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D8-1643-BC23-4EDCCC300FD6}"/>
              </c:ext>
            </c:extLst>
          </c:dPt>
          <c:dLbls>
            <c:dLbl>
              <c:idx val="0"/>
              <c:layout>
                <c:manualLayout>
                  <c:x val="-0.21830361244625524"/>
                  <c:y val="-0.23293193855801181"/>
                </c:manualLayout>
              </c:layout>
              <c:numFmt formatCode="0.0%" sourceLinked="0"/>
              <c:spPr>
                <a:solidFill>
                  <a:schemeClr val="bg1">
                    <a:alpha val="81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ln>
                        <a:noFill/>
                      </a:ln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ja-JP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33D8-1643-BC23-4EDCCC300FD6}"/>
                </c:ext>
              </c:extLst>
            </c:dLbl>
            <c:dLbl>
              <c:idx val="2"/>
              <c:layout>
                <c:manualLayout>
                  <c:x val="0.20650720828596336"/>
                  <c:y val="2.924859422918199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D8-1643-BC23-4EDCCC300FD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ln>
                      <a:noFill/>
                    </a:ln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可能な限り飼い続けたい</c:v>
                </c:pt>
                <c:pt idx="1">
                  <c:v>飼いたくない</c:v>
                </c:pt>
                <c:pt idx="2">
                  <c:v>その他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0.89</c:v>
                </c:pt>
                <c:pt idx="1">
                  <c:v>0.10100000000000001</c:v>
                </c:pt>
                <c:pt idx="2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D8-1643-BC23-4EDCCC300FD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5CD6-65A6-884F-BFAE-0CD43BA2F985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73C71-927B-0448-B2BF-188A4E19F9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1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A5F1E7C0-349A-C64F-8285-E625FAE81846}" type="CATEGORYNAME">
              <a:rPr lang="ja-JP" altLang="en-US" smtClean="0"/>
              <a:pPr/>
              <a:t>現在飼っていないがいつか飼いたい</a:t>
            </a:fld>
            <a:r>
              <a:rPr lang="ja-JP" altLang="en-US"/>
              <a:t>人の約</a:t>
            </a:r>
            <a:r>
              <a:rPr lang="en-US" altLang="ja-JP" dirty="0"/>
              <a:t>5</a:t>
            </a:r>
            <a:r>
              <a:rPr lang="ja-JP" altLang="en-US"/>
              <a:t>割がペットロボットに興味があると言われている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45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73C71-927B-0448-B2BF-188A4E19F99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32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r>
              <a:rPr lang="en-US" altLang="ja-JP" dirty="0"/>
              <a:t>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7BBD-3938-5547-9A80-B8324F0C6AE9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21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4F04-D28C-4846-87E3-F2A897A185D2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4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A28C-828E-984E-8AF1-F8AF3BD0D48B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AD1-EE1F-3049-A134-C03530C82596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249B-4ED7-7B44-9E67-FDB6346CA7EF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5CCE-4262-B041-8FEF-5B6BD75FC2B4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B2F9-677D-E84F-BAB1-931E665F06BF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1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17B3-0F69-944D-A4C7-DEDA5C39EBA2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3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5C9F-7D56-3444-BC4D-3525E168069D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4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AF2F-9058-5C4A-9CE5-C046B36192AE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55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2B83-2841-5B44-99CC-420533C908D0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9019-63C7-4640-83AF-B04FD31A85EA}" type="datetime1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59C7-6F6B-304A-B2C0-52DEF66273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Gothic" panose="020B0609070205080204" pitchFamily="49" charset="-128"/>
          <a:ea typeface="MS Gothic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7" Type="http://schemas.openxmlformats.org/officeDocument/2006/relationships/image" Target="../media/image1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eonpet-memorial.com/column/pet-column/care/" TargetMode="Externa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185C7-66AD-E04F-A6EA-3047D00DC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福田研ゼミ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進捗報告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(2/25)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BE9480-AB26-C34D-84DC-B42F62436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佐賀大学　理工学部　理工学科</a:t>
            </a:r>
            <a:endParaRPr kumimoji="1" lang="en-US" altLang="ja-JP" dirty="0"/>
          </a:p>
          <a:p>
            <a:r>
              <a:rPr lang="ja-JP" altLang="en-US"/>
              <a:t>情報部門　知能情報システムコース</a:t>
            </a:r>
            <a:endParaRPr lang="en-US" altLang="ja-JP" dirty="0"/>
          </a:p>
          <a:p>
            <a:r>
              <a:rPr lang="ja-JP" altLang="en-US"/>
              <a:t>指導教員：福田</a:t>
            </a:r>
            <a:r>
              <a:rPr lang="en-US" altLang="ja-JP" dirty="0"/>
              <a:t> </a:t>
            </a:r>
            <a:r>
              <a:rPr lang="ja-JP" altLang="en-US"/>
              <a:t>修</a:t>
            </a:r>
            <a:r>
              <a:rPr lang="en-US" altLang="ja-JP" dirty="0"/>
              <a:t> </a:t>
            </a:r>
            <a:r>
              <a:rPr lang="ja-JP" altLang="en-US"/>
              <a:t>教授</a:t>
            </a:r>
            <a:endParaRPr lang="en-US" altLang="ja-JP" dirty="0"/>
          </a:p>
          <a:p>
            <a:r>
              <a:rPr kumimoji="1" lang="en-US" altLang="ja-JP" dirty="0"/>
              <a:t>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19238901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明石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華実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8987A0-F719-1A43-BDE4-429551F6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5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6">
            <a:extLst>
              <a:ext uri="{FF2B5EF4-FFF2-40B4-BE49-F238E27FC236}">
                <a16:creationId xmlns:a16="http://schemas.microsoft.com/office/drawing/2014/main" id="{2DD4CDAC-43DE-0D4F-B793-02B045E00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6978"/>
              </p:ext>
            </p:extLst>
          </p:nvPr>
        </p:nvGraphicFramePr>
        <p:xfrm>
          <a:off x="251999" y="1634035"/>
          <a:ext cx="8640000" cy="450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2746">
                  <a:extLst>
                    <a:ext uri="{9D8B030D-6E8A-4147-A177-3AD203B41FA5}">
                      <a16:colId xmlns:a16="http://schemas.microsoft.com/office/drawing/2014/main" val="3156488694"/>
                    </a:ext>
                  </a:extLst>
                </a:gridCol>
                <a:gridCol w="2330059">
                  <a:extLst>
                    <a:ext uri="{9D8B030D-6E8A-4147-A177-3AD203B41FA5}">
                      <a16:colId xmlns:a16="http://schemas.microsoft.com/office/drawing/2014/main" val="3373798467"/>
                    </a:ext>
                  </a:extLst>
                </a:gridCol>
                <a:gridCol w="2487300">
                  <a:extLst>
                    <a:ext uri="{9D8B030D-6E8A-4147-A177-3AD203B41FA5}">
                      <a16:colId xmlns:a16="http://schemas.microsoft.com/office/drawing/2014/main" val="542133974"/>
                    </a:ext>
                  </a:extLst>
                </a:gridCol>
                <a:gridCol w="2409895">
                  <a:extLst>
                    <a:ext uri="{9D8B030D-6E8A-4147-A177-3AD203B41FA5}">
                      <a16:colId xmlns:a16="http://schemas.microsoft.com/office/drawing/2014/main" val="3738372312"/>
                    </a:ext>
                  </a:extLst>
                </a:gridCol>
              </a:tblGrid>
              <a:tr h="464799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元画像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回目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回目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782054"/>
                  </a:ext>
                </a:extLst>
              </a:tr>
              <a:tr h="19586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加工あり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155624"/>
                  </a:ext>
                </a:extLst>
              </a:tr>
              <a:tr h="20765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>
                          <a:solidFill>
                            <a:schemeClr val="tx1"/>
                          </a:solidFill>
                        </a:rPr>
                        <a:t>加工なし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519432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解像度を上げる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図 21" descr="ぼやけた写真に写ってる男性の顔&#10;&#10;自動的に生成された説明">
            <a:extLst>
              <a:ext uri="{FF2B5EF4-FFF2-40B4-BE49-F238E27FC236}">
                <a16:creationId xmlns:a16="http://schemas.microsoft.com/office/drawing/2014/main" id="{BE92C67C-FA37-CB4E-8DA8-6B5FF27E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28" y="2469064"/>
            <a:ext cx="2173636" cy="1217759"/>
          </a:xfrm>
          <a:prstGeom prst="rect">
            <a:avLst/>
          </a:prstGeom>
        </p:spPr>
      </p:pic>
      <p:pic>
        <p:nvPicPr>
          <p:cNvPr id="16" name="図 15" descr="ぼやけた人の顔&#10;&#10;中程度の精度で自動的に生成された説明">
            <a:extLst>
              <a:ext uri="{FF2B5EF4-FFF2-40B4-BE49-F238E27FC236}">
                <a16:creationId xmlns:a16="http://schemas.microsoft.com/office/drawing/2014/main" id="{01D31989-8AE6-6341-B0A1-6F8AADBB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120" y="2469064"/>
            <a:ext cx="2173636" cy="1217760"/>
          </a:xfrm>
          <a:prstGeom prst="rect">
            <a:avLst/>
          </a:prstGeom>
        </p:spPr>
      </p:pic>
      <p:pic>
        <p:nvPicPr>
          <p:cNvPr id="24" name="図 23" descr="ぼやけた写真&#10;&#10;中程度の精度で自動的に生成された説明">
            <a:extLst>
              <a:ext uri="{FF2B5EF4-FFF2-40B4-BE49-F238E27FC236}">
                <a16:creationId xmlns:a16="http://schemas.microsoft.com/office/drawing/2014/main" id="{2693B998-E77D-FC4C-9F8A-DF778BD59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390" y="4453592"/>
            <a:ext cx="2148540" cy="1349083"/>
          </a:xfrm>
          <a:prstGeom prst="rect">
            <a:avLst/>
          </a:prstGeom>
        </p:spPr>
      </p:pic>
      <p:pic>
        <p:nvPicPr>
          <p:cNvPr id="26" name="図 25" descr="ぼやけた人の顔&#10;&#10;中程度の精度で自動的に生成された説明">
            <a:extLst>
              <a:ext uri="{FF2B5EF4-FFF2-40B4-BE49-F238E27FC236}">
                <a16:creationId xmlns:a16="http://schemas.microsoft.com/office/drawing/2014/main" id="{EF22747E-A76C-7741-8377-4F3FD13171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842" y="2469064"/>
            <a:ext cx="2173636" cy="1217760"/>
          </a:xfrm>
          <a:prstGeom prst="rect">
            <a:avLst/>
          </a:prstGeom>
        </p:spPr>
      </p:pic>
      <p:pic>
        <p:nvPicPr>
          <p:cNvPr id="32" name="図 31" descr="ぼやけた動物&#10;&#10;中程度の精度で自動的に生成された説明">
            <a:extLst>
              <a:ext uri="{FF2B5EF4-FFF2-40B4-BE49-F238E27FC236}">
                <a16:creationId xmlns:a16="http://schemas.microsoft.com/office/drawing/2014/main" id="{9B92C1A2-7E6E-6F44-BE4C-5D87F3E01E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8352" y="4453592"/>
            <a:ext cx="2129439" cy="1349085"/>
          </a:xfrm>
          <a:prstGeom prst="rect">
            <a:avLst/>
          </a:prstGeom>
        </p:spPr>
      </p:pic>
      <p:pic>
        <p:nvPicPr>
          <p:cNvPr id="34" name="図 33" descr="ぼやけた動物&#10;&#10;中程度の精度で自動的に生成された説明">
            <a:extLst>
              <a:ext uri="{FF2B5EF4-FFF2-40B4-BE49-F238E27FC236}">
                <a16:creationId xmlns:a16="http://schemas.microsoft.com/office/drawing/2014/main" id="{4B171FFE-D10F-9545-BAD4-B2AF02551E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1491" y="4453594"/>
            <a:ext cx="2129439" cy="1349086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C8CC57-74B3-B147-A4B8-D5325D7A8A17}"/>
              </a:ext>
            </a:extLst>
          </p:cNvPr>
          <p:cNvSpPr/>
          <p:nvPr/>
        </p:nvSpPr>
        <p:spPr>
          <a:xfrm>
            <a:off x="847543" y="3099213"/>
            <a:ext cx="7448912" cy="16540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>
                <a:ln w="38100">
                  <a:noFill/>
                </a:ln>
                <a:solidFill>
                  <a:srgbClr val="FF0000"/>
                </a:solidFill>
              </a:rPr>
              <a:t>認識できなかった．</a:t>
            </a:r>
          </a:p>
        </p:txBody>
      </p:sp>
      <p:sp>
        <p:nvSpPr>
          <p:cNvPr id="12" name="スライド番号プレースホルダー 7">
            <a:extLst>
              <a:ext uri="{FF2B5EF4-FFF2-40B4-BE49-F238E27FC236}">
                <a16:creationId xmlns:a16="http://schemas.microsoft.com/office/drawing/2014/main" id="{4BDDE5F1-05F5-B249-9952-C7FDC51D14D2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1759C7-6F6B-304A-B2C0-52DEF662737D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4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原因と解決策案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712A9E-8BC5-F344-839A-F5D0789E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47024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049D21-29F4-8048-97D1-CCB7E20FA530}"/>
              </a:ext>
            </a:extLst>
          </p:cNvPr>
          <p:cNvSpPr/>
          <p:nvPr/>
        </p:nvSpPr>
        <p:spPr>
          <a:xfrm>
            <a:off x="1319247" y="1557108"/>
            <a:ext cx="583204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u="sng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原因</a:t>
            </a:r>
            <a:endParaRPr lang="en-US" altLang="ja-JP" sz="2800" b="1" u="sng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解像度が低い．</a:t>
            </a:r>
            <a:endParaRPr lang="en-US" altLang="ja-JP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認識率は高いが，断定できていない．</a:t>
            </a:r>
            <a:endParaRPr lang="en-US" altLang="ja-JP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A7B120-3CA5-7246-B3F4-E7F8A1E12897}"/>
              </a:ext>
            </a:extLst>
          </p:cNvPr>
          <p:cNvSpPr/>
          <p:nvPr/>
        </p:nvSpPr>
        <p:spPr>
          <a:xfrm>
            <a:off x="1319247" y="3372665"/>
            <a:ext cx="5173211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u="sng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解決策</a:t>
            </a:r>
            <a:endParaRPr lang="en-US" altLang="ja-JP" sz="2800" b="1" u="sng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u="sng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撮影時に</a:t>
            </a: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解像度を高くする．</a:t>
            </a:r>
            <a:endParaRPr lang="en-US" altLang="ja-JP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被験対象を固定し，学習させる．</a:t>
            </a:r>
            <a:endParaRPr lang="en-US" altLang="ja-JP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1ADD3E-D91F-CF4E-BC6A-B87DF09732F2}"/>
              </a:ext>
            </a:extLst>
          </p:cNvPr>
          <p:cNvGrpSpPr/>
          <p:nvPr/>
        </p:nvGrpSpPr>
        <p:grpSpPr>
          <a:xfrm>
            <a:off x="1764758" y="5085140"/>
            <a:ext cx="5614482" cy="1261884"/>
            <a:chOff x="911123" y="5021332"/>
            <a:chExt cx="5614482" cy="1261884"/>
          </a:xfrm>
        </p:grpSpPr>
        <p:pic>
          <p:nvPicPr>
            <p:cNvPr id="5" name="図 4" descr="抽象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75C4D52-9E20-8840-BB2B-591A3FD08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1123" y="5021333"/>
              <a:ext cx="3563919" cy="1261883"/>
            </a:xfrm>
            <a:prstGeom prst="rect">
              <a:avLst/>
            </a:prstGeom>
          </p:spPr>
        </p:pic>
        <p:sp>
          <p:nvSpPr>
            <p:cNvPr id="19" name="下矢印 18">
              <a:extLst>
                <a:ext uri="{FF2B5EF4-FFF2-40B4-BE49-F238E27FC236}">
                  <a16:creationId xmlns:a16="http://schemas.microsoft.com/office/drawing/2014/main" id="{4BD09184-7BBF-7749-9233-01EB3392BC1C}"/>
                </a:ext>
              </a:extLst>
            </p:cNvPr>
            <p:cNvSpPr/>
            <p:nvPr/>
          </p:nvSpPr>
          <p:spPr>
            <a:xfrm rot="16200000">
              <a:off x="4621316" y="5348535"/>
              <a:ext cx="773075" cy="67778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 descr="抽象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187F4373-09F9-834D-8BB5-E344BD9958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40665" y="5021332"/>
              <a:ext cx="984940" cy="1261884"/>
            </a:xfrm>
            <a:prstGeom prst="rect">
              <a:avLst/>
            </a:prstGeom>
          </p:spPr>
        </p:pic>
      </p:grpSp>
      <p:sp>
        <p:nvSpPr>
          <p:cNvPr id="11" name="スライド番号プレースホルダー 7">
            <a:extLst>
              <a:ext uri="{FF2B5EF4-FFF2-40B4-BE49-F238E27FC236}">
                <a16:creationId xmlns:a16="http://schemas.microsoft.com/office/drawing/2014/main" id="{B59E6148-C540-7949-B9AA-6A1832FFD927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1759C7-6F6B-304A-B2C0-52DEF662737D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97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1FFC8F-C799-F04D-9AB6-B5167BEAE6A9}"/>
              </a:ext>
            </a:extLst>
          </p:cNvPr>
          <p:cNvSpPr txBox="1"/>
          <p:nvPr/>
        </p:nvSpPr>
        <p:spPr>
          <a:xfrm>
            <a:off x="403761" y="376739"/>
            <a:ext cx="2921329" cy="707886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/>
              <a:t>テーマ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2979383" y="106500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犬の行動分析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611636" y="2554663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・簡易実験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・スライド制作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603198" y="4951860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DOG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組立て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・プログラム修正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2394" y="2541755"/>
            <a:ext cx="349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・簡易的な実験を行った．</a:t>
            </a:r>
            <a:endParaRPr kumimoji="1" lang="en-US" altLang="ja-JP" sz="2400" dirty="0"/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3/4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のスライド制作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12394" y="4939313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・プログラムの修正と，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実験環境の再検討が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必要．</a:t>
            </a:r>
            <a:r>
              <a:rPr kumimoji="1" lang="ja-JP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78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AWS &gt;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物体認識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0B810C-582A-1742-9E58-99D0B64924A9}"/>
              </a:ext>
            </a:extLst>
          </p:cNvPr>
          <p:cNvSpPr txBox="1"/>
          <p:nvPr/>
        </p:nvSpPr>
        <p:spPr>
          <a:xfrm>
            <a:off x="659692" y="1255561"/>
            <a:ext cx="1677190" cy="523220"/>
          </a:xfrm>
          <a:prstGeom prst="rect">
            <a:avLst/>
          </a:prstGeom>
          <a:noFill/>
          <a:ln w="38100">
            <a:solidFill>
              <a:srgbClr val="EFB2B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kumimoji="1" lang="ja-JP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カメラ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59E43B-E323-D64B-8EA3-0C1B39FF1DC0}"/>
              </a:ext>
            </a:extLst>
          </p:cNvPr>
          <p:cNvSpPr txBox="1"/>
          <p:nvPr/>
        </p:nvSpPr>
        <p:spPr>
          <a:xfrm>
            <a:off x="628649" y="1901257"/>
            <a:ext cx="506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CMS-V43BK-3</a:t>
            </a:r>
            <a:r>
              <a:rPr lang="ja-JP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　（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SANWA</a:t>
            </a:r>
            <a:r>
              <a:rPr lang="ja-JP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r>
              <a:rPr lang="ja-JP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" altLang="ja-JP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A3ABA303-411C-A842-A324-3A2D74713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30991"/>
              </p:ext>
            </p:extLst>
          </p:nvPr>
        </p:nvGraphicFramePr>
        <p:xfrm>
          <a:off x="1055978" y="2615048"/>
          <a:ext cx="4634442" cy="370404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57040">
                  <a:extLst>
                    <a:ext uri="{9D8B030D-6E8A-4147-A177-3AD203B41FA5}">
                      <a16:colId xmlns:a16="http://schemas.microsoft.com/office/drawing/2014/main" val="3234198026"/>
                    </a:ext>
                  </a:extLst>
                </a:gridCol>
                <a:gridCol w="1977402">
                  <a:extLst>
                    <a:ext uri="{9D8B030D-6E8A-4147-A177-3AD203B41FA5}">
                      <a16:colId xmlns:a16="http://schemas.microsoft.com/office/drawing/2014/main" val="4117406198"/>
                    </a:ext>
                  </a:extLst>
                </a:gridCol>
              </a:tblGrid>
              <a:tr h="22044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b="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センサー</a:t>
                      </a:r>
                      <a:endParaRPr kumimoji="1" lang="ja-JP" altLang="en-US" b="0"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kumimoji="1" lang="ja-JP" altLang="en-US" sz="1800" b="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万画素</a:t>
                      </a:r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CMOS</a:t>
                      </a:r>
                      <a:endParaRPr kumimoji="1" lang="ja-JP" altLang="en-US" b="0"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891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ビデオ解像度　</a:t>
                      </a:r>
                      <a:endParaRPr kumimoji="1" lang="ja-JP" altLang="en-US"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最大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1800" dirty="0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1280×720</a:t>
                      </a:r>
                      <a:r>
                        <a:rPr kumimoji="1" lang="ja-JP" altLang="en-US" sz="1800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　</a:t>
                      </a:r>
                      <a:endParaRPr kumimoji="1" lang="ja-JP" altLang="en-US"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257820"/>
                  </a:ext>
                </a:extLst>
              </a:tr>
              <a:tr h="37156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画角</a:t>
                      </a:r>
                      <a:endParaRPr kumimoji="1" lang="ja-JP" altLang="en-US"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水平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150 [°]</a:t>
                      </a:r>
                      <a:endParaRPr kumimoji="1" lang="ja-JP" altLang="en-US"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046502"/>
                  </a:ext>
                </a:extLst>
              </a:tr>
              <a:tr h="37156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ビデオフォーカス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YUY2 MJPEG</a:t>
                      </a:r>
                      <a:endParaRPr kumimoji="1" lang="ja-JP" altLang="en-US"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76803"/>
                  </a:ext>
                </a:extLst>
              </a:tr>
              <a:tr h="37156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レンズ</a:t>
                      </a:r>
                      <a:endParaRPr kumimoji="1" lang="en-US" altLang="ja-JP" dirty="0"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F1.75  f=2.5 [mm]</a:t>
                      </a:r>
                      <a:endParaRPr kumimoji="1" lang="ja-JP" altLang="en-US"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80777"/>
                  </a:ext>
                </a:extLst>
              </a:tr>
              <a:tr h="37156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最短接写距離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3 [cm]</a:t>
                      </a:r>
                      <a:endParaRPr kumimoji="1" lang="ja-JP" altLang="en-US"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957753"/>
                  </a:ext>
                </a:extLst>
              </a:tr>
              <a:tr h="37156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フォーカス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手動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05456"/>
                  </a:ext>
                </a:extLst>
              </a:tr>
              <a:tr h="37156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絞り・明るさ・コントラスト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自動調整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325107"/>
                  </a:ext>
                </a:extLst>
              </a:tr>
              <a:tr h="37156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ホワイトバランス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自動調整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490266"/>
                  </a:ext>
                </a:extLst>
              </a:tr>
              <a:tr h="37156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最低照度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30 [Lux]</a:t>
                      </a:r>
                      <a:endParaRPr kumimoji="1" lang="ja-JP" altLang="en-US">
                        <a:latin typeface="Times New Roman" panose="020206030504050203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875476"/>
                  </a:ext>
                </a:extLst>
              </a:tr>
            </a:tbl>
          </a:graphicData>
        </a:graphic>
      </p:graphicFrame>
      <p:pic>
        <p:nvPicPr>
          <p:cNvPr id="6" name="図 5" descr="台の上にあるカメラ&#10;&#10;中程度の精度で自動的に生成された説明">
            <a:extLst>
              <a:ext uri="{FF2B5EF4-FFF2-40B4-BE49-F238E27FC236}">
                <a16:creationId xmlns:a16="http://schemas.microsoft.com/office/drawing/2014/main" id="{80B91D8F-ED14-7648-96EC-EEA862DF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581" y="3844328"/>
            <a:ext cx="2474768" cy="2474768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712A9E-8BC5-F344-839A-F5D0789E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85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AWS &gt; 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リアルタイム認識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BF1C00E-6896-014B-9347-99241D3F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11" name="図 10" descr="屋内, コンピュータ, テーブル, 机 が含まれている画像&#10;&#10;自動的に生成された説明">
            <a:extLst>
              <a:ext uri="{FF2B5EF4-FFF2-40B4-BE49-F238E27FC236}">
                <a16:creationId xmlns:a16="http://schemas.microsoft.com/office/drawing/2014/main" id="{F3783967-977D-7F45-9A96-79A92C48B6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8245" y="1741091"/>
            <a:ext cx="1077799" cy="1308655"/>
          </a:xfrm>
          <a:prstGeom prst="rect">
            <a:avLst/>
          </a:prstGeom>
        </p:spPr>
      </p:pic>
      <p:pic>
        <p:nvPicPr>
          <p:cNvPr id="12" name="図 11" descr="屋内, コンピュータ, 机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DFE1CB9C-9E5B-EB40-A096-D272F9A443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517" y="3221338"/>
            <a:ext cx="1175254" cy="1677504"/>
          </a:xfrm>
          <a:prstGeom prst="rect">
            <a:avLst/>
          </a:prstGeom>
        </p:spPr>
      </p:pic>
      <p:pic>
        <p:nvPicPr>
          <p:cNvPr id="5" name="図 4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ADCEF8A5-247F-D84B-BF64-42BA6E97BE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5076" y="3221338"/>
            <a:ext cx="1196443" cy="1677504"/>
          </a:xfrm>
          <a:prstGeom prst="rect">
            <a:avLst/>
          </a:prstGeom>
        </p:spPr>
      </p:pic>
      <p:pic>
        <p:nvPicPr>
          <p:cNvPr id="14" name="図 13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236E0C6C-A274-324A-A5BB-1EFEF8205A1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7020" y="3545727"/>
            <a:ext cx="2160000" cy="1058739"/>
          </a:xfrm>
          <a:prstGeom prst="rect">
            <a:avLst/>
          </a:prstGeom>
        </p:spPr>
      </p:pic>
      <p:pic>
        <p:nvPicPr>
          <p:cNvPr id="16" name="図 15" descr="屋内, キッチン, 小さい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AB8D47A8-E876-4046-8ECE-52A7E18282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7644" y="3534228"/>
            <a:ext cx="2160000" cy="1081739"/>
          </a:xfrm>
          <a:prstGeom prst="rect">
            <a:avLst/>
          </a:prstGeom>
        </p:spPr>
      </p:pic>
      <p:pic>
        <p:nvPicPr>
          <p:cNvPr id="18" name="図 17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5A2CE5EB-8741-BB40-B9E1-15E93DDD37A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7020" y="1823955"/>
            <a:ext cx="2160000" cy="1170731"/>
          </a:xfrm>
          <a:prstGeom prst="rect">
            <a:avLst/>
          </a:prstGeom>
        </p:spPr>
      </p:pic>
      <p:pic>
        <p:nvPicPr>
          <p:cNvPr id="22" name="図 21" descr="屋内, キッチン, 冷蔵庫, 小さい が含まれている画像&#10;&#10;自動的に生成された説明">
            <a:extLst>
              <a:ext uri="{FF2B5EF4-FFF2-40B4-BE49-F238E27FC236}">
                <a16:creationId xmlns:a16="http://schemas.microsoft.com/office/drawing/2014/main" id="{3FDB3477-2E83-424C-82E7-0EBEA4A993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7644" y="1856617"/>
            <a:ext cx="2160000" cy="1081767"/>
          </a:xfrm>
          <a:prstGeom prst="rect">
            <a:avLst/>
          </a:prstGeom>
        </p:spPr>
      </p:pic>
      <p:pic>
        <p:nvPicPr>
          <p:cNvPr id="26" name="図 25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3B79FF2E-F4F2-8D45-871B-72727C11ADE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4398" y="1739496"/>
            <a:ext cx="1077798" cy="1339652"/>
          </a:xfrm>
          <a:prstGeom prst="rect">
            <a:avLst/>
          </a:prstGeom>
        </p:spPr>
      </p:pic>
      <p:sp>
        <p:nvSpPr>
          <p:cNvPr id="28" name="下矢印 27">
            <a:extLst>
              <a:ext uri="{FF2B5EF4-FFF2-40B4-BE49-F238E27FC236}">
                <a16:creationId xmlns:a16="http://schemas.microsoft.com/office/drawing/2014/main" id="{9259A94C-86FE-004B-BE5F-25803A392CD6}"/>
              </a:ext>
            </a:extLst>
          </p:cNvPr>
          <p:cNvSpPr/>
          <p:nvPr/>
        </p:nvSpPr>
        <p:spPr>
          <a:xfrm rot="16200000">
            <a:off x="6141500" y="2235164"/>
            <a:ext cx="461664" cy="3483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>
            <a:extLst>
              <a:ext uri="{FF2B5EF4-FFF2-40B4-BE49-F238E27FC236}">
                <a16:creationId xmlns:a16="http://schemas.microsoft.com/office/drawing/2014/main" id="{6215B9D9-446F-4544-92F7-6795E71CBBDF}"/>
              </a:ext>
            </a:extLst>
          </p:cNvPr>
          <p:cNvSpPr/>
          <p:nvPr/>
        </p:nvSpPr>
        <p:spPr>
          <a:xfrm rot="16200000">
            <a:off x="6141500" y="3931511"/>
            <a:ext cx="461664" cy="3483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>
            <a:extLst>
              <a:ext uri="{FF2B5EF4-FFF2-40B4-BE49-F238E27FC236}">
                <a16:creationId xmlns:a16="http://schemas.microsoft.com/office/drawing/2014/main" id="{2867F83D-CA39-234E-A2B8-5E6D2E59897F}"/>
              </a:ext>
            </a:extLst>
          </p:cNvPr>
          <p:cNvSpPr/>
          <p:nvPr/>
        </p:nvSpPr>
        <p:spPr>
          <a:xfrm rot="16200000">
            <a:off x="1653146" y="3885932"/>
            <a:ext cx="461664" cy="3483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904D172D-5C43-3541-9FB7-61113BA03BEB}"/>
              </a:ext>
            </a:extLst>
          </p:cNvPr>
          <p:cNvSpPr/>
          <p:nvPr/>
        </p:nvSpPr>
        <p:spPr>
          <a:xfrm rot="16200000">
            <a:off x="1649389" y="2213864"/>
            <a:ext cx="461664" cy="3483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C303B9-4836-8A41-9C2B-651180891AB0}"/>
              </a:ext>
            </a:extLst>
          </p:cNvPr>
          <p:cNvSpPr txBox="1"/>
          <p:nvPr/>
        </p:nvSpPr>
        <p:spPr>
          <a:xfrm>
            <a:off x="1020897" y="5367119"/>
            <a:ext cx="902811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dist"/>
            <a:r>
              <a:rPr kumimoji="1" lang="ja-JP" altLang="en-US" sz="2800"/>
              <a:t>原因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02A1154-376C-2740-98F2-4842EDF1E596}"/>
              </a:ext>
            </a:extLst>
          </p:cNvPr>
          <p:cNvSpPr txBox="1"/>
          <p:nvPr/>
        </p:nvSpPr>
        <p:spPr>
          <a:xfrm>
            <a:off x="2425992" y="5583755"/>
            <a:ext cx="429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/>
              <a:t>リアルタイム認識の精度が低い</a:t>
            </a:r>
            <a:endParaRPr kumimoji="1"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72503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E58C3-14A2-8448-941B-FE783812C834}"/>
              </a:ext>
            </a:extLst>
          </p:cNvPr>
          <p:cNvSpPr txBox="1">
            <a:spLocks/>
          </p:cNvSpPr>
          <p:nvPr/>
        </p:nvSpPr>
        <p:spPr>
          <a:xfrm>
            <a:off x="367191" y="241747"/>
            <a:ext cx="7886700" cy="7303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endParaRPr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5A08F4-4E94-AC40-A76E-2F9F958390EF}"/>
              </a:ext>
            </a:extLst>
          </p:cNvPr>
          <p:cNvSpPr txBox="1"/>
          <p:nvPr/>
        </p:nvSpPr>
        <p:spPr>
          <a:xfrm>
            <a:off x="367191" y="12783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C6DD12-0662-6747-BC74-71B52D536D83}"/>
              </a:ext>
            </a:extLst>
          </p:cNvPr>
          <p:cNvSpPr/>
          <p:nvPr/>
        </p:nvSpPr>
        <p:spPr>
          <a:xfrm>
            <a:off x="275960" y="1598196"/>
            <a:ext cx="8592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/>
              <a:t>犬を譲渡してもらえる条件例　</a:t>
            </a:r>
            <a:r>
              <a:rPr lang="en-US" altLang="ja-JP" dirty="0"/>
              <a:t>※</a:t>
            </a:r>
            <a:r>
              <a:rPr lang="ja-JP" altLang="en-US"/>
              <a:t>団体などによって異なる</a:t>
            </a:r>
            <a:endParaRPr lang="ja-JP" altLang="en-US" sz="28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6DF1DC-A6BA-DA42-9B39-8F93230369E8}"/>
              </a:ext>
            </a:extLst>
          </p:cNvPr>
          <p:cNvSpPr/>
          <p:nvPr/>
        </p:nvSpPr>
        <p:spPr>
          <a:xfrm>
            <a:off x="551922" y="2570639"/>
            <a:ext cx="7371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/>
              <a:t>・</a:t>
            </a:r>
            <a:r>
              <a:rPr lang="en-US" altLang="ja-JP" sz="2400" dirty="0"/>
              <a:t>20</a:t>
            </a:r>
            <a:r>
              <a:rPr lang="ja-JP" altLang="en-US" sz="2400"/>
              <a:t>歳</a:t>
            </a:r>
            <a:r>
              <a:rPr lang="en-US" altLang="ja-JP" sz="2400" dirty="0"/>
              <a:t>~60</a:t>
            </a:r>
            <a:r>
              <a:rPr lang="ja-JP" altLang="en-US" sz="2400"/>
              <a:t>歳であること．</a:t>
            </a:r>
            <a:endParaRPr lang="en-US" altLang="ja-JP" sz="2400" dirty="0"/>
          </a:p>
          <a:p>
            <a:r>
              <a:rPr lang="ja-JP" altLang="en-US" sz="2400"/>
              <a:t>・継続した収入源がある．</a:t>
            </a:r>
            <a:endParaRPr lang="en-US" altLang="ja-JP" sz="2400" dirty="0"/>
          </a:p>
          <a:p>
            <a:r>
              <a:rPr lang="ja-JP" altLang="en-US" sz="2400"/>
              <a:t>・単身者の場合は血縁者の後見人が必要．</a:t>
            </a: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A483E34A-7572-CA46-8EDB-DFA83EB8FF89}"/>
              </a:ext>
            </a:extLst>
          </p:cNvPr>
          <p:cNvSpPr/>
          <p:nvPr/>
        </p:nvSpPr>
        <p:spPr>
          <a:xfrm>
            <a:off x="2441451" y="4281186"/>
            <a:ext cx="1266895" cy="55740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DB36AE-3FC0-C247-9794-7511343C0F65}"/>
              </a:ext>
            </a:extLst>
          </p:cNvPr>
          <p:cNvSpPr txBox="1"/>
          <p:nvPr/>
        </p:nvSpPr>
        <p:spPr>
          <a:xfrm>
            <a:off x="231960" y="5348810"/>
            <a:ext cx="5685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u="sng" dirty="0">
                <a:solidFill>
                  <a:srgbClr val="FF0000"/>
                </a:solidFill>
              </a:rPr>
              <a:t>60</a:t>
            </a:r>
            <a:r>
              <a:rPr kumimoji="1" lang="ja-JP" altLang="en-US" sz="2400" u="sng">
                <a:solidFill>
                  <a:srgbClr val="FF0000"/>
                </a:solidFill>
              </a:rPr>
              <a:t>歳以上でペットを飼えなくなってきている．</a:t>
            </a:r>
            <a:endParaRPr kumimoji="1" lang="en-US" altLang="ja-JP" sz="2400" u="sng" dirty="0">
              <a:solidFill>
                <a:srgbClr val="FF0000"/>
              </a:solidFill>
            </a:endParaRPr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C5D99B83-46AA-9D4D-A09B-3288E741CEF4}"/>
              </a:ext>
            </a:extLst>
          </p:cNvPr>
          <p:cNvGraphicFramePr/>
          <p:nvPr/>
        </p:nvGraphicFramePr>
        <p:xfrm>
          <a:off x="5653825" y="2851149"/>
          <a:ext cx="3763642" cy="422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タイトル 1">
            <a:extLst>
              <a:ext uri="{FF2B5EF4-FFF2-40B4-BE49-F238E27FC236}">
                <a16:creationId xmlns:a16="http://schemas.microsoft.com/office/drawing/2014/main" id="{C558DB1C-7FCD-C84A-95BB-DE172B87DABA}"/>
              </a:ext>
            </a:extLst>
          </p:cNvPr>
          <p:cNvSpPr txBox="1">
            <a:spLocks/>
          </p:cNvSpPr>
          <p:nvPr/>
        </p:nvSpPr>
        <p:spPr>
          <a:xfrm>
            <a:off x="628649" y="328412"/>
            <a:ext cx="7886700" cy="8472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/>
              <a:t>背景と目的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75B1456-370F-AF49-BC5C-4296E531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87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636757B3-4692-294C-A4E8-DEB2D3AE86FB}"/>
              </a:ext>
            </a:extLst>
          </p:cNvPr>
          <p:cNvGraphicFramePr/>
          <p:nvPr/>
        </p:nvGraphicFramePr>
        <p:xfrm>
          <a:off x="4572000" y="1089990"/>
          <a:ext cx="4832590" cy="562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998A8469-AB0E-5B46-99AD-6ED26E0F0A73}"/>
              </a:ext>
            </a:extLst>
          </p:cNvPr>
          <p:cNvGraphicFramePr/>
          <p:nvPr/>
        </p:nvGraphicFramePr>
        <p:xfrm>
          <a:off x="-260590" y="1267994"/>
          <a:ext cx="4832590" cy="562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E47DC1-2F9E-3C40-A4B5-E3AE0E93E76E}"/>
              </a:ext>
            </a:extLst>
          </p:cNvPr>
          <p:cNvSpPr txBox="1"/>
          <p:nvPr/>
        </p:nvSpPr>
        <p:spPr>
          <a:xfrm>
            <a:off x="926843" y="6498365"/>
            <a:ext cx="24577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700" u="sng" dirty="0">
                <a:hlinkClick r:id="rId5"/>
              </a:rPr>
              <a:t>https://www.aeonpet-memorial.com/column/pet-column/care/</a:t>
            </a:r>
            <a:endParaRPr kumimoji="1" lang="ja-JP" altLang="en-US" sz="7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28252B-6A56-4746-BE2A-C8C1EA178431}"/>
              </a:ext>
            </a:extLst>
          </p:cNvPr>
          <p:cNvSpPr txBox="1"/>
          <p:nvPr/>
        </p:nvSpPr>
        <p:spPr>
          <a:xfrm>
            <a:off x="5822751" y="6498364"/>
            <a:ext cx="23310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700" u="sng" dirty="0">
                <a:solidFill>
                  <a:schemeClr val="accent1"/>
                </a:solidFill>
              </a:rPr>
              <a:t>https://</a:t>
            </a:r>
            <a:r>
              <a:rPr lang="en" altLang="ja-JP" sz="700" u="sng" dirty="0" err="1">
                <a:solidFill>
                  <a:schemeClr val="accent1"/>
                </a:solidFill>
              </a:rPr>
              <a:t>corp.rakuten.co.jp</a:t>
            </a:r>
            <a:r>
              <a:rPr lang="en" altLang="ja-JP" sz="700" u="sng" dirty="0">
                <a:solidFill>
                  <a:schemeClr val="accent1"/>
                </a:solidFill>
              </a:rPr>
              <a:t>/news/update/2021/0215_01.html</a:t>
            </a:r>
            <a:endParaRPr kumimoji="1" lang="ja-JP" altLang="en-US" sz="700">
              <a:solidFill>
                <a:schemeClr val="accent1"/>
              </a:solidFill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40B2BA12-FD5F-F241-8676-9FA8757BD8C5}"/>
              </a:ext>
            </a:extLst>
          </p:cNvPr>
          <p:cNvSpPr txBox="1">
            <a:spLocks/>
          </p:cNvSpPr>
          <p:nvPr/>
        </p:nvSpPr>
        <p:spPr>
          <a:xfrm>
            <a:off x="628649" y="328412"/>
            <a:ext cx="7886700" cy="8472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/>
              <a:t>背景と目的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1D36DA4-B96F-0C46-9A6E-EE0C2314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71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1FFC8F-C799-F04D-9AB6-B5167BEAE6A9}"/>
              </a:ext>
            </a:extLst>
          </p:cNvPr>
          <p:cNvSpPr txBox="1"/>
          <p:nvPr/>
        </p:nvSpPr>
        <p:spPr>
          <a:xfrm>
            <a:off x="403761" y="376739"/>
            <a:ext cx="2921329" cy="707886"/>
          </a:xfrm>
          <a:prstGeom prst="flowChartInputOutp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/>
              <a:t>テーマ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48D7E4-90BF-7E40-976D-BDDEAC94382C}"/>
              </a:ext>
            </a:extLst>
          </p:cNvPr>
          <p:cNvSpPr txBox="1"/>
          <p:nvPr/>
        </p:nvSpPr>
        <p:spPr>
          <a:xfrm>
            <a:off x="2979383" y="106500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犬の行動分析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8607B1-F0BD-5542-8A92-C74CD55AFD22}"/>
              </a:ext>
            </a:extLst>
          </p:cNvPr>
          <p:cNvSpPr txBox="1"/>
          <p:nvPr/>
        </p:nvSpPr>
        <p:spPr>
          <a:xfrm>
            <a:off x="397836" y="4104524"/>
            <a:ext cx="1781293" cy="7150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A6A7D5A-DCE0-F54E-83B1-7C09D913CD75}"/>
              </a:ext>
            </a:extLst>
          </p:cNvPr>
          <p:cNvSpPr txBox="1"/>
          <p:nvPr/>
        </p:nvSpPr>
        <p:spPr>
          <a:xfrm>
            <a:off x="4910450" y="4090118"/>
            <a:ext cx="1971307" cy="715089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6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kumimoji="1" lang="ja-JP" altLang="en-US" sz="360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CBD6E86-366A-8840-9236-D1BD63303241}"/>
              </a:ext>
            </a:extLst>
          </p:cNvPr>
          <p:cNvGrpSpPr/>
          <p:nvPr/>
        </p:nvGrpSpPr>
        <p:grpSpPr>
          <a:xfrm>
            <a:off x="4341465" y="2835673"/>
            <a:ext cx="538269" cy="629673"/>
            <a:chOff x="2763631" y="447659"/>
            <a:chExt cx="538269" cy="629673"/>
          </a:xfrm>
        </p:grpSpPr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58C9497A-28E7-4B49-B211-D1309D08F356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右矢印 4">
              <a:extLst>
                <a:ext uri="{FF2B5EF4-FFF2-40B4-BE49-F238E27FC236}">
                  <a16:creationId xmlns:a16="http://schemas.microsoft.com/office/drawing/2014/main" id="{287AA799-9619-CF4E-BFB6-F50BBE414D1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sp>
        <p:nvSpPr>
          <p:cNvPr id="64" name="右矢印 4">
            <a:extLst>
              <a:ext uri="{FF2B5EF4-FFF2-40B4-BE49-F238E27FC236}">
                <a16:creationId xmlns:a16="http://schemas.microsoft.com/office/drawing/2014/main" id="{FFE7F2F3-9D58-6F4B-B11B-BC96E9CA2F17}"/>
              </a:ext>
            </a:extLst>
          </p:cNvPr>
          <p:cNvSpPr txBox="1"/>
          <p:nvPr/>
        </p:nvSpPr>
        <p:spPr>
          <a:xfrm>
            <a:off x="4688848" y="3211789"/>
            <a:ext cx="376788" cy="377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2900" kern="120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B645B3-DACE-E048-A35F-74316C0A7933}"/>
              </a:ext>
            </a:extLst>
          </p:cNvPr>
          <p:cNvGrpSpPr/>
          <p:nvPr/>
        </p:nvGrpSpPr>
        <p:grpSpPr>
          <a:xfrm rot="5400000">
            <a:off x="6600741" y="4029377"/>
            <a:ext cx="538269" cy="629673"/>
            <a:chOff x="2763631" y="447659"/>
            <a:chExt cx="538269" cy="629673"/>
          </a:xfrm>
        </p:grpSpPr>
        <p:sp>
          <p:nvSpPr>
            <p:cNvPr id="66" name="右矢印 65">
              <a:extLst>
                <a:ext uri="{FF2B5EF4-FFF2-40B4-BE49-F238E27FC236}">
                  <a16:creationId xmlns:a16="http://schemas.microsoft.com/office/drawing/2014/main" id="{29B0873C-A632-D344-BF7A-9F4088C73FD1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右矢印 4">
              <a:extLst>
                <a:ext uri="{FF2B5EF4-FFF2-40B4-BE49-F238E27FC236}">
                  <a16:creationId xmlns:a16="http://schemas.microsoft.com/office/drawing/2014/main" id="{D152F7CD-95B9-824D-B752-22A34CFBC2B7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357DF31-0A64-6045-8D48-73FC0D2956E1}"/>
              </a:ext>
            </a:extLst>
          </p:cNvPr>
          <p:cNvGrpSpPr/>
          <p:nvPr/>
        </p:nvGrpSpPr>
        <p:grpSpPr>
          <a:xfrm rot="10800000">
            <a:off x="4341465" y="5254115"/>
            <a:ext cx="538269" cy="629673"/>
            <a:chOff x="2763631" y="447659"/>
            <a:chExt cx="538269" cy="629673"/>
          </a:xfrm>
        </p:grpSpPr>
        <p:sp>
          <p:nvSpPr>
            <p:cNvPr id="72" name="右矢印 71">
              <a:extLst>
                <a:ext uri="{FF2B5EF4-FFF2-40B4-BE49-F238E27FC236}">
                  <a16:creationId xmlns:a16="http://schemas.microsoft.com/office/drawing/2014/main" id="{15874E57-F355-934A-B8EB-658982059CBF}"/>
                </a:ext>
              </a:extLst>
            </p:cNvPr>
            <p:cNvSpPr/>
            <p:nvPr/>
          </p:nvSpPr>
          <p:spPr>
            <a:xfrm>
              <a:off x="2763631" y="447659"/>
              <a:ext cx="538269" cy="62967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右矢印 4">
              <a:extLst>
                <a:ext uri="{FF2B5EF4-FFF2-40B4-BE49-F238E27FC236}">
                  <a16:creationId xmlns:a16="http://schemas.microsoft.com/office/drawing/2014/main" id="{A8704AD1-41F7-5A47-95F4-84D0CCA53FC4}"/>
                </a:ext>
              </a:extLst>
            </p:cNvPr>
            <p:cNvSpPr txBox="1"/>
            <p:nvPr/>
          </p:nvSpPr>
          <p:spPr>
            <a:xfrm>
              <a:off x="2763631" y="573594"/>
              <a:ext cx="376788" cy="3778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900" kern="120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CD98D5-1ABE-F04E-957E-BAEA627D69FB}"/>
              </a:ext>
            </a:extLst>
          </p:cNvPr>
          <p:cNvGrpSpPr/>
          <p:nvPr/>
        </p:nvGrpSpPr>
        <p:grpSpPr>
          <a:xfrm>
            <a:off x="397835" y="1681232"/>
            <a:ext cx="3823850" cy="2332751"/>
            <a:chOff x="397835" y="1675295"/>
            <a:chExt cx="3823850" cy="233275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BA03E8F-D80C-A044-8949-C9EBC2E5D9D8}"/>
                </a:ext>
              </a:extLst>
            </p:cNvPr>
            <p:cNvSpPr txBox="1"/>
            <p:nvPr/>
          </p:nvSpPr>
          <p:spPr>
            <a:xfrm>
              <a:off x="397835" y="1675295"/>
              <a:ext cx="1092525" cy="715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E20B5682-268E-9546-9B25-B3A717B74975}"/>
                </a:ext>
              </a:extLst>
            </p:cNvPr>
            <p:cNvSpPr/>
            <p:nvPr/>
          </p:nvSpPr>
          <p:spPr>
            <a:xfrm>
              <a:off x="480960" y="2271400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C935B-E323-5342-B30D-24D88CB2BB90}"/>
              </a:ext>
            </a:extLst>
          </p:cNvPr>
          <p:cNvSpPr txBox="1"/>
          <p:nvPr/>
        </p:nvSpPr>
        <p:spPr>
          <a:xfrm>
            <a:off x="611636" y="2554663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・簡易実験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・スライド制作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38EA2C-DDBB-AB4B-A014-F13F47DAB7C2}"/>
              </a:ext>
            </a:extLst>
          </p:cNvPr>
          <p:cNvSpPr txBox="1"/>
          <p:nvPr/>
        </p:nvSpPr>
        <p:spPr>
          <a:xfrm>
            <a:off x="603198" y="4951860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DOG</a:t>
            </a:r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組立て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・サーベイ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・プログラム修正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AB8DEA6-2385-A648-984C-1B295C377F82}"/>
              </a:ext>
            </a:extLst>
          </p:cNvPr>
          <p:cNvGrpSpPr/>
          <p:nvPr/>
        </p:nvGrpSpPr>
        <p:grpSpPr>
          <a:xfrm>
            <a:off x="4910450" y="1692984"/>
            <a:ext cx="3829789" cy="2309246"/>
            <a:chOff x="4910450" y="1675294"/>
            <a:chExt cx="3829789" cy="2309246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0773E8-9DC1-E340-9CBF-4DE388D6C774}"/>
                </a:ext>
              </a:extLst>
            </p:cNvPr>
            <p:cNvSpPr txBox="1"/>
            <p:nvPr/>
          </p:nvSpPr>
          <p:spPr>
            <a:xfrm>
              <a:off x="4910450" y="1675294"/>
              <a:ext cx="813462" cy="71508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</a:t>
              </a:r>
              <a:endParaRPr kumimoji="1" lang="ja-JP" altLang="en-US" sz="36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28543987-0570-7547-9367-AA903B45CE2F}"/>
                </a:ext>
              </a:extLst>
            </p:cNvPr>
            <p:cNvSpPr/>
            <p:nvPr/>
          </p:nvSpPr>
          <p:spPr>
            <a:xfrm>
              <a:off x="4999514" y="2247894"/>
              <a:ext cx="3740725" cy="1736646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dirty="0"/>
                <a:t>20211112_akashi.pptx20211112_akashi.pptx</a:t>
              </a:r>
              <a:endParaRPr kumimoji="1" lang="ja-JP" altLang="en-US"/>
            </a:p>
          </p:txBody>
        </p:sp>
      </p:grp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7B5E158C-A51E-A04E-8897-168230B50F6D}"/>
              </a:ext>
            </a:extLst>
          </p:cNvPr>
          <p:cNvSpPr/>
          <p:nvPr/>
        </p:nvSpPr>
        <p:spPr>
          <a:xfrm>
            <a:off x="4999514" y="4683702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dirty="0"/>
              <a:t>20211112_akashi.pptx20211112_akashi.pptx</a:t>
            </a:r>
            <a:endParaRPr kumimoji="1" lang="ja-JP" altLang="en-US"/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308E374-0D61-1E40-8AC3-E4011368474E}"/>
              </a:ext>
            </a:extLst>
          </p:cNvPr>
          <p:cNvSpPr/>
          <p:nvPr/>
        </p:nvSpPr>
        <p:spPr>
          <a:xfrm>
            <a:off x="480960" y="4696330"/>
            <a:ext cx="3740725" cy="1736646"/>
          </a:xfrm>
          <a:prstGeom prst="roundRect">
            <a:avLst/>
          </a:prstGeom>
          <a:noFill/>
          <a:ln w="571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4DD83C-9EB3-0C4F-8B03-767561617AF8}"/>
              </a:ext>
            </a:extLst>
          </p:cNvPr>
          <p:cNvSpPr txBox="1"/>
          <p:nvPr/>
        </p:nvSpPr>
        <p:spPr>
          <a:xfrm>
            <a:off x="5112394" y="2541755"/>
            <a:ext cx="3496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・簡易的な実験を行った．</a:t>
            </a:r>
            <a:endParaRPr kumimoji="1" lang="en-US" altLang="ja-JP" sz="2400" dirty="0"/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・スライド制作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1B46BB-A077-B644-9537-2F04772973B6}"/>
              </a:ext>
            </a:extLst>
          </p:cNvPr>
          <p:cNvSpPr txBox="1"/>
          <p:nvPr/>
        </p:nvSpPr>
        <p:spPr>
          <a:xfrm>
            <a:off x="5112394" y="4939313"/>
            <a:ext cx="349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・プログラムの修正と，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実験環境の再検討が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必要．</a:t>
            </a:r>
            <a:r>
              <a:rPr kumimoji="1" lang="ja-JP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endParaRPr kumimoji="1" lang="en-US" altLang="ja-JP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30DB6F-0980-FE43-8E9C-45EBE94D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9C7-6F6B-304A-B2C0-52DEF66273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8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簡易実験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CF26F51-1F73-C84B-8BE9-C1C78CEC9305}"/>
              </a:ext>
            </a:extLst>
          </p:cNvPr>
          <p:cNvGrpSpPr/>
          <p:nvPr/>
        </p:nvGrpSpPr>
        <p:grpSpPr>
          <a:xfrm>
            <a:off x="932478" y="62711"/>
            <a:ext cx="7336987" cy="6341002"/>
            <a:chOff x="1056903" y="82957"/>
            <a:chExt cx="7336987" cy="6341002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6ABFC57-451B-BE4F-8661-C8442A9630E7}"/>
                </a:ext>
              </a:extLst>
            </p:cNvPr>
            <p:cNvSpPr txBox="1"/>
            <p:nvPr/>
          </p:nvSpPr>
          <p:spPr>
            <a:xfrm>
              <a:off x="1056903" y="1222535"/>
              <a:ext cx="7030191" cy="520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b="1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目的</a:t>
              </a:r>
              <a:endParaRPr kumimoji="1" lang="en-US" altLang="ja-JP" sz="36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ja-JP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kumimoji="1" lang="ja-JP" altLang="en-US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犬を認識し、描画できるか確認．</a:t>
              </a:r>
              <a:endPara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ja-JP" altLang="en-US" sz="2800" b="1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被験対象</a:t>
              </a:r>
              <a:endParaRPr kumimoji="1" lang="en-US" altLang="ja-JP" sz="28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犬種：トイプードル</a:t>
              </a:r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性別：オス</a:t>
              </a:r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年齢：</a:t>
              </a:r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歳</a:t>
              </a:r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ヶ月</a:t>
              </a:r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ja-JP" altLang="en-US" sz="2800" b="1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実験環境</a:t>
              </a:r>
              <a:endParaRPr kumimoji="1" lang="en-US" altLang="ja-JP" sz="28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場所：実家</a:t>
              </a:r>
              <a:endPara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kumimoji="1"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機材：</a:t>
              </a:r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 book Air		(Apple)</a:t>
              </a:r>
            </a:p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    </a:t>
              </a:r>
              <a:r>
                <a:rPr lang="en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CMS-V43BK-3</a:t>
              </a:r>
              <a:r>
                <a:rPr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r>
                <a: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	(SANWA</a:t>
              </a:r>
              <a:r>
                <a:rPr lang="ja-JP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SUPPLY)</a:t>
              </a:r>
              <a:endParaRPr lang="e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図 5" descr="ぬいぐるみを持っている犬&#10;&#10;中程度の精度で自動的に生成された説明">
              <a:extLst>
                <a:ext uri="{FF2B5EF4-FFF2-40B4-BE49-F238E27FC236}">
                  <a16:creationId xmlns:a16="http://schemas.microsoft.com/office/drawing/2014/main" id="{26B3BCAB-8A33-814B-900B-43868A387C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98277" y="82957"/>
              <a:ext cx="2195613" cy="1686084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DABB7C1-6F9A-0E4E-8ED3-62464828988C}"/>
              </a:ext>
            </a:extLst>
          </p:cNvPr>
          <p:cNvGrpSpPr>
            <a:grpSpLocks noChangeAspect="1"/>
          </p:cNvGrpSpPr>
          <p:nvPr/>
        </p:nvGrpSpPr>
        <p:grpSpPr>
          <a:xfrm>
            <a:off x="4129070" y="2517569"/>
            <a:ext cx="4679575" cy="2933205"/>
            <a:chOff x="248581" y="635310"/>
            <a:chExt cx="5962712" cy="373748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24932E1-90D0-7A41-AFA7-3B45FAE93897}"/>
                </a:ext>
              </a:extLst>
            </p:cNvPr>
            <p:cNvSpPr/>
            <p:nvPr/>
          </p:nvSpPr>
          <p:spPr>
            <a:xfrm>
              <a:off x="248581" y="839388"/>
              <a:ext cx="5962712" cy="3362201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pic>
          <p:nvPicPr>
            <p:cNvPr id="10" name="グラフィックス 9" descr="Web カメラ 単色塗りつぶし">
              <a:extLst>
                <a:ext uri="{FF2B5EF4-FFF2-40B4-BE49-F238E27FC236}">
                  <a16:creationId xmlns:a16="http://schemas.microsoft.com/office/drawing/2014/main" id="{C6A779A1-4347-1A49-8DAC-5F21DF300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2555440" y="635310"/>
              <a:ext cx="1427978" cy="1427978"/>
            </a:xfrm>
            <a:prstGeom prst="rect">
              <a:avLst/>
            </a:prstGeom>
          </p:spPr>
        </p:pic>
        <p:pic>
          <p:nvPicPr>
            <p:cNvPr id="11" name="グラフィックス 10" descr="男性 単色塗りつぶし">
              <a:extLst>
                <a:ext uri="{FF2B5EF4-FFF2-40B4-BE49-F238E27FC236}">
                  <a16:creationId xmlns:a16="http://schemas.microsoft.com/office/drawing/2014/main" id="{8998CA9A-5E71-2745-902D-7F4D11583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47891" y="2773609"/>
              <a:ext cx="1427981" cy="1427981"/>
            </a:xfrm>
            <a:prstGeom prst="rect">
              <a:avLst/>
            </a:prstGeom>
          </p:spPr>
        </p:pic>
        <p:pic>
          <p:nvPicPr>
            <p:cNvPr id="12" name="グラフィックス 11" descr="犬 単色塗りつぶし">
              <a:extLst>
                <a:ext uri="{FF2B5EF4-FFF2-40B4-BE49-F238E27FC236}">
                  <a16:creationId xmlns:a16="http://schemas.microsoft.com/office/drawing/2014/main" id="{C64A81BC-181C-2F45-8CE2-9B3D3E155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27458" y="2944816"/>
              <a:ext cx="1427981" cy="1427981"/>
            </a:xfrm>
            <a:prstGeom prst="rect">
              <a:avLst/>
            </a:prstGeom>
          </p:spPr>
        </p:pic>
      </p:grpSp>
      <p:sp>
        <p:nvSpPr>
          <p:cNvPr id="13" name="スライド番号プレースホルダー 7">
            <a:extLst>
              <a:ext uri="{FF2B5EF4-FFF2-40B4-BE49-F238E27FC236}">
                <a16:creationId xmlns:a16="http://schemas.microsoft.com/office/drawing/2014/main" id="{4F7EDC8A-70D1-FA40-B879-E663070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8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304877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行動分析の手順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750566A-775B-7749-BBFD-CA46F17CAF5A}"/>
              </a:ext>
            </a:extLst>
          </p:cNvPr>
          <p:cNvSpPr txBox="1"/>
          <p:nvPr/>
        </p:nvSpPr>
        <p:spPr>
          <a:xfrm>
            <a:off x="3048778" y="1214479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静止画の撮影</a:t>
            </a:r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/</a:t>
            </a: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保存． （</a:t>
            </a:r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5[fps]</a:t>
            </a: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）</a:t>
            </a:r>
            <a:endParaRPr lang="en-US" altLang="ja-JP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6F4E49-A4E8-2440-AF5A-C68129051C13}"/>
              </a:ext>
            </a:extLst>
          </p:cNvPr>
          <p:cNvSpPr txBox="1"/>
          <p:nvPr/>
        </p:nvSpPr>
        <p:spPr>
          <a:xfrm>
            <a:off x="3048778" y="3641201"/>
            <a:ext cx="5194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複数枚の静止画のラベル検出を実装．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FB92EA9C-A89C-3B4D-9FB4-ED0392009C80}"/>
              </a:ext>
            </a:extLst>
          </p:cNvPr>
          <p:cNvSpPr/>
          <p:nvPr/>
        </p:nvSpPr>
        <p:spPr>
          <a:xfrm>
            <a:off x="272985" y="1107801"/>
            <a:ext cx="2523124" cy="675022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静止画撮影</a:t>
            </a:r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8FCEEEDD-1DD4-9548-B449-082B7B4EAF99}"/>
              </a:ext>
            </a:extLst>
          </p:cNvPr>
          <p:cNvSpPr/>
          <p:nvPr/>
        </p:nvSpPr>
        <p:spPr>
          <a:xfrm>
            <a:off x="272986" y="4747884"/>
            <a:ext cx="2523123" cy="675022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位置情報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AAB4458A-FD86-844C-A0D8-48AA4C625C4B}"/>
              </a:ext>
            </a:extLst>
          </p:cNvPr>
          <p:cNvSpPr/>
          <p:nvPr/>
        </p:nvSpPr>
        <p:spPr>
          <a:xfrm>
            <a:off x="272986" y="3534523"/>
            <a:ext cx="2523123" cy="675022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物体認識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23" name="平行四辺形 22">
            <a:extLst>
              <a:ext uri="{FF2B5EF4-FFF2-40B4-BE49-F238E27FC236}">
                <a16:creationId xmlns:a16="http://schemas.microsoft.com/office/drawing/2014/main" id="{4FB9A54F-0F4D-5B41-9C53-E57BBD01CF1B}"/>
              </a:ext>
            </a:extLst>
          </p:cNvPr>
          <p:cNvSpPr/>
          <p:nvPr/>
        </p:nvSpPr>
        <p:spPr>
          <a:xfrm>
            <a:off x="272986" y="5961243"/>
            <a:ext cx="2523123" cy="675022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可視化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24" name="下矢印 23">
            <a:extLst>
              <a:ext uri="{FF2B5EF4-FFF2-40B4-BE49-F238E27FC236}">
                <a16:creationId xmlns:a16="http://schemas.microsoft.com/office/drawing/2014/main" id="{32BE0897-4A86-2D4E-9A5F-4FA33FD27999}"/>
              </a:ext>
            </a:extLst>
          </p:cNvPr>
          <p:cNvSpPr/>
          <p:nvPr/>
        </p:nvSpPr>
        <p:spPr>
          <a:xfrm>
            <a:off x="1267352" y="4243729"/>
            <a:ext cx="534390" cy="469971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>
            <a:extLst>
              <a:ext uri="{FF2B5EF4-FFF2-40B4-BE49-F238E27FC236}">
                <a16:creationId xmlns:a16="http://schemas.microsoft.com/office/drawing/2014/main" id="{BB33E95A-2CED-7040-9503-486448F8B7E2}"/>
              </a:ext>
            </a:extLst>
          </p:cNvPr>
          <p:cNvSpPr/>
          <p:nvPr/>
        </p:nvSpPr>
        <p:spPr>
          <a:xfrm>
            <a:off x="1267352" y="5457090"/>
            <a:ext cx="534390" cy="469971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C664DC8-0918-244A-8ED9-D5D026750605}"/>
              </a:ext>
            </a:extLst>
          </p:cNvPr>
          <p:cNvSpPr txBox="1"/>
          <p:nvPr/>
        </p:nvSpPr>
        <p:spPr>
          <a:xfrm>
            <a:off x="3048778" y="6067919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Matplotlib”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でプロット．</a:t>
            </a:r>
            <a:endParaRPr kumimoji="1" lang="ja-JP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B73D31-858B-C946-8D89-627EFB87E61A}"/>
              </a:ext>
            </a:extLst>
          </p:cNvPr>
          <p:cNvSpPr txBox="1"/>
          <p:nvPr/>
        </p:nvSpPr>
        <p:spPr>
          <a:xfrm>
            <a:off x="3048778" y="4854560"/>
            <a:ext cx="5219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ラベル検出から位置情報を取得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ja-JP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保存．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平行四辺形 19">
            <a:extLst>
              <a:ext uri="{FF2B5EF4-FFF2-40B4-BE49-F238E27FC236}">
                <a16:creationId xmlns:a16="http://schemas.microsoft.com/office/drawing/2014/main" id="{1B3C34B9-E7D1-5344-8890-28469DAF270E}"/>
              </a:ext>
            </a:extLst>
          </p:cNvPr>
          <p:cNvSpPr/>
          <p:nvPr/>
        </p:nvSpPr>
        <p:spPr>
          <a:xfrm>
            <a:off x="272986" y="2321161"/>
            <a:ext cx="2523123" cy="675022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静止画加工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22" name="下矢印 21">
            <a:extLst>
              <a:ext uri="{FF2B5EF4-FFF2-40B4-BE49-F238E27FC236}">
                <a16:creationId xmlns:a16="http://schemas.microsoft.com/office/drawing/2014/main" id="{BDEB957F-076C-0A49-81C8-B7955FB90459}"/>
              </a:ext>
            </a:extLst>
          </p:cNvPr>
          <p:cNvSpPr/>
          <p:nvPr/>
        </p:nvSpPr>
        <p:spPr>
          <a:xfrm>
            <a:off x="1267352" y="1817006"/>
            <a:ext cx="534390" cy="4699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>
            <a:extLst>
              <a:ext uri="{FF2B5EF4-FFF2-40B4-BE49-F238E27FC236}">
                <a16:creationId xmlns:a16="http://schemas.microsoft.com/office/drawing/2014/main" id="{CC982132-41E6-D34D-A6D6-E43B91D5BFD6}"/>
              </a:ext>
            </a:extLst>
          </p:cNvPr>
          <p:cNvSpPr/>
          <p:nvPr/>
        </p:nvSpPr>
        <p:spPr>
          <a:xfrm>
            <a:off x="1267352" y="3030367"/>
            <a:ext cx="534390" cy="46997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0E96AF-BF47-4540-8D82-940C2A3D1C79}"/>
              </a:ext>
            </a:extLst>
          </p:cNvPr>
          <p:cNvSpPr/>
          <p:nvPr/>
        </p:nvSpPr>
        <p:spPr>
          <a:xfrm>
            <a:off x="3048778" y="2413994"/>
            <a:ext cx="3337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明るさ</a:t>
            </a:r>
            <a:r>
              <a: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/</a:t>
            </a: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コントラスト調整．</a:t>
            </a:r>
            <a:endParaRPr lang="ja-JP" altLang="en-US" sz="2400"/>
          </a:p>
        </p:txBody>
      </p:sp>
      <p:sp>
        <p:nvSpPr>
          <p:cNvPr id="21" name="スライド番号プレースホルダー 7">
            <a:extLst>
              <a:ext uri="{FF2B5EF4-FFF2-40B4-BE49-F238E27FC236}">
                <a16:creationId xmlns:a16="http://schemas.microsoft.com/office/drawing/2014/main" id="{1364470D-2550-0149-814C-8CAE68AA42CC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1759C7-6F6B-304A-B2C0-52DEF662737D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38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実験結果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図 20" descr="グラフ, 散布図&#10;&#10;自動的に生成された説明">
            <a:extLst>
              <a:ext uri="{FF2B5EF4-FFF2-40B4-BE49-F238E27FC236}">
                <a16:creationId xmlns:a16="http://schemas.microsoft.com/office/drawing/2014/main" id="{320D0A74-DF53-5E40-ACDC-CFD034735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25" y="1527181"/>
            <a:ext cx="7110347" cy="533276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5B7D40-E19E-D449-BF34-1BEC196DA1DB}"/>
              </a:ext>
            </a:extLst>
          </p:cNvPr>
          <p:cNvSpPr txBox="1"/>
          <p:nvPr/>
        </p:nvSpPr>
        <p:spPr>
          <a:xfrm>
            <a:off x="1781580" y="1377264"/>
            <a:ext cx="147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プロット図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53EF67F-0592-B144-910D-C3F595A57EAE}"/>
              </a:ext>
            </a:extLst>
          </p:cNvPr>
          <p:cNvSpPr txBox="1"/>
          <p:nvPr/>
        </p:nvSpPr>
        <p:spPr>
          <a:xfrm>
            <a:off x="5824280" y="1453722"/>
            <a:ext cx="1299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▲</a:t>
            </a:r>
            <a:r>
              <a:rPr kumimoji="1" lang="en-US" altLang="ja-JP" dirty="0"/>
              <a:t> = Person</a:t>
            </a:r>
          </a:p>
          <a:p>
            <a:r>
              <a:rPr kumimoji="1" lang="ja-JP" altLang="en-US">
                <a:solidFill>
                  <a:schemeClr val="accent1"/>
                </a:solidFill>
              </a:rPr>
              <a:t>▲</a:t>
            </a:r>
            <a:r>
              <a:rPr kumimoji="1" lang="en-US" altLang="ja-JP" dirty="0"/>
              <a:t> = Dog</a:t>
            </a:r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E20A467-B902-434A-ACF2-CE22737FD2AD}"/>
              </a:ext>
            </a:extLst>
          </p:cNvPr>
          <p:cNvSpPr/>
          <p:nvPr/>
        </p:nvSpPr>
        <p:spPr>
          <a:xfrm>
            <a:off x="847543" y="3045323"/>
            <a:ext cx="7448912" cy="16540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n w="38100">
                  <a:noFill/>
                </a:ln>
                <a:solidFill>
                  <a:srgbClr val="FF0000"/>
                </a:solidFill>
              </a:rPr>
              <a:t>Dog</a:t>
            </a:r>
            <a:r>
              <a:rPr kumimoji="1" lang="ja-JP" altLang="en-US" sz="4000">
                <a:ln w="38100">
                  <a:noFill/>
                </a:ln>
                <a:solidFill>
                  <a:srgbClr val="FF0000"/>
                </a:solidFill>
              </a:rPr>
              <a:t>が描画されていない．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5E87074-DF30-4F43-8B31-3643DFE3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8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実験結果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5F91CB6-7126-1445-953D-F8D0A147116F}"/>
              </a:ext>
            </a:extLst>
          </p:cNvPr>
          <p:cNvGrpSpPr/>
          <p:nvPr/>
        </p:nvGrpSpPr>
        <p:grpSpPr>
          <a:xfrm>
            <a:off x="478853" y="1316887"/>
            <a:ext cx="3608968" cy="2336243"/>
            <a:chOff x="514479" y="1380733"/>
            <a:chExt cx="3608968" cy="2336243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DE6144F-D21F-BC4C-8983-A80E4537E32A}"/>
                </a:ext>
              </a:extLst>
            </p:cNvPr>
            <p:cNvSpPr txBox="1"/>
            <p:nvPr/>
          </p:nvSpPr>
          <p:spPr>
            <a:xfrm>
              <a:off x="514479" y="1380733"/>
              <a:ext cx="1319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加工あり</a:t>
              </a:r>
              <a:endParaRPr lang="en-US" altLang="ja-JP" sz="24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endParaRPr>
            </a:p>
          </p:txBody>
        </p:sp>
        <p:pic>
          <p:nvPicPr>
            <p:cNvPr id="10" name="図 9" descr="ぼやけた写真に写ってる男性の顔&#10;&#10;自動的に生成された説明">
              <a:extLst>
                <a:ext uri="{FF2B5EF4-FFF2-40B4-BE49-F238E27FC236}">
                  <a16:creationId xmlns:a16="http://schemas.microsoft.com/office/drawing/2014/main" id="{D3FFB2C4-F6FC-D34B-8E3C-38D0BF8C7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1069" y="2062933"/>
              <a:ext cx="2952378" cy="1654043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FBAB98A-77BA-1744-93D9-209FB6D90F79}"/>
              </a:ext>
            </a:extLst>
          </p:cNvPr>
          <p:cNvGrpSpPr/>
          <p:nvPr/>
        </p:nvGrpSpPr>
        <p:grpSpPr>
          <a:xfrm>
            <a:off x="478853" y="3926235"/>
            <a:ext cx="3608966" cy="2336244"/>
            <a:chOff x="3474861" y="1392608"/>
            <a:chExt cx="3608966" cy="2336244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7049D21-29F4-8048-97D1-CCB7E20FA530}"/>
                </a:ext>
              </a:extLst>
            </p:cNvPr>
            <p:cNvSpPr/>
            <p:nvPr/>
          </p:nvSpPr>
          <p:spPr>
            <a:xfrm>
              <a:off x="3474861" y="1392608"/>
              <a:ext cx="13131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>
                  <a:latin typeface="Times New Roman" panose="02020603050405020304" pitchFamily="18" charset="0"/>
                  <a:ea typeface="MS PGothic" panose="020B0600070205080204" pitchFamily="34" charset="-128"/>
                  <a:cs typeface="Times New Roman" panose="02020603050405020304" pitchFamily="18" charset="0"/>
                </a:rPr>
                <a:t>加工なし</a:t>
              </a:r>
              <a:endParaRPr lang="ja-JP" altLang="en-US" sz="2400"/>
            </a:p>
          </p:txBody>
        </p:sp>
        <p:pic>
          <p:nvPicPr>
            <p:cNvPr id="12" name="図 11" descr="ぼやけた写真&#10;&#10;中程度の精度で自動的に生成された説明">
              <a:extLst>
                <a:ext uri="{FF2B5EF4-FFF2-40B4-BE49-F238E27FC236}">
                  <a16:creationId xmlns:a16="http://schemas.microsoft.com/office/drawing/2014/main" id="{AC57C54A-1D8C-6942-A6DE-CB661777FC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785" b="5785"/>
            <a:stretch/>
          </p:blipFill>
          <p:spPr>
            <a:xfrm>
              <a:off x="4131450" y="2074809"/>
              <a:ext cx="2952377" cy="1654043"/>
            </a:xfrm>
            <a:prstGeom prst="rect">
              <a:avLst/>
            </a:prstGeom>
          </p:spPr>
        </p:pic>
      </p:grpSp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1C1A4A01-B804-F14A-B5A9-BF857E057A05}"/>
              </a:ext>
            </a:extLst>
          </p:cNvPr>
          <p:cNvGraphicFramePr>
            <a:graphicFrameLocks noGrp="1"/>
          </p:cNvGraphicFramePr>
          <p:nvPr/>
        </p:nvGraphicFramePr>
        <p:xfrm>
          <a:off x="4667002" y="1316887"/>
          <a:ext cx="4044442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2221">
                  <a:extLst>
                    <a:ext uri="{9D8B030D-6E8A-4147-A177-3AD203B41FA5}">
                      <a16:colId xmlns:a16="http://schemas.microsoft.com/office/drawing/2014/main" val="2998070111"/>
                    </a:ext>
                  </a:extLst>
                </a:gridCol>
                <a:gridCol w="2022221">
                  <a:extLst>
                    <a:ext uri="{9D8B030D-6E8A-4147-A177-3AD203B41FA5}">
                      <a16:colId xmlns:a16="http://schemas.microsoft.com/office/drawing/2014/main" val="275565744"/>
                    </a:ext>
                  </a:extLst>
                </a:gridCol>
              </a:tblGrid>
              <a:tr h="2953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Animal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81.4%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82096"/>
                  </a:ext>
                </a:extLst>
              </a:tr>
              <a:tr h="3614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Barefoot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78.9%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01004"/>
                  </a:ext>
                </a:extLst>
              </a:tr>
              <a:tr h="3614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Mammal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76.8%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950146"/>
                  </a:ext>
                </a:extLst>
              </a:tr>
              <a:tr h="3614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70.2%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6977"/>
                  </a:ext>
                </a:extLst>
              </a:tr>
              <a:tr h="3614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66.1%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4968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C341E787-EF42-1B40-983C-7E0115A43EE2}"/>
              </a:ext>
            </a:extLst>
          </p:cNvPr>
          <p:cNvGraphicFramePr>
            <a:graphicFrameLocks noGrp="1"/>
          </p:cNvGraphicFramePr>
          <p:nvPr/>
        </p:nvGraphicFramePr>
        <p:xfrm>
          <a:off x="4667002" y="3926235"/>
          <a:ext cx="4044442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2221">
                  <a:extLst>
                    <a:ext uri="{9D8B030D-6E8A-4147-A177-3AD203B41FA5}">
                      <a16:colId xmlns:a16="http://schemas.microsoft.com/office/drawing/2014/main" val="2998070111"/>
                    </a:ext>
                  </a:extLst>
                </a:gridCol>
                <a:gridCol w="2022221">
                  <a:extLst>
                    <a:ext uri="{9D8B030D-6E8A-4147-A177-3AD203B41FA5}">
                      <a16:colId xmlns:a16="http://schemas.microsoft.com/office/drawing/2014/main" val="275565744"/>
                    </a:ext>
                  </a:extLst>
                </a:gridCol>
              </a:tblGrid>
              <a:tr h="2953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Animal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88.5%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82096"/>
                  </a:ext>
                </a:extLst>
              </a:tr>
              <a:tr h="3614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Mammal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88.0%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001004"/>
                  </a:ext>
                </a:extLst>
              </a:tr>
              <a:tr h="3614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86.9%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950146"/>
                  </a:ext>
                </a:extLst>
              </a:tr>
              <a:tr h="3614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Canine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86%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6977"/>
                  </a:ext>
                </a:extLst>
              </a:tr>
              <a:tr h="3614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Dog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85.5%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70225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F0A5154-E3B5-694A-AD3C-9E851EBBBCCE}"/>
              </a:ext>
            </a:extLst>
          </p:cNvPr>
          <p:cNvSpPr/>
          <p:nvPr/>
        </p:nvSpPr>
        <p:spPr>
          <a:xfrm>
            <a:off x="847543" y="3099213"/>
            <a:ext cx="7448912" cy="16540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ln w="38100">
                  <a:noFill/>
                </a:ln>
                <a:solidFill>
                  <a:srgbClr val="FF0000"/>
                </a:solidFill>
              </a:rPr>
              <a:t>Bounding Box</a:t>
            </a:r>
            <a:r>
              <a:rPr kumimoji="1" lang="ja-JP" altLang="en-US" sz="4000">
                <a:ln w="38100">
                  <a:noFill/>
                </a:ln>
                <a:solidFill>
                  <a:srgbClr val="FF0000"/>
                </a:solidFill>
              </a:rPr>
              <a:t>が表示されない．</a:t>
            </a:r>
          </a:p>
        </p:txBody>
      </p:sp>
      <p:sp>
        <p:nvSpPr>
          <p:cNvPr id="18" name="スライド番号プレースホルダー 7">
            <a:extLst>
              <a:ext uri="{FF2B5EF4-FFF2-40B4-BE49-F238E27FC236}">
                <a16:creationId xmlns:a16="http://schemas.microsoft.com/office/drawing/2014/main" id="{235C2DD9-FCC1-5349-BA22-B24177F9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88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B44-3323-AB41-A919-1F1A610A84CE}"/>
              </a:ext>
            </a:extLst>
          </p:cNvPr>
          <p:cNvSpPr txBox="1">
            <a:spLocks/>
          </p:cNvSpPr>
          <p:nvPr/>
        </p:nvSpPr>
        <p:spPr>
          <a:xfrm>
            <a:off x="628649" y="328413"/>
            <a:ext cx="7886700" cy="67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+mj-cs"/>
              </a:defRPr>
            </a:lvl1pPr>
          </a:lstStyle>
          <a:p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原因と解決策案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049D21-29F4-8048-97D1-CCB7E20FA530}"/>
              </a:ext>
            </a:extLst>
          </p:cNvPr>
          <p:cNvSpPr/>
          <p:nvPr/>
        </p:nvSpPr>
        <p:spPr>
          <a:xfrm>
            <a:off x="1319247" y="1557108"/>
            <a:ext cx="583204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u="sng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原因</a:t>
            </a:r>
            <a:endParaRPr lang="en-US" altLang="ja-JP" sz="2800" b="1" u="sng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解像度が低い．</a:t>
            </a:r>
            <a:endParaRPr lang="en-US" altLang="ja-JP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認識率は高いが，断定できていない．</a:t>
            </a:r>
            <a:endParaRPr lang="en-US" altLang="ja-JP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A7B120-3CA5-7246-B3F4-E7F8A1E12897}"/>
              </a:ext>
            </a:extLst>
          </p:cNvPr>
          <p:cNvSpPr/>
          <p:nvPr/>
        </p:nvSpPr>
        <p:spPr>
          <a:xfrm>
            <a:off x="1319247" y="3372665"/>
            <a:ext cx="5173211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u="sng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解決策</a:t>
            </a:r>
            <a:endParaRPr lang="en-US" altLang="ja-JP" sz="2800" b="1" u="sng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解像度を高くする．</a:t>
            </a:r>
            <a:endParaRPr lang="en-US" altLang="ja-JP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被験対象を固定し，学習させる．</a:t>
            </a:r>
            <a:endParaRPr lang="en-US" altLang="ja-JP" sz="24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1ADD3E-D91F-CF4E-BC6A-B87DF09732F2}"/>
              </a:ext>
            </a:extLst>
          </p:cNvPr>
          <p:cNvGrpSpPr/>
          <p:nvPr/>
        </p:nvGrpSpPr>
        <p:grpSpPr>
          <a:xfrm>
            <a:off x="1764758" y="5085140"/>
            <a:ext cx="5614482" cy="1261884"/>
            <a:chOff x="911123" y="5021332"/>
            <a:chExt cx="5614482" cy="1261884"/>
          </a:xfrm>
        </p:grpSpPr>
        <p:pic>
          <p:nvPicPr>
            <p:cNvPr id="5" name="図 4" descr="抽象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75C4D52-9E20-8840-BB2B-591A3FD08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1123" y="5021333"/>
              <a:ext cx="3563919" cy="1261883"/>
            </a:xfrm>
            <a:prstGeom prst="rect">
              <a:avLst/>
            </a:prstGeom>
          </p:spPr>
        </p:pic>
        <p:sp>
          <p:nvSpPr>
            <p:cNvPr id="19" name="下矢印 18">
              <a:extLst>
                <a:ext uri="{FF2B5EF4-FFF2-40B4-BE49-F238E27FC236}">
                  <a16:creationId xmlns:a16="http://schemas.microsoft.com/office/drawing/2014/main" id="{4BD09184-7BBF-7749-9233-01EB3392BC1C}"/>
                </a:ext>
              </a:extLst>
            </p:cNvPr>
            <p:cNvSpPr/>
            <p:nvPr/>
          </p:nvSpPr>
          <p:spPr>
            <a:xfrm rot="16200000">
              <a:off x="4621316" y="5348535"/>
              <a:ext cx="773075" cy="677789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 descr="抽象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187F4373-09F9-834D-8BB5-E344BD9958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540665" y="5021332"/>
              <a:ext cx="984940" cy="1261884"/>
            </a:xfrm>
            <a:prstGeom prst="rect">
              <a:avLst/>
            </a:prstGeom>
          </p:spPr>
        </p:pic>
      </p:grpSp>
      <p:sp>
        <p:nvSpPr>
          <p:cNvPr id="11" name="スライド番号プレースホルダー 7">
            <a:extLst>
              <a:ext uri="{FF2B5EF4-FFF2-40B4-BE49-F238E27FC236}">
                <a16:creationId xmlns:a16="http://schemas.microsoft.com/office/drawing/2014/main" id="{09AAA457-03F5-2E4B-AAC7-0E3FC5F9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A1759C7-6F6B-304A-B2C0-52DEF662737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79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19116</TotalTime>
  <Words>672</Words>
  <Application>Microsoft Office PowerPoint</Application>
  <PresentationFormat>画面に合わせる (4:3)</PresentationFormat>
  <Paragraphs>176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MS Gothic</vt:lpstr>
      <vt:lpstr>游ゴシック</vt:lpstr>
      <vt:lpstr>Arial</vt:lpstr>
      <vt:lpstr>Garamond</vt:lpstr>
      <vt:lpstr>Times New Roman</vt:lpstr>
      <vt:lpstr>Office テーマ</vt:lpstr>
      <vt:lpstr>福田研ゼミ進捗報告(2/25)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福田研ゼミ進捗報告(11/12)</dc:title>
  <dc:creator>19238901 明石　華実</dc:creator>
  <cp:lastModifiedBy>Akashi Haru</cp:lastModifiedBy>
  <cp:revision>40</cp:revision>
  <dcterms:created xsi:type="dcterms:W3CDTF">2021-11-05T11:24:13Z</dcterms:created>
  <dcterms:modified xsi:type="dcterms:W3CDTF">2023-02-13T12:05:35Z</dcterms:modified>
</cp:coreProperties>
</file>