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352" r:id="rId6"/>
    <p:sldId id="360" r:id="rId7"/>
    <p:sldId id="366" r:id="rId8"/>
    <p:sldId id="368" r:id="rId9"/>
    <p:sldId id="369" r:id="rId10"/>
    <p:sldId id="364" r:id="rId11"/>
    <p:sldId id="343" r:id="rId12"/>
    <p:sldId id="376" r:id="rId13"/>
    <p:sldId id="377" r:id="rId14"/>
    <p:sldId id="378" r:id="rId15"/>
    <p:sldId id="347" r:id="rId16"/>
    <p:sldId id="355" r:id="rId17"/>
    <p:sldId id="335" r:id="rId18"/>
    <p:sldId id="365" r:id="rId19"/>
    <p:sldId id="374" r:id="rId20"/>
    <p:sldId id="375" r:id="rId21"/>
    <p:sldId id="379" r:id="rId22"/>
    <p:sldId id="363" r:id="rId23"/>
    <p:sldId id="351" r:id="rId24"/>
    <p:sldId id="36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9DD"/>
    <a:srgbClr val="A58085"/>
    <a:srgbClr val="EFB2B8"/>
    <a:srgbClr val="FFFFFF"/>
    <a:srgbClr val="FFA3F1"/>
    <a:srgbClr val="FF8AD8"/>
    <a:srgbClr val="76D6FF"/>
    <a:srgbClr val="73FB79"/>
    <a:srgbClr val="FF7E79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39303-75FB-4541-865B-DF7F4070F1AC}" v="1" dt="2023-02-13T12:05:59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6"/>
    <p:restoredTop sz="94605"/>
  </p:normalViewPr>
  <p:slideViewPr>
    <p:cSldViewPr snapToGrid="0" snapToObjects="1">
      <p:cViewPr varScale="1">
        <p:scale>
          <a:sx n="32" d="100"/>
          <a:sy n="32" d="100"/>
        </p:scale>
        <p:origin x="13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5CD6-65A6-884F-BFAE-0CD43BA2F985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3C71-927B-0448-B2BF-188A4E19F9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00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Empath API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スコアの経時変化では良い出来事の想 起時と悪い出来事の想起時で傾向に明確な差が見ら れなかった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図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Language API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では，ネガティブよりポジテ ィブの方が高いスコアが出る傾向が見られた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 API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は「喜び」のスコアを多く返した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リアルタイム性がなかった．</a:t>
            </a:r>
            <a:endParaRPr lang="ja-JP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54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Empath API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スコアの経時変化では良い出来事の想 起時と悪い出来事の想起時で傾向に明確な差が見ら れなかった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図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Language API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では，ネガティブよりポジテ ィブの方が高いスコアが出る傾向が見られた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 API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は「喜び」のスコアを多く返した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リアルタイム性がなかった．</a:t>
            </a:r>
            <a:endParaRPr lang="ja-JP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74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ja-JP" dirty="0"/>
              <a:t>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7BBD-3938-5547-9A80-B8324F0C6AE9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04-D28C-4846-87E3-F2A897A185D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A28C-828E-984E-8AF1-F8AF3BD0D48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AD1-EE1F-3049-A134-C03530C82596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249B-4ED7-7B44-9E67-FDB6346CA7EF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5CCE-4262-B041-8FEF-5B6BD75FC2B4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2F9-677D-E84F-BAB1-931E665F06BF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7B3-0F69-944D-A4C7-DEDA5C39EBA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3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5C9F-7D56-3444-BC4D-3525E168069D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4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2F-9058-5C4A-9CE5-C046B36192AE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2B83-2841-5B44-99CC-420533C908D0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9019-63C7-4640-83AF-B04FD31A85EA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1.svg"/><Relationship Id="rId5" Type="http://schemas.openxmlformats.org/officeDocument/2006/relationships/image" Target="../media/image6.sv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sv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福田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Yeoh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ゼミ</a:t>
            </a:r>
            <a:b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進捗報告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(4/28)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佐賀大学　理工学部　理工学科</a:t>
            </a:r>
            <a:endParaRPr kumimoji="1" lang="en-US" altLang="ja-JP" dirty="0"/>
          </a:p>
          <a:p>
            <a:r>
              <a:rPr lang="ja-JP" altLang="en-US"/>
              <a:t>情報部門　知能情報システムコース</a:t>
            </a:r>
            <a:endParaRPr lang="en-US" altLang="ja-JP" dirty="0"/>
          </a:p>
          <a:p>
            <a:r>
              <a:rPr lang="ja-JP" altLang="en-US"/>
              <a:t>指導教員：福田</a:t>
            </a:r>
            <a:r>
              <a:rPr lang="en-US" altLang="ja-JP" dirty="0"/>
              <a:t> </a:t>
            </a:r>
            <a:r>
              <a:rPr lang="ja-JP" altLang="en-US"/>
              <a:t>修</a:t>
            </a:r>
            <a:r>
              <a:rPr lang="en-US" altLang="ja-JP" dirty="0"/>
              <a:t> </a:t>
            </a:r>
            <a:r>
              <a:rPr lang="ja-JP" altLang="en-US"/>
              <a:t>教授</a:t>
            </a:r>
            <a:endParaRPr lang="en-US" altLang="ja-JP" dirty="0"/>
          </a:p>
          <a:p>
            <a:r>
              <a:rPr kumimoji="1" lang="en-US" altLang="ja-JP" dirty="0"/>
              <a:t>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8987A0-F719-1A43-BDE4-429551F6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5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表情から感情分析結果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(1/2)</a:t>
            </a:r>
          </a:p>
        </p:txBody>
      </p:sp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F8BAD6C5-6D70-B2FD-A85B-B3A5BC883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780"/>
          <a:stretch/>
        </p:blipFill>
        <p:spPr>
          <a:xfrm>
            <a:off x="551995" y="1116280"/>
            <a:ext cx="8040008" cy="574171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8E310D-5961-E03A-E034-CBB7EAB836F7}"/>
              </a:ext>
            </a:extLst>
          </p:cNvPr>
          <p:cNvSpPr txBox="1"/>
          <p:nvPr/>
        </p:nvSpPr>
        <p:spPr>
          <a:xfrm>
            <a:off x="628649" y="11162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実行結果</a:t>
            </a:r>
          </a:p>
        </p:txBody>
      </p:sp>
    </p:spTree>
    <p:extLst>
      <p:ext uri="{BB962C8B-B14F-4D97-AF65-F5344CB8AC3E}">
        <p14:creationId xmlns:p14="http://schemas.microsoft.com/office/powerpoint/2010/main" val="122286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, 円グラフ&#10;&#10;自動的に生成された説明">
            <a:extLst>
              <a:ext uri="{FF2B5EF4-FFF2-40B4-BE49-F238E27FC236}">
                <a16:creationId xmlns:a16="http://schemas.microsoft.com/office/drawing/2014/main" id="{BCE9B5DB-C270-7C3D-36A2-E61A52B7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90" y="544926"/>
            <a:ext cx="7231413" cy="542356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表情から感情分析結果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424969E-648C-0E3D-EF85-093AC512B7D6}"/>
              </a:ext>
            </a:extLst>
          </p:cNvPr>
          <p:cNvSpPr/>
          <p:nvPr/>
        </p:nvSpPr>
        <p:spPr>
          <a:xfrm>
            <a:off x="1783411" y="5224593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400" u="sng" dirty="0">
                <a:latin typeface="Menlo" panose="020B0609030804020204" pitchFamily="49" charset="0"/>
              </a:rPr>
              <a:t>ave_motion:15.198573772091832</a:t>
            </a:r>
            <a:endParaRPr lang="en" altLang="ja-JP" sz="2400" u="sng" dirty="0">
              <a:effectLst/>
              <a:latin typeface="Menlo" panose="020B060903080402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CF25A5-08A2-F61E-6B1F-99AEDA445C96}"/>
              </a:ext>
            </a:extLst>
          </p:cNvPr>
          <p:cNvSpPr txBox="1"/>
          <p:nvPr/>
        </p:nvSpPr>
        <p:spPr>
          <a:xfrm>
            <a:off x="1519326" y="11229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実行結果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F5F1B8E-E3E1-4ECA-7C11-D8E121ADC9C2}"/>
                  </a:ext>
                </a:extLst>
              </p:cNvPr>
              <p:cNvSpPr txBox="1"/>
              <p:nvPr/>
            </p:nvSpPr>
            <p:spPr>
              <a:xfrm>
                <a:off x="1969680" y="5744188"/>
                <a:ext cx="5204630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𝐸𝑚𝑜𝑡𝑖𝑜𝑛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𝑃𝑜𝑠𝑖𝑡𝑖𝑣𝑒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0&lt;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𝑎𝑣𝑒𝑟𝑎𝑔𝑒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𝑁𝑒𝑔𝑎𝑡𝑖𝑣𝑒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0≥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𝑎𝑣𝑒𝑟𝑎𝑔𝑒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F5F1B8E-E3E1-4ECA-7C11-D8E121ADC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680" y="5744188"/>
                <a:ext cx="5204630" cy="916148"/>
              </a:xfrm>
              <a:prstGeom prst="rect">
                <a:avLst/>
              </a:prstGeom>
              <a:blipFill>
                <a:blip r:embed="rId3"/>
                <a:stretch>
                  <a:fillRect t="-198630" b="-289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8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音声から感情分析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スライド番号プレースホルダー 7">
            <a:extLst>
              <a:ext uri="{FF2B5EF4-FFF2-40B4-BE49-F238E27FC236}">
                <a16:creationId xmlns:a16="http://schemas.microsoft.com/office/drawing/2014/main" id="{4F7EDC8A-70D1-FA40-B879-E663070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E78A7-3C8C-824B-B9F8-55F07E5633F5}"/>
              </a:ext>
            </a:extLst>
          </p:cNvPr>
          <p:cNvSpPr txBox="1"/>
          <p:nvPr/>
        </p:nvSpPr>
        <p:spPr>
          <a:xfrm>
            <a:off x="717299" y="1332027"/>
            <a:ext cx="770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認識方法：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リアルタイム認識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Google Speech Recognition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→音声をテキストに変換</a:t>
            </a:r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BB429AE-F7C5-5E46-B1D3-D6E48B8D4418}"/>
              </a:ext>
            </a:extLst>
          </p:cNvPr>
          <p:cNvGrpSpPr/>
          <p:nvPr/>
        </p:nvGrpSpPr>
        <p:grpSpPr>
          <a:xfrm>
            <a:off x="195752" y="2687573"/>
            <a:ext cx="8752494" cy="3668778"/>
            <a:chOff x="324089" y="2623930"/>
            <a:chExt cx="8752494" cy="3668778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F11C542-BF36-8741-AD69-4922762B88EC}"/>
                </a:ext>
              </a:extLst>
            </p:cNvPr>
            <p:cNvGrpSpPr/>
            <p:nvPr/>
          </p:nvGrpSpPr>
          <p:grpSpPr>
            <a:xfrm>
              <a:off x="1493870" y="3679105"/>
              <a:ext cx="1846980" cy="1351995"/>
              <a:chOff x="2066231" y="3186331"/>
              <a:chExt cx="1846980" cy="1351995"/>
            </a:xfrm>
          </p:grpSpPr>
          <p:pic>
            <p:nvPicPr>
              <p:cNvPr id="9" name="グラフィックス 8" descr="人工知能 枠線">
                <a:extLst>
                  <a:ext uri="{FF2B5EF4-FFF2-40B4-BE49-F238E27FC236}">
                    <a16:creationId xmlns:a16="http://schemas.microsoft.com/office/drawing/2014/main" id="{E44E81CA-D81F-6C40-87F4-8C27C9B3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30255" y="31863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BE22A6-3566-494B-914E-37A9B81A9F68}"/>
                  </a:ext>
                </a:extLst>
              </p:cNvPr>
              <p:cNvSpPr txBox="1"/>
              <p:nvPr/>
            </p:nvSpPr>
            <p:spPr>
              <a:xfrm>
                <a:off x="2066231" y="4076661"/>
                <a:ext cx="1846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テキスト変換</a:t>
                </a: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DFF67F4-02C1-2A4D-9B78-417B7F9BF2DA}"/>
                </a:ext>
              </a:extLst>
            </p:cNvPr>
            <p:cNvGrpSpPr/>
            <p:nvPr/>
          </p:nvGrpSpPr>
          <p:grpSpPr>
            <a:xfrm>
              <a:off x="6633285" y="2623930"/>
              <a:ext cx="2443298" cy="3668778"/>
              <a:chOff x="6325141" y="2170373"/>
              <a:chExt cx="2443298" cy="3668778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41C53BC2-D2DE-FE40-8EBA-5A3FC89933DD}"/>
                  </a:ext>
                </a:extLst>
              </p:cNvPr>
              <p:cNvGrpSpPr/>
              <p:nvPr/>
            </p:nvGrpSpPr>
            <p:grpSpPr>
              <a:xfrm>
                <a:off x="6487847" y="2170373"/>
                <a:ext cx="2117887" cy="1219394"/>
                <a:chOff x="6487847" y="2170373"/>
                <a:chExt cx="2117887" cy="1219394"/>
              </a:xfrm>
            </p:grpSpPr>
            <p:pic>
              <p:nvPicPr>
                <p:cNvPr id="11" name="グラフィックス 10" descr="ノート PC 枠線">
                  <a:extLst>
                    <a:ext uri="{FF2B5EF4-FFF2-40B4-BE49-F238E27FC236}">
                      <a16:creationId xmlns:a16="http://schemas.microsoft.com/office/drawing/2014/main" id="{DAC35BF4-F8F7-E849-9939-8B48F1AF8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591" y="21703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8CC3461-B539-E842-ACDC-13F763965F78}"/>
                    </a:ext>
                  </a:extLst>
                </p:cNvPr>
                <p:cNvSpPr txBox="1"/>
                <p:nvPr/>
              </p:nvSpPr>
              <p:spPr>
                <a:xfrm>
                  <a:off x="6487847" y="2928102"/>
                  <a:ext cx="21178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スクリーン表示</a:t>
                  </a:r>
                </a:p>
              </p:txBody>
            </p: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6325141" y="4463086"/>
                <a:ext cx="2443298" cy="1376065"/>
                <a:chOff x="6325141" y="4463086"/>
                <a:chExt cx="2443298" cy="1376065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0469" y="44630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6325141" y="5377486"/>
                  <a:ext cx="2443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ファイル出力</a:t>
                  </a:r>
                </a:p>
              </p:txBody>
            </p:sp>
          </p:grpSp>
        </p:grpSp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1123647" y="3937681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60F6AE5-90C6-5746-91C9-278AED976B2A}"/>
                </a:ext>
              </a:extLst>
            </p:cNvPr>
            <p:cNvGrpSpPr/>
            <p:nvPr/>
          </p:nvGrpSpPr>
          <p:grpSpPr>
            <a:xfrm>
              <a:off x="6268203" y="3112196"/>
              <a:ext cx="497037" cy="2389447"/>
              <a:chOff x="6293784" y="2689624"/>
              <a:chExt cx="497037" cy="2389447"/>
            </a:xfrm>
          </p:grpSpPr>
          <p:sp>
            <p:nvSpPr>
              <p:cNvPr id="28" name="下矢印 27">
                <a:extLst>
                  <a:ext uri="{FF2B5EF4-FFF2-40B4-BE49-F238E27FC236}">
                    <a16:creationId xmlns:a16="http://schemas.microsoft.com/office/drawing/2014/main" id="{F7A926EC-5AD0-D642-8080-2E52FFE0FE42}"/>
                  </a:ext>
                </a:extLst>
              </p:cNvPr>
              <p:cNvSpPr/>
              <p:nvPr/>
            </p:nvSpPr>
            <p:spPr>
              <a:xfrm rot="15028490">
                <a:off x="6261575" y="2721833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B0B6BBF8-7AD1-0A45-B703-4E23CA49E4E4}"/>
                  </a:ext>
                </a:extLst>
              </p:cNvPr>
              <p:cNvSpPr/>
              <p:nvPr/>
            </p:nvSpPr>
            <p:spPr>
              <a:xfrm rot="17422035">
                <a:off x="6288640" y="4576890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5C620B0-0C14-8B4F-8B32-C44193351BDD}"/>
                </a:ext>
              </a:extLst>
            </p:cNvPr>
            <p:cNvGrpSpPr/>
            <p:nvPr/>
          </p:nvGrpSpPr>
          <p:grpSpPr>
            <a:xfrm>
              <a:off x="324089" y="3661222"/>
              <a:ext cx="963725" cy="1369877"/>
              <a:chOff x="324089" y="3661222"/>
              <a:chExt cx="963725" cy="1369877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0A2FC43-A34C-754E-92D6-E8A64AE96C28}"/>
                  </a:ext>
                </a:extLst>
              </p:cNvPr>
              <p:cNvSpPr txBox="1"/>
              <p:nvPr/>
            </p:nvSpPr>
            <p:spPr>
              <a:xfrm>
                <a:off x="324089" y="4569434"/>
                <a:ext cx="963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マイク</a:t>
                </a:r>
              </a:p>
            </p:txBody>
          </p:sp>
          <p:pic>
            <p:nvPicPr>
              <p:cNvPr id="4" name="グラフィックス 3" descr="無線マイク 枠線">
                <a:extLst>
                  <a:ext uri="{FF2B5EF4-FFF2-40B4-BE49-F238E27FC236}">
                    <a16:creationId xmlns:a16="http://schemas.microsoft.com/office/drawing/2014/main" id="{EBBC0EE3-F8FA-8546-AD32-94FFCFE0F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8752" y="366122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1" name="下矢印 30">
              <a:extLst>
                <a:ext uri="{FF2B5EF4-FFF2-40B4-BE49-F238E27FC236}">
                  <a16:creationId xmlns:a16="http://schemas.microsoft.com/office/drawing/2014/main" id="{6C269257-A5C7-9445-9CF4-75A4E51867CB}"/>
                </a:ext>
              </a:extLst>
            </p:cNvPr>
            <p:cNvSpPr/>
            <p:nvPr/>
          </p:nvSpPr>
          <p:spPr>
            <a:xfrm rot="16200000">
              <a:off x="3176683" y="3949828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下矢印 38">
              <a:extLst>
                <a:ext uri="{FF2B5EF4-FFF2-40B4-BE49-F238E27FC236}">
                  <a16:creationId xmlns:a16="http://schemas.microsoft.com/office/drawing/2014/main" id="{6E56FFED-0BA7-4747-982E-EE067DCDE026}"/>
                </a:ext>
              </a:extLst>
            </p:cNvPr>
            <p:cNvSpPr/>
            <p:nvPr/>
          </p:nvSpPr>
          <p:spPr>
            <a:xfrm rot="16200000">
              <a:off x="4614166" y="3937681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F534FD63-5F93-0F4C-ABCD-AB7A2A7B0E6D}"/>
                </a:ext>
              </a:extLst>
            </p:cNvPr>
            <p:cNvGrpSpPr/>
            <p:nvPr/>
          </p:nvGrpSpPr>
          <p:grpSpPr>
            <a:xfrm>
              <a:off x="3546906" y="3727614"/>
              <a:ext cx="1231427" cy="1303485"/>
              <a:chOff x="3649998" y="3727614"/>
              <a:chExt cx="1231427" cy="1303485"/>
            </a:xfrm>
          </p:grpSpPr>
          <p:pic>
            <p:nvPicPr>
              <p:cNvPr id="8" name="グラフィックス 7" descr="チャットの吹き出し 枠線">
                <a:extLst>
                  <a:ext uri="{FF2B5EF4-FFF2-40B4-BE49-F238E27FC236}">
                    <a16:creationId xmlns:a16="http://schemas.microsoft.com/office/drawing/2014/main" id="{77E3145A-A401-A145-90A3-D949395E6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06103" y="3727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2FF0D7D-C50C-694A-81DB-AAA2AEF7D6B6}"/>
                  </a:ext>
                </a:extLst>
              </p:cNvPr>
              <p:cNvSpPr txBox="1"/>
              <p:nvPr/>
            </p:nvSpPr>
            <p:spPr>
              <a:xfrm>
                <a:off x="3649998" y="4569434"/>
                <a:ext cx="1231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テキスト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614C471-8E32-1E4F-8760-3BFC22094C7B}"/>
                </a:ext>
              </a:extLst>
            </p:cNvPr>
            <p:cNvGrpSpPr/>
            <p:nvPr/>
          </p:nvGrpSpPr>
          <p:grpSpPr>
            <a:xfrm>
              <a:off x="4984389" y="3674220"/>
              <a:ext cx="1415772" cy="1363067"/>
              <a:chOff x="5226998" y="3674220"/>
              <a:chExt cx="1415772" cy="1363067"/>
            </a:xfrm>
          </p:grpSpPr>
          <p:pic>
            <p:nvPicPr>
              <p:cNvPr id="35" name="グラフィックス 34" descr="人工知能 枠線">
                <a:extLst>
                  <a:ext uri="{FF2B5EF4-FFF2-40B4-BE49-F238E27FC236}">
                    <a16:creationId xmlns:a16="http://schemas.microsoft.com/office/drawing/2014/main" id="{2D0A44FC-60C7-694E-843A-6820E3CAD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6148" y="36742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12B694D-01F8-6B49-938C-861FF735F4F7}"/>
                  </a:ext>
                </a:extLst>
              </p:cNvPr>
              <p:cNvSpPr txBox="1"/>
              <p:nvPr/>
            </p:nvSpPr>
            <p:spPr>
              <a:xfrm>
                <a:off x="5226998" y="4575622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感情分析</a:t>
                </a:r>
              </a:p>
            </p:txBody>
          </p:sp>
        </p:grpSp>
      </p:grpSp>
      <p:sp>
        <p:nvSpPr>
          <p:cNvPr id="17" name="四角形吹き出し 16">
            <a:extLst>
              <a:ext uri="{FF2B5EF4-FFF2-40B4-BE49-F238E27FC236}">
                <a16:creationId xmlns:a16="http://schemas.microsoft.com/office/drawing/2014/main" id="{A60F76FF-7B1F-6347-B186-940ED56BB160}"/>
              </a:ext>
            </a:extLst>
          </p:cNvPr>
          <p:cNvSpPr/>
          <p:nvPr/>
        </p:nvSpPr>
        <p:spPr>
          <a:xfrm>
            <a:off x="78761" y="5437486"/>
            <a:ext cx="1277076" cy="842318"/>
          </a:xfrm>
          <a:prstGeom prst="wedgeRectCallout">
            <a:avLst>
              <a:gd name="adj1" fmla="val -38828"/>
              <a:gd name="adj2" fmla="val 75165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DCD533A-9EAE-A249-AA62-55CF0C0BDD93}"/>
              </a:ext>
            </a:extLst>
          </p:cNvPr>
          <p:cNvSpPr/>
          <p:nvPr/>
        </p:nvSpPr>
        <p:spPr>
          <a:xfrm>
            <a:off x="3457559" y="5437486"/>
            <a:ext cx="1163801" cy="8423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BBFA393-577A-574A-9C3F-A1B4858D880B}"/>
              </a:ext>
            </a:extLst>
          </p:cNvPr>
          <p:cNvSpPr/>
          <p:nvPr/>
        </p:nvSpPr>
        <p:spPr>
          <a:xfrm>
            <a:off x="7477042" y="2964452"/>
            <a:ext cx="499110" cy="3044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4479295-5512-0E4A-849B-202F48737CFF}"/>
              </a:ext>
            </a:extLst>
          </p:cNvPr>
          <p:cNvSpPr txBox="1"/>
          <p:nvPr/>
        </p:nvSpPr>
        <p:spPr>
          <a:xfrm>
            <a:off x="4775232" y="5658590"/>
            <a:ext cx="145629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88ABAC1-2755-3172-A2C6-088D09E51889}"/>
              </a:ext>
            </a:extLst>
          </p:cNvPr>
          <p:cNvSpPr/>
          <p:nvPr/>
        </p:nvSpPr>
        <p:spPr>
          <a:xfrm>
            <a:off x="858677" y="3531194"/>
            <a:ext cx="7257805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endParaRPr kumimoji="1" lang="en-US" altLang="ja-JP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Speech Recognition</a:t>
            </a:r>
            <a:r>
              <a:rPr kumimoji="1" lang="ja-JP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の調子が悪い</a:t>
            </a:r>
            <a:endParaRPr kumimoji="1" lang="en-US" altLang="ja-JP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音声情報から感情分析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スライド番号プレースホルダー 7">
            <a:extLst>
              <a:ext uri="{FF2B5EF4-FFF2-40B4-BE49-F238E27FC236}">
                <a16:creationId xmlns:a16="http://schemas.microsoft.com/office/drawing/2014/main" id="{4F7EDC8A-70D1-FA40-B879-E663070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6DD0F88-C144-F44B-8C1D-E1FA73D68C58}"/>
              </a:ext>
            </a:extLst>
          </p:cNvPr>
          <p:cNvSpPr txBox="1"/>
          <p:nvPr/>
        </p:nvSpPr>
        <p:spPr>
          <a:xfrm>
            <a:off x="717299" y="1332027"/>
            <a:ext cx="770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認識方法：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なし</a:t>
            </a:r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F448CC8-C468-B740-AE04-ADA995510D3D}"/>
              </a:ext>
            </a:extLst>
          </p:cNvPr>
          <p:cNvGrpSpPr/>
          <p:nvPr/>
        </p:nvGrpSpPr>
        <p:grpSpPr>
          <a:xfrm>
            <a:off x="481547" y="2368146"/>
            <a:ext cx="7945152" cy="3668778"/>
            <a:chOff x="431401" y="2233425"/>
            <a:chExt cx="7945152" cy="3668778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0A2FC43-A34C-754E-92D6-E8A64AE96C28}"/>
                </a:ext>
              </a:extLst>
            </p:cNvPr>
            <p:cNvSpPr txBox="1"/>
            <p:nvPr/>
          </p:nvSpPr>
          <p:spPr>
            <a:xfrm>
              <a:off x="431401" y="4244594"/>
              <a:ext cx="1628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音声データ</a:t>
              </a: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F11C542-BF36-8741-AD69-4922762B88EC}"/>
                </a:ext>
              </a:extLst>
            </p:cNvPr>
            <p:cNvGrpSpPr/>
            <p:nvPr/>
          </p:nvGrpSpPr>
          <p:grpSpPr>
            <a:xfrm>
              <a:off x="2599974" y="3311234"/>
              <a:ext cx="2670924" cy="1810523"/>
              <a:chOff x="3236537" y="3222693"/>
              <a:chExt cx="2670924" cy="1810523"/>
            </a:xfrm>
          </p:grpSpPr>
          <p:pic>
            <p:nvPicPr>
              <p:cNvPr id="9" name="グラフィックス 8" descr="人工知能 枠線">
                <a:extLst>
                  <a:ext uri="{FF2B5EF4-FFF2-40B4-BE49-F238E27FC236}">
                    <a16:creationId xmlns:a16="http://schemas.microsoft.com/office/drawing/2014/main" id="{E44E81CA-D81F-6C40-87F4-8C27C9B3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14799" y="3222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BE22A6-3566-494B-914E-37A9B81A9F68}"/>
                  </a:ext>
                </a:extLst>
              </p:cNvPr>
              <p:cNvSpPr txBox="1"/>
              <p:nvPr/>
            </p:nvSpPr>
            <p:spPr>
              <a:xfrm>
                <a:off x="3236537" y="4202219"/>
                <a:ext cx="26709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Python</a:t>
                </a:r>
              </a:p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高速フーリエ変換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DFF67F4-02C1-2A4D-9B78-417B7F9BF2DA}"/>
                </a:ext>
              </a:extLst>
            </p:cNvPr>
            <p:cNvGrpSpPr/>
            <p:nvPr/>
          </p:nvGrpSpPr>
          <p:grpSpPr>
            <a:xfrm>
              <a:off x="5933255" y="2233425"/>
              <a:ext cx="2443298" cy="3668778"/>
              <a:chOff x="6325141" y="2170373"/>
              <a:chExt cx="2443298" cy="3668778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41C53BC2-D2DE-FE40-8EBA-5A3FC89933DD}"/>
                  </a:ext>
                </a:extLst>
              </p:cNvPr>
              <p:cNvGrpSpPr/>
              <p:nvPr/>
            </p:nvGrpSpPr>
            <p:grpSpPr>
              <a:xfrm>
                <a:off x="6487847" y="2170373"/>
                <a:ext cx="2117887" cy="1219394"/>
                <a:chOff x="6487847" y="2170373"/>
                <a:chExt cx="2117887" cy="1219394"/>
              </a:xfrm>
            </p:grpSpPr>
            <p:pic>
              <p:nvPicPr>
                <p:cNvPr id="11" name="グラフィックス 10" descr="ノート PC 枠線">
                  <a:extLst>
                    <a:ext uri="{FF2B5EF4-FFF2-40B4-BE49-F238E27FC236}">
                      <a16:creationId xmlns:a16="http://schemas.microsoft.com/office/drawing/2014/main" id="{DAC35BF4-F8F7-E849-9939-8B48F1AF8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591" y="21703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8CC3461-B539-E842-ACDC-13F763965F78}"/>
                    </a:ext>
                  </a:extLst>
                </p:cNvPr>
                <p:cNvSpPr txBox="1"/>
                <p:nvPr/>
              </p:nvSpPr>
              <p:spPr>
                <a:xfrm>
                  <a:off x="6487847" y="2928102"/>
                  <a:ext cx="21178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スクリーン表示</a:t>
                  </a:r>
                </a:p>
              </p:txBody>
            </p: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6325141" y="4463086"/>
                <a:ext cx="2443298" cy="1376065"/>
                <a:chOff x="6325141" y="4463086"/>
                <a:chExt cx="2443298" cy="1376065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0469" y="44630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6325141" y="5377486"/>
                  <a:ext cx="2443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ファイル出力</a:t>
                  </a:r>
                </a:p>
              </p:txBody>
            </p:sp>
          </p:grpSp>
        </p:grpSp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2081409" y="3611455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60F6AE5-90C6-5746-91C9-278AED976B2A}"/>
                </a:ext>
              </a:extLst>
            </p:cNvPr>
            <p:cNvGrpSpPr/>
            <p:nvPr/>
          </p:nvGrpSpPr>
          <p:grpSpPr>
            <a:xfrm>
              <a:off x="5287281" y="3116626"/>
              <a:ext cx="472179" cy="1765281"/>
              <a:chOff x="5909861" y="3053574"/>
              <a:chExt cx="472179" cy="1765281"/>
            </a:xfrm>
          </p:grpSpPr>
          <p:sp>
            <p:nvSpPr>
              <p:cNvPr id="28" name="下矢印 27">
                <a:extLst>
                  <a:ext uri="{FF2B5EF4-FFF2-40B4-BE49-F238E27FC236}">
                    <a16:creationId xmlns:a16="http://schemas.microsoft.com/office/drawing/2014/main" id="{F7A926EC-5AD0-D642-8080-2E52FFE0FE42}"/>
                  </a:ext>
                </a:extLst>
              </p:cNvPr>
              <p:cNvSpPr/>
              <p:nvPr/>
            </p:nvSpPr>
            <p:spPr>
              <a:xfrm rot="15028490">
                <a:off x="5879859" y="3085783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B0B6BBF8-7AD1-0A45-B703-4E23CA49E4E4}"/>
                  </a:ext>
                </a:extLst>
              </p:cNvPr>
              <p:cNvSpPr/>
              <p:nvPr/>
            </p:nvSpPr>
            <p:spPr>
              <a:xfrm rot="17422035">
                <a:off x="5877652" y="4316674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5" name="グラフィックス 4" descr="無線マイク 枠線">
            <a:extLst>
              <a:ext uri="{FF2B5EF4-FFF2-40B4-BE49-F238E27FC236}">
                <a16:creationId xmlns:a16="http://schemas.microsoft.com/office/drawing/2014/main" id="{921745EB-E82D-B64F-B328-D9FC729C1F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833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1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7">
            <a:extLst>
              <a:ext uri="{FF2B5EF4-FFF2-40B4-BE49-F238E27FC236}">
                <a16:creationId xmlns:a16="http://schemas.microsoft.com/office/drawing/2014/main" id="{09AAA457-03F5-2E4B-AAC7-0E3FC5F9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2F69B298-FE9F-E545-8F45-5C7C92961E21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音声から感情分析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今後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DAA54B-DC77-9141-A348-5D8FE333BA96}"/>
              </a:ext>
            </a:extLst>
          </p:cNvPr>
          <p:cNvSpPr txBox="1"/>
          <p:nvPr/>
        </p:nvSpPr>
        <p:spPr>
          <a:xfrm>
            <a:off x="257356" y="1708925"/>
            <a:ext cx="862928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閾値を設けて感情の区別　</a:t>
            </a:r>
            <a:r>
              <a:rPr kumimoji="1" lang="ja-JP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◎</a:t>
            </a:r>
            <a:endParaRPr kumimoji="1" lang="en-US" altLang="ja-JP" sz="2800" dirty="0"/>
          </a:p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or NEGATIVE</a:t>
            </a: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STRONG or WEAK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閾値の設定方法案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身体情報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身長など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から，声帯の大きさを推定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推定値を基に閾値を設定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自分の声の平均周波数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平均音量を計測　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　計測値を基に閾値を設定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3.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測定開始，</a:t>
            </a: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秒間の平均周波数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平均音量を計測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(New!)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　計測値を基に閾値を設定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9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音声情報から感情推定法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スライド番号プレースホルダー 7">
            <a:extLst>
              <a:ext uri="{FF2B5EF4-FFF2-40B4-BE49-F238E27FC236}">
                <a16:creationId xmlns:a16="http://schemas.microsoft.com/office/drawing/2014/main" id="{4F7EDC8A-70D1-FA40-B879-E663070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左右矢印 6">
            <a:extLst>
              <a:ext uri="{FF2B5EF4-FFF2-40B4-BE49-F238E27FC236}">
                <a16:creationId xmlns:a16="http://schemas.microsoft.com/office/drawing/2014/main" id="{C1C53E37-FECD-EC0E-D01A-8156F1C80814}"/>
              </a:ext>
            </a:extLst>
          </p:cNvPr>
          <p:cNvSpPr/>
          <p:nvPr/>
        </p:nvSpPr>
        <p:spPr>
          <a:xfrm>
            <a:off x="534016" y="3682504"/>
            <a:ext cx="8075964" cy="368135"/>
          </a:xfrm>
          <a:prstGeom prst="leftRightArrow">
            <a:avLst>
              <a:gd name="adj1" fmla="val 37097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左右矢印 33">
            <a:extLst>
              <a:ext uri="{FF2B5EF4-FFF2-40B4-BE49-F238E27FC236}">
                <a16:creationId xmlns:a16="http://schemas.microsoft.com/office/drawing/2014/main" id="{FC67F8A0-C326-92AD-CC56-CAB28A4C97FB}"/>
              </a:ext>
            </a:extLst>
          </p:cNvPr>
          <p:cNvSpPr/>
          <p:nvPr/>
        </p:nvSpPr>
        <p:spPr>
          <a:xfrm rot="5400000">
            <a:off x="2082219" y="3682505"/>
            <a:ext cx="4979558" cy="368135"/>
          </a:xfrm>
          <a:prstGeom prst="leftRightArrow">
            <a:avLst>
              <a:gd name="adj1" fmla="val 37097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BF6766-7EBB-E7C5-5BA5-4B7BA3FF15E3}"/>
              </a:ext>
            </a:extLst>
          </p:cNvPr>
          <p:cNvSpPr txBox="1"/>
          <p:nvPr/>
        </p:nvSpPr>
        <p:spPr>
          <a:xfrm>
            <a:off x="3960415" y="956663"/>
            <a:ext cx="122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音量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大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62B3D40-741B-B947-F1C1-890A2B5D99B4}"/>
              </a:ext>
            </a:extLst>
          </p:cNvPr>
          <p:cNvSpPr txBox="1"/>
          <p:nvPr/>
        </p:nvSpPr>
        <p:spPr>
          <a:xfrm>
            <a:off x="3960415" y="6356351"/>
            <a:ext cx="122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音量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223DADD-719B-A30B-9B3D-6F8AD50EC6DE}"/>
              </a:ext>
            </a:extLst>
          </p:cNvPr>
          <p:cNvSpPr txBox="1"/>
          <p:nvPr/>
        </p:nvSpPr>
        <p:spPr>
          <a:xfrm>
            <a:off x="-19982" y="3044283"/>
            <a:ext cx="553998" cy="16487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/>
              <a:t>周波数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低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04B1735-F6A3-5736-D1A1-00E8A74FDD09}"/>
              </a:ext>
            </a:extLst>
          </p:cNvPr>
          <p:cNvSpPr txBox="1"/>
          <p:nvPr/>
        </p:nvSpPr>
        <p:spPr>
          <a:xfrm>
            <a:off x="8609980" y="3042183"/>
            <a:ext cx="553998" cy="16487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/>
              <a:t>周波数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高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1111A66-50E4-8C03-BB7D-40B313FD8519}"/>
              </a:ext>
            </a:extLst>
          </p:cNvPr>
          <p:cNvSpPr/>
          <p:nvPr/>
        </p:nvSpPr>
        <p:spPr>
          <a:xfrm>
            <a:off x="5002664" y="1222217"/>
            <a:ext cx="3360717" cy="2241505"/>
          </a:xfrm>
          <a:prstGeom prst="ellipse">
            <a:avLst/>
          </a:prstGeom>
          <a:solidFill>
            <a:srgbClr val="F4C9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 / Happy</a:t>
            </a:r>
            <a:endParaRPr kumimoji="1" lang="ja-JP" altLang="en-US" sz="28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7503399F-C2B1-32C3-DED5-D8AD8B2D41CB}"/>
              </a:ext>
            </a:extLst>
          </p:cNvPr>
          <p:cNvSpPr/>
          <p:nvPr/>
        </p:nvSpPr>
        <p:spPr>
          <a:xfrm>
            <a:off x="5002663" y="4269421"/>
            <a:ext cx="3360717" cy="2241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 / Secure</a:t>
            </a:r>
            <a:endParaRPr kumimoji="1" lang="ja-JP" altLang="en-US" sz="28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79C9DEC7-A4CB-D104-A68F-7FF52C85F2B6}"/>
              </a:ext>
            </a:extLst>
          </p:cNvPr>
          <p:cNvSpPr/>
          <p:nvPr/>
        </p:nvSpPr>
        <p:spPr>
          <a:xfrm>
            <a:off x="780612" y="1222216"/>
            <a:ext cx="3360717" cy="22415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Angry / Discomfort</a:t>
            </a:r>
            <a:endParaRPr kumimoji="1" lang="ja-JP" altLang="en-US" sz="28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E4FF680F-D90F-72D0-46A2-4EED65647EFF}"/>
              </a:ext>
            </a:extLst>
          </p:cNvPr>
          <p:cNvSpPr/>
          <p:nvPr/>
        </p:nvSpPr>
        <p:spPr>
          <a:xfrm>
            <a:off x="779689" y="4269421"/>
            <a:ext cx="3360717" cy="2241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Disgust / Sad</a:t>
            </a:r>
            <a:endParaRPr kumimoji="1" lang="ja-JP" altLang="en-US" sz="28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0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7">
            <a:extLst>
              <a:ext uri="{FF2B5EF4-FFF2-40B4-BE49-F238E27FC236}">
                <a16:creationId xmlns:a16="http://schemas.microsoft.com/office/drawing/2014/main" id="{09AAA457-03F5-2E4B-AAC7-0E3FC5F9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2F69B298-FE9F-E545-8F45-5C7C92961E21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感情の数値化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07DD158-6FA5-F940-AD69-7E7B552CF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15704"/>
              </p:ext>
            </p:extLst>
          </p:nvPr>
        </p:nvGraphicFramePr>
        <p:xfrm>
          <a:off x="292390" y="1128724"/>
          <a:ext cx="8559220" cy="4410687"/>
        </p:xfrm>
        <a:graphic>
          <a:graphicData uri="http://schemas.openxmlformats.org/drawingml/2006/table">
            <a:tbl>
              <a:tblPr/>
              <a:tblGrid>
                <a:gridCol w="2139805">
                  <a:extLst>
                    <a:ext uri="{9D8B030D-6E8A-4147-A177-3AD203B41FA5}">
                      <a16:colId xmlns:a16="http://schemas.microsoft.com/office/drawing/2014/main" val="447876272"/>
                    </a:ext>
                  </a:extLst>
                </a:gridCol>
                <a:gridCol w="2139805">
                  <a:extLst>
                    <a:ext uri="{9D8B030D-6E8A-4147-A177-3AD203B41FA5}">
                      <a16:colId xmlns:a16="http://schemas.microsoft.com/office/drawing/2014/main" val="1494571932"/>
                    </a:ext>
                  </a:extLst>
                </a:gridCol>
                <a:gridCol w="2139805">
                  <a:extLst>
                    <a:ext uri="{9D8B030D-6E8A-4147-A177-3AD203B41FA5}">
                      <a16:colId xmlns:a16="http://schemas.microsoft.com/office/drawing/2014/main" val="124947971"/>
                    </a:ext>
                  </a:extLst>
                </a:gridCol>
                <a:gridCol w="2139805">
                  <a:extLst>
                    <a:ext uri="{9D8B030D-6E8A-4147-A177-3AD203B41FA5}">
                      <a16:colId xmlns:a16="http://schemas.microsoft.com/office/drawing/2014/main" val="2328614087"/>
                    </a:ext>
                  </a:extLst>
                </a:gridCol>
              </a:tblGrid>
              <a:tr h="110129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　　　　</a:t>
                      </a:r>
                      <a:r>
                        <a:rPr lang="en" altLang="ja-JP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周波数</a:t>
                      </a:r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en" altLang="ja-JP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en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声量</a:t>
                      </a:r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　</a:t>
                      </a:r>
                      <a:endParaRPr lang="en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低</a:t>
                      </a:r>
                      <a:endParaRPr lang="en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平均周波数</a:t>
                      </a:r>
                      <a:endParaRPr lang="en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(95%信頼区間)</a:t>
                      </a:r>
                      <a:endParaRPr lang="en" sz="2400" b="1" i="1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高</a:t>
                      </a:r>
                      <a:endParaRPr lang="en" sz="2400" b="1" i="1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910708"/>
                  </a:ext>
                </a:extLst>
              </a:tr>
              <a:tr h="110129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大</a:t>
                      </a:r>
                      <a:endParaRPr lang="en-US" altLang="ja-JP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-2</a:t>
                      </a:r>
                      <a:endParaRPr lang="ja-JP" altLang="en-US" sz="2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±0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+2</a:t>
                      </a:r>
                      <a:endParaRPr lang="ja-JP" altLang="en-US" sz="2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477494"/>
                  </a:ext>
                </a:extLst>
              </a:tr>
              <a:tr h="110129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平均声量</a:t>
                      </a:r>
                      <a:endParaRPr lang="en-US" altLang="ja-JP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altLang="ja-JP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(95%</a:t>
                      </a:r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信頼区間</a:t>
                      </a:r>
                      <a:r>
                        <a:rPr lang="en-US" altLang="ja-JP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-1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+1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591097"/>
                  </a:ext>
                </a:extLst>
              </a:tr>
              <a:tr h="110129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小</a:t>
                      </a:r>
                      <a:endParaRPr lang="en-US" altLang="ja-JP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-0.75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+0.75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06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30D6A54-D742-0E03-2BB1-6DB0598B738A}"/>
                  </a:ext>
                </a:extLst>
              </p:cNvPr>
              <p:cNvSpPr txBox="1"/>
              <p:nvPr/>
            </p:nvSpPr>
            <p:spPr>
              <a:xfrm>
                <a:off x="2768454" y="5559247"/>
                <a:ext cx="3607090" cy="12987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30D6A54-D742-0E03-2BB1-6DB0598B7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454" y="5559247"/>
                <a:ext cx="3607090" cy="1298753"/>
              </a:xfrm>
              <a:prstGeom prst="rect">
                <a:avLst/>
              </a:prstGeom>
              <a:blipFill>
                <a:blip r:embed="rId3"/>
                <a:stretch>
                  <a:fillRect t="-101942" b="-1592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8E0EE90-FA59-8F73-1FCF-FC4A51C0E37B}"/>
                  </a:ext>
                </a:extLst>
              </p:cNvPr>
              <p:cNvSpPr txBox="1"/>
              <p:nvPr/>
            </p:nvSpPr>
            <p:spPr>
              <a:xfrm>
                <a:off x="6334895" y="5664700"/>
                <a:ext cx="2809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※ 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" altLang="ja-JP" dirty="0"/>
                  <a:t>=</a:t>
                </a:r>
                <a:r>
                  <a:rPr kumimoji="1" lang="ja-JP" altLang="en-US"/>
                  <a:t>時間</a:t>
                </a:r>
                <a:r>
                  <a:rPr kumimoji="1" lang="en-US" altLang="ja-JP" dirty="0"/>
                  <a:t>s</a:t>
                </a:r>
                <a:r>
                  <a:rPr kumimoji="1" lang="ja-JP" altLang="en-US"/>
                  <a:t>の時の感情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8E0EE90-FA59-8F73-1FCF-FC4A51C0E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95" y="5664700"/>
                <a:ext cx="2809105" cy="369332"/>
              </a:xfrm>
              <a:prstGeom prst="rect">
                <a:avLst/>
              </a:prstGeom>
              <a:blipFill>
                <a:blip r:embed="rId4"/>
                <a:stretch>
                  <a:fillRect l="-1802" t="-9677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39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音声情報から感情推定法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スライド番号プレースホルダー 7">
            <a:extLst>
              <a:ext uri="{FF2B5EF4-FFF2-40B4-BE49-F238E27FC236}">
                <a16:creationId xmlns:a16="http://schemas.microsoft.com/office/drawing/2014/main" id="{4F7EDC8A-70D1-FA40-B879-E663070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左右矢印 6">
            <a:extLst>
              <a:ext uri="{FF2B5EF4-FFF2-40B4-BE49-F238E27FC236}">
                <a16:creationId xmlns:a16="http://schemas.microsoft.com/office/drawing/2014/main" id="{C1C53E37-FECD-EC0E-D01A-8156F1C80814}"/>
              </a:ext>
            </a:extLst>
          </p:cNvPr>
          <p:cNvSpPr/>
          <p:nvPr/>
        </p:nvSpPr>
        <p:spPr>
          <a:xfrm>
            <a:off x="534016" y="3682504"/>
            <a:ext cx="8075964" cy="368135"/>
          </a:xfrm>
          <a:prstGeom prst="leftRightArrow">
            <a:avLst>
              <a:gd name="adj1" fmla="val 37097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左右矢印 33">
            <a:extLst>
              <a:ext uri="{FF2B5EF4-FFF2-40B4-BE49-F238E27FC236}">
                <a16:creationId xmlns:a16="http://schemas.microsoft.com/office/drawing/2014/main" id="{FC67F8A0-C326-92AD-CC56-CAB28A4C97FB}"/>
              </a:ext>
            </a:extLst>
          </p:cNvPr>
          <p:cNvSpPr/>
          <p:nvPr/>
        </p:nvSpPr>
        <p:spPr>
          <a:xfrm rot="5400000">
            <a:off x="2082219" y="3682505"/>
            <a:ext cx="4979558" cy="368135"/>
          </a:xfrm>
          <a:prstGeom prst="leftRightArrow">
            <a:avLst>
              <a:gd name="adj1" fmla="val 37097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BF6766-7EBB-E7C5-5BA5-4B7BA3FF15E3}"/>
              </a:ext>
            </a:extLst>
          </p:cNvPr>
          <p:cNvSpPr txBox="1"/>
          <p:nvPr/>
        </p:nvSpPr>
        <p:spPr>
          <a:xfrm>
            <a:off x="3960415" y="956663"/>
            <a:ext cx="122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音量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大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62B3D40-741B-B947-F1C1-890A2B5D99B4}"/>
              </a:ext>
            </a:extLst>
          </p:cNvPr>
          <p:cNvSpPr txBox="1"/>
          <p:nvPr/>
        </p:nvSpPr>
        <p:spPr>
          <a:xfrm>
            <a:off x="3960415" y="6356351"/>
            <a:ext cx="122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音量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223DADD-719B-A30B-9B3D-6F8AD50EC6DE}"/>
              </a:ext>
            </a:extLst>
          </p:cNvPr>
          <p:cNvSpPr txBox="1"/>
          <p:nvPr/>
        </p:nvSpPr>
        <p:spPr>
          <a:xfrm>
            <a:off x="-19982" y="3044283"/>
            <a:ext cx="553998" cy="16487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/>
              <a:t>周波数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低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04B1735-F6A3-5736-D1A1-00E8A74FDD09}"/>
              </a:ext>
            </a:extLst>
          </p:cNvPr>
          <p:cNvSpPr txBox="1"/>
          <p:nvPr/>
        </p:nvSpPr>
        <p:spPr>
          <a:xfrm>
            <a:off x="8609980" y="3042183"/>
            <a:ext cx="553998" cy="16487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/>
              <a:t>周波数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81111A66-50E4-8C03-BB7D-40B313FD8519}"/>
                  </a:ext>
                </a:extLst>
              </p:cNvPr>
              <p:cNvSpPr/>
              <p:nvPr/>
            </p:nvSpPr>
            <p:spPr>
              <a:xfrm>
                <a:off x="5002664" y="1222217"/>
                <a:ext cx="3360717" cy="2241505"/>
              </a:xfrm>
              <a:prstGeom prst="ellipse">
                <a:avLst/>
              </a:prstGeom>
              <a:solidFill>
                <a:srgbClr val="F4C9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 / Happy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≤+2</m:t>
                      </m:r>
                    </m:oMath>
                  </m:oMathPara>
                </a14:m>
                <a:endParaRPr kumimoji="1" lang="en-US" altLang="ja-JP" sz="2800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81111A66-50E4-8C03-BB7D-40B313FD8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64" y="1222217"/>
                <a:ext cx="3360717" cy="224150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7503399F-C2B1-32C3-DED5-D8AD8B2D41CB}"/>
                  </a:ext>
                </a:extLst>
              </p:cNvPr>
              <p:cNvSpPr/>
              <p:nvPr/>
            </p:nvSpPr>
            <p:spPr>
              <a:xfrm>
                <a:off x="5002663" y="4269421"/>
                <a:ext cx="3360717" cy="224150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" altLang="ja-JP" sz="28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Calm / Secure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±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0≤</m:t>
                      </m:r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≤+1</m:t>
                      </m:r>
                    </m:oMath>
                  </m:oMathPara>
                </a14:m>
                <a:endParaRPr kumimoji="1" lang="ja-JP" altLang="en-US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7503399F-C2B1-32C3-DED5-D8AD8B2D4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63" y="4269421"/>
                <a:ext cx="3360717" cy="22415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79C9DEC7-A4CB-D104-A68F-7FF52C85F2B6}"/>
                  </a:ext>
                </a:extLst>
              </p:cNvPr>
              <p:cNvSpPr/>
              <p:nvPr/>
            </p:nvSpPr>
            <p:spPr>
              <a:xfrm>
                <a:off x="780612" y="1222216"/>
                <a:ext cx="3360717" cy="22415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Angry / Discomfort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2≤</m:t>
                      </m:r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&lt;−1</m:t>
                      </m:r>
                    </m:oMath>
                  </m:oMathPara>
                </a14:m>
                <a:endParaRPr kumimoji="1" lang="ja-JP" altLang="en-US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79C9DEC7-A4CB-D104-A68F-7FF52C85F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12" y="1222216"/>
                <a:ext cx="3360717" cy="22415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E4FF680F-D90F-72D0-46A2-4EED65647EFF}"/>
                  </a:ext>
                </a:extLst>
              </p:cNvPr>
              <p:cNvSpPr/>
              <p:nvPr/>
            </p:nvSpPr>
            <p:spPr>
              <a:xfrm>
                <a:off x="779689" y="4269421"/>
                <a:ext cx="3360717" cy="224150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Disgust / Sad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−1≤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&lt;±0</m:t>
                      </m:r>
                    </m:oMath>
                  </m:oMathPara>
                </a14:m>
                <a:endParaRPr kumimoji="1" lang="ja-JP" altLang="en-US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E4FF680F-D90F-72D0-46A2-4EED65647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89" y="4269421"/>
                <a:ext cx="3360717" cy="22415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66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1FFC8F-C799-F04D-9AB6-B5167BEAE6A9}"/>
              </a:ext>
            </a:extLst>
          </p:cNvPr>
          <p:cNvSpPr txBox="1"/>
          <p:nvPr/>
        </p:nvSpPr>
        <p:spPr>
          <a:xfrm>
            <a:off x="403761" y="376739"/>
            <a:ext cx="2921329" cy="70788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/>
              <a:t>テーマ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1195114" y="1087128"/>
            <a:ext cx="6753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表情</a:t>
            </a:r>
            <a:r>
              <a:rPr kumimoji="1" lang="en-US" altLang="ja-JP" sz="4000" dirty="0"/>
              <a:t>/</a:t>
            </a:r>
            <a:r>
              <a:rPr kumimoji="1" lang="ja-JP" altLang="en-US" sz="4000"/>
              <a:t>文章</a:t>
            </a:r>
            <a:r>
              <a:rPr kumimoji="1" lang="en-US" altLang="ja-JP" sz="4000" dirty="0"/>
              <a:t>/</a:t>
            </a:r>
            <a:r>
              <a:rPr kumimoji="1" lang="ja-JP" altLang="en-US" sz="4000"/>
              <a:t>声色から感情分析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9337" y="2552291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・閾値設定方法の模索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9337" y="4951860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・データの妥当性の確認．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552290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就活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院進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準備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/>
              <a:t>・周波数</a:t>
            </a:r>
            <a:r>
              <a:rPr kumimoji="1" lang="en-US" altLang="ja-JP" sz="2400" dirty="0"/>
              <a:t>/</a:t>
            </a:r>
            <a:r>
              <a:rPr kumimoji="1" lang="ja-JP" altLang="en-US" sz="2400"/>
              <a:t>音量計測</a:t>
            </a:r>
            <a:endParaRPr kumimoji="1" lang="en-US" altLang="ja-JP" sz="2400" dirty="0"/>
          </a:p>
          <a:p>
            <a:r>
              <a:rPr kumimoji="1" lang="ja-JP" altLang="en-US" sz="2400"/>
              <a:t>　プログラムの修正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12394" y="4779823"/>
            <a:ext cx="3550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ja-JP" altLang="en-US" sz="2400"/>
              <a:t>閾値設定ができた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・表情からの感情を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数値化できた．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・音声認識に問題がある．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66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85301"/>
            <a:ext cx="7772400" cy="1087397"/>
          </a:xfrm>
        </p:spPr>
        <p:txBody>
          <a:bodyPr/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サーベイ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8987A0-F719-1A43-BDE4-429551F6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80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1FFC8F-C799-F04D-9AB6-B5167BEAE6A9}"/>
              </a:ext>
            </a:extLst>
          </p:cNvPr>
          <p:cNvSpPr txBox="1"/>
          <p:nvPr/>
        </p:nvSpPr>
        <p:spPr>
          <a:xfrm>
            <a:off x="403761" y="376739"/>
            <a:ext cx="2921329" cy="70788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/>
              <a:t>テーマ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1195114" y="1087128"/>
            <a:ext cx="6753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表情</a:t>
            </a:r>
            <a:r>
              <a:rPr kumimoji="1" lang="en-US" altLang="ja-JP" sz="4000" dirty="0"/>
              <a:t>/</a:t>
            </a:r>
            <a:r>
              <a:rPr kumimoji="1" lang="ja-JP" altLang="en-US" sz="4000"/>
              <a:t>文章</a:t>
            </a:r>
            <a:r>
              <a:rPr kumimoji="1" lang="en-US" altLang="ja-JP" sz="4000" dirty="0"/>
              <a:t>/</a:t>
            </a:r>
            <a:r>
              <a:rPr kumimoji="1" lang="ja-JP" altLang="en-US" sz="4000"/>
              <a:t>声色から感情分析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9337" y="2552291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・閾値設定方法の模索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9337" y="4951860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・データの妥当性の確認．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552290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就活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院進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準備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/>
              <a:t>・周波数</a:t>
            </a:r>
            <a:r>
              <a:rPr kumimoji="1" lang="en-US" altLang="ja-JP" sz="2400" dirty="0"/>
              <a:t>/</a:t>
            </a:r>
            <a:r>
              <a:rPr kumimoji="1" lang="ja-JP" altLang="en-US" sz="2400"/>
              <a:t>音量計測</a:t>
            </a:r>
            <a:endParaRPr kumimoji="1" lang="en-US" altLang="ja-JP" sz="2400" dirty="0"/>
          </a:p>
          <a:p>
            <a:r>
              <a:rPr kumimoji="1" lang="ja-JP" altLang="en-US" sz="2400"/>
              <a:t>　プログラムの修正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12394" y="4779823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ja-JP" altLang="en-US" sz="2400"/>
              <a:t>閾値設定ができた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・表情からの感情を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数値化できた．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・音声認識に問題がある．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0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228599" y="328413"/>
            <a:ext cx="86868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リモートカウンセリング支援に向けた 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音声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表情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テキスト感情分析技術の活用可能性の検討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3FA719F-51BB-0F40-A00F-6046013608E5}"/>
              </a:ext>
            </a:extLst>
          </p:cNvPr>
          <p:cNvSpPr/>
          <p:nvPr/>
        </p:nvSpPr>
        <p:spPr>
          <a:xfrm>
            <a:off x="492826" y="1559240"/>
            <a:ext cx="6466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菊池ら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人工知能学会第二種研究会資料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2021)</a:t>
            </a:r>
            <a:endParaRPr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400F4BEA-2419-F647-999C-3C2BF303C9A0}"/>
              </a:ext>
            </a:extLst>
          </p:cNvPr>
          <p:cNvGrpSpPr/>
          <p:nvPr/>
        </p:nvGrpSpPr>
        <p:grpSpPr>
          <a:xfrm>
            <a:off x="747609" y="2040370"/>
            <a:ext cx="8262843" cy="2877682"/>
            <a:chOff x="1207243" y="2717907"/>
            <a:chExt cx="8262843" cy="2877682"/>
          </a:xfrm>
        </p:grpSpPr>
        <p:pic>
          <p:nvPicPr>
            <p:cNvPr id="7" name="図 6" descr="グラフィカル ユーザー インターフェイス, グラフ, 折れ線グラフ&#10;&#10;自動的に生成された説明">
              <a:extLst>
                <a:ext uri="{FF2B5EF4-FFF2-40B4-BE49-F238E27FC236}">
                  <a16:creationId xmlns:a16="http://schemas.microsoft.com/office/drawing/2014/main" id="{1F876E93-1EF7-AC4A-A843-944275F2E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01984" y="3152700"/>
              <a:ext cx="3368102" cy="1568624"/>
            </a:xfrm>
            <a:prstGeom prst="rect">
              <a:avLst/>
            </a:prstGeom>
          </p:spPr>
        </p:pic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323C7264-D21B-2B4D-83F1-2FA41498D47A}"/>
                </a:ext>
              </a:extLst>
            </p:cNvPr>
            <p:cNvGrpSpPr/>
            <p:nvPr/>
          </p:nvGrpSpPr>
          <p:grpSpPr>
            <a:xfrm>
              <a:off x="1207243" y="2717907"/>
              <a:ext cx="5271250" cy="2877682"/>
              <a:chOff x="1815824" y="2717907"/>
              <a:chExt cx="5271250" cy="2877682"/>
            </a:xfrm>
          </p:grpSpPr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BD10AE6-3E00-A341-A43E-30DAAC01F2BE}"/>
                  </a:ext>
                </a:extLst>
              </p:cNvPr>
              <p:cNvSpPr txBox="1"/>
              <p:nvPr/>
            </p:nvSpPr>
            <p:spPr>
              <a:xfrm>
                <a:off x="3284627" y="2926700"/>
                <a:ext cx="34259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Google Cloud Vision API </a:t>
                </a:r>
              </a:p>
            </p:txBody>
          </p:sp>
          <p:pic>
            <p:nvPicPr>
              <p:cNvPr id="10" name="グラフィックス 9" descr="ニヤリとした顔 (塗りつぶしなし) 単色塗りつぶし">
                <a:extLst>
                  <a:ext uri="{FF2B5EF4-FFF2-40B4-BE49-F238E27FC236}">
                    <a16:creationId xmlns:a16="http://schemas.microsoft.com/office/drawing/2014/main" id="{9F1F6B3A-3F20-4248-BAAF-46C92AF81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15824" y="271790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グラフィックス 11" descr="無線マイク 枠線">
                <a:extLst>
                  <a:ext uri="{FF2B5EF4-FFF2-40B4-BE49-F238E27FC236}">
                    <a16:creationId xmlns:a16="http://schemas.microsoft.com/office/drawing/2014/main" id="{53644A87-EFB9-3F41-81CE-54D4DB24C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15824" y="369954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CDCCEE2-15F8-A74D-9E2C-8E22761834E4}"/>
                  </a:ext>
                </a:extLst>
              </p:cNvPr>
              <p:cNvSpPr txBox="1"/>
              <p:nvPr/>
            </p:nvSpPr>
            <p:spPr>
              <a:xfrm>
                <a:off x="4110975" y="3921449"/>
                <a:ext cx="1773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Empath API </a:t>
                </a:r>
              </a:p>
            </p:txBody>
          </p:sp>
          <p:pic>
            <p:nvPicPr>
              <p:cNvPr id="19" name="グラフィックス 18" descr="チャットの吹き出し 枠線">
                <a:extLst>
                  <a:ext uri="{FF2B5EF4-FFF2-40B4-BE49-F238E27FC236}">
                    <a16:creationId xmlns:a16="http://schemas.microsoft.com/office/drawing/2014/main" id="{00A17AB3-B1C4-394F-BE2C-79AF8E01E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15824" y="46811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6EF447-7364-8C4C-BC75-20A949168C7C}"/>
                  </a:ext>
                </a:extLst>
              </p:cNvPr>
              <p:cNvSpPr txBox="1"/>
              <p:nvPr/>
            </p:nvSpPr>
            <p:spPr>
              <a:xfrm>
                <a:off x="3076040" y="4907475"/>
                <a:ext cx="4011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Google Natural Language API </a:t>
                </a:r>
                <a:endParaRPr lang="en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FE6452E-76E4-1F43-AC45-91105A715A3B}"/>
                </a:ext>
              </a:extLst>
            </p:cNvPr>
            <p:cNvSpPr txBox="1"/>
            <p:nvPr/>
          </p:nvSpPr>
          <p:spPr>
            <a:xfrm>
              <a:off x="6795218" y="4768975"/>
              <a:ext cx="198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グラフ１　</a:t>
              </a:r>
              <a:r>
                <a:rPr kumimoji="1" lang="en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Empath API </a:t>
              </a:r>
              <a:r>
                <a:rPr kumimoji="1" lang="ja-JP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スコア</a:t>
              </a:r>
            </a:p>
          </p:txBody>
        </p:sp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6A6253D-F105-1A43-BF7E-E520924710ED}"/>
              </a:ext>
            </a:extLst>
          </p:cNvPr>
          <p:cNvSpPr txBox="1"/>
          <p:nvPr/>
        </p:nvSpPr>
        <p:spPr>
          <a:xfrm>
            <a:off x="1082861" y="4892962"/>
            <a:ext cx="6978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&lt;</a:t>
            </a:r>
            <a:r>
              <a:rPr kumimoji="1" lang="ja-JP" altLang="en-US" sz="2400"/>
              <a:t>課題</a:t>
            </a:r>
            <a:r>
              <a:rPr kumimoji="1" lang="en-US" altLang="ja-JP" sz="2400" dirty="0"/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リアルタイム性</a:t>
            </a:r>
            <a:endParaRPr kumimoji="1"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API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　感情区別：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種類</a:t>
            </a:r>
            <a:endParaRPr kumimoji="1"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 API </a:t>
            </a:r>
            <a:r>
              <a:rPr kumimoji="1" lang="ja-JP" altLang="en-US" sz="2400"/>
              <a:t>スコアの明確な差</a:t>
            </a:r>
            <a:endParaRPr kumimoji="1"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検出率　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&lt; POSITIVE</a:t>
            </a:r>
          </a:p>
        </p:txBody>
      </p:sp>
    </p:spTree>
    <p:extLst>
      <p:ext uri="{BB962C8B-B14F-4D97-AF65-F5344CB8AC3E}">
        <p14:creationId xmlns:p14="http://schemas.microsoft.com/office/powerpoint/2010/main" val="402767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228599" y="328412"/>
            <a:ext cx="8686800" cy="7765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表情・音響情報・テキスト情報からの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リアルタイム感情推定システム </a:t>
            </a:r>
          </a:p>
          <a:p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3FA719F-51BB-0F40-A00F-6046013608E5}"/>
              </a:ext>
            </a:extLst>
          </p:cNvPr>
          <p:cNvSpPr/>
          <p:nvPr/>
        </p:nvSpPr>
        <p:spPr>
          <a:xfrm>
            <a:off x="492826" y="1559240"/>
            <a:ext cx="6466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岡田ら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人工知能学会全国大会論文集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2017)</a:t>
            </a:r>
            <a:endParaRPr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23C7264-D21B-2B4D-83F1-2FA41498D47A}"/>
              </a:ext>
            </a:extLst>
          </p:cNvPr>
          <p:cNvGrpSpPr/>
          <p:nvPr/>
        </p:nvGrpSpPr>
        <p:grpSpPr>
          <a:xfrm>
            <a:off x="747609" y="2040370"/>
            <a:ext cx="4792148" cy="2877682"/>
            <a:chOff x="1815824" y="2717907"/>
            <a:chExt cx="4792148" cy="2877682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BD10AE6-3E00-A341-A43E-30DAAC01F2BE}"/>
                </a:ext>
              </a:extLst>
            </p:cNvPr>
            <p:cNvSpPr txBox="1"/>
            <p:nvPr/>
          </p:nvSpPr>
          <p:spPr>
            <a:xfrm>
              <a:off x="3387219" y="2944274"/>
              <a:ext cx="3220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OKAO Vision (</a:t>
              </a:r>
              <a:r>
                <a:rPr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静止画</a:t>
              </a:r>
              <a:r>
                <a:rPr lang="en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pic>
          <p:nvPicPr>
            <p:cNvPr id="10" name="グラフィックス 9" descr="ニヤリとした顔 (塗りつぶしなし) 単色塗りつぶし">
              <a:extLst>
                <a:ext uri="{FF2B5EF4-FFF2-40B4-BE49-F238E27FC236}">
                  <a16:creationId xmlns:a16="http://schemas.microsoft.com/office/drawing/2014/main" id="{9F1F6B3A-3F20-4248-BAAF-46C92AF81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15824" y="2717907"/>
              <a:ext cx="914400" cy="914400"/>
            </a:xfrm>
            <a:prstGeom prst="rect">
              <a:avLst/>
            </a:prstGeom>
          </p:spPr>
        </p:pic>
        <p:pic>
          <p:nvPicPr>
            <p:cNvPr id="12" name="グラフィックス 11" descr="無線マイク 枠線">
              <a:extLst>
                <a:ext uri="{FF2B5EF4-FFF2-40B4-BE49-F238E27FC236}">
                  <a16:creationId xmlns:a16="http://schemas.microsoft.com/office/drawing/2014/main" id="{53644A87-EFB9-3F41-81CE-54D4DB24C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15824" y="3699548"/>
              <a:ext cx="914400" cy="914400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CDCCEE2-15F8-A74D-9E2C-8E22761834E4}"/>
                </a:ext>
              </a:extLst>
            </p:cNvPr>
            <p:cNvSpPr txBox="1"/>
            <p:nvPr/>
          </p:nvSpPr>
          <p:spPr>
            <a:xfrm>
              <a:off x="3670148" y="3925874"/>
              <a:ext cx="2654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Julius, </a:t>
              </a:r>
              <a:r>
                <a:rPr lang="en" altLang="ja-JP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openSMILE</a:t>
              </a:r>
              <a:r>
                <a:rPr lang="en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19" name="グラフィックス 18" descr="チャットの吹き出し 枠線">
              <a:extLst>
                <a:ext uri="{FF2B5EF4-FFF2-40B4-BE49-F238E27FC236}">
                  <a16:creationId xmlns:a16="http://schemas.microsoft.com/office/drawing/2014/main" id="{00A17AB3-B1C4-394F-BE2C-79AF8E01E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15824" y="4681189"/>
              <a:ext cx="914400" cy="914400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3F6EF447-7364-8C4C-BC75-20A949168C7C}"/>
                </a:ext>
              </a:extLst>
            </p:cNvPr>
            <p:cNvSpPr txBox="1"/>
            <p:nvPr/>
          </p:nvSpPr>
          <p:spPr>
            <a:xfrm>
              <a:off x="3812899" y="4907557"/>
              <a:ext cx="1962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Julius, </a:t>
              </a:r>
              <a:r>
                <a:rPr lang="en" altLang="ja-JP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MeCab</a:t>
              </a:r>
              <a:endParaRPr lang="en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6A6253D-F105-1A43-BF7E-E520924710ED}"/>
              </a:ext>
            </a:extLst>
          </p:cNvPr>
          <p:cNvSpPr txBox="1"/>
          <p:nvPr/>
        </p:nvSpPr>
        <p:spPr>
          <a:xfrm>
            <a:off x="1338942" y="4888455"/>
            <a:ext cx="6466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&lt;</a:t>
            </a:r>
            <a:r>
              <a:rPr kumimoji="1" lang="ja-JP" altLang="en-US" sz="2400"/>
              <a:t>課題</a:t>
            </a:r>
            <a:r>
              <a:rPr kumimoji="1" lang="en-US" altLang="ja-JP" sz="2400" dirty="0"/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不完全リアルタイム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OKAO Vision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感情区別：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種類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機械学習に用いる感情音声データの不足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検出率　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&gt; POSITIVE</a:t>
            </a:r>
          </a:p>
        </p:txBody>
      </p:sp>
      <p:pic>
        <p:nvPicPr>
          <p:cNvPr id="4" name="図 3" descr="テキスト, 手紙, タイムライン&#10;&#10;自動的に生成された説明">
            <a:extLst>
              <a:ext uri="{FF2B5EF4-FFF2-40B4-BE49-F238E27FC236}">
                <a16:creationId xmlns:a16="http://schemas.microsoft.com/office/drawing/2014/main" id="{A8394F99-6C82-0747-B665-D65763B1646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8702" y="2773550"/>
            <a:ext cx="3758760" cy="17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目的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スライド番号プレースホルダー 7">
            <a:extLst>
              <a:ext uri="{FF2B5EF4-FFF2-40B4-BE49-F238E27FC236}">
                <a16:creationId xmlns:a16="http://schemas.microsoft.com/office/drawing/2014/main" id="{4F7EDC8A-70D1-FA40-B879-E663070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4" name="下矢印 13">
            <a:extLst>
              <a:ext uri="{FF2B5EF4-FFF2-40B4-BE49-F238E27FC236}">
                <a16:creationId xmlns:a16="http://schemas.microsoft.com/office/drawing/2014/main" id="{91620F8A-6270-724C-8B98-93247D2BE6A9}"/>
              </a:ext>
            </a:extLst>
          </p:cNvPr>
          <p:cNvSpPr/>
          <p:nvPr/>
        </p:nvSpPr>
        <p:spPr>
          <a:xfrm rot="16200000">
            <a:off x="4134472" y="2694472"/>
            <a:ext cx="534390" cy="4699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4CE755-C91F-8D48-9575-53FAD3AB48CB}"/>
              </a:ext>
            </a:extLst>
          </p:cNvPr>
          <p:cNvSpPr txBox="1"/>
          <p:nvPr/>
        </p:nvSpPr>
        <p:spPr>
          <a:xfrm>
            <a:off x="1464683" y="1252936"/>
            <a:ext cx="622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犬に近いペットロボットを開発する．</a:t>
            </a:r>
            <a:endParaRPr kumimoji="1" lang="en-US" altLang="ja-JP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F172FC4-8292-124D-86F8-8F2B4017DF0D}"/>
              </a:ext>
            </a:extLst>
          </p:cNvPr>
          <p:cNvGrpSpPr/>
          <p:nvPr/>
        </p:nvGrpSpPr>
        <p:grpSpPr>
          <a:xfrm>
            <a:off x="162541" y="2243957"/>
            <a:ext cx="3992270" cy="3871003"/>
            <a:chOff x="312532" y="2212002"/>
            <a:chExt cx="3992270" cy="3871003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2FB29C37-3BBD-2746-A432-2F0C59B563BB}"/>
                </a:ext>
              </a:extLst>
            </p:cNvPr>
            <p:cNvGrpSpPr/>
            <p:nvPr/>
          </p:nvGrpSpPr>
          <p:grpSpPr>
            <a:xfrm>
              <a:off x="312532" y="4404369"/>
              <a:ext cx="3992270" cy="1678636"/>
              <a:chOff x="312532" y="4412691"/>
              <a:chExt cx="3992270" cy="16786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ABFC57-451B-BE4F-8661-C8442A9630E7}"/>
                  </a:ext>
                </a:extLst>
              </p:cNvPr>
              <p:cNvSpPr txBox="1"/>
              <p:nvPr/>
            </p:nvSpPr>
            <p:spPr>
              <a:xfrm>
                <a:off x="312532" y="4412691"/>
                <a:ext cx="39922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Aibo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kumimoji="1" lang="ja-JP" altLang="en-US" sz="24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言葉だけ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で学習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ダメ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, “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いけない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4F39DAF-C12B-ED47-8CD2-1584AECE6C1F}"/>
                  </a:ext>
                </a:extLst>
              </p:cNvPr>
              <p:cNvSpPr txBox="1"/>
              <p:nvPr/>
            </p:nvSpPr>
            <p:spPr>
              <a:xfrm>
                <a:off x="386782" y="5629662"/>
                <a:ext cx="3703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u="sng" dirty="0">
                    <a:solidFill>
                      <a:srgbClr val="FF0000"/>
                    </a:solidFill>
                  </a:rPr>
                  <a:t>感情の理解としては不十分</a:t>
                </a:r>
                <a:endParaRPr kumimoji="1" lang="en-US" altLang="ja-JP" sz="24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C3EF29F8-604C-2949-8774-C2D1061E358B}"/>
                </a:ext>
              </a:extLst>
            </p:cNvPr>
            <p:cNvGrpSpPr/>
            <p:nvPr/>
          </p:nvGrpSpPr>
          <p:grpSpPr>
            <a:xfrm>
              <a:off x="1082519" y="2212002"/>
              <a:ext cx="1840568" cy="1915706"/>
              <a:chOff x="1082519" y="2212002"/>
              <a:chExt cx="1840568" cy="1915706"/>
            </a:xfrm>
          </p:grpSpPr>
          <p:pic>
            <p:nvPicPr>
              <p:cNvPr id="22" name="図 21" descr="小さい, 座る, テーブル, 持つ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B17C6D1-9959-BB4A-8F83-8AB80E7A54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35032" y="2212002"/>
                <a:ext cx="1535541" cy="1733899"/>
              </a:xfrm>
              <a:prstGeom prst="rect">
                <a:avLst/>
              </a:prstGeom>
            </p:spPr>
          </p:pic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197876-DA13-1F43-82F8-8457CCCFA3F1}"/>
                  </a:ext>
                </a:extLst>
              </p:cNvPr>
              <p:cNvSpPr txBox="1"/>
              <p:nvPr/>
            </p:nvSpPr>
            <p:spPr>
              <a:xfrm>
                <a:off x="1082519" y="3912264"/>
                <a:ext cx="18405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" altLang="ja-JP" sz="800" dirty="0">
                    <a:solidFill>
                      <a:schemeClr val="accent1"/>
                    </a:solidFill>
                  </a:rPr>
                  <a:t>https://</a:t>
                </a:r>
                <a:r>
                  <a:rPr kumimoji="1" lang="en" altLang="ja-JP" sz="800" dirty="0" err="1">
                    <a:solidFill>
                      <a:schemeClr val="accent1"/>
                    </a:solidFill>
                  </a:rPr>
                  <a:t>aibo.sony.jp</a:t>
                </a:r>
                <a:r>
                  <a:rPr kumimoji="1" lang="en" altLang="ja-JP" sz="800" dirty="0">
                    <a:solidFill>
                      <a:schemeClr val="accent1"/>
                    </a:solidFill>
                  </a:rPr>
                  <a:t>/feature/</a:t>
                </a:r>
                <a:r>
                  <a:rPr kumimoji="1" lang="en" altLang="ja-JP" sz="800" dirty="0" err="1">
                    <a:solidFill>
                      <a:schemeClr val="accent1"/>
                    </a:solidFill>
                  </a:rPr>
                  <a:t>ichigomilk</a:t>
                </a:r>
                <a:r>
                  <a:rPr kumimoji="1" lang="en" altLang="ja-JP" sz="800" dirty="0">
                    <a:solidFill>
                      <a:schemeClr val="accent1"/>
                    </a:solidFill>
                  </a:rPr>
                  <a:t>/</a:t>
                </a:r>
                <a:endParaRPr kumimoji="1" lang="ja-JP" altLang="en-US" sz="80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820FD3D-F9BD-0D42-B0BB-3E04C7FF1C47}"/>
              </a:ext>
            </a:extLst>
          </p:cNvPr>
          <p:cNvGrpSpPr/>
          <p:nvPr/>
        </p:nvGrpSpPr>
        <p:grpSpPr>
          <a:xfrm>
            <a:off x="5311984" y="1826028"/>
            <a:ext cx="3669475" cy="4637803"/>
            <a:chOff x="5296392" y="1822913"/>
            <a:chExt cx="3669475" cy="4637803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724FE840-3526-9548-999E-2A86201AF22F}"/>
                </a:ext>
              </a:extLst>
            </p:cNvPr>
            <p:cNvGrpSpPr/>
            <p:nvPr/>
          </p:nvGrpSpPr>
          <p:grpSpPr>
            <a:xfrm>
              <a:off x="5296392" y="4026659"/>
              <a:ext cx="3669475" cy="2434057"/>
              <a:chOff x="5296394" y="3789153"/>
              <a:chExt cx="3669475" cy="2434057"/>
            </a:xfrm>
          </p:grpSpPr>
          <p:sp>
            <p:nvSpPr>
              <p:cNvPr id="21" name="角丸四角形 20">
                <a:extLst>
                  <a:ext uri="{FF2B5EF4-FFF2-40B4-BE49-F238E27FC236}">
                    <a16:creationId xmlns:a16="http://schemas.microsoft.com/office/drawing/2014/main" id="{C2D3C0F6-F392-3843-B4C2-2CED04CA2250}"/>
                  </a:ext>
                </a:extLst>
              </p:cNvPr>
              <p:cNvSpPr/>
              <p:nvPr/>
            </p:nvSpPr>
            <p:spPr>
              <a:xfrm>
                <a:off x="5296394" y="4019986"/>
                <a:ext cx="3669475" cy="2203224"/>
              </a:xfrm>
              <a:prstGeom prst="round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95EB0A-DB67-F840-8B25-FD7AB89DDE8A}"/>
                  </a:ext>
                </a:extLst>
              </p:cNvPr>
              <p:cNvSpPr txBox="1"/>
              <p:nvPr/>
            </p:nvSpPr>
            <p:spPr>
              <a:xfrm>
                <a:off x="6239932" y="3789153"/>
                <a:ext cx="171875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で学習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FC4FAF0-A15D-214D-97F9-629B60EAEC3F}"/>
                  </a:ext>
                </a:extLst>
              </p:cNvPr>
              <p:cNvSpPr txBox="1"/>
              <p:nvPr/>
            </p:nvSpPr>
            <p:spPr>
              <a:xfrm>
                <a:off x="6600705" y="4412691"/>
                <a:ext cx="10608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表情</a:t>
                </a:r>
                <a:endParaRPr kumimoji="1"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文章</a:t>
                </a:r>
                <a:endParaRPr kumimoji="1"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声色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20F8499A-F99E-2E4B-AC04-F632ECBE4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0019" y="1822913"/>
              <a:ext cx="2758576" cy="2206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692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85301"/>
            <a:ext cx="7772400" cy="1087397"/>
          </a:xfrm>
        </p:spPr>
        <p:txBody>
          <a:bodyPr/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8987A0-F719-1A43-BDE4-429551F6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98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就活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E78A7-3C8C-824B-B9F8-55F07E5633F5}"/>
              </a:ext>
            </a:extLst>
          </p:cNvPr>
          <p:cNvSpPr txBox="1"/>
          <p:nvPr/>
        </p:nvSpPr>
        <p:spPr>
          <a:xfrm>
            <a:off x="717299" y="1340830"/>
            <a:ext cx="7709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説明会：</a:t>
            </a:r>
            <a:endParaRPr lang="en-US" altLang="ja-JP" sz="32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4/21	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オプティム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					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4/27	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ジャアニアス</a:t>
            </a:r>
            <a:endParaRPr lang="en-US" altLang="ja-JP" sz="28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ja-JP" altLang="en-US" sz="3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面接</a:t>
            </a:r>
            <a:r>
              <a:rPr lang="en-US" altLang="ja-JP" sz="32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ja-JP" altLang="en-US" sz="3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予定</a:t>
            </a:r>
            <a:r>
              <a:rPr lang="en-US" altLang="ja-JP" sz="32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)</a:t>
            </a:r>
            <a:r>
              <a:rPr lang="ja-JP" altLang="en-US" sz="3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：</a:t>
            </a:r>
            <a:endParaRPr lang="en-US" altLang="ja-JP" sz="32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5/12		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株式会社アイ・エス・アイソフトウェア</a:t>
            </a:r>
            <a:endParaRPr lang="en-US" altLang="ja-JP" sz="28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5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月中旬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モバイルファクトリー 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5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月中旬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株式会社ワンブリッジ</a:t>
            </a:r>
            <a:endParaRPr lang="en-US" altLang="ja-JP" sz="28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未定　　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株式会社オプティム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未定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ジャアニアス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0745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院進準備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E78A7-3C8C-824B-B9F8-55F07E5633F5}"/>
              </a:ext>
            </a:extLst>
          </p:cNvPr>
          <p:cNvSpPr txBox="1"/>
          <p:nvPr/>
        </p:nvSpPr>
        <p:spPr>
          <a:xfrm>
            <a:off x="961900" y="1362808"/>
            <a:ext cx="72201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説明会：</a:t>
            </a:r>
            <a:endParaRPr lang="en-US" altLang="ja-JP" sz="32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4/16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　慶応義塾大学　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DSM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研究科</a:t>
            </a:r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ja-JP" altLang="en-US" sz="3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研究室訪問：</a:t>
            </a:r>
            <a:endParaRPr lang="en-US" altLang="ja-JP" sz="32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4/18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　慶應義塾大学　理工学研究科　</a:t>
            </a:r>
            <a:endParaRPr lang="en-US" altLang="ja-JP" sz="28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　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開放環境科学専攻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　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中澤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研究室</a:t>
            </a:r>
            <a:endParaRPr lang="en-US" altLang="ja-JP" sz="28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4/22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　慶應義塾大学　理工学研究科　</a:t>
            </a:r>
            <a:endParaRPr lang="en-US" altLang="ja-JP" sz="28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　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開放環境科学専攻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　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高橋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研究室</a:t>
            </a:r>
            <a:endParaRPr lang="en-US" altLang="ja-JP" sz="28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ja-JP" altLang="en-US" sz="3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出願：</a:t>
            </a:r>
            <a:endParaRPr lang="en-US" altLang="ja-JP" sz="32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4/23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　出願　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(4/25</a:t>
            </a:r>
            <a:r>
              <a:rPr lang="ja-JP" alt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〆　消印有効</a:t>
            </a: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)</a:t>
            </a:r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7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85301"/>
            <a:ext cx="7772400" cy="1087397"/>
          </a:xfrm>
        </p:spPr>
        <p:txBody>
          <a:bodyPr/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進捗報告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8987A0-F719-1A43-BDE4-429551F6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39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表情から感情分析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スライド番号プレースホルダー 7">
            <a:extLst>
              <a:ext uri="{FF2B5EF4-FFF2-40B4-BE49-F238E27FC236}">
                <a16:creationId xmlns:a16="http://schemas.microsoft.com/office/drawing/2014/main" id="{4F7EDC8A-70D1-FA40-B879-E663070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E78A7-3C8C-824B-B9F8-55F07E5633F5}"/>
              </a:ext>
            </a:extLst>
          </p:cNvPr>
          <p:cNvSpPr txBox="1"/>
          <p:nvPr/>
        </p:nvSpPr>
        <p:spPr>
          <a:xfrm>
            <a:off x="628648" y="1094630"/>
            <a:ext cx="7709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認識方法：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リアルタイム認識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(5[</a:t>
            </a:r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AWS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</a:t>
            </a:r>
            <a:r>
              <a:rPr lang="ja-JP" altLang="ja-JP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感情を数値化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​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	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　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8</a:t>
            </a:r>
            <a:r>
              <a:rPr lang="ja-JP" altLang="ja-JP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項目に分類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，</a:t>
            </a:r>
            <a:r>
              <a:rPr lang="ja-JP" altLang="ja-JP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パーセンテージで提示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​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F448CC8-C468-B740-AE04-ADA995510D3D}"/>
              </a:ext>
            </a:extLst>
          </p:cNvPr>
          <p:cNvGrpSpPr/>
          <p:nvPr/>
        </p:nvGrpSpPr>
        <p:grpSpPr>
          <a:xfrm>
            <a:off x="643245" y="2637658"/>
            <a:ext cx="7857508" cy="3668778"/>
            <a:chOff x="519045" y="2233425"/>
            <a:chExt cx="7857508" cy="3668778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F11C542-BF36-8741-AD69-4922762B88EC}"/>
                </a:ext>
              </a:extLst>
            </p:cNvPr>
            <p:cNvGrpSpPr/>
            <p:nvPr/>
          </p:nvGrpSpPr>
          <p:grpSpPr>
            <a:xfrm>
              <a:off x="2714877" y="3311234"/>
              <a:ext cx="2441117" cy="1376065"/>
              <a:chOff x="3351440" y="3222693"/>
              <a:chExt cx="2441117" cy="1376065"/>
            </a:xfrm>
          </p:grpSpPr>
          <p:pic>
            <p:nvPicPr>
              <p:cNvPr id="9" name="グラフィックス 8" descr="人工知能 枠線">
                <a:extLst>
                  <a:ext uri="{FF2B5EF4-FFF2-40B4-BE49-F238E27FC236}">
                    <a16:creationId xmlns:a16="http://schemas.microsoft.com/office/drawing/2014/main" id="{E44E81CA-D81F-6C40-87F4-8C27C9B3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14799" y="3222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BE22A6-3566-494B-914E-37A9B81A9F68}"/>
                  </a:ext>
                </a:extLst>
              </p:cNvPr>
              <p:cNvSpPr txBox="1"/>
              <p:nvPr/>
            </p:nvSpPr>
            <p:spPr>
              <a:xfrm>
                <a:off x="3351440" y="4137093"/>
                <a:ext cx="2441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AWS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Rekognition</a:t>
                </a:r>
                <a:endPara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DFF67F4-02C1-2A4D-9B78-417B7F9BF2DA}"/>
                </a:ext>
              </a:extLst>
            </p:cNvPr>
            <p:cNvGrpSpPr/>
            <p:nvPr/>
          </p:nvGrpSpPr>
          <p:grpSpPr>
            <a:xfrm>
              <a:off x="5933255" y="2233425"/>
              <a:ext cx="2443298" cy="3668778"/>
              <a:chOff x="6325141" y="2170373"/>
              <a:chExt cx="2443298" cy="3668778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41C53BC2-D2DE-FE40-8EBA-5A3FC89933DD}"/>
                  </a:ext>
                </a:extLst>
              </p:cNvPr>
              <p:cNvGrpSpPr/>
              <p:nvPr/>
            </p:nvGrpSpPr>
            <p:grpSpPr>
              <a:xfrm>
                <a:off x="6487847" y="2170373"/>
                <a:ext cx="2117887" cy="1219394"/>
                <a:chOff x="6487847" y="2170373"/>
                <a:chExt cx="2117887" cy="1219394"/>
              </a:xfrm>
            </p:grpSpPr>
            <p:pic>
              <p:nvPicPr>
                <p:cNvPr id="11" name="グラフィックス 10" descr="ノート PC 枠線">
                  <a:extLst>
                    <a:ext uri="{FF2B5EF4-FFF2-40B4-BE49-F238E27FC236}">
                      <a16:creationId xmlns:a16="http://schemas.microsoft.com/office/drawing/2014/main" id="{DAC35BF4-F8F7-E849-9939-8B48F1AF8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591" y="21703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8CC3461-B539-E842-ACDC-13F763965F78}"/>
                    </a:ext>
                  </a:extLst>
                </p:cNvPr>
                <p:cNvSpPr txBox="1"/>
                <p:nvPr/>
              </p:nvSpPr>
              <p:spPr>
                <a:xfrm>
                  <a:off x="6487847" y="2928102"/>
                  <a:ext cx="21178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スクリーン表示</a:t>
                  </a:r>
                </a:p>
              </p:txBody>
            </p: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6325141" y="4463086"/>
                <a:ext cx="2443298" cy="1376065"/>
                <a:chOff x="6325141" y="4463086"/>
                <a:chExt cx="2443298" cy="1376065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0469" y="44630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6325141" y="5377486"/>
                  <a:ext cx="2443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ファイル出力</a:t>
                  </a:r>
                </a:p>
              </p:txBody>
            </p:sp>
          </p:grpSp>
        </p:grpSp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2081409" y="3611455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60F6AE5-90C6-5746-91C9-278AED976B2A}"/>
                </a:ext>
              </a:extLst>
            </p:cNvPr>
            <p:cNvGrpSpPr/>
            <p:nvPr/>
          </p:nvGrpSpPr>
          <p:grpSpPr>
            <a:xfrm>
              <a:off x="5287281" y="3116626"/>
              <a:ext cx="472179" cy="1765281"/>
              <a:chOff x="5909861" y="3053574"/>
              <a:chExt cx="472179" cy="1765281"/>
            </a:xfrm>
          </p:grpSpPr>
          <p:sp>
            <p:nvSpPr>
              <p:cNvPr id="28" name="下矢印 27">
                <a:extLst>
                  <a:ext uri="{FF2B5EF4-FFF2-40B4-BE49-F238E27FC236}">
                    <a16:creationId xmlns:a16="http://schemas.microsoft.com/office/drawing/2014/main" id="{F7A926EC-5AD0-D642-8080-2E52FFE0FE42}"/>
                  </a:ext>
                </a:extLst>
              </p:cNvPr>
              <p:cNvSpPr/>
              <p:nvPr/>
            </p:nvSpPr>
            <p:spPr>
              <a:xfrm rot="15028490">
                <a:off x="5879859" y="3085783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B0B6BBF8-7AD1-0A45-B703-4E23CA49E4E4}"/>
                  </a:ext>
                </a:extLst>
              </p:cNvPr>
              <p:cNvSpPr/>
              <p:nvPr/>
            </p:nvSpPr>
            <p:spPr>
              <a:xfrm rot="17422035">
                <a:off x="5877652" y="4316674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E078FB65-86F9-3A4F-A786-82DF67EE43C2}"/>
                </a:ext>
              </a:extLst>
            </p:cNvPr>
            <p:cNvGrpSpPr/>
            <p:nvPr/>
          </p:nvGrpSpPr>
          <p:grpSpPr>
            <a:xfrm>
              <a:off x="519045" y="3311234"/>
              <a:ext cx="1463286" cy="1376065"/>
              <a:chOff x="925705" y="3222693"/>
              <a:chExt cx="1463286" cy="1376065"/>
            </a:xfrm>
          </p:grpSpPr>
          <p:pic>
            <p:nvPicPr>
              <p:cNvPr id="7" name="グラフィックス 6" descr="カメラ 枠線">
                <a:extLst>
                  <a:ext uri="{FF2B5EF4-FFF2-40B4-BE49-F238E27FC236}">
                    <a16:creationId xmlns:a16="http://schemas.microsoft.com/office/drawing/2014/main" id="{3B99FB35-7738-4543-AABB-EC105A88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00148" y="3222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0A2FC43-A34C-754E-92D6-E8A64AE96C28}"/>
                  </a:ext>
                </a:extLst>
              </p:cNvPr>
              <p:cNvSpPr txBox="1"/>
              <p:nvPr/>
            </p:nvSpPr>
            <p:spPr>
              <a:xfrm>
                <a:off x="925705" y="4137093"/>
                <a:ext cx="1463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Web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カメラ</a:t>
                </a:r>
              </a:p>
            </p:txBody>
          </p:sp>
        </p:grpSp>
      </p:grpSp>
      <p:pic>
        <p:nvPicPr>
          <p:cNvPr id="46" name="図 45">
            <a:extLst>
              <a:ext uri="{FF2B5EF4-FFF2-40B4-BE49-F238E27FC236}">
                <a16:creationId xmlns:a16="http://schemas.microsoft.com/office/drawing/2014/main" id="{8BEAB729-04B5-8245-B27E-59C672797E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688" y="5150597"/>
            <a:ext cx="14224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F4FACF68-E0C7-084C-8F77-89E6DFC2C5B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8700" y="2919347"/>
            <a:ext cx="280808" cy="280808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DEB1448-393E-D845-879B-3506E38722CA}"/>
              </a:ext>
            </a:extLst>
          </p:cNvPr>
          <p:cNvSpPr txBox="1"/>
          <p:nvPr/>
        </p:nvSpPr>
        <p:spPr>
          <a:xfrm>
            <a:off x="3243356" y="5660105"/>
            <a:ext cx="162095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happy: 0.99852</a:t>
            </a:r>
          </a:p>
        </p:txBody>
      </p:sp>
    </p:spTree>
    <p:extLst>
      <p:ext uri="{BB962C8B-B14F-4D97-AF65-F5344CB8AC3E}">
        <p14:creationId xmlns:p14="http://schemas.microsoft.com/office/powerpoint/2010/main" val="350869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表情から感情分析方法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3">
                <a:extLst>
                  <a:ext uri="{FF2B5EF4-FFF2-40B4-BE49-F238E27FC236}">
                    <a16:creationId xmlns:a16="http://schemas.microsoft.com/office/drawing/2014/main" id="{C0FF8A8F-B13A-E9E5-8063-CB58C26BCC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74506"/>
                  </p:ext>
                </p:extLst>
              </p:nvPr>
            </p:nvGraphicFramePr>
            <p:xfrm>
              <a:off x="628649" y="1668780"/>
              <a:ext cx="7886699" cy="3520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12604">
                      <a:extLst>
                        <a:ext uri="{9D8B030D-6E8A-4147-A177-3AD203B41FA5}">
                          <a16:colId xmlns:a16="http://schemas.microsoft.com/office/drawing/2014/main" val="794065021"/>
                        </a:ext>
                      </a:extLst>
                    </a:gridCol>
                    <a:gridCol w="1791365">
                      <a:extLst>
                        <a:ext uri="{9D8B030D-6E8A-4147-A177-3AD203B41FA5}">
                          <a16:colId xmlns:a16="http://schemas.microsoft.com/office/drawing/2014/main" val="1332808156"/>
                        </a:ext>
                      </a:extLst>
                    </a:gridCol>
                    <a:gridCol w="1931320">
                      <a:extLst>
                        <a:ext uri="{9D8B030D-6E8A-4147-A177-3AD203B41FA5}">
                          <a16:colId xmlns:a16="http://schemas.microsoft.com/office/drawing/2014/main" val="2048348833"/>
                        </a:ext>
                      </a:extLst>
                    </a:gridCol>
                    <a:gridCol w="1651410">
                      <a:extLst>
                        <a:ext uri="{9D8B030D-6E8A-4147-A177-3AD203B41FA5}">
                          <a16:colId xmlns:a16="http://schemas.microsoft.com/office/drawing/2014/main" val="40221321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Emotion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Confidence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205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HARRY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75094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CALM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85495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SURPRISED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46474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CONFUSED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40546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FEAR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32238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DISGUSTED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48431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ANGRY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10263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SAD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08841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3">
                <a:extLst>
                  <a:ext uri="{FF2B5EF4-FFF2-40B4-BE49-F238E27FC236}">
                    <a16:creationId xmlns:a16="http://schemas.microsoft.com/office/drawing/2014/main" id="{C0FF8A8F-B13A-E9E5-8063-CB58C26BCC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74506"/>
                  </p:ext>
                </p:extLst>
              </p:nvPr>
            </p:nvGraphicFramePr>
            <p:xfrm>
              <a:off x="628649" y="1668780"/>
              <a:ext cx="7886699" cy="3520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12604">
                      <a:extLst>
                        <a:ext uri="{9D8B030D-6E8A-4147-A177-3AD203B41FA5}">
                          <a16:colId xmlns:a16="http://schemas.microsoft.com/office/drawing/2014/main" val="794065021"/>
                        </a:ext>
                      </a:extLst>
                    </a:gridCol>
                    <a:gridCol w="1791365">
                      <a:extLst>
                        <a:ext uri="{9D8B030D-6E8A-4147-A177-3AD203B41FA5}">
                          <a16:colId xmlns:a16="http://schemas.microsoft.com/office/drawing/2014/main" val="1332808156"/>
                        </a:ext>
                      </a:extLst>
                    </a:gridCol>
                    <a:gridCol w="1931320">
                      <a:extLst>
                        <a:ext uri="{9D8B030D-6E8A-4147-A177-3AD203B41FA5}">
                          <a16:colId xmlns:a16="http://schemas.microsoft.com/office/drawing/2014/main" val="2048348833"/>
                        </a:ext>
                      </a:extLst>
                    </a:gridCol>
                    <a:gridCol w="1651410">
                      <a:extLst>
                        <a:ext uri="{9D8B030D-6E8A-4147-A177-3AD203B41FA5}">
                          <a16:colId xmlns:a16="http://schemas.microsoft.com/office/drawing/2014/main" val="402213219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Emotion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Confidence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205762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HARRY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41135" t="-153333" r="-202128" b="-7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22222" t="-153333" r="-86275" b="-7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75094820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CALM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41135" t="-262069" r="-202128" b="-6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22222" t="-262069" r="-86275" b="-6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85495953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SURPRISED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41135" t="-350000" r="-202128" b="-5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22222" t="-350000" r="-86275" b="-5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46474955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CONFUSED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41135" t="-465517" r="-202128" b="-4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22222" t="-465517" r="-86275" b="-4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40546224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FEAR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41135" t="-546667" r="-202128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22222" t="-546667" r="-86275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32238692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DISGUSTED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41135" t="-646667" r="-202128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22222" t="-646667" r="-86275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48431847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ANGRY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41135" t="-772414" r="-202128" b="-1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22222" t="-772414" r="-86275" b="-1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10263946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SAD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41135" t="-843333" r="-202128" b="-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22222" t="-843333" r="-86275" b="-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08841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7C4E0-B487-BA34-C250-E4F03B17FD78}"/>
              </a:ext>
            </a:extLst>
          </p:cNvPr>
          <p:cNvSpPr txBox="1"/>
          <p:nvPr/>
        </p:nvSpPr>
        <p:spPr>
          <a:xfrm>
            <a:off x="628651" y="1207115"/>
            <a:ext cx="90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E177770-FF97-46E8-9E7B-404E6843648B}"/>
              </a:ext>
            </a:extLst>
          </p:cNvPr>
          <p:cNvGrpSpPr/>
          <p:nvPr/>
        </p:nvGrpSpPr>
        <p:grpSpPr>
          <a:xfrm>
            <a:off x="1894396" y="5398955"/>
            <a:ext cx="5355207" cy="1130632"/>
            <a:chOff x="2095534" y="5228116"/>
            <a:chExt cx="5355207" cy="1130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E0977705-FD53-9C41-3BD8-BF1B24691CFF}"/>
                    </a:ext>
                  </a:extLst>
                </p:cNvPr>
                <p:cNvSpPr txBox="1"/>
                <p:nvPr/>
              </p:nvSpPr>
              <p:spPr>
                <a:xfrm>
                  <a:off x="2095534" y="5232286"/>
                  <a:ext cx="2737351" cy="11264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E0977705-FD53-9C41-3BD8-BF1B24691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34" y="5232286"/>
                  <a:ext cx="2737351" cy="1126462"/>
                </a:xfrm>
                <a:prstGeom prst="rect">
                  <a:avLst/>
                </a:prstGeom>
                <a:blipFill>
                  <a:blip r:embed="rId3"/>
                  <a:stretch>
                    <a:fillRect t="-102222" b="-15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819557FF-F1B6-611D-25AE-C8C9BA2423B7}"/>
                    </a:ext>
                  </a:extLst>
                </p:cNvPr>
                <p:cNvSpPr/>
                <p:nvPr/>
              </p:nvSpPr>
              <p:spPr>
                <a:xfrm>
                  <a:off x="5084196" y="5228116"/>
                  <a:ext cx="2366545" cy="1130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ja-JP" altLang="en-US" sz="2400"/>
                </a:p>
              </p:txBody>
            </p:sp>
          </mc:Choice>
          <mc:Fallback xmlns=""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819557FF-F1B6-611D-25AE-C8C9BA2423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196" y="5228116"/>
                  <a:ext cx="2366545" cy="1130631"/>
                </a:xfrm>
                <a:prstGeom prst="rect">
                  <a:avLst/>
                </a:prstGeom>
                <a:blipFill>
                  <a:blip r:embed="rId4"/>
                  <a:stretch>
                    <a:fillRect l="-1604" t="-102222" b="-15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0F0E256-14B4-834E-5846-259BBB1F008D}"/>
                </a:ext>
              </a:extLst>
            </p:cNvPr>
            <p:cNvSpPr txBox="1"/>
            <p:nvPr/>
          </p:nvSpPr>
          <p:spPr>
            <a:xfrm>
              <a:off x="4832544" y="5560098"/>
              <a:ext cx="2519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,</a:t>
              </a:r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893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95671FBDC207540AA518E44F02864AD" ma:contentTypeVersion="12" ma:contentTypeDescription="新しいドキュメントを作成します。" ma:contentTypeScope="" ma:versionID="481a58999bf0c01d2e3cc58be2eb5a01">
  <xsd:schema xmlns:xsd="http://www.w3.org/2001/XMLSchema" xmlns:xs="http://www.w3.org/2001/XMLSchema" xmlns:p="http://schemas.microsoft.com/office/2006/metadata/properties" xmlns:ns2="482cad80-28fd-496f-9a77-39982f8bb829" xmlns:ns3="1ba7baeb-5dda-4041-88d7-45bb3a6ddfa3" targetNamespace="http://schemas.microsoft.com/office/2006/metadata/properties" ma:root="true" ma:fieldsID="102dd9075d782126fe74f294adf0f410" ns2:_="" ns3:_="">
    <xsd:import namespace="482cad80-28fd-496f-9a77-39982f8bb829"/>
    <xsd:import namespace="1ba7baeb-5dda-4041-88d7-45bb3a6ddf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cad80-28fd-496f-9a77-39982f8bb8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7baeb-5dda-4041-88d7-45bb3a6ddfa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9B9A5E-3847-444E-9C00-1DDC54DA8A8C}">
  <ds:schemaRefs>
    <ds:schemaRef ds:uri="482cad80-28fd-496f-9a77-39982f8bb829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ba7baeb-5dda-4041-88d7-45bb3a6ddfa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92DB96-4990-48EB-A982-E3FD6F03D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5C477E-E05D-454B-B622-67A7680F4C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2cad80-28fd-496f-9a77-39982f8bb829"/>
    <ds:schemaRef ds:uri="1ba7baeb-5dda-4041-88d7-45bb3a6ddf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29361</TotalTime>
  <Words>1205</Words>
  <Application>Microsoft Office PowerPoint</Application>
  <PresentationFormat>画面に合わせる (4:3)</PresentationFormat>
  <Paragraphs>269</Paragraphs>
  <Slides>21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Menlo</vt:lpstr>
      <vt:lpstr>MS Gothic</vt:lpstr>
      <vt:lpstr>游ゴシック</vt:lpstr>
      <vt:lpstr>Arial</vt:lpstr>
      <vt:lpstr>Cambria Math</vt:lpstr>
      <vt:lpstr>Garamond</vt:lpstr>
      <vt:lpstr>Times New Roman</vt:lpstr>
      <vt:lpstr>Office テーマ</vt:lpstr>
      <vt:lpstr>福田 &amp; Yeoh ゼミ 進捗報告(4/28)</vt:lpstr>
      <vt:lpstr>PowerPoint プレゼンテーション</vt:lpstr>
      <vt:lpstr>PowerPoint プレゼンテーション</vt:lpstr>
      <vt:lpstr>進路設計</vt:lpstr>
      <vt:lpstr>PowerPoint プレゼンテーション</vt:lpstr>
      <vt:lpstr>PowerPoint プレゼンテーション</vt:lpstr>
      <vt:lpstr>進捗報告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サーベイ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福田研ゼミ進捗報告(11/12)</dc:title>
  <dc:creator>19238901 明石　華実</dc:creator>
  <cp:lastModifiedBy>Akashi Haru</cp:lastModifiedBy>
  <cp:revision>52</cp:revision>
  <dcterms:created xsi:type="dcterms:W3CDTF">2021-11-05T11:24:13Z</dcterms:created>
  <dcterms:modified xsi:type="dcterms:W3CDTF">2023-02-13T12:06:02Z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0x010100E95671FBDC207540AA518E44F02864AD</vt:lpwstr>
  </property>
</Properties>
</file>