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52" r:id="rId3"/>
    <p:sldId id="394" r:id="rId4"/>
    <p:sldId id="360" r:id="rId5"/>
    <p:sldId id="334" r:id="rId6"/>
    <p:sldId id="396" r:id="rId7"/>
    <p:sldId id="343" r:id="rId8"/>
    <p:sldId id="399" r:id="rId9"/>
    <p:sldId id="378" r:id="rId10"/>
    <p:sldId id="397" r:id="rId11"/>
    <p:sldId id="347" r:id="rId12"/>
    <p:sldId id="400" r:id="rId13"/>
    <p:sldId id="390" r:id="rId14"/>
    <p:sldId id="401" r:id="rId15"/>
    <p:sldId id="403" r:id="rId16"/>
    <p:sldId id="402" r:id="rId17"/>
    <p:sldId id="349" r:id="rId18"/>
    <p:sldId id="257" r:id="rId19"/>
    <p:sldId id="398" r:id="rId20"/>
    <p:sldId id="379" r:id="rId21"/>
    <p:sldId id="374" r:id="rId22"/>
    <p:sldId id="375" r:id="rId23"/>
    <p:sldId id="391" r:id="rId24"/>
    <p:sldId id="392" r:id="rId25"/>
    <p:sldId id="404" r:id="rId26"/>
    <p:sldId id="345" r:id="rId27"/>
    <p:sldId id="33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9DC3E7"/>
    <a:srgbClr val="FF2600"/>
    <a:srgbClr val="0096FF"/>
    <a:srgbClr val="005493"/>
    <a:srgbClr val="7A81FF"/>
    <a:srgbClr val="FFFFFF"/>
    <a:srgbClr val="FF8AD8"/>
    <a:srgbClr val="A81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B3D14-29CD-44BA-BAF7-B19FC45C7D46}" v="1" dt="2023-02-13T12:06:22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/>
    <p:restoredTop sz="95909"/>
  </p:normalViewPr>
  <p:slideViewPr>
    <p:cSldViewPr snapToGrid="0" snapToObjects="1">
      <p:cViewPr varScale="1">
        <p:scale>
          <a:sx n="32" d="100"/>
          <a:sy n="32" d="100"/>
        </p:scale>
        <p:origin x="1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8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20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>
                <a:solidFill>
                  <a:schemeClr val="tx1"/>
                </a:solidFill>
              </a:rPr>
              <a:t>60</a:t>
            </a:r>
            <a:r>
              <a:rPr lang="ja-JP" sz="2000">
                <a:solidFill>
                  <a:schemeClr val="tx1"/>
                </a:solidFill>
              </a:rPr>
              <a:t>歳以上のペット（犬）の飼育意向</a:t>
            </a:r>
            <a:endParaRPr lang="en-US" sz="20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155709464283128"/>
          <c:y val="0.142280192184258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20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761943388534925"/>
          <c:y val="0.35484266275440662"/>
          <c:w val="0.66213314185560956"/>
          <c:h val="0.5515090490546942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60歳以上のペット（犬）の飼育意向 [%]</c:v>
                </c:pt>
              </c:strCache>
            </c:strRef>
          </c:tx>
          <c:explosion val="2"/>
          <c:dPt>
            <c:idx val="0"/>
            <c:bubble3D val="0"/>
            <c:explosion val="1"/>
            <c:spPr>
              <a:solidFill>
                <a:schemeClr val="accent4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D8-1643-BC23-4EDCCC300FD6}"/>
              </c:ext>
            </c:extLst>
          </c:dPt>
          <c:dPt>
            <c:idx val="1"/>
            <c:bubble3D val="0"/>
            <c:explosion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3D8-1643-BC23-4EDCCC300FD6}"/>
              </c:ext>
            </c:extLst>
          </c:dPt>
          <c:dPt>
            <c:idx val="2"/>
            <c:bubble3D val="0"/>
            <c:explosion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D8-1643-BC23-4EDCCC300FD6}"/>
              </c:ext>
            </c:extLst>
          </c:dPt>
          <c:dLbls>
            <c:dLbl>
              <c:idx val="0"/>
              <c:layout>
                <c:manualLayout>
                  <c:x val="-0.24554276278351772"/>
                  <c:y val="-0.19037813611052318"/>
                </c:manualLayout>
              </c:layout>
              <c:numFmt formatCode="0.0%" sourceLinked="0"/>
              <c:spPr>
                <a:solidFill>
                  <a:schemeClr val="bg1">
                    <a:alpha val="81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0803627040572452"/>
                      <c:h val="0.102879523579387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3D8-1643-BC23-4EDCCC300FD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可能な限り飼い続けたい</c:v>
                </c:pt>
                <c:pt idx="1">
                  <c:v>飼いたくない</c:v>
                </c:pt>
                <c:pt idx="2">
                  <c:v>その他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0.10100000000000001</c:v>
                </c:pt>
                <c:pt idx="2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8-1643-BC23-4EDCCC300FD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8954494380859956E-2"/>
          <c:y val="0.22982637507644005"/>
          <c:w val="0.85478718451182478"/>
          <c:h val="7.95243722263549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>
        <c:manualLayout>
          <c:xMode val="edge"/>
          <c:yMode val="edge"/>
          <c:x val="0.16082693306111473"/>
          <c:y val="2.84554805984714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所有権を放棄する人の年齢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2B-4885-A873-E6D854B66D6D}"/>
              </c:ext>
            </c:extLst>
          </c:dPt>
          <c:dPt>
            <c:idx val="1"/>
            <c:bubble3D val="0"/>
            <c:spPr>
              <a:solidFill>
                <a:schemeClr val="accent3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2B-4885-A873-E6D854B66D6D}"/>
              </c:ext>
            </c:extLst>
          </c:dPt>
          <c:dPt>
            <c:idx val="2"/>
            <c:bubble3D val="0"/>
            <c:spPr>
              <a:solidFill>
                <a:schemeClr val="accent3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2B-4885-A873-E6D854B66D6D}"/>
              </c:ext>
            </c:extLst>
          </c:dPt>
          <c:dPt>
            <c:idx val="3"/>
            <c:bubble3D val="0"/>
            <c:spPr>
              <a:solidFill>
                <a:schemeClr val="accent3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82B-4885-A873-E6D854B66D6D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82B-4885-A873-E6D854B66D6D}"/>
              </c:ext>
            </c:extLst>
          </c:dPt>
          <c:dPt>
            <c:idx val="5"/>
            <c:bubble3D val="0"/>
            <c:explosion val="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82B-4885-A873-E6D854B66D6D}"/>
              </c:ext>
            </c:extLst>
          </c:dPt>
          <c:dLbls>
            <c:dLbl>
              <c:idx val="0"/>
              <c:layout>
                <c:manualLayout>
                  <c:x val="0.134671150975571"/>
                  <c:y val="2.6968710933584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2B-4885-A873-E6D854B66D6D}"/>
                </c:ext>
              </c:extLst>
            </c:dLbl>
            <c:dLbl>
              <c:idx val="1"/>
              <c:layout>
                <c:manualLayout>
                  <c:x val="0.12858915313399147"/>
                  <c:y val="0.102648970495029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2B-4885-A873-E6D854B66D6D}"/>
                </c:ext>
              </c:extLst>
            </c:dLbl>
            <c:numFmt formatCode="0.0%" sourceLinked="0"/>
            <c:spPr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20代</c:v>
                </c:pt>
                <c:pt idx="1">
                  <c:v>30代</c:v>
                </c:pt>
                <c:pt idx="2">
                  <c:v>40代</c:v>
                </c:pt>
                <c:pt idx="3">
                  <c:v>50代</c:v>
                </c:pt>
                <c:pt idx="4">
                  <c:v>60代</c:v>
                </c:pt>
                <c:pt idx="5">
                  <c:v>70代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2.9000000000000001E-2</c:v>
                </c:pt>
                <c:pt idx="1">
                  <c:v>7.5999999999999998E-2</c:v>
                </c:pt>
                <c:pt idx="2">
                  <c:v>0.14299999999999999</c:v>
                </c:pt>
                <c:pt idx="3">
                  <c:v>0.189</c:v>
                </c:pt>
                <c:pt idx="4">
                  <c:v>0.315</c:v>
                </c:pt>
                <c:pt idx="5">
                  <c:v>0.248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2B-4885-A873-E6D854B66D6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A5F1E7C0-349A-C64F-8285-E625FAE81846}" type="CATEGORYNAME">
              <a:rPr lang="ja-JP" altLang="en-US" smtClean="0"/>
              <a:pPr/>
              <a:t>現在飼っていないがいつか飼いたい</a:t>
            </a:fld>
            <a:r>
              <a:rPr lang="ja-JP" altLang="en-US"/>
              <a:t>人の約</a:t>
            </a:r>
            <a:r>
              <a:rPr lang="en-US" altLang="ja-JP" dirty="0"/>
              <a:t>5</a:t>
            </a:r>
            <a:r>
              <a:rPr lang="ja-JP" altLang="en-US"/>
              <a:t>割がペットロボットに興味があると言われている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5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0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D2F7-D1D8-E142-90F9-71BE4190249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25A3-E598-044B-99E4-2B0CC447C6E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498B-FC4C-FE4F-AD44-CD2371EE6DB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09B-9F4D-B543-89CD-86E75AC1CEC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30ED-7410-094B-9FF6-C267B7DBFC2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545-303E-DA43-9AD2-235A4B1A907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351-6142-0F46-BDC8-715CC241CCF1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EAE-8174-5041-8C18-948468AAA84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B33F-77B3-2547-A63D-28853F30323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92B-6CD9-1B47-8895-3FE85DC6F49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FCF-2D3E-F74A-BD0D-5484C82753A9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E9A6-9B91-5C43-97E9-3FD3D59C48B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hyperlink" Target="https://www.aeonpet-memorial.com/column/pet-column/c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1.jpeg"/><Relationship Id="rId5" Type="http://schemas.openxmlformats.org/officeDocument/2006/relationships/image" Target="../media/image17.svg"/><Relationship Id="rId10" Type="http://schemas.openxmlformats.org/officeDocument/2006/relationships/image" Target="../media/image20.jpeg"/><Relationship Id="rId4" Type="http://schemas.openxmlformats.org/officeDocument/2006/relationships/image" Target="../media/image16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福田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Yeoh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ゼミ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(5/19)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550" y="3807617"/>
            <a:ext cx="7132899" cy="2387599"/>
          </a:xfrm>
        </p:spPr>
        <p:txBody>
          <a:bodyPr>
            <a:normAutofit/>
          </a:bodyPr>
          <a:lstStyle/>
          <a:p>
            <a:r>
              <a:rPr kumimoji="1" lang="ja-JP" altLang="en-US"/>
              <a:t>佐賀大学　理工学部　理工学科</a:t>
            </a:r>
            <a:endParaRPr kumimoji="1" lang="en-US" altLang="ja-JP" dirty="0"/>
          </a:p>
          <a:p>
            <a:r>
              <a:rPr lang="ja-JP" altLang="en-US"/>
              <a:t>情報部門　知能情報システムコース</a:t>
            </a:r>
            <a:endParaRPr lang="en-US" altLang="ja-JP" dirty="0"/>
          </a:p>
          <a:p>
            <a:pPr algn="l"/>
            <a:r>
              <a:rPr lang="en-US" altLang="ja-JP" dirty="0"/>
              <a:t>	</a:t>
            </a:r>
            <a:r>
              <a:rPr lang="ja-JP" altLang="en-US"/>
              <a:t>指導教員：</a:t>
            </a:r>
            <a:r>
              <a:rPr lang="en-US" altLang="ja-JP" dirty="0"/>
              <a:t>	</a:t>
            </a:r>
            <a:r>
              <a:rPr lang="ja-JP" altLang="en-US"/>
              <a:t>福田</a:t>
            </a:r>
            <a:r>
              <a:rPr lang="en-US" altLang="ja-JP" dirty="0"/>
              <a:t> </a:t>
            </a:r>
            <a:r>
              <a:rPr lang="ja-JP" altLang="en-US"/>
              <a:t>修</a:t>
            </a:r>
            <a:r>
              <a:rPr lang="en-US" altLang="ja-JP" dirty="0"/>
              <a:t> </a:t>
            </a:r>
            <a:r>
              <a:rPr lang="ja-JP" altLang="en-US"/>
              <a:t>教授</a:t>
            </a:r>
            <a:endParaRPr lang="en-US" altLang="ja-JP" dirty="0"/>
          </a:p>
          <a:p>
            <a:pPr algn="l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Yeoh Wen Liang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3DC9F5C9-154A-CE9A-4BA5-0F55C76F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33A1D-11FF-FA40-A874-754E1210825F}"/>
              </a:ext>
            </a:extLst>
          </p:cNvPr>
          <p:cNvSpPr txBox="1">
            <a:spLocks/>
          </p:cNvSpPr>
          <p:nvPr/>
        </p:nvSpPr>
        <p:spPr>
          <a:xfrm>
            <a:off x="628649" y="328412"/>
            <a:ext cx="7886700" cy="847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/>
              <a:t>システム構成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BB95279-2312-ECC5-F673-C1593D0CDE3C}"/>
              </a:ext>
            </a:extLst>
          </p:cNvPr>
          <p:cNvGrpSpPr/>
          <p:nvPr/>
        </p:nvGrpSpPr>
        <p:grpSpPr>
          <a:xfrm>
            <a:off x="755970" y="1212279"/>
            <a:ext cx="7632058" cy="5317309"/>
            <a:chOff x="755970" y="1212279"/>
            <a:chExt cx="7632058" cy="53173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47E91C9-9C67-F5E4-AC9E-55A9CEAE5B30}"/>
                </a:ext>
              </a:extLst>
            </p:cNvPr>
            <p:cNvGrpSpPr/>
            <p:nvPr/>
          </p:nvGrpSpPr>
          <p:grpSpPr>
            <a:xfrm>
              <a:off x="2510210" y="3692385"/>
              <a:ext cx="4123579" cy="2837203"/>
              <a:chOff x="2778959" y="3692385"/>
              <a:chExt cx="4123579" cy="2837203"/>
            </a:xfrm>
          </p:grpSpPr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73B9D796-2C2E-2348-A98C-413091B37FDB}"/>
                  </a:ext>
                </a:extLst>
              </p:cNvPr>
              <p:cNvSpPr/>
              <p:nvPr/>
            </p:nvSpPr>
            <p:spPr>
              <a:xfrm>
                <a:off x="2781413" y="5912379"/>
                <a:ext cx="4121125" cy="617209"/>
              </a:xfrm>
              <a:prstGeom prst="roundRect">
                <a:avLst>
                  <a:gd name="adj" fmla="val 7048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ロボット制御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FC231277-1420-084E-952B-146B4D69DFB8}"/>
                  </a:ext>
                </a:extLst>
              </p:cNvPr>
              <p:cNvSpPr/>
              <p:nvPr/>
            </p:nvSpPr>
            <p:spPr>
              <a:xfrm>
                <a:off x="2778959" y="4802486"/>
                <a:ext cx="4121125" cy="617211"/>
              </a:xfrm>
              <a:prstGeom prst="roundRect">
                <a:avLst>
                  <a:gd name="adj" fmla="val 4255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行動決定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7D08BCA3-92FD-2A49-8AEF-085FDB8382F0}"/>
                  </a:ext>
                </a:extLst>
              </p:cNvPr>
              <p:cNvSpPr/>
              <p:nvPr/>
            </p:nvSpPr>
            <p:spPr>
              <a:xfrm>
                <a:off x="2778959" y="3692385"/>
                <a:ext cx="4121125" cy="617210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感情推定</a:t>
                </a:r>
                <a:endParaRPr kumimoji="1"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下矢印 39">
                <a:extLst>
                  <a:ext uri="{FF2B5EF4-FFF2-40B4-BE49-F238E27FC236}">
                    <a16:creationId xmlns:a16="http://schemas.microsoft.com/office/drawing/2014/main" id="{27E2F17F-91C4-5E43-9FBA-EB33F87C3A49}"/>
                  </a:ext>
                </a:extLst>
              </p:cNvPr>
              <p:cNvSpPr/>
              <p:nvPr/>
            </p:nvSpPr>
            <p:spPr>
              <a:xfrm>
                <a:off x="4535766" y="4377664"/>
                <a:ext cx="417130" cy="35675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>
                <a:extLst>
                  <a:ext uri="{FF2B5EF4-FFF2-40B4-BE49-F238E27FC236}">
                    <a16:creationId xmlns:a16="http://schemas.microsoft.com/office/drawing/2014/main" id="{95C3D5BB-B990-3C43-885B-C08F6484B3DF}"/>
                  </a:ext>
                </a:extLst>
              </p:cNvPr>
              <p:cNvSpPr/>
              <p:nvPr/>
            </p:nvSpPr>
            <p:spPr>
              <a:xfrm>
                <a:off x="4535766" y="5487766"/>
                <a:ext cx="417130" cy="35675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2B1A618-AD09-F2D2-345F-49F903D11922}"/>
                </a:ext>
              </a:extLst>
            </p:cNvPr>
            <p:cNvGrpSpPr/>
            <p:nvPr/>
          </p:nvGrpSpPr>
          <p:grpSpPr>
            <a:xfrm>
              <a:off x="755970" y="1212279"/>
              <a:ext cx="7632058" cy="2366175"/>
              <a:chOff x="755971" y="1109177"/>
              <a:chExt cx="7632058" cy="2366175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D635002-73B2-6A4B-B197-86A83F1D862A}"/>
                  </a:ext>
                </a:extLst>
              </p:cNvPr>
              <p:cNvSpPr txBox="1"/>
              <p:nvPr/>
            </p:nvSpPr>
            <p:spPr>
              <a:xfrm>
                <a:off x="5984640" y="2226828"/>
                <a:ext cx="353059" cy="272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2800" b="1"/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8C8E7406-CFA6-B470-E1BA-EC26010B15CA}"/>
                  </a:ext>
                </a:extLst>
              </p:cNvPr>
              <p:cNvGrpSpPr/>
              <p:nvPr/>
            </p:nvGrpSpPr>
            <p:grpSpPr>
              <a:xfrm>
                <a:off x="755971" y="1109177"/>
                <a:ext cx="2033528" cy="1859210"/>
                <a:chOff x="755971" y="1109177"/>
                <a:chExt cx="2033528" cy="1859210"/>
              </a:xfrm>
            </p:grpSpPr>
            <p:pic>
              <p:nvPicPr>
                <p:cNvPr id="16" name="グラフィックス 15" descr="ニヤリとした顔 (塗りつぶしなし) 単色塗りつぶし">
                  <a:extLst>
                    <a:ext uri="{FF2B5EF4-FFF2-40B4-BE49-F238E27FC236}">
                      <a16:creationId xmlns:a16="http://schemas.microsoft.com/office/drawing/2014/main" id="{5569DC18-754F-0524-1A35-D501CF83C5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5236" y="1822973"/>
                  <a:ext cx="1074997" cy="1045419"/>
                </a:xfrm>
                <a:prstGeom prst="rect">
                  <a:avLst/>
                </a:prstGeom>
              </p:spPr>
            </p:pic>
            <p:sp>
              <p:nvSpPr>
                <p:cNvPr id="17" name="角丸四角形 16">
                  <a:extLst>
                    <a:ext uri="{FF2B5EF4-FFF2-40B4-BE49-F238E27FC236}">
                      <a16:creationId xmlns:a16="http://schemas.microsoft.com/office/drawing/2014/main" id="{EBA47D8E-0E6B-7B91-4787-CA5027371C8C}"/>
                    </a:ext>
                  </a:extLst>
                </p:cNvPr>
                <p:cNvSpPr/>
                <p:nvPr/>
              </p:nvSpPr>
              <p:spPr>
                <a:xfrm>
                  <a:off x="755971" y="1109177"/>
                  <a:ext cx="2033528" cy="1859210"/>
                </a:xfrm>
                <a:prstGeom prst="roundRect">
                  <a:avLst>
                    <a:gd name="adj" fmla="val 6117"/>
                  </a:avLst>
                </a:prstGeom>
                <a:noFill/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表情</a:t>
                  </a:r>
                  <a:endParaRPr kumimoji="1" lang="en-US" altLang="ja-JP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ja-JP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角丸四角形 19">
                <a:extLst>
                  <a:ext uri="{FF2B5EF4-FFF2-40B4-BE49-F238E27FC236}">
                    <a16:creationId xmlns:a16="http://schemas.microsoft.com/office/drawing/2014/main" id="{27DB3D9E-BDB0-C127-D307-B594F3698E98}"/>
                  </a:ext>
                </a:extLst>
              </p:cNvPr>
              <p:cNvSpPr/>
              <p:nvPr/>
            </p:nvSpPr>
            <p:spPr>
              <a:xfrm>
                <a:off x="3554007" y="1109177"/>
                <a:ext cx="2033528" cy="1859210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文章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1" name="グラフィックス 20" descr="ドキュメント 枠線">
                <a:extLst>
                  <a:ext uri="{FF2B5EF4-FFF2-40B4-BE49-F238E27FC236}">
                    <a16:creationId xmlns:a16="http://schemas.microsoft.com/office/drawing/2014/main" id="{1CA3E850-4F18-17CB-0377-6B134FF15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30771" y="182297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6A5F1AF6-704F-4816-527E-16E37E8E5612}"/>
                  </a:ext>
                </a:extLst>
              </p:cNvPr>
              <p:cNvSpPr/>
              <p:nvPr/>
            </p:nvSpPr>
            <p:spPr>
              <a:xfrm>
                <a:off x="6354501" y="1109177"/>
                <a:ext cx="2033528" cy="1859210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音声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グラフィックス 14" descr="音声 単色塗りつぶし">
                <a:extLst>
                  <a:ext uri="{FF2B5EF4-FFF2-40B4-BE49-F238E27FC236}">
                    <a16:creationId xmlns:a16="http://schemas.microsoft.com/office/drawing/2014/main" id="{15C855B5-BB10-6260-2FD1-E92C26BC4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31265" y="182297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017AA073-5C55-041C-9427-9881B159A327}"/>
                  </a:ext>
                </a:extLst>
              </p:cNvPr>
              <p:cNvSpPr/>
              <p:nvPr/>
            </p:nvSpPr>
            <p:spPr>
              <a:xfrm rot="18928749">
                <a:off x="2854712" y="3098535"/>
                <a:ext cx="417130" cy="35675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下矢印 29">
                <a:extLst>
                  <a:ext uri="{FF2B5EF4-FFF2-40B4-BE49-F238E27FC236}">
                    <a16:creationId xmlns:a16="http://schemas.microsoft.com/office/drawing/2014/main" id="{8DCEF253-DA18-A63E-3AE6-73EC5ACCC725}"/>
                  </a:ext>
                </a:extLst>
              </p:cNvPr>
              <p:cNvSpPr/>
              <p:nvPr/>
            </p:nvSpPr>
            <p:spPr>
              <a:xfrm rot="13517181" flipH="1" flipV="1">
                <a:off x="5892418" y="3077614"/>
                <a:ext cx="376824" cy="397739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下矢印 32">
                <a:extLst>
                  <a:ext uri="{FF2B5EF4-FFF2-40B4-BE49-F238E27FC236}">
                    <a16:creationId xmlns:a16="http://schemas.microsoft.com/office/drawing/2014/main" id="{D0A244E4-5D4B-2516-EA95-643B21694772}"/>
                  </a:ext>
                </a:extLst>
              </p:cNvPr>
              <p:cNvSpPr/>
              <p:nvPr/>
            </p:nvSpPr>
            <p:spPr>
              <a:xfrm rot="10800000" flipH="1" flipV="1">
                <a:off x="4307322" y="3077613"/>
                <a:ext cx="376824" cy="397739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A4DC5308-3C92-AC3C-8D2D-F1A39598FFD0}"/>
              </a:ext>
            </a:extLst>
          </p:cNvPr>
          <p:cNvSpPr/>
          <p:nvPr/>
        </p:nvSpPr>
        <p:spPr>
          <a:xfrm>
            <a:off x="3554006" y="1207575"/>
            <a:ext cx="2033528" cy="1859210"/>
          </a:xfrm>
          <a:prstGeom prst="roundRect">
            <a:avLst>
              <a:gd name="adj" fmla="val 6117"/>
            </a:avLst>
          </a:prstGeom>
          <a:solidFill>
            <a:srgbClr val="FF26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2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旧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717299" y="1332027"/>
            <a:ext cx="770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Google Speech Recognition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→音声をテキストに変換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B429AE-F7C5-5E46-B1D3-D6E48B8D4418}"/>
              </a:ext>
            </a:extLst>
          </p:cNvPr>
          <p:cNvGrpSpPr/>
          <p:nvPr/>
        </p:nvGrpSpPr>
        <p:grpSpPr>
          <a:xfrm>
            <a:off x="195752" y="2687573"/>
            <a:ext cx="8752494" cy="3668778"/>
            <a:chOff x="324089" y="2623930"/>
            <a:chExt cx="8752494" cy="366877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1493870" y="3679105"/>
              <a:ext cx="1846980" cy="1351995"/>
              <a:chOff x="2066231" y="3186331"/>
              <a:chExt cx="1846980" cy="1351995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30255" y="31863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2066231" y="4076661"/>
                <a:ext cx="1846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テキスト変換</a:t>
                </a: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6633285" y="2623930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1123647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6268203" y="3112196"/>
              <a:ext cx="497037" cy="2389447"/>
              <a:chOff x="6293784" y="2689624"/>
              <a:chExt cx="497037" cy="2389447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6261575" y="272183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6288640" y="4576890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5C620B0-0C14-8B4F-8B32-C44193351BDD}"/>
                </a:ext>
              </a:extLst>
            </p:cNvPr>
            <p:cNvGrpSpPr/>
            <p:nvPr/>
          </p:nvGrpSpPr>
          <p:grpSpPr>
            <a:xfrm>
              <a:off x="324089" y="3661222"/>
              <a:ext cx="963725" cy="1369877"/>
              <a:chOff x="324089" y="3661222"/>
              <a:chExt cx="963725" cy="1369877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324089" y="4569434"/>
                <a:ext cx="963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マイク</a:t>
                </a:r>
              </a:p>
            </p:txBody>
          </p:sp>
          <p:pic>
            <p:nvPicPr>
              <p:cNvPr id="4" name="グラフィックス 3" descr="無線マイク 枠線">
                <a:extLst>
                  <a:ext uri="{FF2B5EF4-FFF2-40B4-BE49-F238E27FC236}">
                    <a16:creationId xmlns:a16="http://schemas.microsoft.com/office/drawing/2014/main" id="{EBBC0EE3-F8FA-8546-AD32-94FFCFE0F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8752" y="366122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1" name="下矢印 30">
              <a:extLst>
                <a:ext uri="{FF2B5EF4-FFF2-40B4-BE49-F238E27FC236}">
                  <a16:creationId xmlns:a16="http://schemas.microsoft.com/office/drawing/2014/main" id="{6C269257-A5C7-9445-9CF4-75A4E51867CB}"/>
                </a:ext>
              </a:extLst>
            </p:cNvPr>
            <p:cNvSpPr/>
            <p:nvPr/>
          </p:nvSpPr>
          <p:spPr>
            <a:xfrm rot="16200000">
              <a:off x="3176683" y="3949828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下矢印 38">
              <a:extLst>
                <a:ext uri="{FF2B5EF4-FFF2-40B4-BE49-F238E27FC236}">
                  <a16:creationId xmlns:a16="http://schemas.microsoft.com/office/drawing/2014/main" id="{6E56FFED-0BA7-4747-982E-EE067DCDE026}"/>
                </a:ext>
              </a:extLst>
            </p:cNvPr>
            <p:cNvSpPr/>
            <p:nvPr/>
          </p:nvSpPr>
          <p:spPr>
            <a:xfrm rot="16200000">
              <a:off x="4614166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534FD63-5F93-0F4C-ABCD-AB7A2A7B0E6D}"/>
                </a:ext>
              </a:extLst>
            </p:cNvPr>
            <p:cNvGrpSpPr/>
            <p:nvPr/>
          </p:nvGrpSpPr>
          <p:grpSpPr>
            <a:xfrm>
              <a:off x="3546906" y="3727614"/>
              <a:ext cx="1231427" cy="1303485"/>
              <a:chOff x="3649998" y="3727614"/>
              <a:chExt cx="1231427" cy="1303485"/>
            </a:xfrm>
          </p:grpSpPr>
          <p:pic>
            <p:nvPicPr>
              <p:cNvPr id="8" name="グラフィックス 7" descr="チャットの吹き出し 枠線">
                <a:extLst>
                  <a:ext uri="{FF2B5EF4-FFF2-40B4-BE49-F238E27FC236}">
                    <a16:creationId xmlns:a16="http://schemas.microsoft.com/office/drawing/2014/main" id="{77E3145A-A401-A145-90A3-D949395E6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06103" y="3727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2FF0D7D-C50C-694A-81DB-AAA2AEF7D6B6}"/>
                  </a:ext>
                </a:extLst>
              </p:cNvPr>
              <p:cNvSpPr txBox="1"/>
              <p:nvPr/>
            </p:nvSpPr>
            <p:spPr>
              <a:xfrm>
                <a:off x="3649998" y="4569434"/>
                <a:ext cx="1231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614C471-8E32-1E4F-8760-3BFC22094C7B}"/>
                </a:ext>
              </a:extLst>
            </p:cNvPr>
            <p:cNvGrpSpPr/>
            <p:nvPr/>
          </p:nvGrpSpPr>
          <p:grpSpPr>
            <a:xfrm>
              <a:off x="4984389" y="3674220"/>
              <a:ext cx="1415772" cy="1363067"/>
              <a:chOff x="5226998" y="3674220"/>
              <a:chExt cx="1415772" cy="1363067"/>
            </a:xfrm>
          </p:grpSpPr>
          <p:pic>
            <p:nvPicPr>
              <p:cNvPr id="35" name="グラフィックス 34" descr="人工知能 枠線">
                <a:extLst>
                  <a:ext uri="{FF2B5EF4-FFF2-40B4-BE49-F238E27FC236}">
                    <a16:creationId xmlns:a16="http://schemas.microsoft.com/office/drawing/2014/main" id="{2D0A44FC-60C7-694E-843A-6820E3CAD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148" y="3674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12B694D-01F8-6B49-938C-861FF735F4F7}"/>
                  </a:ext>
                </a:extLst>
              </p:cNvPr>
              <p:cNvSpPr txBox="1"/>
              <p:nvPr/>
            </p:nvSpPr>
            <p:spPr>
              <a:xfrm>
                <a:off x="5226998" y="457562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感情分析</a:t>
                </a:r>
              </a:p>
            </p:txBody>
          </p:sp>
        </p:grpSp>
      </p:grpSp>
      <p:sp>
        <p:nvSpPr>
          <p:cNvPr id="17" name="四角形吹き出し 16">
            <a:extLst>
              <a:ext uri="{FF2B5EF4-FFF2-40B4-BE49-F238E27FC236}">
                <a16:creationId xmlns:a16="http://schemas.microsoft.com/office/drawing/2014/main" id="{A60F76FF-7B1F-6347-B186-940ED56BB160}"/>
              </a:ext>
            </a:extLst>
          </p:cNvPr>
          <p:cNvSpPr/>
          <p:nvPr/>
        </p:nvSpPr>
        <p:spPr>
          <a:xfrm>
            <a:off x="78761" y="5437486"/>
            <a:ext cx="1277076" cy="842318"/>
          </a:xfrm>
          <a:prstGeom prst="wedgeRectCallout">
            <a:avLst>
              <a:gd name="adj1" fmla="val -38828"/>
              <a:gd name="adj2" fmla="val 75165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BBFA393-577A-574A-9C3F-A1B4858D880B}"/>
              </a:ext>
            </a:extLst>
          </p:cNvPr>
          <p:cNvSpPr/>
          <p:nvPr/>
        </p:nvSpPr>
        <p:spPr>
          <a:xfrm>
            <a:off x="7477042" y="2964452"/>
            <a:ext cx="499110" cy="3044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479295-5512-0E4A-849B-202F48737CFF}"/>
              </a:ext>
            </a:extLst>
          </p:cNvPr>
          <p:cNvSpPr txBox="1"/>
          <p:nvPr/>
        </p:nvSpPr>
        <p:spPr>
          <a:xfrm>
            <a:off x="4775232" y="5658590"/>
            <a:ext cx="145629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07F83BE-BF22-4F98-C584-9763019D2006}"/>
              </a:ext>
            </a:extLst>
          </p:cNvPr>
          <p:cNvSpPr/>
          <p:nvPr/>
        </p:nvSpPr>
        <p:spPr>
          <a:xfrm>
            <a:off x="3457559" y="5437486"/>
            <a:ext cx="1163801" cy="842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43" name="スライド番号プレースホルダー 2">
            <a:extLst>
              <a:ext uri="{FF2B5EF4-FFF2-40B4-BE49-F238E27FC236}">
                <a16:creationId xmlns:a16="http://schemas.microsoft.com/office/drawing/2014/main" id="{90723161-9819-181E-4A27-5B178B48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F7F9D64-B51A-0296-4701-6D0C8DBAFD41}"/>
              </a:ext>
            </a:extLst>
          </p:cNvPr>
          <p:cNvSpPr/>
          <p:nvPr/>
        </p:nvSpPr>
        <p:spPr>
          <a:xfrm>
            <a:off x="858677" y="3146201"/>
            <a:ext cx="7257805" cy="1384995"/>
          </a:xfrm>
          <a:prstGeom prst="rect">
            <a:avLst/>
          </a:prstGeom>
          <a:solidFill>
            <a:srgbClr val="FFFFFF">
              <a:alpha val="94902"/>
            </a:srgb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endParaRPr kumimoji="1" lang="en-US" altLang="ja-JP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Speech Recognition</a:t>
            </a:r>
            <a:r>
              <a:rPr kumimoji="1" lang="ja-JP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の調子が悪い</a:t>
            </a:r>
            <a:endParaRPr kumimoji="1" lang="en-US" altLang="ja-JP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717299" y="1332027"/>
            <a:ext cx="770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Julius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→音声をテキストに変換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B429AE-F7C5-5E46-B1D3-D6E48B8D4418}"/>
              </a:ext>
            </a:extLst>
          </p:cNvPr>
          <p:cNvGrpSpPr/>
          <p:nvPr/>
        </p:nvGrpSpPr>
        <p:grpSpPr>
          <a:xfrm>
            <a:off x="195752" y="2687573"/>
            <a:ext cx="8752494" cy="3668778"/>
            <a:chOff x="324089" y="2623930"/>
            <a:chExt cx="8752494" cy="366877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1493870" y="3679105"/>
              <a:ext cx="1846980" cy="1351995"/>
              <a:chOff x="2066231" y="3186331"/>
              <a:chExt cx="1846980" cy="1351995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30255" y="31863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2066231" y="4076661"/>
                <a:ext cx="1846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テキスト変換</a:t>
                </a: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6633285" y="2623930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1123647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6268203" y="3112196"/>
              <a:ext cx="497037" cy="2389447"/>
              <a:chOff x="6293784" y="2689624"/>
              <a:chExt cx="497037" cy="2389447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6261575" y="272183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6288640" y="4576890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5C620B0-0C14-8B4F-8B32-C44193351BDD}"/>
                </a:ext>
              </a:extLst>
            </p:cNvPr>
            <p:cNvGrpSpPr/>
            <p:nvPr/>
          </p:nvGrpSpPr>
          <p:grpSpPr>
            <a:xfrm>
              <a:off x="324089" y="3661222"/>
              <a:ext cx="963725" cy="1369877"/>
              <a:chOff x="324089" y="3661222"/>
              <a:chExt cx="963725" cy="1369877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324089" y="4569434"/>
                <a:ext cx="963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マイク</a:t>
                </a:r>
              </a:p>
            </p:txBody>
          </p:sp>
          <p:pic>
            <p:nvPicPr>
              <p:cNvPr id="4" name="グラフィックス 3" descr="無線マイク 枠線">
                <a:extLst>
                  <a:ext uri="{FF2B5EF4-FFF2-40B4-BE49-F238E27FC236}">
                    <a16:creationId xmlns:a16="http://schemas.microsoft.com/office/drawing/2014/main" id="{EBBC0EE3-F8FA-8546-AD32-94FFCFE0F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8752" y="366122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1" name="下矢印 30">
              <a:extLst>
                <a:ext uri="{FF2B5EF4-FFF2-40B4-BE49-F238E27FC236}">
                  <a16:creationId xmlns:a16="http://schemas.microsoft.com/office/drawing/2014/main" id="{6C269257-A5C7-9445-9CF4-75A4E51867CB}"/>
                </a:ext>
              </a:extLst>
            </p:cNvPr>
            <p:cNvSpPr/>
            <p:nvPr/>
          </p:nvSpPr>
          <p:spPr>
            <a:xfrm rot="16200000">
              <a:off x="3176683" y="3949828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下矢印 38">
              <a:extLst>
                <a:ext uri="{FF2B5EF4-FFF2-40B4-BE49-F238E27FC236}">
                  <a16:creationId xmlns:a16="http://schemas.microsoft.com/office/drawing/2014/main" id="{6E56FFED-0BA7-4747-982E-EE067DCDE026}"/>
                </a:ext>
              </a:extLst>
            </p:cNvPr>
            <p:cNvSpPr/>
            <p:nvPr/>
          </p:nvSpPr>
          <p:spPr>
            <a:xfrm rot="16200000">
              <a:off x="4614166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534FD63-5F93-0F4C-ABCD-AB7A2A7B0E6D}"/>
                </a:ext>
              </a:extLst>
            </p:cNvPr>
            <p:cNvGrpSpPr/>
            <p:nvPr/>
          </p:nvGrpSpPr>
          <p:grpSpPr>
            <a:xfrm>
              <a:off x="3546906" y="3727614"/>
              <a:ext cx="1231427" cy="1303485"/>
              <a:chOff x="3649998" y="3727614"/>
              <a:chExt cx="1231427" cy="1303485"/>
            </a:xfrm>
          </p:grpSpPr>
          <p:pic>
            <p:nvPicPr>
              <p:cNvPr id="8" name="グラフィックス 7" descr="チャットの吹き出し 枠線">
                <a:extLst>
                  <a:ext uri="{FF2B5EF4-FFF2-40B4-BE49-F238E27FC236}">
                    <a16:creationId xmlns:a16="http://schemas.microsoft.com/office/drawing/2014/main" id="{77E3145A-A401-A145-90A3-D949395E6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06103" y="3727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2FF0D7D-C50C-694A-81DB-AAA2AEF7D6B6}"/>
                  </a:ext>
                </a:extLst>
              </p:cNvPr>
              <p:cNvSpPr txBox="1"/>
              <p:nvPr/>
            </p:nvSpPr>
            <p:spPr>
              <a:xfrm>
                <a:off x="3649998" y="4569434"/>
                <a:ext cx="1231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614C471-8E32-1E4F-8760-3BFC22094C7B}"/>
                </a:ext>
              </a:extLst>
            </p:cNvPr>
            <p:cNvGrpSpPr/>
            <p:nvPr/>
          </p:nvGrpSpPr>
          <p:grpSpPr>
            <a:xfrm>
              <a:off x="4984389" y="3674220"/>
              <a:ext cx="1415772" cy="1363067"/>
              <a:chOff x="5226998" y="3674220"/>
              <a:chExt cx="1415772" cy="1363067"/>
            </a:xfrm>
          </p:grpSpPr>
          <p:pic>
            <p:nvPicPr>
              <p:cNvPr id="35" name="グラフィックス 34" descr="人工知能 枠線">
                <a:extLst>
                  <a:ext uri="{FF2B5EF4-FFF2-40B4-BE49-F238E27FC236}">
                    <a16:creationId xmlns:a16="http://schemas.microsoft.com/office/drawing/2014/main" id="{2D0A44FC-60C7-694E-843A-6820E3CAD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148" y="3674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12B694D-01F8-6B49-938C-861FF735F4F7}"/>
                  </a:ext>
                </a:extLst>
              </p:cNvPr>
              <p:cNvSpPr txBox="1"/>
              <p:nvPr/>
            </p:nvSpPr>
            <p:spPr>
              <a:xfrm>
                <a:off x="5226998" y="457562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感情分析</a:t>
                </a:r>
              </a:p>
            </p:txBody>
          </p:sp>
        </p:grpSp>
      </p:grpSp>
      <p:sp>
        <p:nvSpPr>
          <p:cNvPr id="17" name="四角形吹き出し 16">
            <a:extLst>
              <a:ext uri="{FF2B5EF4-FFF2-40B4-BE49-F238E27FC236}">
                <a16:creationId xmlns:a16="http://schemas.microsoft.com/office/drawing/2014/main" id="{A60F76FF-7B1F-6347-B186-940ED56BB160}"/>
              </a:ext>
            </a:extLst>
          </p:cNvPr>
          <p:cNvSpPr/>
          <p:nvPr/>
        </p:nvSpPr>
        <p:spPr>
          <a:xfrm>
            <a:off x="78761" y="5437486"/>
            <a:ext cx="1277076" cy="842318"/>
          </a:xfrm>
          <a:prstGeom prst="wedgeRectCallout">
            <a:avLst>
              <a:gd name="adj1" fmla="val -38828"/>
              <a:gd name="adj2" fmla="val 75165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BBFA393-577A-574A-9C3F-A1B4858D880B}"/>
              </a:ext>
            </a:extLst>
          </p:cNvPr>
          <p:cNvSpPr/>
          <p:nvPr/>
        </p:nvSpPr>
        <p:spPr>
          <a:xfrm>
            <a:off x="7477042" y="2964452"/>
            <a:ext cx="499110" cy="3044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479295-5512-0E4A-849B-202F48737CFF}"/>
              </a:ext>
            </a:extLst>
          </p:cNvPr>
          <p:cNvSpPr txBox="1"/>
          <p:nvPr/>
        </p:nvSpPr>
        <p:spPr>
          <a:xfrm>
            <a:off x="4775232" y="5658590"/>
            <a:ext cx="145629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07F83BE-BF22-4F98-C584-9763019D2006}"/>
              </a:ext>
            </a:extLst>
          </p:cNvPr>
          <p:cNvSpPr/>
          <p:nvPr/>
        </p:nvSpPr>
        <p:spPr>
          <a:xfrm>
            <a:off x="3457559" y="5437486"/>
            <a:ext cx="1163801" cy="842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43" name="スライド番号プレースホルダー 2">
            <a:extLst>
              <a:ext uri="{FF2B5EF4-FFF2-40B4-BE49-F238E27FC236}">
                <a16:creationId xmlns:a16="http://schemas.microsoft.com/office/drawing/2014/main" id="{90723161-9819-181E-4A27-5B178B48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5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文章から感情を数値化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3">
                <a:extLst>
                  <a:ext uri="{FF2B5EF4-FFF2-40B4-BE49-F238E27FC236}">
                    <a16:creationId xmlns:a16="http://schemas.microsoft.com/office/drawing/2014/main" id="{C0FF8A8F-B13A-E9E5-8063-CB58C26BCC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422858"/>
                  </p:ext>
                </p:extLst>
              </p:nvPr>
            </p:nvGraphicFramePr>
            <p:xfrm>
              <a:off x="628649" y="1765447"/>
              <a:ext cx="7886700" cy="164401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27438">
                      <a:extLst>
                        <a:ext uri="{9D8B030D-6E8A-4147-A177-3AD203B41FA5}">
                          <a16:colId xmlns:a16="http://schemas.microsoft.com/office/drawing/2014/main" val="794065021"/>
                        </a:ext>
                      </a:extLst>
                    </a:gridCol>
                    <a:gridCol w="2372302">
                      <a:extLst>
                        <a:ext uri="{9D8B030D-6E8A-4147-A177-3AD203B41FA5}">
                          <a16:colId xmlns:a16="http://schemas.microsoft.com/office/drawing/2014/main" val="1332808156"/>
                        </a:ext>
                      </a:extLst>
                    </a:gridCol>
                    <a:gridCol w="2186960">
                      <a:extLst>
                        <a:ext uri="{9D8B030D-6E8A-4147-A177-3AD203B41FA5}">
                          <a16:colId xmlns:a16="http://schemas.microsoft.com/office/drawing/2014/main" val="40221321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Emotion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05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1E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75094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OTHER</a:t>
                          </a:r>
                        </a:p>
                      </a:txBody>
                      <a:tcPr marL="9525" marR="9525" marT="9525" marB="0" anchor="ctr">
                        <a:solidFill>
                          <a:srgbClr val="F0F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67356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NEGATIVE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85495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3">
                <a:extLst>
                  <a:ext uri="{FF2B5EF4-FFF2-40B4-BE49-F238E27FC236}">
                    <a16:creationId xmlns:a16="http://schemas.microsoft.com/office/drawing/2014/main" id="{C0FF8A8F-B13A-E9E5-8063-CB58C26BCC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422858"/>
                  </p:ext>
                </p:extLst>
              </p:nvPr>
            </p:nvGraphicFramePr>
            <p:xfrm>
              <a:off x="628649" y="1765447"/>
              <a:ext cx="7886700" cy="164401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27438">
                      <a:extLst>
                        <a:ext uri="{9D8B030D-6E8A-4147-A177-3AD203B41FA5}">
                          <a16:colId xmlns:a16="http://schemas.microsoft.com/office/drawing/2014/main" val="794065021"/>
                        </a:ext>
                      </a:extLst>
                    </a:gridCol>
                    <a:gridCol w="2372302">
                      <a:extLst>
                        <a:ext uri="{9D8B030D-6E8A-4147-A177-3AD203B41FA5}">
                          <a16:colId xmlns:a16="http://schemas.microsoft.com/office/drawing/2014/main" val="1332808156"/>
                        </a:ext>
                      </a:extLst>
                    </a:gridCol>
                    <a:gridCol w="2186960">
                      <a:extLst>
                        <a:ext uri="{9D8B030D-6E8A-4147-A177-3AD203B41FA5}">
                          <a16:colId xmlns:a16="http://schemas.microsoft.com/office/drawing/2014/main" val="402213219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Emotion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</a:t>
                          </a:r>
                          <a:endParaRPr kumimoji="1" lang="ja-JP" altLang="en-US"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05762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POSITIVE</a:t>
                          </a:r>
                          <a:endParaRPr lang="e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游ゴシック" panose="020B0400000000000000" pitchFamily="34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E1E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39894" t="-156667" r="-92553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75094820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OTHER</a:t>
                          </a:r>
                        </a:p>
                      </a:txBody>
                      <a:tcPr marL="9525" marR="9525" marT="9525" marB="0" anchor="ctr">
                        <a:solidFill>
                          <a:srgbClr val="F0F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39894" t="-265517" r="-92553" b="-1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67356979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NEGATIVE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39894" t="-353333" r="-92553" b="-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游ゴシック" panose="020B0400000000000000" pitchFamily="34" charset="-128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854959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7C4E0-B487-BA34-C250-E4F03B17FD78}"/>
              </a:ext>
            </a:extLst>
          </p:cNvPr>
          <p:cNvSpPr txBox="1"/>
          <p:nvPr/>
        </p:nvSpPr>
        <p:spPr>
          <a:xfrm>
            <a:off x="628651" y="1303782"/>
            <a:ext cx="90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0977705-FD53-9C41-3BD8-BF1B24691CFF}"/>
                  </a:ext>
                </a:extLst>
              </p:cNvPr>
              <p:cNvSpPr txBox="1"/>
              <p:nvPr/>
            </p:nvSpPr>
            <p:spPr>
              <a:xfrm>
                <a:off x="2754674" y="3940617"/>
                <a:ext cx="3802836" cy="173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𝐸𝑚𝑜𝑡𝑖𝑜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2800" b="0" dirty="0"/>
              </a:p>
              <a:p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0977705-FD53-9C41-3BD8-BF1B24691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74" y="3940617"/>
                <a:ext cx="3802836" cy="1735155"/>
              </a:xfrm>
              <a:prstGeom prst="rect">
                <a:avLst/>
              </a:prstGeom>
              <a:blipFill>
                <a:blip r:embed="rId3"/>
                <a:stretch>
                  <a:fillRect t="-76642" r="-332" b="-948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7ECE43-E619-0C85-B7CE-042EA82C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2B79A36-F9C2-02AB-5BB8-EEDBE314ED67}"/>
                  </a:ext>
                </a:extLst>
              </p:cNvPr>
              <p:cNvSpPr txBox="1"/>
              <p:nvPr/>
            </p:nvSpPr>
            <p:spPr>
              <a:xfrm>
                <a:off x="6282818" y="3686461"/>
                <a:ext cx="2809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※ 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" altLang="ja-JP" dirty="0"/>
                  <a:t>=</a:t>
                </a:r>
                <a:r>
                  <a:rPr kumimoji="1" lang="ja-JP" altLang="en-US"/>
                  <a:t>時間</a:t>
                </a:r>
                <a:r>
                  <a:rPr kumimoji="1" lang="en-US" altLang="ja-JP" dirty="0"/>
                  <a:t>t</a:t>
                </a:r>
                <a:r>
                  <a:rPr kumimoji="1" lang="ja-JP" altLang="en-US"/>
                  <a:t>の感情スコア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2B79A36-F9C2-02AB-5BB8-EEDBE314E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18" y="3686461"/>
                <a:ext cx="2809105" cy="369332"/>
              </a:xfrm>
              <a:prstGeom prst="rect">
                <a:avLst/>
              </a:prstGeom>
              <a:blipFill>
                <a:blip r:embed="rId4"/>
                <a:stretch>
                  <a:fillRect l="-1802" t="-13333" r="-135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0540EF-CF4E-3013-5B69-FA23592F4B7B}"/>
                  </a:ext>
                </a:extLst>
              </p:cNvPr>
              <p:cNvSpPr txBox="1"/>
              <p:nvPr/>
            </p:nvSpPr>
            <p:spPr>
              <a:xfrm>
                <a:off x="1911911" y="5386893"/>
                <a:ext cx="5488362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𝐸𝑚𝑜𝑡𝑖𝑜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𝑃𝑜𝑠𝑖𝑡𝑖𝑣𝑒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0&lt;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𝑎𝑣𝑒𝑟𝑎𝑔𝑒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𝑁𝑒𝑔𝑎𝑡𝑖𝑣𝑒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0≥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𝑎𝑣𝑒𝑟𝑎𝑔𝑒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0540EF-CF4E-3013-5B69-FA23592F4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11" y="5386893"/>
                <a:ext cx="5488362" cy="916148"/>
              </a:xfrm>
              <a:prstGeom prst="rect">
                <a:avLst/>
              </a:prstGeom>
              <a:blipFill>
                <a:blip r:embed="rId5"/>
                <a:stretch>
                  <a:fillRect t="-198630" b="-289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(1/3)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8E310D-5961-E03A-E034-CBB7EAB836F7}"/>
              </a:ext>
            </a:extLst>
          </p:cNvPr>
          <p:cNvSpPr txBox="1"/>
          <p:nvPr/>
        </p:nvSpPr>
        <p:spPr>
          <a:xfrm>
            <a:off x="628649" y="10034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976CCF-5D36-F7DC-6041-89CADA76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86512E8-60B8-E2E4-9479-B98187FD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9491"/>
              </p:ext>
            </p:extLst>
          </p:nvPr>
        </p:nvGraphicFramePr>
        <p:xfrm>
          <a:off x="792865" y="1403545"/>
          <a:ext cx="7558267" cy="5341604"/>
        </p:xfrm>
        <a:graphic>
          <a:graphicData uri="http://schemas.openxmlformats.org/drawingml/2006/table">
            <a:tbl>
              <a:tblPr/>
              <a:tblGrid>
                <a:gridCol w="1898267">
                  <a:extLst>
                    <a:ext uri="{9D8B030D-6E8A-4147-A177-3AD203B41FA5}">
                      <a16:colId xmlns:a16="http://schemas.microsoft.com/office/drawing/2014/main" val="3197967348"/>
                    </a:ext>
                  </a:extLst>
                </a:gridCol>
                <a:gridCol w="2898022">
                  <a:extLst>
                    <a:ext uri="{9D8B030D-6E8A-4147-A177-3AD203B41FA5}">
                      <a16:colId xmlns:a16="http://schemas.microsoft.com/office/drawing/2014/main" val="2358115271"/>
                    </a:ext>
                  </a:extLst>
                </a:gridCol>
                <a:gridCol w="1471156">
                  <a:extLst>
                    <a:ext uri="{9D8B030D-6E8A-4147-A177-3AD203B41FA5}">
                      <a16:colId xmlns:a16="http://schemas.microsoft.com/office/drawing/2014/main" val="3120879942"/>
                    </a:ext>
                  </a:extLst>
                </a:gridCol>
                <a:gridCol w="1290822">
                  <a:extLst>
                    <a:ext uri="{9D8B030D-6E8A-4147-A177-3AD203B41FA5}">
                      <a16:colId xmlns:a16="http://schemas.microsoft.com/office/drawing/2014/main" val="2790058710"/>
                    </a:ext>
                  </a:extLst>
                </a:gridCol>
              </a:tblGrid>
              <a:tr h="26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ORIENTATION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ACTIVETION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89467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こんにちは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うーんこんにちは。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28312"/>
                  </a:ext>
                </a:extLst>
              </a:tr>
              <a:tr h="2107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今日はいいお天気ですね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うーん今日は、お天気ですねうーん。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29687"/>
                  </a:ext>
                </a:extLst>
              </a:tr>
              <a:tr h="210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嬉しい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エッセイ。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19230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うーん、嬉しいです。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54813"/>
                  </a:ext>
                </a:extLst>
              </a:tr>
              <a:tr h="2107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悲しい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悲しい。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PASSIVE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91788"/>
                  </a:ext>
                </a:extLst>
              </a:tr>
              <a:tr h="2107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好きです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スピーディー。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88643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好きです。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62453"/>
                  </a:ext>
                </a:extLst>
              </a:tr>
              <a:tr h="2107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嫌い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うーん嫌い。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03685"/>
                  </a:ext>
                </a:extLst>
              </a:tr>
              <a:tr h="21071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好きではないです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席ではないです。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97496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ＳＥＴＩ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63860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うーんすぎではない。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44917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すぐにではない。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86454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セル</a:t>
                      </a:r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Ｄ</a:t>
                      </a: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24242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好きではないうーん。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43175"/>
                  </a:ext>
                </a:extLst>
              </a:tr>
              <a:tr h="210714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嫌いではない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うーん次第ではない。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31766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うーん、きれいではないうーん。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29557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フライングではない。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60536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ううん、知らないではないうーん。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8460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うーん平井んではないうーん。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82183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523132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知らないんではない。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283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うーん嫌い。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77380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嫌いではないうーん。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07613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終わり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怖い便うーん。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ACTIVE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6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(2/3)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8E310D-5961-E03A-E034-CBB7EAB836F7}"/>
              </a:ext>
            </a:extLst>
          </p:cNvPr>
          <p:cNvSpPr txBox="1"/>
          <p:nvPr/>
        </p:nvSpPr>
        <p:spPr>
          <a:xfrm>
            <a:off x="628649" y="10034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976CCF-5D36-F7DC-6041-89CADA76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86512E8-60B8-E2E4-9479-B98187FD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49500"/>
              </p:ext>
            </p:extLst>
          </p:nvPr>
        </p:nvGraphicFramePr>
        <p:xfrm>
          <a:off x="1266092" y="1513083"/>
          <a:ext cx="6271846" cy="4979792"/>
        </p:xfrm>
        <a:graphic>
          <a:graphicData uri="http://schemas.openxmlformats.org/drawingml/2006/table">
            <a:tbl>
              <a:tblPr/>
              <a:tblGrid>
                <a:gridCol w="2233718">
                  <a:extLst>
                    <a:ext uri="{9D8B030D-6E8A-4147-A177-3AD203B41FA5}">
                      <a16:colId xmlns:a16="http://schemas.microsoft.com/office/drawing/2014/main" val="3197967348"/>
                    </a:ext>
                  </a:extLst>
                </a:gridCol>
                <a:gridCol w="4038128">
                  <a:extLst>
                    <a:ext uri="{9D8B030D-6E8A-4147-A177-3AD203B41FA5}">
                      <a16:colId xmlns:a16="http://schemas.microsoft.com/office/drawing/2014/main" val="2358115271"/>
                    </a:ext>
                  </a:extLst>
                </a:gridCol>
              </a:tblGrid>
              <a:tr h="26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89467"/>
                  </a:ext>
                </a:extLst>
              </a:tr>
              <a:tr h="21071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好きではないです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席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ではないです。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97496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ＳＥＴＩ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63860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</a:t>
                      </a:r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すぎ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44917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すぐに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86454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セル</a:t>
                      </a:r>
                      <a:r>
                        <a:rPr lang="e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Ｄ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24242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好きではないうーん。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43175"/>
                  </a:ext>
                </a:extLst>
              </a:tr>
              <a:tr h="210714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嫌いではない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</a:t>
                      </a:r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次第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31766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うーん、</a:t>
                      </a:r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きれい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29557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フライング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60536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ううん、</a:t>
                      </a:r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知らない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8460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</a:t>
                      </a:r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平井ん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82183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523132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知らないん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ではない。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283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うーん嫌い。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77380"/>
                  </a:ext>
                </a:extLst>
              </a:tr>
              <a:tr h="210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嫌いではないうーん。</a:t>
                      </a:r>
                    </a:p>
                  </a:txBody>
                  <a:tcPr marL="6437" marR="6437" marT="64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0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3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0C215BF6-3800-54D5-184C-BA51F1BF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1" y="945729"/>
            <a:ext cx="6799606" cy="509970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424969E-648C-0E3D-EF85-093AC512B7D6}"/>
                  </a:ext>
                </a:extLst>
              </p:cNvPr>
              <p:cNvSpPr/>
              <p:nvPr/>
            </p:nvSpPr>
            <p:spPr>
              <a:xfrm>
                <a:off x="1597237" y="6031709"/>
                <a:ext cx="59495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3200" b="0" i="0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Emotion</m:t>
                        </m:r>
                      </m:e>
                      <m:sub>
                        <m:r>
                          <a:rPr lang="en-US" altLang="ja-JP" sz="3200" b="0" i="0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" altLang="ja-JP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-0.083 , “NEGATIVE”</a:t>
                </a: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424969E-648C-0E3D-EF85-093AC512B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37" y="6031709"/>
                <a:ext cx="5949514" cy="584775"/>
              </a:xfrm>
              <a:prstGeom prst="rect">
                <a:avLst/>
              </a:prstGeom>
              <a:blipFill>
                <a:blip r:embed="rId3"/>
                <a:stretch>
                  <a:fillRect l="-638" t="-12766" r="-1489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CF25A5-08A2-F61E-6B1F-99AEDA445C96}"/>
              </a:ext>
            </a:extLst>
          </p:cNvPr>
          <p:cNvSpPr txBox="1"/>
          <p:nvPr/>
        </p:nvSpPr>
        <p:spPr>
          <a:xfrm>
            <a:off x="1519326" y="11229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4CF88A-D4B3-B063-9DD1-2941601F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52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823327-93F7-334B-8F99-52AF6EAA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0F255B3-EE80-9549-BACD-D9462E927EE5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旧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文章から感情分析結果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9A1D6D2-C53E-F44B-9010-EB420F53B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3818"/>
              </p:ext>
            </p:extLst>
          </p:nvPr>
        </p:nvGraphicFramePr>
        <p:xfrm>
          <a:off x="226224" y="1804385"/>
          <a:ext cx="8691552" cy="4033888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3180699766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1747007497"/>
                    </a:ext>
                  </a:extLst>
                </a:gridCol>
                <a:gridCol w="2643552">
                  <a:extLst>
                    <a:ext uri="{9D8B030D-6E8A-4147-A177-3AD203B41FA5}">
                      <a16:colId xmlns:a16="http://schemas.microsoft.com/office/drawing/2014/main" val="1103789053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ORIENTATION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49452"/>
                  </a:ext>
                </a:extLst>
              </a:tr>
              <a:tr h="43303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こんにちは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こんにちは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53403"/>
                  </a:ext>
                </a:extLst>
              </a:tr>
              <a:tr h="43303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今日はいいお天気ですね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今日はいいお天気ですね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69269"/>
                  </a:ext>
                </a:extLst>
              </a:tr>
              <a:tr h="43303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好きです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好きです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94800"/>
                  </a:ext>
                </a:extLst>
              </a:tr>
              <a:tr h="48565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嫌いです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嫌いです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13123"/>
                  </a:ext>
                </a:extLst>
              </a:tr>
              <a:tr h="43303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嫌いではないです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嫌いではないです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683082"/>
                  </a:ext>
                </a:extLst>
              </a:tr>
              <a:tr h="43303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好きではないです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好きではないです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84100"/>
                  </a:ext>
                </a:extLst>
              </a:tr>
              <a:tr h="43303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悲しいです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悲しいです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62235"/>
                  </a:ext>
                </a:extLst>
              </a:tr>
              <a:tr h="43303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嬉しいです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　嬉しいです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2273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BB3C00-0292-0543-8344-D5FEF9C12EF7}"/>
              </a:ext>
            </a:extLst>
          </p:cNvPr>
          <p:cNvSpPr txBox="1"/>
          <p:nvPr/>
        </p:nvSpPr>
        <p:spPr>
          <a:xfrm>
            <a:off x="628649" y="12192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実行結果</a:t>
            </a:r>
          </a:p>
        </p:txBody>
      </p:sp>
    </p:spTree>
    <p:extLst>
      <p:ext uri="{BB962C8B-B14F-4D97-AF65-F5344CB8AC3E}">
        <p14:creationId xmlns:p14="http://schemas.microsoft.com/office/powerpoint/2010/main" val="262633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>
            <a:extLst>
              <a:ext uri="{FF2B5EF4-FFF2-40B4-BE49-F238E27FC236}">
                <a16:creationId xmlns:a16="http://schemas.microsoft.com/office/drawing/2014/main" id="{E4F14577-27BF-0F40-81B8-5D1B49BE9C40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の比較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903079E6-8FC7-5641-A53C-D6B4E6F0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30225"/>
              </p:ext>
            </p:extLst>
          </p:nvPr>
        </p:nvGraphicFramePr>
        <p:xfrm>
          <a:off x="340423" y="1282538"/>
          <a:ext cx="8463152" cy="44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152">
                  <a:extLst>
                    <a:ext uri="{9D8B030D-6E8A-4147-A177-3AD203B41FA5}">
                      <a16:colId xmlns:a16="http://schemas.microsoft.com/office/drawing/2014/main" val="337247501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177056554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170489742"/>
                    </a:ext>
                  </a:extLst>
                </a:gridCol>
              </a:tblGrid>
              <a:tr h="8229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使用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Google Speech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Julius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88052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認識精度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rgbClr val="FF0000"/>
                          </a:solidFill>
                        </a:rPr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62594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不具合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rgbClr val="FF0000"/>
                          </a:solidFill>
                        </a:rPr>
                        <a:t>無</a:t>
                      </a:r>
                      <a:endParaRPr kumimoji="1" lang="ja-JP" alt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77077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プログラム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kumimoji="1" lang="ja-JP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+ Julius</a:t>
                      </a:r>
                      <a:endParaRPr kumimoji="1" lang="ja-JP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68947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認識方法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リアルタイム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リアルタイム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14701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97FA11-C94F-EAAD-D4DB-181F8D2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4749A3-9F3D-14E2-991C-6E7B0757ACEB}"/>
              </a:ext>
            </a:extLst>
          </p:cNvPr>
          <p:cNvSpPr txBox="1"/>
          <p:nvPr/>
        </p:nvSpPr>
        <p:spPr>
          <a:xfrm>
            <a:off x="1285202" y="5984601"/>
            <a:ext cx="657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 Google Cloud Platform &lt;Speech-to-Text&gt;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　有料</a:t>
            </a:r>
          </a:p>
        </p:txBody>
      </p:sp>
    </p:spTree>
    <p:extLst>
      <p:ext uri="{BB962C8B-B14F-4D97-AF65-F5344CB8AC3E}">
        <p14:creationId xmlns:p14="http://schemas.microsoft.com/office/powerpoint/2010/main" val="308264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33A1D-11FF-FA40-A874-754E1210825F}"/>
              </a:ext>
            </a:extLst>
          </p:cNvPr>
          <p:cNvSpPr txBox="1">
            <a:spLocks/>
          </p:cNvSpPr>
          <p:nvPr/>
        </p:nvSpPr>
        <p:spPr>
          <a:xfrm>
            <a:off x="628649" y="328412"/>
            <a:ext cx="7886700" cy="847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/>
              <a:t>システム構成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BB95279-2312-ECC5-F673-C1593D0CDE3C}"/>
              </a:ext>
            </a:extLst>
          </p:cNvPr>
          <p:cNvGrpSpPr/>
          <p:nvPr/>
        </p:nvGrpSpPr>
        <p:grpSpPr>
          <a:xfrm>
            <a:off x="755970" y="1212279"/>
            <a:ext cx="7632058" cy="5317309"/>
            <a:chOff x="755970" y="1212279"/>
            <a:chExt cx="7632058" cy="53173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47E91C9-9C67-F5E4-AC9E-55A9CEAE5B30}"/>
                </a:ext>
              </a:extLst>
            </p:cNvPr>
            <p:cNvGrpSpPr/>
            <p:nvPr/>
          </p:nvGrpSpPr>
          <p:grpSpPr>
            <a:xfrm>
              <a:off x="2510210" y="3692385"/>
              <a:ext cx="4123579" cy="2837203"/>
              <a:chOff x="2778959" y="3692385"/>
              <a:chExt cx="4123579" cy="2837203"/>
            </a:xfrm>
          </p:grpSpPr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73B9D796-2C2E-2348-A98C-413091B37FDB}"/>
                  </a:ext>
                </a:extLst>
              </p:cNvPr>
              <p:cNvSpPr/>
              <p:nvPr/>
            </p:nvSpPr>
            <p:spPr>
              <a:xfrm>
                <a:off x="2781413" y="5912379"/>
                <a:ext cx="4121125" cy="617209"/>
              </a:xfrm>
              <a:prstGeom prst="roundRect">
                <a:avLst>
                  <a:gd name="adj" fmla="val 7048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ロボット制御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FC231277-1420-084E-952B-146B4D69DFB8}"/>
                  </a:ext>
                </a:extLst>
              </p:cNvPr>
              <p:cNvSpPr/>
              <p:nvPr/>
            </p:nvSpPr>
            <p:spPr>
              <a:xfrm>
                <a:off x="2778959" y="4802486"/>
                <a:ext cx="4121125" cy="617211"/>
              </a:xfrm>
              <a:prstGeom prst="roundRect">
                <a:avLst>
                  <a:gd name="adj" fmla="val 4255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行動決定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7D08BCA3-92FD-2A49-8AEF-085FDB8382F0}"/>
                  </a:ext>
                </a:extLst>
              </p:cNvPr>
              <p:cNvSpPr/>
              <p:nvPr/>
            </p:nvSpPr>
            <p:spPr>
              <a:xfrm>
                <a:off x="2778959" y="3692385"/>
                <a:ext cx="4121125" cy="617210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感情推定</a:t>
                </a:r>
                <a:endParaRPr kumimoji="1"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下矢印 39">
                <a:extLst>
                  <a:ext uri="{FF2B5EF4-FFF2-40B4-BE49-F238E27FC236}">
                    <a16:creationId xmlns:a16="http://schemas.microsoft.com/office/drawing/2014/main" id="{27E2F17F-91C4-5E43-9FBA-EB33F87C3A49}"/>
                  </a:ext>
                </a:extLst>
              </p:cNvPr>
              <p:cNvSpPr/>
              <p:nvPr/>
            </p:nvSpPr>
            <p:spPr>
              <a:xfrm>
                <a:off x="4535766" y="4377664"/>
                <a:ext cx="417130" cy="35675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>
                <a:extLst>
                  <a:ext uri="{FF2B5EF4-FFF2-40B4-BE49-F238E27FC236}">
                    <a16:creationId xmlns:a16="http://schemas.microsoft.com/office/drawing/2014/main" id="{95C3D5BB-B990-3C43-885B-C08F6484B3DF}"/>
                  </a:ext>
                </a:extLst>
              </p:cNvPr>
              <p:cNvSpPr/>
              <p:nvPr/>
            </p:nvSpPr>
            <p:spPr>
              <a:xfrm>
                <a:off x="4535766" y="5487766"/>
                <a:ext cx="417130" cy="35675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2B1A618-AD09-F2D2-345F-49F903D11922}"/>
                </a:ext>
              </a:extLst>
            </p:cNvPr>
            <p:cNvGrpSpPr/>
            <p:nvPr/>
          </p:nvGrpSpPr>
          <p:grpSpPr>
            <a:xfrm>
              <a:off x="755970" y="1212279"/>
              <a:ext cx="7632058" cy="2366175"/>
              <a:chOff x="755971" y="1109177"/>
              <a:chExt cx="7632058" cy="2366175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D635002-73B2-6A4B-B197-86A83F1D862A}"/>
                  </a:ext>
                </a:extLst>
              </p:cNvPr>
              <p:cNvSpPr txBox="1"/>
              <p:nvPr/>
            </p:nvSpPr>
            <p:spPr>
              <a:xfrm>
                <a:off x="5984640" y="2226828"/>
                <a:ext cx="353059" cy="272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2800" b="1"/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8C8E7406-CFA6-B470-E1BA-EC26010B15CA}"/>
                  </a:ext>
                </a:extLst>
              </p:cNvPr>
              <p:cNvGrpSpPr/>
              <p:nvPr/>
            </p:nvGrpSpPr>
            <p:grpSpPr>
              <a:xfrm>
                <a:off x="755971" y="1109177"/>
                <a:ext cx="2033528" cy="1859210"/>
                <a:chOff x="755971" y="1109177"/>
                <a:chExt cx="2033528" cy="1859210"/>
              </a:xfrm>
            </p:grpSpPr>
            <p:pic>
              <p:nvPicPr>
                <p:cNvPr id="16" name="グラフィックス 15" descr="ニヤリとした顔 (塗りつぶしなし) 単色塗りつぶし">
                  <a:extLst>
                    <a:ext uri="{FF2B5EF4-FFF2-40B4-BE49-F238E27FC236}">
                      <a16:creationId xmlns:a16="http://schemas.microsoft.com/office/drawing/2014/main" id="{5569DC18-754F-0524-1A35-D501CF83C5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5236" y="1822973"/>
                  <a:ext cx="1074997" cy="1045419"/>
                </a:xfrm>
                <a:prstGeom prst="rect">
                  <a:avLst/>
                </a:prstGeom>
              </p:spPr>
            </p:pic>
            <p:sp>
              <p:nvSpPr>
                <p:cNvPr id="17" name="角丸四角形 16">
                  <a:extLst>
                    <a:ext uri="{FF2B5EF4-FFF2-40B4-BE49-F238E27FC236}">
                      <a16:creationId xmlns:a16="http://schemas.microsoft.com/office/drawing/2014/main" id="{EBA47D8E-0E6B-7B91-4787-CA5027371C8C}"/>
                    </a:ext>
                  </a:extLst>
                </p:cNvPr>
                <p:cNvSpPr/>
                <p:nvPr/>
              </p:nvSpPr>
              <p:spPr>
                <a:xfrm>
                  <a:off x="755971" y="1109177"/>
                  <a:ext cx="2033528" cy="1859210"/>
                </a:xfrm>
                <a:prstGeom prst="roundRect">
                  <a:avLst>
                    <a:gd name="adj" fmla="val 6117"/>
                  </a:avLst>
                </a:prstGeom>
                <a:noFill/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表情</a:t>
                  </a:r>
                  <a:endParaRPr kumimoji="1" lang="en-US" altLang="ja-JP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ja-JP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角丸四角形 19">
                <a:extLst>
                  <a:ext uri="{FF2B5EF4-FFF2-40B4-BE49-F238E27FC236}">
                    <a16:creationId xmlns:a16="http://schemas.microsoft.com/office/drawing/2014/main" id="{27DB3D9E-BDB0-C127-D307-B594F3698E98}"/>
                  </a:ext>
                </a:extLst>
              </p:cNvPr>
              <p:cNvSpPr/>
              <p:nvPr/>
            </p:nvSpPr>
            <p:spPr>
              <a:xfrm>
                <a:off x="3554007" y="1109177"/>
                <a:ext cx="2033528" cy="1859210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文章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1" name="グラフィックス 20" descr="ドキュメント 枠線">
                <a:extLst>
                  <a:ext uri="{FF2B5EF4-FFF2-40B4-BE49-F238E27FC236}">
                    <a16:creationId xmlns:a16="http://schemas.microsoft.com/office/drawing/2014/main" id="{1CA3E850-4F18-17CB-0377-6B134FF15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30771" y="182297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6A5F1AF6-704F-4816-527E-16E37E8E5612}"/>
                  </a:ext>
                </a:extLst>
              </p:cNvPr>
              <p:cNvSpPr/>
              <p:nvPr/>
            </p:nvSpPr>
            <p:spPr>
              <a:xfrm>
                <a:off x="6354501" y="1109177"/>
                <a:ext cx="2033528" cy="1859210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音声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グラフィックス 14" descr="音声 単色塗りつぶし">
                <a:extLst>
                  <a:ext uri="{FF2B5EF4-FFF2-40B4-BE49-F238E27FC236}">
                    <a16:creationId xmlns:a16="http://schemas.microsoft.com/office/drawing/2014/main" id="{15C855B5-BB10-6260-2FD1-E92C26BC4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31265" y="182297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017AA073-5C55-041C-9427-9881B159A327}"/>
                  </a:ext>
                </a:extLst>
              </p:cNvPr>
              <p:cNvSpPr/>
              <p:nvPr/>
            </p:nvSpPr>
            <p:spPr>
              <a:xfrm rot="18928749">
                <a:off x="2854712" y="3098535"/>
                <a:ext cx="417130" cy="35675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下矢印 29">
                <a:extLst>
                  <a:ext uri="{FF2B5EF4-FFF2-40B4-BE49-F238E27FC236}">
                    <a16:creationId xmlns:a16="http://schemas.microsoft.com/office/drawing/2014/main" id="{8DCEF253-DA18-A63E-3AE6-73EC5ACCC725}"/>
                  </a:ext>
                </a:extLst>
              </p:cNvPr>
              <p:cNvSpPr/>
              <p:nvPr/>
            </p:nvSpPr>
            <p:spPr>
              <a:xfrm rot="13517181" flipH="1" flipV="1">
                <a:off x="5892418" y="3077614"/>
                <a:ext cx="376824" cy="397739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下矢印 32">
                <a:extLst>
                  <a:ext uri="{FF2B5EF4-FFF2-40B4-BE49-F238E27FC236}">
                    <a16:creationId xmlns:a16="http://schemas.microsoft.com/office/drawing/2014/main" id="{D0A244E4-5D4B-2516-EA95-643B21694772}"/>
                  </a:ext>
                </a:extLst>
              </p:cNvPr>
              <p:cNvSpPr/>
              <p:nvPr/>
            </p:nvSpPr>
            <p:spPr>
              <a:xfrm rot="10800000" flipH="1" flipV="1">
                <a:off x="4307322" y="3077613"/>
                <a:ext cx="376824" cy="397739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A4DC5308-3C92-AC3C-8D2D-F1A39598FFD0}"/>
              </a:ext>
            </a:extLst>
          </p:cNvPr>
          <p:cNvSpPr/>
          <p:nvPr/>
        </p:nvSpPr>
        <p:spPr>
          <a:xfrm>
            <a:off x="6352042" y="1209944"/>
            <a:ext cx="2033528" cy="1859210"/>
          </a:xfrm>
          <a:prstGeom prst="roundRect">
            <a:avLst>
              <a:gd name="adj" fmla="val 6117"/>
            </a:avLst>
          </a:prstGeom>
          <a:solidFill>
            <a:srgbClr val="FF26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1195114" y="1087128"/>
            <a:ext cx="675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表情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文章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声色から感情分析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557127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の検討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4788570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・プログラムの統合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557128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院進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準備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2400" dirty="0"/>
          </a:p>
          <a:p>
            <a:r>
              <a:rPr kumimoji="1" lang="ja-JP" altLang="en-US" sz="2400"/>
              <a:t>・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の比較</a:t>
            </a:r>
            <a:endParaRPr kumimoji="1" lang="en-US" altLang="ja-JP" sz="2400" dirty="0"/>
          </a:p>
          <a:p>
            <a:r>
              <a:rPr kumimoji="1" lang="ja-JP" altLang="en-US" sz="2400"/>
              <a:t>・実験準備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779823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・文章から感情の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推定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数値化 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・使用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の比較ができた．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・使用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の検討が必要．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0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6DD0F88-C144-F44B-8C1D-E1FA73D68C58}"/>
              </a:ext>
            </a:extLst>
          </p:cNvPr>
          <p:cNvSpPr txBox="1"/>
          <p:nvPr/>
        </p:nvSpPr>
        <p:spPr>
          <a:xfrm>
            <a:off x="717299" y="1332027"/>
            <a:ext cx="770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なし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F448CC8-C468-B740-AE04-ADA995510D3D}"/>
              </a:ext>
            </a:extLst>
          </p:cNvPr>
          <p:cNvGrpSpPr/>
          <p:nvPr/>
        </p:nvGrpSpPr>
        <p:grpSpPr>
          <a:xfrm>
            <a:off x="481547" y="2368146"/>
            <a:ext cx="7945152" cy="3668778"/>
            <a:chOff x="431401" y="2233425"/>
            <a:chExt cx="7945152" cy="3668778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0A2FC43-A34C-754E-92D6-E8A64AE96C28}"/>
                </a:ext>
              </a:extLst>
            </p:cNvPr>
            <p:cNvSpPr txBox="1"/>
            <p:nvPr/>
          </p:nvSpPr>
          <p:spPr>
            <a:xfrm>
              <a:off x="431401" y="4244594"/>
              <a:ext cx="1628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音声データ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2599974" y="3311234"/>
              <a:ext cx="2670924" cy="1810523"/>
              <a:chOff x="3236537" y="3222693"/>
              <a:chExt cx="2670924" cy="1810523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14799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3236537" y="4202219"/>
                <a:ext cx="26709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</a:t>
                </a:r>
              </a:p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高速フーリエ変換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5933255" y="2233425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2081409" y="3611455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5287281" y="3116626"/>
              <a:ext cx="472179" cy="1765281"/>
              <a:chOff x="5909861" y="3053574"/>
              <a:chExt cx="472179" cy="1765281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5879859" y="308578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5877652" y="4316674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5" name="グラフィックス 4" descr="無線マイク 枠線">
            <a:extLst>
              <a:ext uri="{FF2B5EF4-FFF2-40B4-BE49-F238E27FC236}">
                <a16:creationId xmlns:a16="http://schemas.microsoft.com/office/drawing/2014/main" id="{921745EB-E82D-B64F-B328-D9FC729C1F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33" y="3429000"/>
            <a:ext cx="914400" cy="914400"/>
          </a:xfrm>
          <a:prstGeom prst="rect">
            <a:avLst/>
          </a:prstGeom>
        </p:spPr>
      </p:pic>
      <p:sp>
        <p:nvSpPr>
          <p:cNvPr id="22" name="スライド番号プレースホルダー 2">
            <a:extLst>
              <a:ext uri="{FF2B5EF4-FFF2-40B4-BE49-F238E27FC236}">
                <a16:creationId xmlns:a16="http://schemas.microsoft.com/office/drawing/2014/main" id="{9DC4B129-E59E-BB63-3A75-00C5F71E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31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2F69B298-FE9F-E545-8F45-5C7C92961E21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音声情報から感情を数値化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07DD158-6FA5-F940-AD69-7E7B552CF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82233"/>
              </p:ext>
            </p:extLst>
          </p:nvPr>
        </p:nvGraphicFramePr>
        <p:xfrm>
          <a:off x="292390" y="1128724"/>
          <a:ext cx="8559220" cy="4410687"/>
        </p:xfrm>
        <a:graphic>
          <a:graphicData uri="http://schemas.openxmlformats.org/drawingml/2006/table">
            <a:tbl>
              <a:tblPr/>
              <a:tblGrid>
                <a:gridCol w="2139805">
                  <a:extLst>
                    <a:ext uri="{9D8B030D-6E8A-4147-A177-3AD203B41FA5}">
                      <a16:colId xmlns:a16="http://schemas.microsoft.com/office/drawing/2014/main" val="447876272"/>
                    </a:ext>
                  </a:extLst>
                </a:gridCol>
                <a:gridCol w="2139805">
                  <a:extLst>
                    <a:ext uri="{9D8B030D-6E8A-4147-A177-3AD203B41FA5}">
                      <a16:colId xmlns:a16="http://schemas.microsoft.com/office/drawing/2014/main" val="1494571932"/>
                    </a:ext>
                  </a:extLst>
                </a:gridCol>
                <a:gridCol w="2139805">
                  <a:extLst>
                    <a:ext uri="{9D8B030D-6E8A-4147-A177-3AD203B41FA5}">
                      <a16:colId xmlns:a16="http://schemas.microsoft.com/office/drawing/2014/main" val="124947971"/>
                    </a:ext>
                  </a:extLst>
                </a:gridCol>
                <a:gridCol w="2139805">
                  <a:extLst>
                    <a:ext uri="{9D8B030D-6E8A-4147-A177-3AD203B41FA5}">
                      <a16:colId xmlns:a16="http://schemas.microsoft.com/office/drawing/2014/main" val="2328614087"/>
                    </a:ext>
                  </a:extLst>
                </a:gridCol>
              </a:tblGrid>
              <a:tr h="110129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　　　　</a:t>
                      </a:r>
                      <a:r>
                        <a:rPr lang="en" altLang="ja-JP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周波数</a:t>
                      </a:r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en" altLang="ja-JP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en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声量</a:t>
                      </a:r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　</a:t>
                      </a:r>
                      <a:endParaRPr lang="en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低</a:t>
                      </a:r>
                      <a:endParaRPr lang="en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平均周波数</a:t>
                      </a:r>
                      <a:endParaRPr lang="en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(95%信頼区間)</a:t>
                      </a:r>
                      <a:endParaRPr lang="en" sz="2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高</a:t>
                      </a:r>
                      <a:endParaRPr lang="en" sz="2400" b="1" i="1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910708"/>
                  </a:ext>
                </a:extLst>
              </a:tr>
              <a:tr h="110129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大</a:t>
                      </a:r>
                      <a:endParaRPr lang="en-US" altLang="ja-JP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-2</a:t>
                      </a:r>
                      <a:endParaRPr lang="ja-JP" altLang="en-US" sz="2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±0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+2</a:t>
                      </a:r>
                      <a:endParaRPr lang="ja-JP" altLang="en-US" sz="2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77494"/>
                  </a:ext>
                </a:extLst>
              </a:tr>
              <a:tr h="110129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平均声量</a:t>
                      </a:r>
                      <a:endParaRPr lang="en-US" altLang="ja-JP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ja-JP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(95%</a:t>
                      </a:r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信頼区間</a:t>
                      </a:r>
                      <a:r>
                        <a:rPr lang="en-US" altLang="ja-JP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-1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+1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591097"/>
                  </a:ext>
                </a:extLst>
              </a:tr>
              <a:tr h="110129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小</a:t>
                      </a:r>
                      <a:endParaRPr lang="en-US" altLang="ja-JP" sz="2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-0.75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+0.75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06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30D6A54-D742-0E03-2BB1-6DB0598B738A}"/>
                  </a:ext>
                </a:extLst>
              </p:cNvPr>
              <p:cNvSpPr txBox="1"/>
              <p:nvPr/>
            </p:nvSpPr>
            <p:spPr>
              <a:xfrm>
                <a:off x="2768454" y="5560444"/>
                <a:ext cx="3607090" cy="13042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𝐸𝑚𝑜𝑡𝑖𝑜𝑛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30D6A54-D742-0E03-2BB1-6DB0598B7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454" y="5560444"/>
                <a:ext cx="3607090" cy="1304268"/>
              </a:xfrm>
              <a:prstGeom prst="rect">
                <a:avLst/>
              </a:prstGeom>
              <a:blipFill>
                <a:blip r:embed="rId3"/>
                <a:stretch>
                  <a:fillRect l="-350" t="-100000" r="-2797" b="-15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8E0EE90-FA59-8F73-1FCF-FC4A51C0E37B}"/>
                  </a:ext>
                </a:extLst>
              </p:cNvPr>
              <p:cNvSpPr txBox="1"/>
              <p:nvPr/>
            </p:nvSpPr>
            <p:spPr>
              <a:xfrm>
                <a:off x="6082097" y="5664700"/>
                <a:ext cx="2809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※ 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" altLang="ja-JP" dirty="0"/>
                  <a:t>=</a:t>
                </a:r>
                <a:r>
                  <a:rPr kumimoji="1" lang="ja-JP" altLang="en-US"/>
                  <a:t>時間</a:t>
                </a:r>
                <a:r>
                  <a:rPr kumimoji="1" lang="en-US" altLang="ja-JP" dirty="0"/>
                  <a:t>t</a:t>
                </a:r>
                <a:r>
                  <a:rPr kumimoji="1" lang="ja-JP" altLang="en-US"/>
                  <a:t>の感情スコア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8E0EE90-FA59-8F73-1FCF-FC4A51C0E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97" y="5664700"/>
                <a:ext cx="2809105" cy="369332"/>
              </a:xfrm>
              <a:prstGeom prst="rect">
                <a:avLst/>
              </a:prstGeom>
              <a:blipFill>
                <a:blip r:embed="rId4"/>
                <a:stretch>
                  <a:fillRect l="-2252" t="-9677" r="-1351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B9A3707A-C77F-6307-6035-F04DDC60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390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音声情報から感情推定法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左右矢印 6">
            <a:extLst>
              <a:ext uri="{FF2B5EF4-FFF2-40B4-BE49-F238E27FC236}">
                <a16:creationId xmlns:a16="http://schemas.microsoft.com/office/drawing/2014/main" id="{C1C53E37-FECD-EC0E-D01A-8156F1C80814}"/>
              </a:ext>
            </a:extLst>
          </p:cNvPr>
          <p:cNvSpPr/>
          <p:nvPr/>
        </p:nvSpPr>
        <p:spPr>
          <a:xfrm>
            <a:off x="1118242" y="3682504"/>
            <a:ext cx="6907515" cy="368135"/>
          </a:xfrm>
          <a:prstGeom prst="leftRightArrow">
            <a:avLst>
              <a:gd name="adj1" fmla="val 37097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右矢印 33">
            <a:extLst>
              <a:ext uri="{FF2B5EF4-FFF2-40B4-BE49-F238E27FC236}">
                <a16:creationId xmlns:a16="http://schemas.microsoft.com/office/drawing/2014/main" id="{FC67F8A0-C326-92AD-CC56-CAB28A4C97FB}"/>
              </a:ext>
            </a:extLst>
          </p:cNvPr>
          <p:cNvSpPr/>
          <p:nvPr/>
        </p:nvSpPr>
        <p:spPr>
          <a:xfrm rot="5400000">
            <a:off x="2222905" y="3682504"/>
            <a:ext cx="4698177" cy="368135"/>
          </a:xfrm>
          <a:prstGeom prst="leftRightArrow">
            <a:avLst>
              <a:gd name="adj1" fmla="val 37097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BF6766-7EBB-E7C5-5BA5-4B7BA3FF15E3}"/>
              </a:ext>
            </a:extLst>
          </p:cNvPr>
          <p:cNvSpPr txBox="1"/>
          <p:nvPr/>
        </p:nvSpPr>
        <p:spPr>
          <a:xfrm>
            <a:off x="3755565" y="932706"/>
            <a:ext cx="163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音量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大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2B3D40-741B-B947-F1C1-890A2B5D99B4}"/>
              </a:ext>
            </a:extLst>
          </p:cNvPr>
          <p:cNvSpPr txBox="1"/>
          <p:nvPr/>
        </p:nvSpPr>
        <p:spPr>
          <a:xfrm>
            <a:off x="3754355" y="6215660"/>
            <a:ext cx="163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音量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223DADD-719B-A30B-9B3D-6F8AD50EC6DE}"/>
              </a:ext>
            </a:extLst>
          </p:cNvPr>
          <p:cNvSpPr txBox="1"/>
          <p:nvPr/>
        </p:nvSpPr>
        <p:spPr>
          <a:xfrm>
            <a:off x="441134" y="2814486"/>
            <a:ext cx="677108" cy="21041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3200"/>
              <a:t>周波数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低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04B1735-F6A3-5736-D1A1-00E8A74FDD09}"/>
              </a:ext>
            </a:extLst>
          </p:cNvPr>
          <p:cNvSpPr txBox="1"/>
          <p:nvPr/>
        </p:nvSpPr>
        <p:spPr>
          <a:xfrm>
            <a:off x="8025758" y="2745818"/>
            <a:ext cx="677108" cy="22415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3200"/>
              <a:t>周波数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81111A66-50E4-8C03-BB7D-40B313FD8519}"/>
                  </a:ext>
                </a:extLst>
              </p:cNvPr>
              <p:cNvSpPr/>
              <p:nvPr/>
            </p:nvSpPr>
            <p:spPr>
              <a:xfrm>
                <a:off x="5002664" y="1222217"/>
                <a:ext cx="3360717" cy="2241505"/>
              </a:xfrm>
              <a:prstGeom prst="ellipse">
                <a:avLst/>
              </a:prstGeom>
              <a:solidFill>
                <a:srgbClr val="F4C9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 / Happy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≤+2</m:t>
                      </m:r>
                    </m:oMath>
                  </m:oMathPara>
                </a14:m>
                <a:endParaRPr kumimoji="1" lang="en-US" altLang="ja-JP" sz="2800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81111A66-50E4-8C03-BB7D-40B313FD8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64" y="1222217"/>
                <a:ext cx="3360717" cy="224150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7503399F-C2B1-32C3-DED5-D8AD8B2D41CB}"/>
                  </a:ext>
                </a:extLst>
              </p:cNvPr>
              <p:cNvSpPr/>
              <p:nvPr/>
            </p:nvSpPr>
            <p:spPr>
              <a:xfrm>
                <a:off x="5002663" y="4269421"/>
                <a:ext cx="3360717" cy="224150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" altLang="ja-JP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Calm / Secure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0≤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≤+1</m:t>
                      </m:r>
                    </m:oMath>
                  </m:oMathPara>
                </a14:m>
                <a:endParaRPr kumimoji="1" lang="ja-JP" altLang="en-US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7503399F-C2B1-32C3-DED5-D8AD8B2D4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63" y="4269421"/>
                <a:ext cx="3360717" cy="22415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79C9DEC7-A4CB-D104-A68F-7FF52C85F2B6}"/>
                  </a:ext>
                </a:extLst>
              </p:cNvPr>
              <p:cNvSpPr/>
              <p:nvPr/>
            </p:nvSpPr>
            <p:spPr>
              <a:xfrm>
                <a:off x="780612" y="1222216"/>
                <a:ext cx="3360717" cy="224150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Angry / Discomfort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2≤</m:t>
                      </m:r>
                      <m:r>
                        <a:rPr kumimoji="1" lang="en-US" altLang="ja-JP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&lt;−1</m:t>
                      </m:r>
                    </m:oMath>
                  </m:oMathPara>
                </a14:m>
                <a:endParaRPr kumimoji="1" lang="ja-JP" altLang="en-US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79C9DEC7-A4CB-D104-A68F-7FF52C85F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12" y="1222216"/>
                <a:ext cx="3360717" cy="22415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4FF680F-D90F-72D0-46A2-4EED65647EFF}"/>
                  </a:ext>
                </a:extLst>
              </p:cNvPr>
              <p:cNvSpPr/>
              <p:nvPr/>
            </p:nvSpPr>
            <p:spPr>
              <a:xfrm>
                <a:off x="779689" y="4269421"/>
                <a:ext cx="3360717" cy="224150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Disgust / Sad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−1≤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&lt;±0</m:t>
                      </m:r>
                    </m:oMath>
                  </m:oMathPara>
                </a14:m>
                <a:endParaRPr kumimoji="1" lang="ja-JP" altLang="en-US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4FF680F-D90F-72D0-46A2-4EED65647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89" y="4269421"/>
                <a:ext cx="3360717" cy="22415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2">
            <a:extLst>
              <a:ext uri="{FF2B5EF4-FFF2-40B4-BE49-F238E27FC236}">
                <a16:creationId xmlns:a16="http://schemas.microsoft.com/office/drawing/2014/main" id="{21F5F15C-E30E-9A13-9F39-15EA7EA7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63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82E2F49D-4557-0E89-FFD9-2F9AB1E9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6" y="1201585"/>
            <a:ext cx="7541886" cy="56564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8087422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8E310D-5961-E03A-E034-CBB7EAB836F7}"/>
              </a:ext>
            </a:extLst>
          </p:cNvPr>
          <p:cNvSpPr txBox="1"/>
          <p:nvPr/>
        </p:nvSpPr>
        <p:spPr>
          <a:xfrm>
            <a:off x="628649" y="11162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976CCF-5D36-F7DC-6041-89CADA76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07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819126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97B15D9B-B2F1-E155-1444-8E96D627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88" y="1063177"/>
            <a:ext cx="6486412" cy="4864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424969E-648C-0E3D-EF85-093AC512B7D6}"/>
                  </a:ext>
                </a:extLst>
              </p:cNvPr>
              <p:cNvSpPr/>
              <p:nvPr/>
            </p:nvSpPr>
            <p:spPr>
              <a:xfrm>
                <a:off x="767010" y="5987728"/>
                <a:ext cx="76099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3200" b="0" i="0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Emotion</m:t>
                        </m:r>
                      </m:e>
                      <m:sub>
                        <m:r>
                          <a:rPr lang="en-US" altLang="ja-JP" sz="3200" b="0" i="0" u="sng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" altLang="ja-JP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1.5114 , “STRONG POSITIVE”</a:t>
                </a: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424969E-648C-0E3D-EF85-093AC512B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5987728"/>
                <a:ext cx="7609968" cy="584775"/>
              </a:xfrm>
              <a:prstGeom prst="rect">
                <a:avLst/>
              </a:prstGeom>
              <a:blipFill>
                <a:blip r:embed="rId3"/>
                <a:stretch>
                  <a:fillRect l="-667" t="-12766" r="-167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CF25A5-08A2-F61E-6B1F-99AEDA445C96}"/>
              </a:ext>
            </a:extLst>
          </p:cNvPr>
          <p:cNvSpPr txBox="1"/>
          <p:nvPr/>
        </p:nvSpPr>
        <p:spPr>
          <a:xfrm>
            <a:off x="1519326" y="11229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4CF88A-D4B3-B063-9DD1-2941601F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2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1195114" y="1087128"/>
            <a:ext cx="675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表情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文章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声色から感情分析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557127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の検討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4788570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・プログラムの統合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557128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院進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準備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ja-JP" sz="2400" dirty="0"/>
          </a:p>
          <a:p>
            <a:r>
              <a:rPr kumimoji="1" lang="ja-JP" altLang="en-US" sz="2400"/>
              <a:t>・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の比較</a:t>
            </a:r>
            <a:endParaRPr kumimoji="1" lang="en-US" altLang="ja-JP" sz="2400" dirty="0"/>
          </a:p>
          <a:p>
            <a:r>
              <a:rPr kumimoji="1" lang="ja-JP" altLang="en-US" sz="2400"/>
              <a:t>・実験準備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779823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・文章から感情の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推定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数値化 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・使用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の比較ができた．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・使用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の検討が必要．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88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ja-JP" altLang="en-US" sz="4000"/>
              <a:t>ご清聴ありがとうございました．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9919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佐賀大学　理工学部　理工学科</a:t>
            </a:r>
            <a:endParaRPr kumimoji="1" lang="en-US" altLang="ja-JP" dirty="0"/>
          </a:p>
          <a:p>
            <a:r>
              <a:rPr lang="ja-JP" altLang="en-US"/>
              <a:t>情報部門　知能情報システムコース</a:t>
            </a:r>
            <a:endParaRPr lang="en-US" altLang="ja-JP" dirty="0"/>
          </a:p>
          <a:p>
            <a:r>
              <a:rPr lang="ja-JP" altLang="en-US"/>
              <a:t>指導教員：福田</a:t>
            </a:r>
            <a:r>
              <a:rPr lang="en-US" altLang="ja-JP" dirty="0"/>
              <a:t> </a:t>
            </a:r>
            <a:r>
              <a:rPr lang="ja-JP" altLang="en-US"/>
              <a:t>修</a:t>
            </a:r>
            <a:r>
              <a:rPr lang="en-US" altLang="ja-JP" dirty="0"/>
              <a:t> </a:t>
            </a:r>
            <a:r>
              <a:rPr lang="ja-JP" altLang="en-US"/>
              <a:t>教授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652D87-1EB3-EB4A-8BAA-44076728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1707" y="6481000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90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2F69B298-FE9F-E545-8F45-5C7C92961E21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8087422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音声情報から感情を数値化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DAA54B-DC77-9141-A348-5D8FE333BA96}"/>
              </a:ext>
            </a:extLst>
          </p:cNvPr>
          <p:cNvSpPr txBox="1"/>
          <p:nvPr/>
        </p:nvSpPr>
        <p:spPr>
          <a:xfrm>
            <a:off x="257356" y="1708925"/>
            <a:ext cx="862928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閾値を設けて感情の区別　</a:t>
            </a:r>
            <a:r>
              <a:rPr kumimoji="1" lang="ja-JP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◎</a:t>
            </a:r>
            <a:endParaRPr kumimoji="1" lang="en-US" altLang="ja-JP" sz="2800" dirty="0"/>
          </a:p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or NEGATIVE</a:t>
            </a: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STRONG or WEAK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閾値の設定方法案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身体情報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身長など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から，声帯の大きさを推定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推定値を基に閾値を設定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</a:t>
            </a:r>
            <a:r>
              <a:rPr kumimoji="1" lang="ja-JP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自分の声の平均周波数</a:t>
            </a:r>
            <a:r>
              <a:rPr kumimoji="1" lang="en-US" altLang="ja-JP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平均音量を計測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　計測値を基に閾値を設定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 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測定開始，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秒間の平均周波数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平均音量を計測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(New!)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　計測値を基に閾値を設定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879E9C0E-B53D-50E8-C9F0-F6FBC645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3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F734E94-C417-A1E6-4B38-864E79FEE671}"/>
              </a:ext>
            </a:extLst>
          </p:cNvPr>
          <p:cNvGrpSpPr/>
          <p:nvPr/>
        </p:nvGrpSpPr>
        <p:grpSpPr>
          <a:xfrm>
            <a:off x="4571999" y="1184070"/>
            <a:ext cx="4832590" cy="5801932"/>
            <a:chOff x="-260590" y="1098403"/>
            <a:chExt cx="4832590" cy="5801932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998A8469-AB0E-5B46-99AD-6ED26E0F0A73}"/>
                </a:ext>
              </a:extLst>
            </p:cNvPr>
            <p:cNvGraphicFramePr/>
            <p:nvPr/>
          </p:nvGraphicFramePr>
          <p:xfrm>
            <a:off x="-260590" y="1098403"/>
            <a:ext cx="4832590" cy="58019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BE47DC1-2F9E-3C40-A4B5-E3AE0E93E76E}"/>
                </a:ext>
              </a:extLst>
            </p:cNvPr>
            <p:cNvSpPr txBox="1"/>
            <p:nvPr/>
          </p:nvSpPr>
          <p:spPr>
            <a:xfrm>
              <a:off x="926843" y="6498365"/>
              <a:ext cx="24577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700" u="sng" dirty="0">
                  <a:hlinkClick r:id="rId4"/>
                </a:rPr>
                <a:t>https://www.aeonpet-memorial.com/column/pet-column/care/</a:t>
              </a:r>
              <a:endParaRPr kumimoji="1" lang="ja-JP" altLang="en-US" sz="700"/>
            </a:p>
          </p:txBody>
        </p:sp>
      </p:grpSp>
      <p:sp>
        <p:nvSpPr>
          <p:cNvPr id="7" name="タイトル 1">
            <a:extLst>
              <a:ext uri="{FF2B5EF4-FFF2-40B4-BE49-F238E27FC236}">
                <a16:creationId xmlns:a16="http://schemas.microsoft.com/office/drawing/2014/main" id="{40B2BA12-FD5F-F241-8676-9FA8757BD8C5}"/>
              </a:ext>
            </a:extLst>
          </p:cNvPr>
          <p:cNvSpPr txBox="1">
            <a:spLocks/>
          </p:cNvSpPr>
          <p:nvPr/>
        </p:nvSpPr>
        <p:spPr>
          <a:xfrm>
            <a:off x="628649" y="328412"/>
            <a:ext cx="7886700" cy="847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 dirty="0"/>
              <a:t>背景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F494FD-C8D4-FAB8-9980-3D57926F9DFC}"/>
              </a:ext>
            </a:extLst>
          </p:cNvPr>
          <p:cNvSpPr txBox="1"/>
          <p:nvPr/>
        </p:nvSpPr>
        <p:spPr>
          <a:xfrm>
            <a:off x="1636262" y="1340478"/>
            <a:ext cx="666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u="sng" dirty="0">
                <a:solidFill>
                  <a:srgbClr val="FF0000"/>
                </a:solidFill>
              </a:rPr>
              <a:t>60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歳以上でペットを飼えなくなってきている．</a:t>
            </a:r>
            <a:endParaRPr kumimoji="1" lang="en-US" altLang="ja-JP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9D1A32-B30E-2B2E-94CD-95F90273B2BE}"/>
              </a:ext>
            </a:extLst>
          </p:cNvPr>
          <p:cNvSpPr/>
          <p:nvPr/>
        </p:nvSpPr>
        <p:spPr>
          <a:xfrm>
            <a:off x="5948845" y="978877"/>
            <a:ext cx="2811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団体などによって異なる</a:t>
            </a:r>
            <a:endParaRPr lang="ja-JP" altLang="en-US" sz="28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9F09EB5-D46E-1B00-27EB-5A7B730C4662}"/>
              </a:ext>
            </a:extLst>
          </p:cNvPr>
          <p:cNvGrpSpPr/>
          <p:nvPr/>
        </p:nvGrpSpPr>
        <p:grpSpPr>
          <a:xfrm>
            <a:off x="563589" y="1991700"/>
            <a:ext cx="3763642" cy="4866300"/>
            <a:chOff x="563589" y="1991700"/>
            <a:chExt cx="3763642" cy="4866300"/>
          </a:xfrm>
        </p:grpSpPr>
        <p:graphicFrame>
          <p:nvGraphicFramePr>
            <p:cNvPr id="10" name="グラフ 9">
              <a:extLst>
                <a:ext uri="{FF2B5EF4-FFF2-40B4-BE49-F238E27FC236}">
                  <a16:creationId xmlns:a16="http://schemas.microsoft.com/office/drawing/2014/main" id="{CFA97A6F-88A1-8E83-FFD8-559912CFF427}"/>
                </a:ext>
              </a:extLst>
            </p:cNvPr>
            <p:cNvGraphicFramePr/>
            <p:nvPr/>
          </p:nvGraphicFramePr>
          <p:xfrm>
            <a:off x="563589" y="2628024"/>
            <a:ext cx="3763642" cy="4229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581ADEE-60A4-265E-1266-F8462DE79140}"/>
                </a:ext>
              </a:extLst>
            </p:cNvPr>
            <p:cNvSpPr txBox="1"/>
            <p:nvPr/>
          </p:nvSpPr>
          <p:spPr>
            <a:xfrm>
              <a:off x="970833" y="1991700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u="sng" dirty="0"/>
                <a:t>所有権放棄等が理由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04D268-5A5D-5ECB-0D45-729C68FE1E1E}"/>
              </a:ext>
            </a:extLst>
          </p:cNvPr>
          <p:cNvSpPr txBox="1"/>
          <p:nvPr/>
        </p:nvSpPr>
        <p:spPr>
          <a:xfrm>
            <a:off x="244445" y="3476116"/>
            <a:ext cx="8597830" cy="707886"/>
          </a:xfrm>
          <a:prstGeom prst="rect">
            <a:avLst/>
          </a:prstGeom>
          <a:solidFill>
            <a:srgbClr val="FFFFFF">
              <a:alpha val="85098"/>
            </a:srgb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FF0000"/>
                </a:solidFill>
              </a:rPr>
              <a:t>ペットロボットで代用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A104EA-8412-03EA-AD1B-08F38D6B8A19}"/>
              </a:ext>
            </a:extLst>
          </p:cNvPr>
          <p:cNvSpPr txBox="1"/>
          <p:nvPr/>
        </p:nvSpPr>
        <p:spPr>
          <a:xfrm>
            <a:off x="1400091" y="6584032"/>
            <a:ext cx="20906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700" u="sng" dirty="0">
                <a:solidFill>
                  <a:schemeClr val="accent1"/>
                </a:solidFill>
              </a:rPr>
              <a:t>https://</a:t>
            </a:r>
            <a:r>
              <a:rPr kumimoji="1" lang="en" altLang="ja-JP" sz="700" u="sng" dirty="0" err="1">
                <a:solidFill>
                  <a:schemeClr val="accent1"/>
                </a:solidFill>
              </a:rPr>
              <a:t>www.inutome.jp</a:t>
            </a:r>
            <a:r>
              <a:rPr kumimoji="1" lang="en" altLang="ja-JP" sz="700" u="sng" dirty="0">
                <a:solidFill>
                  <a:schemeClr val="accent1"/>
                </a:solidFill>
              </a:rPr>
              <a:t>/c/column_9-148-35409.html</a:t>
            </a:r>
            <a:endParaRPr kumimoji="1" lang="ja-JP" altLang="en-US" sz="700" u="sng">
              <a:solidFill>
                <a:schemeClr val="accent1"/>
              </a:solidFill>
            </a:endParaRP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1C0F62B3-0C61-647A-53B2-0ED0B0D4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1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038A5E58-342F-21C0-83A6-F2A1DF49E1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752" y="1969347"/>
            <a:ext cx="2002602" cy="200850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91620F8A-6270-724C-8B98-93247D2BE6A9}"/>
              </a:ext>
            </a:extLst>
          </p:cNvPr>
          <p:cNvSpPr/>
          <p:nvPr/>
        </p:nvSpPr>
        <p:spPr>
          <a:xfrm rot="16200000">
            <a:off x="4134472" y="2694472"/>
            <a:ext cx="534390" cy="4699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4CE755-C91F-8D48-9575-53FAD3AB48CB}"/>
              </a:ext>
            </a:extLst>
          </p:cNvPr>
          <p:cNvSpPr txBox="1"/>
          <p:nvPr/>
        </p:nvSpPr>
        <p:spPr>
          <a:xfrm>
            <a:off x="1211663" y="1103275"/>
            <a:ext cx="6720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犬に近いペットロボットを開発する．</a:t>
            </a:r>
            <a:endParaRPr kumimoji="1" lang="en-US" altLang="ja-JP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飽きる・・・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物理的・心理的）距離が離れること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F172FC4-8292-124D-86F8-8F2B4017DF0D}"/>
              </a:ext>
            </a:extLst>
          </p:cNvPr>
          <p:cNvGrpSpPr/>
          <p:nvPr/>
        </p:nvGrpSpPr>
        <p:grpSpPr>
          <a:xfrm>
            <a:off x="162541" y="2243957"/>
            <a:ext cx="3992270" cy="4102688"/>
            <a:chOff x="312532" y="2212002"/>
            <a:chExt cx="3992270" cy="4102688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FB29C37-3BBD-2746-A432-2F0C59B563BB}"/>
                </a:ext>
              </a:extLst>
            </p:cNvPr>
            <p:cNvGrpSpPr/>
            <p:nvPr/>
          </p:nvGrpSpPr>
          <p:grpSpPr>
            <a:xfrm>
              <a:off x="312532" y="4404369"/>
              <a:ext cx="3992270" cy="1910321"/>
              <a:chOff x="312532" y="4412691"/>
              <a:chExt cx="3992270" cy="1910321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ABFC57-451B-BE4F-8661-C8442A9630E7}"/>
                  </a:ext>
                </a:extLst>
              </p:cNvPr>
              <p:cNvSpPr txBox="1"/>
              <p:nvPr/>
            </p:nvSpPr>
            <p:spPr>
              <a:xfrm>
                <a:off x="312532" y="4412691"/>
                <a:ext cx="39922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Aibo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言葉だけ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ダメ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, 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いけない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4F39DAF-C12B-ED47-8CD2-1584AECE6C1F}"/>
                  </a:ext>
                </a:extLst>
              </p:cNvPr>
              <p:cNvSpPr txBox="1"/>
              <p:nvPr/>
            </p:nvSpPr>
            <p:spPr>
              <a:xfrm>
                <a:off x="457038" y="5492015"/>
                <a:ext cx="37032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u="sng" dirty="0">
                    <a:solidFill>
                      <a:srgbClr val="FF0000"/>
                    </a:solidFill>
                  </a:rPr>
                  <a:t>感情の理解として</a:t>
                </a:r>
                <a:r>
                  <a:rPr kumimoji="1" lang="ja-JP" altLang="en-US" sz="2400" u="sng">
                    <a:solidFill>
                      <a:srgbClr val="FF0000"/>
                    </a:solidFill>
                  </a:rPr>
                  <a:t>は不十分</a:t>
                </a:r>
                <a:endParaRPr kumimoji="1" lang="en-US" altLang="ja-JP" sz="2400" u="sng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2400" u="sng">
                    <a:solidFill>
                      <a:srgbClr val="FF0000"/>
                    </a:solidFill>
                  </a:rPr>
                  <a:t>→　行動が単純で飽きる</a:t>
                </a:r>
                <a:endParaRPr kumimoji="1" lang="en-US" altLang="ja-JP" sz="24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C3EF29F8-604C-2949-8774-C2D1061E358B}"/>
                </a:ext>
              </a:extLst>
            </p:cNvPr>
            <p:cNvGrpSpPr/>
            <p:nvPr/>
          </p:nvGrpSpPr>
          <p:grpSpPr>
            <a:xfrm>
              <a:off x="1082519" y="2212002"/>
              <a:ext cx="1840568" cy="1915706"/>
              <a:chOff x="1082519" y="2212002"/>
              <a:chExt cx="1840568" cy="1915706"/>
            </a:xfrm>
          </p:grpSpPr>
          <p:pic>
            <p:nvPicPr>
              <p:cNvPr id="22" name="図 21" descr="小さい, 座る, テーブル, 持つ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B17C6D1-9959-BB4A-8F83-8AB80E7A54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35032" y="2212002"/>
                <a:ext cx="1535541" cy="1733899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197876-DA13-1F43-82F8-8457CCCFA3F1}"/>
                  </a:ext>
                </a:extLst>
              </p:cNvPr>
              <p:cNvSpPr txBox="1"/>
              <p:nvPr/>
            </p:nvSpPr>
            <p:spPr>
              <a:xfrm>
                <a:off x="1082519" y="3912264"/>
                <a:ext cx="18405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" altLang="ja-JP" sz="800" dirty="0">
                    <a:solidFill>
                      <a:schemeClr val="accent1"/>
                    </a:solidFill>
                  </a:rPr>
                  <a:t>https://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aibo.sony.jp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/feature/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ichigomilk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</a:t>
                </a:r>
                <a:endParaRPr kumimoji="1" lang="ja-JP" altLang="en-US" sz="8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9" name="スライド番号プレースホルダー 2">
            <a:extLst>
              <a:ext uri="{FF2B5EF4-FFF2-40B4-BE49-F238E27FC236}">
                <a16:creationId xmlns:a16="http://schemas.microsoft.com/office/drawing/2014/main" id="{9E046DB0-E343-843F-AFD2-5B824F5A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A341E13-8EE6-4987-34D4-0CC2F2180E27}"/>
              </a:ext>
            </a:extLst>
          </p:cNvPr>
          <p:cNvGrpSpPr/>
          <p:nvPr/>
        </p:nvGrpSpPr>
        <p:grpSpPr>
          <a:xfrm>
            <a:off x="5311984" y="4029774"/>
            <a:ext cx="3669475" cy="2434057"/>
            <a:chOff x="5311984" y="4029774"/>
            <a:chExt cx="3669475" cy="243405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724FE840-3526-9548-999E-2A86201AF22F}"/>
                </a:ext>
              </a:extLst>
            </p:cNvPr>
            <p:cNvGrpSpPr/>
            <p:nvPr/>
          </p:nvGrpSpPr>
          <p:grpSpPr>
            <a:xfrm>
              <a:off x="5311984" y="4029774"/>
              <a:ext cx="3669475" cy="2434057"/>
              <a:chOff x="5296394" y="3789153"/>
              <a:chExt cx="3669475" cy="2434057"/>
            </a:xfrm>
          </p:grpSpPr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C2D3C0F6-F392-3843-B4C2-2CED04CA2250}"/>
                  </a:ext>
                </a:extLst>
              </p:cNvPr>
              <p:cNvSpPr/>
              <p:nvPr/>
            </p:nvSpPr>
            <p:spPr>
              <a:xfrm>
                <a:off x="5296394" y="4019986"/>
                <a:ext cx="3669475" cy="2203224"/>
              </a:xfrm>
              <a:prstGeom prst="round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95EB0A-DB67-F840-8B25-FD7AB89DDE8A}"/>
                  </a:ext>
                </a:extLst>
              </p:cNvPr>
              <p:cNvSpPr txBox="1"/>
              <p:nvPr/>
            </p:nvSpPr>
            <p:spPr>
              <a:xfrm>
                <a:off x="6239932" y="3789153"/>
                <a:ext cx="171875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FC4FAF0-A15D-214D-97F9-629B60EAEC3F}"/>
                  </a:ext>
                </a:extLst>
              </p:cNvPr>
              <p:cNvSpPr txBox="1"/>
              <p:nvPr/>
            </p:nvSpPr>
            <p:spPr>
              <a:xfrm>
                <a:off x="6112655" y="4437375"/>
                <a:ext cx="10608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表情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文章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声色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ECB3675-8842-AA60-AC0A-905C945AC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56121" y="4999890"/>
              <a:ext cx="1236311" cy="925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92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33A1D-11FF-FA40-A874-754E1210825F}"/>
              </a:ext>
            </a:extLst>
          </p:cNvPr>
          <p:cNvSpPr txBox="1">
            <a:spLocks/>
          </p:cNvSpPr>
          <p:nvPr/>
        </p:nvSpPr>
        <p:spPr>
          <a:xfrm>
            <a:off x="628649" y="328412"/>
            <a:ext cx="7886700" cy="847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/>
              <a:t>本研究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635002-73B2-6A4B-B197-86A83F1D862A}"/>
              </a:ext>
            </a:extLst>
          </p:cNvPr>
          <p:cNvSpPr txBox="1"/>
          <p:nvPr/>
        </p:nvSpPr>
        <p:spPr>
          <a:xfrm>
            <a:off x="5984640" y="2226828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546DDB0-8A09-4DA7-652E-2FB1615831BF}"/>
              </a:ext>
            </a:extLst>
          </p:cNvPr>
          <p:cNvGrpSpPr/>
          <p:nvPr/>
        </p:nvGrpSpPr>
        <p:grpSpPr>
          <a:xfrm>
            <a:off x="1864047" y="2762814"/>
            <a:ext cx="5415904" cy="3913967"/>
            <a:chOff x="921795" y="1372116"/>
            <a:chExt cx="6938381" cy="5156097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73B9D796-2C2E-2348-A98C-413091B37FDB}"/>
                </a:ext>
              </a:extLst>
            </p:cNvPr>
            <p:cNvSpPr/>
            <p:nvPr/>
          </p:nvSpPr>
          <p:spPr>
            <a:xfrm>
              <a:off x="924259" y="5433074"/>
              <a:ext cx="5279623" cy="813086"/>
            </a:xfrm>
            <a:prstGeom prst="roundRect">
              <a:avLst>
                <a:gd name="adj" fmla="val 7048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ロボット制御</a:t>
              </a:r>
              <a:endParaRPr kumimoji="1" lang="en-US" altLang="ja-JP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FC231277-1420-084E-952B-146B4D69DFB8}"/>
                </a:ext>
              </a:extLst>
            </p:cNvPr>
            <p:cNvSpPr/>
            <p:nvPr/>
          </p:nvSpPr>
          <p:spPr>
            <a:xfrm>
              <a:off x="921795" y="3573368"/>
              <a:ext cx="5279623" cy="813088"/>
            </a:xfrm>
            <a:prstGeom prst="roundRect">
              <a:avLst>
                <a:gd name="adj" fmla="val 4255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行動決定</a:t>
              </a:r>
              <a:endParaRPr kumimoji="1" lang="en-US" altLang="ja-JP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7D08BCA3-92FD-2A49-8AEF-085FDB8382F0}"/>
                </a:ext>
              </a:extLst>
            </p:cNvPr>
            <p:cNvSpPr/>
            <p:nvPr/>
          </p:nvSpPr>
          <p:spPr>
            <a:xfrm>
              <a:off x="924260" y="1654169"/>
              <a:ext cx="5279623" cy="813087"/>
            </a:xfrm>
            <a:prstGeom prst="roundRect">
              <a:avLst>
                <a:gd name="adj" fmla="val 6117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感情推定</a:t>
              </a:r>
              <a:endPara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下矢印 39">
              <a:extLst>
                <a:ext uri="{FF2B5EF4-FFF2-40B4-BE49-F238E27FC236}">
                  <a16:creationId xmlns:a16="http://schemas.microsoft.com/office/drawing/2014/main" id="{27E2F17F-91C4-5E43-9FBA-EB33F87C3A49}"/>
                </a:ext>
              </a:extLst>
            </p:cNvPr>
            <p:cNvSpPr/>
            <p:nvPr/>
          </p:nvSpPr>
          <p:spPr>
            <a:xfrm>
              <a:off x="3171781" y="2795030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下矢印 40">
              <a:extLst>
                <a:ext uri="{FF2B5EF4-FFF2-40B4-BE49-F238E27FC236}">
                  <a16:creationId xmlns:a16="http://schemas.microsoft.com/office/drawing/2014/main" id="{95C3D5BB-B990-3C43-885B-C08F6484B3DF}"/>
                </a:ext>
              </a:extLst>
            </p:cNvPr>
            <p:cNvSpPr/>
            <p:nvPr/>
          </p:nvSpPr>
          <p:spPr>
            <a:xfrm>
              <a:off x="3171781" y="4726855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グラフィックス 15" descr="ニヤリとした顔 (塗りつぶしなし) 単色塗りつぶし">
              <a:extLst>
                <a:ext uri="{FF2B5EF4-FFF2-40B4-BE49-F238E27FC236}">
                  <a16:creationId xmlns:a16="http://schemas.microsoft.com/office/drawing/2014/main" id="{5569DC18-754F-0524-1A35-D501CF83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2984" y="1372116"/>
              <a:ext cx="1377192" cy="1377192"/>
            </a:xfrm>
            <a:prstGeom prst="rect">
              <a:avLst/>
            </a:prstGeom>
          </p:spPr>
        </p:pic>
        <p:pic>
          <p:nvPicPr>
            <p:cNvPr id="5" name="グラフィックス 4" descr="人工知能 枠線">
              <a:extLst>
                <a:ext uri="{FF2B5EF4-FFF2-40B4-BE49-F238E27FC236}">
                  <a16:creationId xmlns:a16="http://schemas.microsoft.com/office/drawing/2014/main" id="{41259FA2-DF08-5148-C181-C9B3610F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2984" y="3291316"/>
              <a:ext cx="1377192" cy="1377192"/>
            </a:xfrm>
            <a:prstGeom prst="rect">
              <a:avLst/>
            </a:prstGeom>
          </p:spPr>
        </p:pic>
        <p:pic>
          <p:nvPicPr>
            <p:cNvPr id="7" name="グラフィックス 6" descr="ロボット 枠線">
              <a:extLst>
                <a:ext uri="{FF2B5EF4-FFF2-40B4-BE49-F238E27FC236}">
                  <a16:creationId xmlns:a16="http://schemas.microsoft.com/office/drawing/2014/main" id="{64497E26-287F-888D-D5F9-A7F6DA053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2984" y="5151021"/>
              <a:ext cx="1377192" cy="1377192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D9997A-62B8-EFEF-EC66-B84B29B88A6A}"/>
              </a:ext>
            </a:extLst>
          </p:cNvPr>
          <p:cNvSpPr txBox="1"/>
          <p:nvPr/>
        </p:nvSpPr>
        <p:spPr>
          <a:xfrm>
            <a:off x="713213" y="1156072"/>
            <a:ext cx="7802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仮説：</a:t>
            </a:r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/>
              <a:t>感情を入力し，ロボットが行動することで，</a:t>
            </a:r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/>
              <a:t>飽きられないロボットになる．</a:t>
            </a:r>
          </a:p>
        </p:txBody>
      </p:sp>
    </p:spTree>
    <p:extLst>
      <p:ext uri="{BB962C8B-B14F-4D97-AF65-F5344CB8AC3E}">
        <p14:creationId xmlns:p14="http://schemas.microsoft.com/office/powerpoint/2010/main" val="263262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33A1D-11FF-FA40-A874-754E1210825F}"/>
              </a:ext>
            </a:extLst>
          </p:cNvPr>
          <p:cNvSpPr txBox="1">
            <a:spLocks/>
          </p:cNvSpPr>
          <p:nvPr/>
        </p:nvSpPr>
        <p:spPr>
          <a:xfrm>
            <a:off x="628649" y="328412"/>
            <a:ext cx="7886700" cy="847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/>
              <a:t>システム構成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BB95279-2312-ECC5-F673-C1593D0CDE3C}"/>
              </a:ext>
            </a:extLst>
          </p:cNvPr>
          <p:cNvGrpSpPr/>
          <p:nvPr/>
        </p:nvGrpSpPr>
        <p:grpSpPr>
          <a:xfrm>
            <a:off x="755970" y="1212279"/>
            <a:ext cx="7632058" cy="5317309"/>
            <a:chOff x="755970" y="1212279"/>
            <a:chExt cx="7632058" cy="53173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47E91C9-9C67-F5E4-AC9E-55A9CEAE5B30}"/>
                </a:ext>
              </a:extLst>
            </p:cNvPr>
            <p:cNvGrpSpPr/>
            <p:nvPr/>
          </p:nvGrpSpPr>
          <p:grpSpPr>
            <a:xfrm>
              <a:off x="2510210" y="3692385"/>
              <a:ext cx="4123579" cy="2837203"/>
              <a:chOff x="2778959" y="3692385"/>
              <a:chExt cx="4123579" cy="2837203"/>
            </a:xfrm>
          </p:grpSpPr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73B9D796-2C2E-2348-A98C-413091B37FDB}"/>
                  </a:ext>
                </a:extLst>
              </p:cNvPr>
              <p:cNvSpPr/>
              <p:nvPr/>
            </p:nvSpPr>
            <p:spPr>
              <a:xfrm>
                <a:off x="2781413" y="5912379"/>
                <a:ext cx="4121125" cy="617209"/>
              </a:xfrm>
              <a:prstGeom prst="roundRect">
                <a:avLst>
                  <a:gd name="adj" fmla="val 7048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ロボット制御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FC231277-1420-084E-952B-146B4D69DFB8}"/>
                  </a:ext>
                </a:extLst>
              </p:cNvPr>
              <p:cNvSpPr/>
              <p:nvPr/>
            </p:nvSpPr>
            <p:spPr>
              <a:xfrm>
                <a:off x="2778959" y="4802486"/>
                <a:ext cx="4121125" cy="617211"/>
              </a:xfrm>
              <a:prstGeom prst="roundRect">
                <a:avLst>
                  <a:gd name="adj" fmla="val 4255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行動決定</a:t>
                </a:r>
                <a:endParaRPr kumimoji="1" lang="en-US" altLang="ja-JP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7D08BCA3-92FD-2A49-8AEF-085FDB8382F0}"/>
                  </a:ext>
                </a:extLst>
              </p:cNvPr>
              <p:cNvSpPr/>
              <p:nvPr/>
            </p:nvSpPr>
            <p:spPr>
              <a:xfrm>
                <a:off x="2778959" y="3692385"/>
                <a:ext cx="4121125" cy="617210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感情推定</a:t>
                </a:r>
                <a:endParaRPr kumimoji="1"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下矢印 39">
                <a:extLst>
                  <a:ext uri="{FF2B5EF4-FFF2-40B4-BE49-F238E27FC236}">
                    <a16:creationId xmlns:a16="http://schemas.microsoft.com/office/drawing/2014/main" id="{27E2F17F-91C4-5E43-9FBA-EB33F87C3A49}"/>
                  </a:ext>
                </a:extLst>
              </p:cNvPr>
              <p:cNvSpPr/>
              <p:nvPr/>
            </p:nvSpPr>
            <p:spPr>
              <a:xfrm>
                <a:off x="4535766" y="4377664"/>
                <a:ext cx="417130" cy="35675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下矢印 40">
                <a:extLst>
                  <a:ext uri="{FF2B5EF4-FFF2-40B4-BE49-F238E27FC236}">
                    <a16:creationId xmlns:a16="http://schemas.microsoft.com/office/drawing/2014/main" id="{95C3D5BB-B990-3C43-885B-C08F6484B3DF}"/>
                  </a:ext>
                </a:extLst>
              </p:cNvPr>
              <p:cNvSpPr/>
              <p:nvPr/>
            </p:nvSpPr>
            <p:spPr>
              <a:xfrm>
                <a:off x="4535766" y="5487766"/>
                <a:ext cx="417130" cy="35675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2B1A618-AD09-F2D2-345F-49F903D11922}"/>
                </a:ext>
              </a:extLst>
            </p:cNvPr>
            <p:cNvGrpSpPr/>
            <p:nvPr/>
          </p:nvGrpSpPr>
          <p:grpSpPr>
            <a:xfrm>
              <a:off x="755970" y="1212279"/>
              <a:ext cx="7632058" cy="2366175"/>
              <a:chOff x="755971" y="1109177"/>
              <a:chExt cx="7632058" cy="2366175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D635002-73B2-6A4B-B197-86A83F1D862A}"/>
                  </a:ext>
                </a:extLst>
              </p:cNvPr>
              <p:cNvSpPr txBox="1"/>
              <p:nvPr/>
            </p:nvSpPr>
            <p:spPr>
              <a:xfrm>
                <a:off x="5984640" y="2226828"/>
                <a:ext cx="353059" cy="272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2800" b="1"/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8C8E7406-CFA6-B470-E1BA-EC26010B15CA}"/>
                  </a:ext>
                </a:extLst>
              </p:cNvPr>
              <p:cNvGrpSpPr/>
              <p:nvPr/>
            </p:nvGrpSpPr>
            <p:grpSpPr>
              <a:xfrm>
                <a:off x="755971" y="1109177"/>
                <a:ext cx="2033528" cy="1859210"/>
                <a:chOff x="755971" y="1109177"/>
                <a:chExt cx="2033528" cy="1859210"/>
              </a:xfrm>
            </p:grpSpPr>
            <p:pic>
              <p:nvPicPr>
                <p:cNvPr id="16" name="グラフィックス 15" descr="ニヤリとした顔 (塗りつぶしなし) 単色塗りつぶし">
                  <a:extLst>
                    <a:ext uri="{FF2B5EF4-FFF2-40B4-BE49-F238E27FC236}">
                      <a16:creationId xmlns:a16="http://schemas.microsoft.com/office/drawing/2014/main" id="{5569DC18-754F-0524-1A35-D501CF83C5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5236" y="1822973"/>
                  <a:ext cx="1074997" cy="1045419"/>
                </a:xfrm>
                <a:prstGeom prst="rect">
                  <a:avLst/>
                </a:prstGeom>
              </p:spPr>
            </p:pic>
            <p:sp>
              <p:nvSpPr>
                <p:cNvPr id="17" name="角丸四角形 16">
                  <a:extLst>
                    <a:ext uri="{FF2B5EF4-FFF2-40B4-BE49-F238E27FC236}">
                      <a16:creationId xmlns:a16="http://schemas.microsoft.com/office/drawing/2014/main" id="{EBA47D8E-0E6B-7B91-4787-CA5027371C8C}"/>
                    </a:ext>
                  </a:extLst>
                </p:cNvPr>
                <p:cNvSpPr/>
                <p:nvPr/>
              </p:nvSpPr>
              <p:spPr>
                <a:xfrm>
                  <a:off x="755971" y="1109177"/>
                  <a:ext cx="2033528" cy="1859210"/>
                </a:xfrm>
                <a:prstGeom prst="roundRect">
                  <a:avLst>
                    <a:gd name="adj" fmla="val 6117"/>
                  </a:avLst>
                </a:prstGeom>
                <a:noFill/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表情</a:t>
                  </a:r>
                  <a:endParaRPr kumimoji="1" lang="en-US" altLang="ja-JP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ja-JP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角丸四角形 19">
                <a:extLst>
                  <a:ext uri="{FF2B5EF4-FFF2-40B4-BE49-F238E27FC236}">
                    <a16:creationId xmlns:a16="http://schemas.microsoft.com/office/drawing/2014/main" id="{27DB3D9E-BDB0-C127-D307-B594F3698E98}"/>
                  </a:ext>
                </a:extLst>
              </p:cNvPr>
              <p:cNvSpPr/>
              <p:nvPr/>
            </p:nvSpPr>
            <p:spPr>
              <a:xfrm>
                <a:off x="3554007" y="1109177"/>
                <a:ext cx="2033528" cy="1859210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文章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1" name="グラフィックス 20" descr="ドキュメント 枠線">
                <a:extLst>
                  <a:ext uri="{FF2B5EF4-FFF2-40B4-BE49-F238E27FC236}">
                    <a16:creationId xmlns:a16="http://schemas.microsoft.com/office/drawing/2014/main" id="{1CA3E850-4F18-17CB-0377-6B134FF15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30771" y="182297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6A5F1AF6-704F-4816-527E-16E37E8E5612}"/>
                  </a:ext>
                </a:extLst>
              </p:cNvPr>
              <p:cNvSpPr/>
              <p:nvPr/>
            </p:nvSpPr>
            <p:spPr>
              <a:xfrm>
                <a:off x="6354501" y="1109177"/>
                <a:ext cx="2033528" cy="1859210"/>
              </a:xfrm>
              <a:prstGeom prst="roundRect">
                <a:avLst>
                  <a:gd name="adj" fmla="val 6117"/>
                </a:avLst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音声</a:t>
                </a:r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グラフィックス 14" descr="音声 単色塗りつぶし">
                <a:extLst>
                  <a:ext uri="{FF2B5EF4-FFF2-40B4-BE49-F238E27FC236}">
                    <a16:creationId xmlns:a16="http://schemas.microsoft.com/office/drawing/2014/main" id="{15C855B5-BB10-6260-2FD1-E92C26BC4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31265" y="182297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017AA073-5C55-041C-9427-9881B159A327}"/>
                  </a:ext>
                </a:extLst>
              </p:cNvPr>
              <p:cNvSpPr/>
              <p:nvPr/>
            </p:nvSpPr>
            <p:spPr>
              <a:xfrm rot="18928749">
                <a:off x="2854712" y="3098535"/>
                <a:ext cx="417130" cy="356753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下矢印 29">
                <a:extLst>
                  <a:ext uri="{FF2B5EF4-FFF2-40B4-BE49-F238E27FC236}">
                    <a16:creationId xmlns:a16="http://schemas.microsoft.com/office/drawing/2014/main" id="{8DCEF253-DA18-A63E-3AE6-73EC5ACCC725}"/>
                  </a:ext>
                </a:extLst>
              </p:cNvPr>
              <p:cNvSpPr/>
              <p:nvPr/>
            </p:nvSpPr>
            <p:spPr>
              <a:xfrm rot="13517181" flipH="1" flipV="1">
                <a:off x="5892418" y="3077614"/>
                <a:ext cx="376824" cy="397739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下矢印 32">
                <a:extLst>
                  <a:ext uri="{FF2B5EF4-FFF2-40B4-BE49-F238E27FC236}">
                    <a16:creationId xmlns:a16="http://schemas.microsoft.com/office/drawing/2014/main" id="{D0A244E4-5D4B-2516-EA95-643B21694772}"/>
                  </a:ext>
                </a:extLst>
              </p:cNvPr>
              <p:cNvSpPr/>
              <p:nvPr/>
            </p:nvSpPr>
            <p:spPr>
              <a:xfrm rot="10800000" flipH="1" flipV="1">
                <a:off x="4307322" y="3077613"/>
                <a:ext cx="376824" cy="397739"/>
              </a:xfrm>
              <a:prstGeom prst="down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A4DC5308-3C92-AC3C-8D2D-F1A39598FFD0}"/>
              </a:ext>
            </a:extLst>
          </p:cNvPr>
          <p:cNvSpPr/>
          <p:nvPr/>
        </p:nvSpPr>
        <p:spPr>
          <a:xfrm>
            <a:off x="755969" y="1211111"/>
            <a:ext cx="2033528" cy="1859210"/>
          </a:xfrm>
          <a:prstGeom prst="roundRect">
            <a:avLst>
              <a:gd name="adj" fmla="val 6117"/>
            </a:avLst>
          </a:prstGeom>
          <a:solidFill>
            <a:srgbClr val="FF2600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628648" y="1094630"/>
            <a:ext cx="7709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(5[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AWS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感情を数値化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​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8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項目に分類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，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パーセンテージで提示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​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F448CC8-C468-B740-AE04-ADA995510D3D}"/>
              </a:ext>
            </a:extLst>
          </p:cNvPr>
          <p:cNvGrpSpPr/>
          <p:nvPr/>
        </p:nvGrpSpPr>
        <p:grpSpPr>
          <a:xfrm>
            <a:off x="643245" y="2637658"/>
            <a:ext cx="7857508" cy="3668778"/>
            <a:chOff x="519045" y="2233425"/>
            <a:chExt cx="7857508" cy="366877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2714877" y="3311234"/>
              <a:ext cx="2441117" cy="1376065"/>
              <a:chOff x="3351440" y="3222693"/>
              <a:chExt cx="2441117" cy="1376065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14799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3351440" y="4137093"/>
                <a:ext cx="2441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AWS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Rekognition</a:t>
                </a:r>
                <a:endPara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5933255" y="2233425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2081409" y="3611455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5287281" y="3116626"/>
              <a:ext cx="472179" cy="1765281"/>
              <a:chOff x="5909861" y="3053574"/>
              <a:chExt cx="472179" cy="1765281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5879859" y="308578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5877652" y="4316674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E078FB65-86F9-3A4F-A786-82DF67EE43C2}"/>
                </a:ext>
              </a:extLst>
            </p:cNvPr>
            <p:cNvGrpSpPr/>
            <p:nvPr/>
          </p:nvGrpSpPr>
          <p:grpSpPr>
            <a:xfrm>
              <a:off x="519045" y="3311234"/>
              <a:ext cx="1463286" cy="1376065"/>
              <a:chOff x="925705" y="3222693"/>
              <a:chExt cx="1463286" cy="1376065"/>
            </a:xfrm>
          </p:grpSpPr>
          <p:pic>
            <p:nvPicPr>
              <p:cNvPr id="7" name="グラフィックス 6" descr="カメラ 枠線">
                <a:extLst>
                  <a:ext uri="{FF2B5EF4-FFF2-40B4-BE49-F238E27FC236}">
                    <a16:creationId xmlns:a16="http://schemas.microsoft.com/office/drawing/2014/main" id="{3B99FB35-7738-4543-AABB-EC105A88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00148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925705" y="4137093"/>
                <a:ext cx="1463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カメラ</a:t>
                </a:r>
              </a:p>
            </p:txBody>
          </p:sp>
        </p:grpSp>
      </p:grpSp>
      <p:pic>
        <p:nvPicPr>
          <p:cNvPr id="46" name="図 45">
            <a:extLst>
              <a:ext uri="{FF2B5EF4-FFF2-40B4-BE49-F238E27FC236}">
                <a16:creationId xmlns:a16="http://schemas.microsoft.com/office/drawing/2014/main" id="{8BEAB729-04B5-8245-B27E-59C672797E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688" y="5150597"/>
            <a:ext cx="14224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4FACF68-E0C7-084C-8F77-89E6DFC2C5B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8700" y="2919347"/>
            <a:ext cx="280808" cy="280808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DEB1448-393E-D845-879B-3506E38722CA}"/>
              </a:ext>
            </a:extLst>
          </p:cNvPr>
          <p:cNvSpPr txBox="1"/>
          <p:nvPr/>
        </p:nvSpPr>
        <p:spPr>
          <a:xfrm>
            <a:off x="3073371" y="5661742"/>
            <a:ext cx="197252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HAPPY: 0.99852</a:t>
            </a:r>
          </a:p>
        </p:txBody>
      </p:sp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69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, 円グラフ&#10;&#10;自動的に生成された説明">
            <a:extLst>
              <a:ext uri="{FF2B5EF4-FFF2-40B4-BE49-F238E27FC236}">
                <a16:creationId xmlns:a16="http://schemas.microsoft.com/office/drawing/2014/main" id="{BCE9B5DB-C270-7C3D-36A2-E61A52B7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0" y="544926"/>
            <a:ext cx="7231413" cy="54235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旧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表情から感情分析結果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424969E-648C-0E3D-EF85-093AC512B7D6}"/>
              </a:ext>
            </a:extLst>
          </p:cNvPr>
          <p:cNvSpPr/>
          <p:nvPr/>
        </p:nvSpPr>
        <p:spPr>
          <a:xfrm>
            <a:off x="1783411" y="5224593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400" u="sng" dirty="0">
                <a:latin typeface="Menlo" panose="020B0609030804020204" pitchFamily="49" charset="0"/>
              </a:rPr>
              <a:t>ave_motion:15.198573772091832</a:t>
            </a:r>
            <a:endParaRPr lang="en" altLang="ja-JP" sz="2400" u="sng" dirty="0">
              <a:effectLst/>
              <a:latin typeface="Menlo" panose="020B060903080402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CF25A5-08A2-F61E-6B1F-99AEDA445C96}"/>
              </a:ext>
            </a:extLst>
          </p:cNvPr>
          <p:cNvSpPr txBox="1"/>
          <p:nvPr/>
        </p:nvSpPr>
        <p:spPr>
          <a:xfrm>
            <a:off x="1519326" y="11229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実行結果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F5F1B8E-E3E1-4ECA-7C11-D8E121ADC9C2}"/>
                  </a:ext>
                </a:extLst>
              </p:cNvPr>
              <p:cNvSpPr txBox="1"/>
              <p:nvPr/>
            </p:nvSpPr>
            <p:spPr>
              <a:xfrm>
                <a:off x="1969680" y="5744188"/>
                <a:ext cx="5204630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𝐸𝑚𝑜𝑡𝑖𝑜𝑛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𝑃𝑜𝑠𝑖𝑡𝑖𝑣𝑒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0&lt;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𝑎𝑣𝑒𝑟𝑎𝑔𝑒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𝑁𝑒𝑔𝑎𝑡𝑖𝑣𝑒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  0≥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𝑎𝑣𝑒𝑟𝑎𝑔𝑒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F5F1B8E-E3E1-4ECA-7C11-D8E121ADC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80" y="5744188"/>
                <a:ext cx="5204630" cy="916148"/>
              </a:xfrm>
              <a:prstGeom prst="rect">
                <a:avLst/>
              </a:prstGeom>
              <a:blipFill>
                <a:blip r:embed="rId3"/>
                <a:stretch>
                  <a:fillRect t="-198630" b="-289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0D9CE5-84D6-88E8-0690-B89CF9CB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4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円グラフ&#10;&#10;自動的に生成された説明">
            <a:extLst>
              <a:ext uri="{FF2B5EF4-FFF2-40B4-BE49-F238E27FC236}">
                <a16:creationId xmlns:a16="http://schemas.microsoft.com/office/drawing/2014/main" id="{8AF0CF8C-0400-AD7B-D4A2-E0DDF63627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553" y="1003435"/>
            <a:ext cx="6412523" cy="509052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表情から感情分析結果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424969E-648C-0E3D-EF85-093AC512B7D6}"/>
                  </a:ext>
                </a:extLst>
              </p:cNvPr>
              <p:cNvSpPr/>
              <p:nvPr/>
            </p:nvSpPr>
            <p:spPr>
              <a:xfrm>
                <a:off x="2941584" y="5944812"/>
                <a:ext cx="3602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ja-JP" sz="3200" i="0" u="sng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Emotio</m:t>
                    </m:r>
                    <m:sSub>
                      <m:sSubPr>
                        <m:ctrlPr>
                          <a:rPr lang="en-US" altLang="ja-JP" sz="3200" b="0" i="1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altLang="ja-JP" sz="3200" i="0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ja-JP" sz="3200" b="0" i="0" u="sng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" altLang="ja-JP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HAPPY</a:t>
                </a: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424969E-648C-0E3D-EF85-093AC512B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584" y="5944812"/>
                <a:ext cx="3602846" cy="584775"/>
              </a:xfrm>
              <a:prstGeom prst="rect">
                <a:avLst/>
              </a:prstGeom>
              <a:blipFill>
                <a:blip r:embed="rId3"/>
                <a:stretch>
                  <a:fillRect l="-1053" t="-14894" r="-1053" b="-29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CF25A5-08A2-F61E-6B1F-99AEDA445C96}"/>
              </a:ext>
            </a:extLst>
          </p:cNvPr>
          <p:cNvSpPr txBox="1"/>
          <p:nvPr/>
        </p:nvSpPr>
        <p:spPr>
          <a:xfrm>
            <a:off x="1519326" y="11229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実行結果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EF44CE02-1111-4218-7DC9-9330709C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8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27108</TotalTime>
  <Words>1539</Words>
  <Application>Microsoft Office PowerPoint</Application>
  <PresentationFormat>画面に合わせる (4:3)</PresentationFormat>
  <Paragraphs>431</Paragraphs>
  <Slides>27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Menlo</vt:lpstr>
      <vt:lpstr>MS Gothic</vt:lpstr>
      <vt:lpstr>游ゴシック</vt:lpstr>
      <vt:lpstr>Arial</vt:lpstr>
      <vt:lpstr>Cambria Math</vt:lpstr>
      <vt:lpstr>Garamond</vt:lpstr>
      <vt:lpstr>Times New Roman</vt:lpstr>
      <vt:lpstr>Office テーマ</vt:lpstr>
      <vt:lpstr>福田 &amp; Yeoh ゼミ 進捗報告(5/19)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73</cp:revision>
  <dcterms:created xsi:type="dcterms:W3CDTF">2021-11-05T11:24:13Z</dcterms:created>
  <dcterms:modified xsi:type="dcterms:W3CDTF">2023-02-13T12:06:25Z</dcterms:modified>
</cp:coreProperties>
</file>