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52" r:id="rId3"/>
    <p:sldId id="360" r:id="rId4"/>
    <p:sldId id="405" r:id="rId5"/>
    <p:sldId id="334" r:id="rId6"/>
    <p:sldId id="343" r:id="rId7"/>
    <p:sldId id="400" r:id="rId8"/>
    <p:sldId id="379" r:id="rId9"/>
    <p:sldId id="335" r:id="rId10"/>
    <p:sldId id="406" r:id="rId11"/>
    <p:sldId id="34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F0F0F0"/>
    <a:srgbClr val="9DC3E7"/>
    <a:srgbClr val="FF2600"/>
    <a:srgbClr val="0096FF"/>
    <a:srgbClr val="005493"/>
    <a:srgbClr val="7A81FF"/>
    <a:srgbClr val="FFFFFF"/>
    <a:srgbClr val="FF8AD8"/>
    <a:srgbClr val="A81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D448C-3BD6-40E7-88C1-9E0A44AB3613}" v="1" dt="2023-02-13T12:06:37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5915"/>
  </p:normalViewPr>
  <p:slideViewPr>
    <p:cSldViewPr snapToGrid="0" snapToObjects="1">
      <p:cViewPr varScale="1">
        <p:scale>
          <a:sx n="32" d="100"/>
          <a:sy n="32" d="100"/>
        </p:scale>
        <p:origin x="1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8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D2F7-D1D8-E142-90F9-71BE4190249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25A3-E598-044B-99E4-2B0CC447C6E8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498B-FC4C-FE4F-AD44-CD2371EE6DB7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209B-9F4D-B543-89CD-86E75AC1CEC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30ED-7410-094B-9FF6-C267B7DBFC2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0545-303E-DA43-9AD2-235A4B1A907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F351-6142-0F46-BDC8-715CC241CCF1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1EAE-8174-5041-8C18-948468AAA84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B33F-77B3-2547-A63D-28853F30323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792B-6CD9-1B47-8895-3FE85DC6F49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9FCF-2D3E-F74A-BD0D-5484C82753A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E9A6-9B91-5C43-97E9-3FD3D59C48B3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sv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3.svg"/><Relationship Id="rId5" Type="http://schemas.openxmlformats.org/officeDocument/2006/relationships/image" Target="../media/image13.sv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福田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Yeoh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ゼミ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(5/30)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550" y="3807617"/>
            <a:ext cx="7132899" cy="238759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佐賀大学　理工学部 </a:t>
            </a:r>
            <a:r>
              <a:rPr kumimoji="1" lang="en-US" altLang="ja-JP" dirty="0"/>
              <a:t>CPS</a:t>
            </a:r>
            <a:r>
              <a:rPr kumimoji="1" lang="ja-JP" altLang="en-US" dirty="0"/>
              <a:t>研究室　</a:t>
            </a:r>
            <a:endParaRPr kumimoji="1" lang="en-US" altLang="ja-JP" dirty="0"/>
          </a:p>
          <a:p>
            <a:pPr algn="l"/>
            <a:r>
              <a:rPr lang="en-US" altLang="ja-JP" dirty="0"/>
              <a:t>	</a:t>
            </a:r>
            <a:r>
              <a:rPr lang="ja-JP" altLang="en-US" dirty="0"/>
              <a:t>指導教員：</a:t>
            </a:r>
            <a:r>
              <a:rPr lang="en-US" altLang="ja-JP" dirty="0"/>
              <a:t>	</a:t>
            </a:r>
            <a:r>
              <a:rPr lang="ja-JP" altLang="en-US" dirty="0"/>
              <a:t>福田</a:t>
            </a:r>
            <a:r>
              <a:rPr lang="en-US" altLang="ja-JP" dirty="0"/>
              <a:t> </a:t>
            </a:r>
            <a:r>
              <a:rPr lang="ja-JP" altLang="en-US" dirty="0"/>
              <a:t>修</a:t>
            </a:r>
            <a:r>
              <a:rPr lang="en-US" altLang="ja-JP" dirty="0"/>
              <a:t> </a:t>
            </a:r>
            <a:r>
              <a:rPr lang="ja-JP" altLang="en-US" dirty="0"/>
              <a:t>教授</a:t>
            </a:r>
            <a:endParaRPr lang="en-US" altLang="ja-JP" dirty="0"/>
          </a:p>
          <a:p>
            <a:pPr algn="l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Yeoh Wen Liang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プロジェクト助教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 dirty="0"/>
          </a:p>
        </p:txBody>
      </p:sp>
      <p:sp>
        <p:nvSpPr>
          <p:cNvPr id="7" name="スライド番号プレースホルダー 2">
            <a:extLst>
              <a:ext uri="{FF2B5EF4-FFF2-40B4-BE49-F238E27FC236}">
                <a16:creationId xmlns:a16="http://schemas.microsoft.com/office/drawing/2014/main" id="{3DC9F5C9-154A-CE9A-4BA5-0F55C76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730161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5136526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719408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・実験準備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3420" y="5165016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・実験の方向性が決定 </a:t>
            </a:r>
            <a:r>
              <a:rPr kumimoji="1"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・基礎知識の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復習．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57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ja-JP" altLang="en-US" sz="4000"/>
              <a:t>ご清聴ありがとうございました．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r>
              <a:rPr lang="ja-JP" altLang="en-US"/>
              <a:t>指導教員：福田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52D87-1EB3-EB4A-8BAA-44076728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1707" y="6481000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1195114" y="1087128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表情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文章</a:t>
            </a:r>
            <a:r>
              <a:rPr kumimoji="1" lang="en-US" altLang="ja-JP" sz="4000" dirty="0"/>
              <a:t>/</a:t>
            </a:r>
            <a:r>
              <a:rPr kumimoji="1" lang="ja-JP" altLang="en-US" sz="4000"/>
              <a:t>声色から感情分析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599337" y="2730161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599337" y="5136526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進路設計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・実験準備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719408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院進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・実験準備</a:t>
            </a:r>
            <a:endParaRPr kumimoji="1" lang="en-US" altLang="ja-JP" sz="2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23420" y="5165016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・実験の方向性が決定 </a:t>
            </a:r>
            <a:r>
              <a:rPr kumimoji="1"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・基礎知識の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復習．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0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38A5E58-342F-21C0-83A6-F2A1DF49E1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752" y="1969347"/>
            <a:ext cx="2002602" cy="200850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矢印 13">
            <a:extLst>
              <a:ext uri="{FF2B5EF4-FFF2-40B4-BE49-F238E27FC236}">
                <a16:creationId xmlns:a16="http://schemas.microsoft.com/office/drawing/2014/main" id="{91620F8A-6270-724C-8B98-93247D2BE6A9}"/>
              </a:ext>
            </a:extLst>
          </p:cNvPr>
          <p:cNvSpPr/>
          <p:nvPr/>
        </p:nvSpPr>
        <p:spPr>
          <a:xfrm rot="16200000">
            <a:off x="4134472" y="2694472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CE755-C91F-8D48-9575-53FAD3AB48CB}"/>
              </a:ext>
            </a:extLst>
          </p:cNvPr>
          <p:cNvSpPr txBox="1"/>
          <p:nvPr/>
        </p:nvSpPr>
        <p:spPr>
          <a:xfrm>
            <a:off x="1211663" y="1103275"/>
            <a:ext cx="6720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犬に近いペットロボットを開発する．</a:t>
            </a:r>
            <a:endParaRPr kumimoji="1" lang="en-US" altLang="ja-JP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飽きる・・・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物理的・心理的）距離が離れること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F172FC4-8292-124D-86F8-8F2B4017DF0D}"/>
              </a:ext>
            </a:extLst>
          </p:cNvPr>
          <p:cNvGrpSpPr/>
          <p:nvPr/>
        </p:nvGrpSpPr>
        <p:grpSpPr>
          <a:xfrm>
            <a:off x="162541" y="2243957"/>
            <a:ext cx="3992270" cy="4102688"/>
            <a:chOff x="312532" y="2212002"/>
            <a:chExt cx="3992270" cy="4102688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2FB29C37-3BBD-2746-A432-2F0C59B563BB}"/>
                </a:ext>
              </a:extLst>
            </p:cNvPr>
            <p:cNvGrpSpPr/>
            <p:nvPr/>
          </p:nvGrpSpPr>
          <p:grpSpPr>
            <a:xfrm>
              <a:off x="312532" y="4404369"/>
              <a:ext cx="3992270" cy="1910321"/>
              <a:chOff x="312532" y="4412691"/>
              <a:chExt cx="3992270" cy="1910321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ABFC57-451B-BE4F-8661-C8442A9630E7}"/>
                  </a:ext>
                </a:extLst>
              </p:cNvPr>
              <p:cNvSpPr txBox="1"/>
              <p:nvPr/>
            </p:nvSpPr>
            <p:spPr>
              <a:xfrm>
                <a:off x="312532" y="4412691"/>
                <a:ext cx="3992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Aibo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言葉だけ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ダメ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, “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いけない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4F39DAF-C12B-ED47-8CD2-1584AECE6C1F}"/>
                  </a:ext>
                </a:extLst>
              </p:cNvPr>
              <p:cNvSpPr txBox="1"/>
              <p:nvPr/>
            </p:nvSpPr>
            <p:spPr>
              <a:xfrm>
                <a:off x="457038" y="5492015"/>
                <a:ext cx="37032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u="sng" dirty="0">
                    <a:solidFill>
                      <a:srgbClr val="FF0000"/>
                    </a:solidFill>
                  </a:rPr>
                  <a:t>感情の理解として</a:t>
                </a:r>
                <a:r>
                  <a:rPr kumimoji="1" lang="ja-JP" altLang="en-US" sz="2400" u="sng">
                    <a:solidFill>
                      <a:srgbClr val="FF0000"/>
                    </a:solidFill>
                  </a:rPr>
                  <a:t>は不十分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2400" u="sng">
                    <a:solidFill>
                      <a:srgbClr val="FF0000"/>
                    </a:solidFill>
                  </a:rPr>
                  <a:t>→　行動が単純で飽きる</a:t>
                </a:r>
                <a:endParaRPr kumimoji="1" lang="en-US" altLang="ja-JP" sz="24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C3EF29F8-604C-2949-8774-C2D1061E358B}"/>
                </a:ext>
              </a:extLst>
            </p:cNvPr>
            <p:cNvGrpSpPr/>
            <p:nvPr/>
          </p:nvGrpSpPr>
          <p:grpSpPr>
            <a:xfrm>
              <a:off x="1082519" y="2212002"/>
              <a:ext cx="1840568" cy="1915706"/>
              <a:chOff x="1082519" y="2212002"/>
              <a:chExt cx="1840568" cy="1915706"/>
            </a:xfrm>
          </p:grpSpPr>
          <p:pic>
            <p:nvPicPr>
              <p:cNvPr id="22" name="図 21" descr="小さい, 座る, テーブル, 持つ が含まれている画像&#10;&#10;自動的に生成された説明">
                <a:extLst>
                  <a:ext uri="{FF2B5EF4-FFF2-40B4-BE49-F238E27FC236}">
                    <a16:creationId xmlns:a16="http://schemas.microsoft.com/office/drawing/2014/main" id="{7B17C6D1-9959-BB4A-8F83-8AB80E7A54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235032" y="2212002"/>
                <a:ext cx="1535541" cy="1733899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197876-DA13-1F43-82F8-8457CCCFA3F1}"/>
                  </a:ext>
                </a:extLst>
              </p:cNvPr>
              <p:cNvSpPr txBox="1"/>
              <p:nvPr/>
            </p:nvSpPr>
            <p:spPr>
              <a:xfrm>
                <a:off x="1082519" y="3912264"/>
                <a:ext cx="18405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ja-JP" sz="800" dirty="0">
                    <a:solidFill>
                      <a:schemeClr val="accent1"/>
                    </a:solidFill>
                  </a:rPr>
                  <a:t>https://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aibo.sony.jp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/feature/</a:t>
                </a:r>
                <a:r>
                  <a:rPr kumimoji="1" lang="en" altLang="ja-JP" sz="800" dirty="0" err="1">
                    <a:solidFill>
                      <a:schemeClr val="accent1"/>
                    </a:solidFill>
                  </a:rPr>
                  <a:t>ichigomilk</a:t>
                </a:r>
                <a:r>
                  <a:rPr kumimoji="1" lang="en" altLang="ja-JP" sz="800" dirty="0">
                    <a:solidFill>
                      <a:schemeClr val="accent1"/>
                    </a:solidFill>
                  </a:rPr>
                  <a:t>/</a:t>
                </a:r>
                <a:endParaRPr kumimoji="1" lang="ja-JP" altLang="en-US" sz="8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E046DB0-E343-843F-AFD2-5B824F5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A341E13-8EE6-4987-34D4-0CC2F2180E27}"/>
              </a:ext>
            </a:extLst>
          </p:cNvPr>
          <p:cNvGrpSpPr/>
          <p:nvPr/>
        </p:nvGrpSpPr>
        <p:grpSpPr>
          <a:xfrm>
            <a:off x="5311984" y="4029774"/>
            <a:ext cx="3669475" cy="2434057"/>
            <a:chOff x="5311984" y="4029774"/>
            <a:chExt cx="3669475" cy="2434057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724FE840-3526-9548-999E-2A86201AF22F}"/>
                </a:ext>
              </a:extLst>
            </p:cNvPr>
            <p:cNvGrpSpPr/>
            <p:nvPr/>
          </p:nvGrpSpPr>
          <p:grpSpPr>
            <a:xfrm>
              <a:off x="5311984" y="4029774"/>
              <a:ext cx="3669475" cy="2434057"/>
              <a:chOff x="5296394" y="3789153"/>
              <a:chExt cx="3669475" cy="2434057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C2D3C0F6-F392-3843-B4C2-2CED04CA2250}"/>
                  </a:ext>
                </a:extLst>
              </p:cNvPr>
              <p:cNvSpPr/>
              <p:nvPr/>
            </p:nvSpPr>
            <p:spPr>
              <a:xfrm>
                <a:off x="5296394" y="4019986"/>
                <a:ext cx="3669475" cy="2203224"/>
              </a:xfrm>
              <a:prstGeom prst="round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95EB0A-DB67-F840-8B25-FD7AB89DDE8A}"/>
                  </a:ext>
                </a:extLst>
              </p:cNvPr>
              <p:cNvSpPr txBox="1"/>
              <p:nvPr/>
            </p:nvSpPr>
            <p:spPr>
              <a:xfrm>
                <a:off x="6239932" y="3789153"/>
                <a:ext cx="171875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で学習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FC4FAF0-A15D-214D-97F9-629B60EAEC3F}"/>
                  </a:ext>
                </a:extLst>
              </p:cNvPr>
              <p:cNvSpPr txBox="1"/>
              <p:nvPr/>
            </p:nvSpPr>
            <p:spPr>
              <a:xfrm>
                <a:off x="6112655" y="4437375"/>
                <a:ext cx="10608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表情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文章</a:t>
                </a:r>
                <a:endPara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声色</a:t>
                </a:r>
                <a:endPara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ECB3675-8842-AA60-AC0A-905C945A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56121" y="4999890"/>
              <a:ext cx="1236311" cy="925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92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 dirty="0"/>
              <a:t>本研究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635002-73B2-6A4B-B197-86A83F1D862A}"/>
              </a:ext>
            </a:extLst>
          </p:cNvPr>
          <p:cNvSpPr txBox="1"/>
          <p:nvPr/>
        </p:nvSpPr>
        <p:spPr>
          <a:xfrm>
            <a:off x="5984640" y="2226828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546DDB0-8A09-4DA7-652E-2FB1615831BF}"/>
              </a:ext>
            </a:extLst>
          </p:cNvPr>
          <p:cNvGrpSpPr/>
          <p:nvPr/>
        </p:nvGrpSpPr>
        <p:grpSpPr>
          <a:xfrm>
            <a:off x="1864047" y="2762814"/>
            <a:ext cx="5415904" cy="3913967"/>
            <a:chOff x="921795" y="1372116"/>
            <a:chExt cx="6938381" cy="5156097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73B9D796-2C2E-2348-A98C-413091B37FDB}"/>
                </a:ext>
              </a:extLst>
            </p:cNvPr>
            <p:cNvSpPr/>
            <p:nvPr/>
          </p:nvSpPr>
          <p:spPr>
            <a:xfrm>
              <a:off x="924259" y="5433074"/>
              <a:ext cx="5279623" cy="813086"/>
            </a:xfrm>
            <a:prstGeom prst="roundRect">
              <a:avLst>
                <a:gd name="adj" fmla="val 7048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ロボット制御</a:t>
              </a:r>
              <a:endParaRPr kumimoji="1" lang="en-US" altLang="ja-JP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FC231277-1420-084E-952B-146B4D69DFB8}"/>
                </a:ext>
              </a:extLst>
            </p:cNvPr>
            <p:cNvSpPr/>
            <p:nvPr/>
          </p:nvSpPr>
          <p:spPr>
            <a:xfrm>
              <a:off x="921795" y="3573368"/>
              <a:ext cx="5279623" cy="813088"/>
            </a:xfrm>
            <a:prstGeom prst="roundRect">
              <a:avLst>
                <a:gd name="adj" fmla="val 4255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行動決定</a:t>
              </a:r>
              <a:endParaRPr kumimoji="1" lang="en-US" altLang="ja-JP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7D08BCA3-92FD-2A49-8AEF-085FDB8382F0}"/>
                </a:ext>
              </a:extLst>
            </p:cNvPr>
            <p:cNvSpPr/>
            <p:nvPr/>
          </p:nvSpPr>
          <p:spPr>
            <a:xfrm>
              <a:off x="924260" y="1654169"/>
              <a:ext cx="5279623" cy="813087"/>
            </a:xfrm>
            <a:prstGeom prst="roundRect">
              <a:avLst>
                <a:gd name="adj" fmla="val 6117"/>
              </a:avLst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感情推定</a:t>
              </a:r>
              <a:endParaRPr kumimoji="1" lang="en-US" altLang="ja-JP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下矢印 39">
              <a:extLst>
                <a:ext uri="{FF2B5EF4-FFF2-40B4-BE49-F238E27FC236}">
                  <a16:creationId xmlns:a16="http://schemas.microsoft.com/office/drawing/2014/main" id="{27E2F17F-91C4-5E43-9FBA-EB33F87C3A49}"/>
                </a:ext>
              </a:extLst>
            </p:cNvPr>
            <p:cNvSpPr/>
            <p:nvPr/>
          </p:nvSpPr>
          <p:spPr>
            <a:xfrm>
              <a:off x="3171781" y="2795030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下矢印 40">
              <a:extLst>
                <a:ext uri="{FF2B5EF4-FFF2-40B4-BE49-F238E27FC236}">
                  <a16:creationId xmlns:a16="http://schemas.microsoft.com/office/drawing/2014/main" id="{95C3D5BB-B990-3C43-885B-C08F6484B3DF}"/>
                </a:ext>
              </a:extLst>
            </p:cNvPr>
            <p:cNvSpPr/>
            <p:nvPr/>
          </p:nvSpPr>
          <p:spPr>
            <a:xfrm>
              <a:off x="3171781" y="4726855"/>
              <a:ext cx="534390" cy="46997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グラフィックス 15" descr="ニヤリとした顔 (塗りつぶしなし) 単色塗りつぶし">
              <a:extLst>
                <a:ext uri="{FF2B5EF4-FFF2-40B4-BE49-F238E27FC236}">
                  <a16:creationId xmlns:a16="http://schemas.microsoft.com/office/drawing/2014/main" id="{5569DC18-754F-0524-1A35-D501CF83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2984" y="1372116"/>
              <a:ext cx="1377192" cy="1377192"/>
            </a:xfrm>
            <a:prstGeom prst="rect">
              <a:avLst/>
            </a:prstGeom>
          </p:spPr>
        </p:pic>
        <p:pic>
          <p:nvPicPr>
            <p:cNvPr id="5" name="グラフィックス 4" descr="人工知能 枠線">
              <a:extLst>
                <a:ext uri="{FF2B5EF4-FFF2-40B4-BE49-F238E27FC236}">
                  <a16:creationId xmlns:a16="http://schemas.microsoft.com/office/drawing/2014/main" id="{41259FA2-DF08-5148-C181-C9B3610F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82984" y="3291316"/>
              <a:ext cx="1377192" cy="1377192"/>
            </a:xfrm>
            <a:prstGeom prst="rect">
              <a:avLst/>
            </a:prstGeom>
          </p:spPr>
        </p:pic>
        <p:pic>
          <p:nvPicPr>
            <p:cNvPr id="7" name="グラフィックス 6" descr="ロボット 枠線">
              <a:extLst>
                <a:ext uri="{FF2B5EF4-FFF2-40B4-BE49-F238E27FC236}">
                  <a16:creationId xmlns:a16="http://schemas.microsoft.com/office/drawing/2014/main" id="{64497E26-287F-888D-D5F9-A7F6DA05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82984" y="5151021"/>
              <a:ext cx="1377192" cy="1377192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9997A-62B8-EFEF-EC66-B84B29B88A6A}"/>
              </a:ext>
            </a:extLst>
          </p:cNvPr>
          <p:cNvSpPr txBox="1"/>
          <p:nvPr/>
        </p:nvSpPr>
        <p:spPr>
          <a:xfrm>
            <a:off x="713213" y="1156072"/>
            <a:ext cx="78021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仮説：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感情を入力し，ロボットが行動することで，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飽きられないロボットになる．</a:t>
            </a:r>
          </a:p>
        </p:txBody>
      </p:sp>
    </p:spTree>
    <p:extLst>
      <p:ext uri="{BB962C8B-B14F-4D97-AF65-F5344CB8AC3E}">
        <p14:creationId xmlns:p14="http://schemas.microsoft.com/office/powerpoint/2010/main" val="264655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33A1D-11FF-FA40-A874-754E1210825F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実験概要</a:t>
            </a:r>
            <a:endParaRPr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635002-73B2-6A4B-B197-86A83F1D862A}"/>
              </a:ext>
            </a:extLst>
          </p:cNvPr>
          <p:cNvSpPr txBox="1"/>
          <p:nvPr/>
        </p:nvSpPr>
        <p:spPr>
          <a:xfrm>
            <a:off x="5984640" y="2226828"/>
            <a:ext cx="353059" cy="27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b="1"/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12EBA5CF-B915-AE49-BD1D-C465A89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8878" y="6421308"/>
            <a:ext cx="2943234" cy="510947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D9997A-62B8-EFEF-EC66-B84B29B88A6A}"/>
              </a:ext>
            </a:extLst>
          </p:cNvPr>
          <p:cNvSpPr txBox="1"/>
          <p:nvPr/>
        </p:nvSpPr>
        <p:spPr>
          <a:xfrm>
            <a:off x="147549" y="1085306"/>
            <a:ext cx="8848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&lt; </a:t>
            </a:r>
            <a:r>
              <a:rPr kumimoji="1" lang="ja-JP" altLang="en-US" sz="3200" dirty="0"/>
              <a:t>目的 </a:t>
            </a:r>
            <a:r>
              <a:rPr kumimoji="1" lang="en-US" altLang="ja-JP" sz="3200" dirty="0"/>
              <a:t>&gt;</a:t>
            </a:r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表情，音声情報から感情推定の妥当性を検証．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C3C1BF-8D1F-7798-6117-8439E3402423}"/>
              </a:ext>
            </a:extLst>
          </p:cNvPr>
          <p:cNvSpPr txBox="1"/>
          <p:nvPr/>
        </p:nvSpPr>
        <p:spPr>
          <a:xfrm>
            <a:off x="179608" y="2257966"/>
            <a:ext cx="878477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&lt; </a:t>
            </a:r>
            <a:r>
              <a:rPr kumimoji="1" lang="ja-JP" altLang="en-US" sz="3200" dirty="0"/>
              <a:t>方法 </a:t>
            </a:r>
            <a:r>
              <a:rPr kumimoji="1" lang="en-US" altLang="ja-JP" sz="3200" dirty="0"/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被験者は８種類の感情から</a:t>
            </a:r>
            <a:r>
              <a:rPr kumimoji="1" lang="ja-JP" altLang="en-US" sz="2800" dirty="0">
                <a:solidFill>
                  <a:srgbClr val="FF0000"/>
                </a:solidFill>
              </a:rPr>
              <a:t>指定された感情</a:t>
            </a:r>
            <a:r>
              <a:rPr kumimoji="1" lang="ja-JP" altLang="en-US" sz="2800" dirty="0"/>
              <a:t>を表現．</a:t>
            </a:r>
            <a:endParaRPr kumimoji="1" lang="en-US" altLang="ja-JP" sz="2800" dirty="0"/>
          </a:p>
          <a:p>
            <a:pPr lvl="2"/>
            <a:r>
              <a:rPr kumimoji="1" lang="ja-JP" altLang="en-US" sz="2400" dirty="0"/>
              <a:t>　　</a:t>
            </a:r>
            <a:r>
              <a:rPr kumimoji="1" lang="en-US" altLang="ja-JP" sz="2400" dirty="0"/>
              <a:t>		</a:t>
            </a:r>
            <a:r>
              <a:rPr kumimoji="1" lang="ja-JP" altLang="en-US" sz="2400" dirty="0"/>
              <a:t>→ 感情の表現力をスコア化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指定される感情は</a:t>
            </a:r>
            <a:r>
              <a:rPr kumimoji="1" lang="ja-JP" altLang="en-US" sz="2800" dirty="0">
                <a:solidFill>
                  <a:srgbClr val="FF0000"/>
                </a:solidFill>
              </a:rPr>
              <a:t>ランダム</a:t>
            </a:r>
            <a:r>
              <a:rPr kumimoji="1" lang="ja-JP" altLang="en-US" sz="2800" dirty="0"/>
              <a:t>．</a:t>
            </a:r>
            <a:endParaRPr kumimoji="1"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各感情を</a:t>
            </a:r>
            <a:r>
              <a:rPr kumimoji="1" lang="ja-JP" altLang="en-US" sz="2800" dirty="0">
                <a:solidFill>
                  <a:srgbClr val="FF0000"/>
                </a:solidFill>
              </a:rPr>
              <a:t>３回ずつ計測</a:t>
            </a:r>
            <a:r>
              <a:rPr kumimoji="1" lang="ja-JP" altLang="en-US" sz="2800" dirty="0"/>
              <a:t>する．</a:t>
            </a:r>
            <a:endParaRPr kumimoji="1"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第三者（複数人）からの感情推定を実施．</a:t>
            </a:r>
            <a:endParaRPr kumimoji="1"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音声情報は，</a:t>
            </a:r>
            <a:r>
              <a:rPr kumimoji="1" lang="ja-JP" altLang="en-US" sz="2800" dirty="0">
                <a:solidFill>
                  <a:srgbClr val="FF0000"/>
                </a:solidFill>
              </a:rPr>
              <a:t>発声練習の文章</a:t>
            </a:r>
            <a:r>
              <a:rPr kumimoji="1" lang="ja-JP" altLang="en-US" sz="2800" dirty="0"/>
              <a:t>．</a:t>
            </a:r>
            <a:endParaRPr kumimoji="1" lang="en-US" altLang="ja-JP" sz="2800" dirty="0"/>
          </a:p>
          <a:p>
            <a:pPr lvl="2"/>
            <a:r>
              <a:rPr kumimoji="1" lang="en-US" altLang="ja-JP" sz="2400" dirty="0"/>
              <a:t>		</a:t>
            </a:r>
            <a:r>
              <a:rPr kumimoji="1" lang="ja-JP" altLang="en-US" sz="2400" dirty="0"/>
              <a:t>→あめんぼ あかいな あいうえお 等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被験者に自己評価，自己採点を実施．（信頼度 低）</a:t>
            </a:r>
            <a:endParaRPr kumimoji="1"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実験</a:t>
            </a:r>
            <a:r>
              <a:rPr kumimoji="1" lang="ja-JP" altLang="en-US" sz="2800" dirty="0">
                <a:solidFill>
                  <a:srgbClr val="FF0000"/>
                </a:solidFill>
              </a:rPr>
              <a:t>環境は</a:t>
            </a:r>
            <a:r>
              <a:rPr kumimoji="1" lang="ja-JP" altLang="en-US" sz="2800">
                <a:solidFill>
                  <a:srgbClr val="FF0000"/>
                </a:solidFill>
              </a:rPr>
              <a:t>一定</a:t>
            </a:r>
            <a:r>
              <a:rPr kumimoji="1" lang="ja-JP" altLang="en-US" sz="2800"/>
              <a:t>．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3262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表情から感情分析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628648" y="1094630"/>
            <a:ext cx="770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(5[</a:t>
            </a:r>
            <a:r>
              <a:rPr kumimoji="1"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AWS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感情を数値化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	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　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8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項目に分類</a:t>
            </a:r>
            <a:r>
              <a: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ja-JP" altLang="ja-JP" sz="24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パーセンテージで提示</a:t>
            </a:r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​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643245" y="2637658"/>
            <a:ext cx="7857508" cy="3668778"/>
            <a:chOff x="519045" y="2233425"/>
            <a:chExt cx="7857508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714877" y="3311234"/>
              <a:ext cx="2441117" cy="1376065"/>
              <a:chOff x="3351440" y="3222693"/>
              <a:chExt cx="2441117" cy="137606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351440" y="4137093"/>
                <a:ext cx="2441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AWS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Rekognition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078FB65-86F9-3A4F-A786-82DF67EE43C2}"/>
                </a:ext>
              </a:extLst>
            </p:cNvPr>
            <p:cNvGrpSpPr/>
            <p:nvPr/>
          </p:nvGrpSpPr>
          <p:grpSpPr>
            <a:xfrm>
              <a:off x="519045" y="3311234"/>
              <a:ext cx="1463286" cy="1376065"/>
              <a:chOff x="925705" y="3222693"/>
              <a:chExt cx="1463286" cy="1376065"/>
            </a:xfrm>
          </p:grpSpPr>
          <p:pic>
            <p:nvPicPr>
              <p:cNvPr id="7" name="グラフィックス 6" descr="カメラ 枠線">
                <a:extLst>
                  <a:ext uri="{FF2B5EF4-FFF2-40B4-BE49-F238E27FC236}">
                    <a16:creationId xmlns:a16="http://schemas.microsoft.com/office/drawing/2014/main" id="{3B99FB35-7738-4543-AABB-EC105A88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148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925705" y="4137093"/>
                <a:ext cx="14632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カメラ</a:t>
                </a:r>
              </a:p>
            </p:txBody>
          </p:sp>
        </p:grpSp>
      </p:grpSp>
      <p:pic>
        <p:nvPicPr>
          <p:cNvPr id="46" name="図 45">
            <a:extLst>
              <a:ext uri="{FF2B5EF4-FFF2-40B4-BE49-F238E27FC236}">
                <a16:creationId xmlns:a16="http://schemas.microsoft.com/office/drawing/2014/main" id="{8BEAB729-04B5-8245-B27E-59C672797E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688" y="5150597"/>
            <a:ext cx="14224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4FACF68-E0C7-084C-8F77-89E6DFC2C5B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8700" y="2919347"/>
            <a:ext cx="280808" cy="280808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DEB1448-393E-D845-879B-3506E38722CA}"/>
              </a:ext>
            </a:extLst>
          </p:cNvPr>
          <p:cNvSpPr txBox="1"/>
          <p:nvPr/>
        </p:nvSpPr>
        <p:spPr>
          <a:xfrm>
            <a:off x="3073371" y="5661742"/>
            <a:ext cx="197252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HAPPY: 0.99852</a:t>
            </a:r>
          </a:p>
        </p:txBody>
      </p:sp>
      <p:sp>
        <p:nvSpPr>
          <p:cNvPr id="31" name="スライド番号プレースホルダー 2">
            <a:extLst>
              <a:ext uri="{FF2B5EF4-FFF2-40B4-BE49-F238E27FC236}">
                <a16:creationId xmlns:a16="http://schemas.microsoft.com/office/drawing/2014/main" id="{A0C3CEC5-C432-7774-D799-C01B909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文章から感情分析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2E78A7-3C8C-824B-B9F8-55F07E5633F5}"/>
              </a:ext>
            </a:extLst>
          </p:cNvPr>
          <p:cNvSpPr txBox="1"/>
          <p:nvPr/>
        </p:nvSpPr>
        <p:spPr>
          <a:xfrm>
            <a:off x="717299" y="1332027"/>
            <a:ext cx="770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Julius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（モデル検討中）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ja-JP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→音声をテキストに変換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B429AE-F7C5-5E46-B1D3-D6E48B8D4418}"/>
              </a:ext>
            </a:extLst>
          </p:cNvPr>
          <p:cNvGrpSpPr/>
          <p:nvPr/>
        </p:nvGrpSpPr>
        <p:grpSpPr>
          <a:xfrm>
            <a:off x="195752" y="2687573"/>
            <a:ext cx="8752494" cy="3668778"/>
            <a:chOff x="324089" y="2623930"/>
            <a:chExt cx="8752494" cy="3668778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1493870" y="3679105"/>
              <a:ext cx="1846980" cy="1351995"/>
              <a:chOff x="2066231" y="3186331"/>
              <a:chExt cx="1846980" cy="1351995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30255" y="31863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2066231" y="4076661"/>
                <a:ext cx="184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テキスト変換</a:t>
                </a: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6633285" y="2623930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1123647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6268203" y="3112196"/>
              <a:ext cx="497037" cy="2389447"/>
              <a:chOff x="6293784" y="2689624"/>
              <a:chExt cx="497037" cy="2389447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6261575" y="272183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6288640" y="4576890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5C620B0-0C14-8B4F-8B32-C44193351BDD}"/>
                </a:ext>
              </a:extLst>
            </p:cNvPr>
            <p:cNvGrpSpPr/>
            <p:nvPr/>
          </p:nvGrpSpPr>
          <p:grpSpPr>
            <a:xfrm>
              <a:off x="324089" y="3661222"/>
              <a:ext cx="963725" cy="1369877"/>
              <a:chOff x="324089" y="3661222"/>
              <a:chExt cx="963725" cy="1369877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0A2FC43-A34C-754E-92D6-E8A64AE96C28}"/>
                  </a:ext>
                </a:extLst>
              </p:cNvPr>
              <p:cNvSpPr txBox="1"/>
              <p:nvPr/>
            </p:nvSpPr>
            <p:spPr>
              <a:xfrm>
                <a:off x="324089" y="4569434"/>
                <a:ext cx="963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マイク</a:t>
                </a:r>
              </a:p>
            </p:txBody>
          </p:sp>
          <p:pic>
            <p:nvPicPr>
              <p:cNvPr id="4" name="グラフィックス 3" descr="無線マイク 枠線">
                <a:extLst>
                  <a:ext uri="{FF2B5EF4-FFF2-40B4-BE49-F238E27FC236}">
                    <a16:creationId xmlns:a16="http://schemas.microsoft.com/office/drawing/2014/main" id="{EBBC0EE3-F8FA-8546-AD32-94FFCFE0F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8752" y="36612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1" name="下矢印 30">
              <a:extLst>
                <a:ext uri="{FF2B5EF4-FFF2-40B4-BE49-F238E27FC236}">
                  <a16:creationId xmlns:a16="http://schemas.microsoft.com/office/drawing/2014/main" id="{6C269257-A5C7-9445-9CF4-75A4E51867CB}"/>
                </a:ext>
              </a:extLst>
            </p:cNvPr>
            <p:cNvSpPr/>
            <p:nvPr/>
          </p:nvSpPr>
          <p:spPr>
            <a:xfrm rot="16200000">
              <a:off x="3176683" y="3949828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下矢印 38">
              <a:extLst>
                <a:ext uri="{FF2B5EF4-FFF2-40B4-BE49-F238E27FC236}">
                  <a16:creationId xmlns:a16="http://schemas.microsoft.com/office/drawing/2014/main" id="{6E56FFED-0BA7-4747-982E-EE067DCDE026}"/>
                </a:ext>
              </a:extLst>
            </p:cNvPr>
            <p:cNvSpPr/>
            <p:nvPr/>
          </p:nvSpPr>
          <p:spPr>
            <a:xfrm rot="16200000">
              <a:off x="4614166" y="3937681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534FD63-5F93-0F4C-ABCD-AB7A2A7B0E6D}"/>
                </a:ext>
              </a:extLst>
            </p:cNvPr>
            <p:cNvGrpSpPr/>
            <p:nvPr/>
          </p:nvGrpSpPr>
          <p:grpSpPr>
            <a:xfrm>
              <a:off x="3546906" y="3727614"/>
              <a:ext cx="1231427" cy="1303485"/>
              <a:chOff x="3649998" y="3727614"/>
              <a:chExt cx="1231427" cy="1303485"/>
            </a:xfrm>
          </p:grpSpPr>
          <p:pic>
            <p:nvPicPr>
              <p:cNvPr id="8" name="グラフィックス 7" descr="チャットの吹き出し 枠線">
                <a:extLst>
                  <a:ext uri="{FF2B5EF4-FFF2-40B4-BE49-F238E27FC236}">
                    <a16:creationId xmlns:a16="http://schemas.microsoft.com/office/drawing/2014/main" id="{77E3145A-A401-A145-90A3-D949395E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06103" y="3727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2FF0D7D-C50C-694A-81DB-AAA2AEF7D6B6}"/>
                  </a:ext>
                </a:extLst>
              </p:cNvPr>
              <p:cNvSpPr txBox="1"/>
              <p:nvPr/>
            </p:nvSpPr>
            <p:spPr>
              <a:xfrm>
                <a:off x="3649998" y="4569434"/>
                <a:ext cx="1231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テキスト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2614C471-8E32-1E4F-8760-3BFC22094C7B}"/>
                </a:ext>
              </a:extLst>
            </p:cNvPr>
            <p:cNvGrpSpPr/>
            <p:nvPr/>
          </p:nvGrpSpPr>
          <p:grpSpPr>
            <a:xfrm>
              <a:off x="4984389" y="3674220"/>
              <a:ext cx="1415772" cy="1363067"/>
              <a:chOff x="5226998" y="3674220"/>
              <a:chExt cx="1415772" cy="1363067"/>
            </a:xfrm>
          </p:grpSpPr>
          <p:pic>
            <p:nvPicPr>
              <p:cNvPr id="35" name="グラフィックス 34" descr="人工知能 枠線">
                <a:extLst>
                  <a:ext uri="{FF2B5EF4-FFF2-40B4-BE49-F238E27FC236}">
                    <a16:creationId xmlns:a16="http://schemas.microsoft.com/office/drawing/2014/main" id="{2D0A44FC-60C7-694E-843A-6820E3CAD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148" y="36742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12B694D-01F8-6B49-938C-861FF735F4F7}"/>
                  </a:ext>
                </a:extLst>
              </p:cNvPr>
              <p:cNvSpPr txBox="1"/>
              <p:nvPr/>
            </p:nvSpPr>
            <p:spPr>
              <a:xfrm>
                <a:off x="5226998" y="4575622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感情分析</a:t>
                </a:r>
              </a:p>
            </p:txBody>
          </p:sp>
        </p:grpSp>
      </p:grp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A60F76FF-7B1F-6347-B186-940ED56BB160}"/>
              </a:ext>
            </a:extLst>
          </p:cNvPr>
          <p:cNvSpPr/>
          <p:nvPr/>
        </p:nvSpPr>
        <p:spPr>
          <a:xfrm>
            <a:off x="78761" y="5437486"/>
            <a:ext cx="1277076" cy="842318"/>
          </a:xfrm>
          <a:prstGeom prst="wedgeRectCallout">
            <a:avLst>
              <a:gd name="adj1" fmla="val -38828"/>
              <a:gd name="adj2" fmla="val 75165"/>
            </a:avLst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BBFA393-577A-574A-9C3F-A1B4858D880B}"/>
              </a:ext>
            </a:extLst>
          </p:cNvPr>
          <p:cNvSpPr/>
          <p:nvPr/>
        </p:nvSpPr>
        <p:spPr>
          <a:xfrm>
            <a:off x="7477042" y="2964452"/>
            <a:ext cx="499110" cy="3044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479295-5512-0E4A-849B-202F48737CFF}"/>
              </a:ext>
            </a:extLst>
          </p:cNvPr>
          <p:cNvSpPr txBox="1"/>
          <p:nvPr/>
        </p:nvSpPr>
        <p:spPr>
          <a:xfrm>
            <a:off x="4775232" y="5658590"/>
            <a:ext cx="1456296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ja-JP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07F83BE-BF22-4F98-C584-9763019D2006}"/>
              </a:ext>
            </a:extLst>
          </p:cNvPr>
          <p:cNvSpPr/>
          <p:nvPr/>
        </p:nvSpPr>
        <p:spPr>
          <a:xfrm>
            <a:off x="3457559" y="5437486"/>
            <a:ext cx="1163801" cy="8423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嫌いです</a:t>
            </a:r>
          </a:p>
        </p:txBody>
      </p:sp>
      <p:sp>
        <p:nvSpPr>
          <p:cNvPr id="43" name="スライド番号プレースホルダー 2">
            <a:extLst>
              <a:ext uri="{FF2B5EF4-FFF2-40B4-BE49-F238E27FC236}">
                <a16:creationId xmlns:a16="http://schemas.microsoft.com/office/drawing/2014/main" id="{90723161-9819-181E-4A27-5B178B4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音声情報から感情分析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DD0F88-C144-F44B-8C1D-E1FA73D68C58}"/>
              </a:ext>
            </a:extLst>
          </p:cNvPr>
          <p:cNvSpPr txBox="1"/>
          <p:nvPr/>
        </p:nvSpPr>
        <p:spPr>
          <a:xfrm>
            <a:off x="717299" y="1332027"/>
            <a:ext cx="770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認識方法：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なし</a:t>
            </a:r>
            <a:endParaRPr lang="en-US" altLang="ja-JP" sz="2400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F448CC8-C468-B740-AE04-ADA995510D3D}"/>
              </a:ext>
            </a:extLst>
          </p:cNvPr>
          <p:cNvGrpSpPr/>
          <p:nvPr/>
        </p:nvGrpSpPr>
        <p:grpSpPr>
          <a:xfrm>
            <a:off x="481547" y="2368146"/>
            <a:ext cx="7945152" cy="3668778"/>
            <a:chOff x="431401" y="2233425"/>
            <a:chExt cx="7945152" cy="3668778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0A2FC43-A34C-754E-92D6-E8A64AE96C28}"/>
                </a:ext>
              </a:extLst>
            </p:cNvPr>
            <p:cNvSpPr txBox="1"/>
            <p:nvPr/>
          </p:nvSpPr>
          <p:spPr>
            <a:xfrm>
              <a:off x="431401" y="4244594"/>
              <a:ext cx="1628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音声データ</a:t>
              </a: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F11C542-BF36-8741-AD69-4922762B88EC}"/>
                </a:ext>
              </a:extLst>
            </p:cNvPr>
            <p:cNvGrpSpPr/>
            <p:nvPr/>
          </p:nvGrpSpPr>
          <p:grpSpPr>
            <a:xfrm>
              <a:off x="2599974" y="3311234"/>
              <a:ext cx="2670924" cy="1810523"/>
              <a:chOff x="3236537" y="3222693"/>
              <a:chExt cx="2670924" cy="1810523"/>
            </a:xfrm>
          </p:grpSpPr>
          <p:pic>
            <p:nvPicPr>
              <p:cNvPr id="9" name="グラフィックス 8" descr="人工知能 枠線">
                <a:extLst>
                  <a:ext uri="{FF2B5EF4-FFF2-40B4-BE49-F238E27FC236}">
                    <a16:creationId xmlns:a16="http://schemas.microsoft.com/office/drawing/2014/main" id="{E44E81CA-D81F-6C40-87F4-8C27C9B3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4799" y="3222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3BE22A6-3566-494B-914E-37A9B81A9F68}"/>
                  </a:ext>
                </a:extLst>
              </p:cNvPr>
              <p:cNvSpPr txBox="1"/>
              <p:nvPr/>
            </p:nvSpPr>
            <p:spPr>
              <a:xfrm>
                <a:off x="3236537" y="4202219"/>
                <a:ext cx="26709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</a:p>
              <a:p>
                <a:pPr algn="ctr"/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高速フーリエ変換</a:t>
                </a:r>
                <a:r>
                  <a:rPr kumimoji="1"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DFF67F4-02C1-2A4D-9B78-417B7F9BF2DA}"/>
                </a:ext>
              </a:extLst>
            </p:cNvPr>
            <p:cNvGrpSpPr/>
            <p:nvPr/>
          </p:nvGrpSpPr>
          <p:grpSpPr>
            <a:xfrm>
              <a:off x="5933255" y="2233425"/>
              <a:ext cx="2443298" cy="3668778"/>
              <a:chOff x="6325141" y="2170373"/>
              <a:chExt cx="2443298" cy="3668778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41C53BC2-D2DE-FE40-8EBA-5A3FC89933DD}"/>
                  </a:ext>
                </a:extLst>
              </p:cNvPr>
              <p:cNvGrpSpPr/>
              <p:nvPr/>
            </p:nvGrpSpPr>
            <p:grpSpPr>
              <a:xfrm>
                <a:off x="6487847" y="2170373"/>
                <a:ext cx="2117887" cy="1219394"/>
                <a:chOff x="6487847" y="2170373"/>
                <a:chExt cx="2117887" cy="1219394"/>
              </a:xfrm>
            </p:grpSpPr>
            <p:pic>
              <p:nvPicPr>
                <p:cNvPr id="11" name="グラフィックス 10" descr="ノート PC 枠線">
                  <a:extLst>
                    <a:ext uri="{FF2B5EF4-FFF2-40B4-BE49-F238E27FC236}">
                      <a16:creationId xmlns:a16="http://schemas.microsoft.com/office/drawing/2014/main" id="{DAC35BF4-F8F7-E849-9939-8B48F1AF8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9591" y="217037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8CC3461-B539-E842-ACDC-13F763965F78}"/>
                    </a:ext>
                  </a:extLst>
                </p:cNvPr>
                <p:cNvSpPr txBox="1"/>
                <p:nvPr/>
              </p:nvSpPr>
              <p:spPr>
                <a:xfrm>
                  <a:off x="6487847" y="2928102"/>
                  <a:ext cx="21178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スクリーン表示</a:t>
                  </a:r>
                </a:p>
              </p:txBody>
            </p:sp>
          </p:grp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F8357E67-78C8-AF4B-A530-0057BE214A78}"/>
                  </a:ext>
                </a:extLst>
              </p:cNvPr>
              <p:cNvGrpSpPr/>
              <p:nvPr/>
            </p:nvGrpSpPr>
            <p:grpSpPr>
              <a:xfrm>
                <a:off x="6325141" y="4463086"/>
                <a:ext cx="2443298" cy="1376065"/>
                <a:chOff x="6325141" y="4463086"/>
                <a:chExt cx="2443298" cy="1376065"/>
              </a:xfrm>
            </p:grpSpPr>
            <p:pic>
              <p:nvPicPr>
                <p:cNvPr id="19" name="グラフィックス 18" descr="ドキュメント 枠線">
                  <a:extLst>
                    <a:ext uri="{FF2B5EF4-FFF2-40B4-BE49-F238E27FC236}">
                      <a16:creationId xmlns:a16="http://schemas.microsoft.com/office/drawing/2014/main" id="{14DAA6D7-B0DE-CD43-843D-A8A938E773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0469" y="44630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5103066-1623-C644-A701-04C48D7841A4}"/>
                    </a:ext>
                  </a:extLst>
                </p:cNvPr>
                <p:cNvSpPr txBox="1"/>
                <p:nvPr/>
              </p:nvSpPr>
              <p:spPr>
                <a:xfrm>
                  <a:off x="6325141" y="5377486"/>
                  <a:ext cx="24432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CSV</a:t>
                  </a:r>
                  <a:r>
                    <a:rPr kumimoji="1" lang="ja-JP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ファイル出力</a:t>
                  </a:r>
                </a:p>
              </p:txBody>
            </p:sp>
          </p:grpSp>
        </p:grpSp>
        <p:sp>
          <p:nvSpPr>
            <p:cNvPr id="27" name="下矢印 26">
              <a:extLst>
                <a:ext uri="{FF2B5EF4-FFF2-40B4-BE49-F238E27FC236}">
                  <a16:creationId xmlns:a16="http://schemas.microsoft.com/office/drawing/2014/main" id="{DDC2C258-6AC0-764B-A52E-7213C97CBECE}"/>
                </a:ext>
              </a:extLst>
            </p:cNvPr>
            <p:cNvSpPr/>
            <p:nvPr/>
          </p:nvSpPr>
          <p:spPr>
            <a:xfrm rot="16200000">
              <a:off x="2081409" y="3611455"/>
              <a:ext cx="534390" cy="46997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60F6AE5-90C6-5746-91C9-278AED976B2A}"/>
                </a:ext>
              </a:extLst>
            </p:cNvPr>
            <p:cNvGrpSpPr/>
            <p:nvPr/>
          </p:nvGrpSpPr>
          <p:grpSpPr>
            <a:xfrm>
              <a:off x="5287281" y="3116626"/>
              <a:ext cx="472179" cy="1765281"/>
              <a:chOff x="5909861" y="3053574"/>
              <a:chExt cx="472179" cy="1765281"/>
            </a:xfrm>
          </p:grpSpPr>
          <p:sp>
            <p:nvSpPr>
              <p:cNvPr id="28" name="下矢印 27">
                <a:extLst>
                  <a:ext uri="{FF2B5EF4-FFF2-40B4-BE49-F238E27FC236}">
                    <a16:creationId xmlns:a16="http://schemas.microsoft.com/office/drawing/2014/main" id="{F7A926EC-5AD0-D642-8080-2E52FFE0FE42}"/>
                  </a:ext>
                </a:extLst>
              </p:cNvPr>
              <p:cNvSpPr/>
              <p:nvPr/>
            </p:nvSpPr>
            <p:spPr>
              <a:xfrm rot="15028490">
                <a:off x="5879859" y="3085783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下矢印 28">
                <a:extLst>
                  <a:ext uri="{FF2B5EF4-FFF2-40B4-BE49-F238E27FC236}">
                    <a16:creationId xmlns:a16="http://schemas.microsoft.com/office/drawing/2014/main" id="{B0B6BBF8-7AD1-0A45-B703-4E23CA49E4E4}"/>
                  </a:ext>
                </a:extLst>
              </p:cNvPr>
              <p:cNvSpPr/>
              <p:nvPr/>
            </p:nvSpPr>
            <p:spPr>
              <a:xfrm rot="17422035">
                <a:off x="5877652" y="4316674"/>
                <a:ext cx="534390" cy="469972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5" name="グラフィックス 4" descr="無線マイク 枠線">
            <a:extLst>
              <a:ext uri="{FF2B5EF4-FFF2-40B4-BE49-F238E27FC236}">
                <a16:creationId xmlns:a16="http://schemas.microsoft.com/office/drawing/2014/main" id="{921745EB-E82D-B64F-B328-D9FC729C1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33" y="3429000"/>
            <a:ext cx="914400" cy="914400"/>
          </a:xfrm>
          <a:prstGeom prst="rect">
            <a:avLst/>
          </a:prstGeom>
        </p:spPr>
      </p:pic>
      <p:sp>
        <p:nvSpPr>
          <p:cNvPr id="22" name="スライド番号プレースホルダー 2">
            <a:extLst>
              <a:ext uri="{FF2B5EF4-FFF2-40B4-BE49-F238E27FC236}">
                <a16:creationId xmlns:a16="http://schemas.microsoft.com/office/drawing/2014/main" id="{9DC4B129-E59E-BB63-3A75-00C5F71E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F69B298-FE9F-E545-8F45-5C7C92961E21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8087422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音声情報から感情を数値化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DAA54B-DC77-9141-A348-5D8FE333BA96}"/>
              </a:ext>
            </a:extLst>
          </p:cNvPr>
          <p:cNvSpPr txBox="1"/>
          <p:nvPr/>
        </p:nvSpPr>
        <p:spPr>
          <a:xfrm>
            <a:off x="257356" y="1708925"/>
            <a:ext cx="862928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閾値を設けて感情の区別　</a:t>
            </a:r>
            <a:r>
              <a:rPr kumimoji="1" lang="ja-JP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◎</a:t>
            </a:r>
            <a:endParaRPr kumimoji="1" lang="en-US" altLang="ja-JP" sz="2800" dirty="0"/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NEGATIVE</a:t>
            </a: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STRONG or WEAK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閾値の設定方法案</a:t>
            </a:r>
            <a:endPara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身体情報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身長など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から，声帯の大きさを推定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推定値を基に閾値を設定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</a:t>
            </a:r>
            <a:r>
              <a:rPr kumimoji="1" lang="ja-JP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自分の声の平均周波数</a:t>
            </a:r>
            <a:r>
              <a:rPr kumimoji="1" lang="en-US" altLang="ja-JP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ja-JP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測定開始，</a:t>
            </a:r>
            <a:r>
              <a:rPr kumimoji="1"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秒間の平均周波数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平均音量を計測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(New!)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　計測値を基に閾値を設定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スライド番号プレースホルダー 2">
            <a:extLst>
              <a:ext uri="{FF2B5EF4-FFF2-40B4-BE49-F238E27FC236}">
                <a16:creationId xmlns:a16="http://schemas.microsoft.com/office/drawing/2014/main" id="{879E9C0E-B53D-50E8-C9F0-F6FBC645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8671" y="6492875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3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27605</TotalTime>
  <Words>694</Words>
  <Application>Microsoft Office PowerPoint</Application>
  <PresentationFormat>画面に合わせる (4:3)</PresentationFormat>
  <Paragraphs>132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MS Gothic</vt:lpstr>
      <vt:lpstr>游ゴシック</vt:lpstr>
      <vt:lpstr>Arial</vt:lpstr>
      <vt:lpstr>Garamond</vt:lpstr>
      <vt:lpstr>Times New Roman</vt:lpstr>
      <vt:lpstr>Office テーマ</vt:lpstr>
      <vt:lpstr>福田 &amp; Yeoh ゼミ 進捗報告(5/30)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77</cp:revision>
  <dcterms:created xsi:type="dcterms:W3CDTF">2021-11-05T11:24:13Z</dcterms:created>
  <dcterms:modified xsi:type="dcterms:W3CDTF">2023-02-13T12:06:38Z</dcterms:modified>
</cp:coreProperties>
</file>