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352" r:id="rId3"/>
    <p:sldId id="412" r:id="rId4"/>
    <p:sldId id="449" r:id="rId5"/>
    <p:sldId id="433" r:id="rId6"/>
    <p:sldId id="456" r:id="rId7"/>
    <p:sldId id="457" r:id="rId8"/>
    <p:sldId id="450" r:id="rId9"/>
    <p:sldId id="451" r:id="rId10"/>
    <p:sldId id="465" r:id="rId11"/>
    <p:sldId id="458" r:id="rId12"/>
    <p:sldId id="460" r:id="rId13"/>
    <p:sldId id="454" r:id="rId14"/>
    <p:sldId id="461" r:id="rId15"/>
    <p:sldId id="462" r:id="rId16"/>
    <p:sldId id="469" r:id="rId17"/>
    <p:sldId id="452" r:id="rId18"/>
    <p:sldId id="467" r:id="rId19"/>
    <p:sldId id="466" r:id="rId20"/>
    <p:sldId id="468" r:id="rId21"/>
    <p:sldId id="464" r:id="rId22"/>
    <p:sldId id="345" r:id="rId23"/>
    <p:sldId id="431" r:id="rId24"/>
    <p:sldId id="448" r:id="rId25"/>
    <p:sldId id="434" r:id="rId26"/>
    <p:sldId id="435" r:id="rId27"/>
    <p:sldId id="436" r:id="rId28"/>
    <p:sldId id="437" r:id="rId29"/>
    <p:sldId id="426" r:id="rId30"/>
    <p:sldId id="445" r:id="rId31"/>
    <p:sldId id="453" r:id="rId32"/>
    <p:sldId id="44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E5B1B5"/>
    <a:srgbClr val="FF4F4A"/>
    <a:srgbClr val="009193"/>
    <a:srgbClr val="7A81FF"/>
    <a:srgbClr val="FF8AA6"/>
    <a:srgbClr val="354559"/>
    <a:srgbClr val="005493"/>
    <a:srgbClr val="E1E1E1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F089AA-B3D9-41C3-AA9F-DBFBEFCD140A}" v="1" dt="2023-02-13T12:07:35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46"/>
    <p:restoredTop sz="95827"/>
  </p:normalViewPr>
  <p:slideViewPr>
    <p:cSldViewPr snapToGrid="0" snapToObjects="1">
      <p:cViewPr varScale="1">
        <p:scale>
          <a:sx n="32" d="100"/>
          <a:sy n="32" d="100"/>
        </p:scale>
        <p:origin x="12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8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9238901 明石　華実" userId="ee44ca9f-3420-46b6-ae17-14103a5f0a66" providerId="ADAL" clId="{AABCA57A-57F9-7041-916C-985B9AD5EEAD}"/>
    <pc:docChg chg="undo custSel modSld">
      <pc:chgData name="19238901 明石　華実" userId="ee44ca9f-3420-46b6-ae17-14103a5f0a66" providerId="ADAL" clId="{AABCA57A-57F9-7041-916C-985B9AD5EEAD}" dt="2022-06-06T12:15:49.255" v="28" actId="1036"/>
      <pc:docMkLst>
        <pc:docMk/>
      </pc:docMkLst>
      <pc:sldChg chg="modSp mod">
        <pc:chgData name="19238901 明石　華実" userId="ee44ca9f-3420-46b6-ae17-14103a5f0a66" providerId="ADAL" clId="{AABCA57A-57F9-7041-916C-985B9AD5EEAD}" dt="2022-06-06T12:15:49.255" v="28" actId="1036"/>
        <pc:sldMkLst>
          <pc:docMk/>
          <pc:sldMk cId="2723858017" sldId="256"/>
        </pc:sldMkLst>
        <pc:spChg chg="mod">
          <ac:chgData name="19238901 明石　華実" userId="ee44ca9f-3420-46b6-ae17-14103a5f0a66" providerId="ADAL" clId="{AABCA57A-57F9-7041-916C-985B9AD5EEAD}" dt="2022-06-06T12:15:49.255" v="28" actId="1036"/>
          <ac:spMkLst>
            <pc:docMk/>
            <pc:sldMk cId="2723858017" sldId="256"/>
            <ac:spMk id="3" creationId="{6CBE9480-AB26-C34D-84DC-B42F624361A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aru\Desktop\akashi_&#23455;&#39443;&#12486;&#12441;&#12540;&#12479;\&#34920;&#24773;&#12398;&#12415;&#12288;&#37857;&amp;&#35211;&#26412;\&#34987;&#39443;&#32773;&#65297;&#12288;&#23665;&#30000;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aru\Desktop\akashi_&#23455;&#39443;&#12486;&#12441;&#12540;&#12479;\&#34920;&#24773;&#12398;&#12415;\&#34987;&#39443;&#32773;&#65298;&#12288;&#23665;&#30000;\&#34920;&#24773;_&#23665;&#3000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aru\Desktop\akashi_&#23455;&#39443;&#12486;&#12441;&#12540;&#12479;\&#34920;&#24773;&#12398;&#12415;&#12288;&#37857;&amp;&#35211;&#26412;\&#34920;&#24773;_&#23665;&#30000;_&#37857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見本なし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Sheet1!$A$6:$A$14</c:f>
              <c:strCache>
                <c:ptCount val="9"/>
                <c:pt idx="0">
                  <c:v>HAPPY</c:v>
                </c:pt>
                <c:pt idx="1">
                  <c:v>CONFUSED</c:v>
                </c:pt>
                <c:pt idx="2">
                  <c:v>SURPRISED</c:v>
                </c:pt>
                <c:pt idx="3">
                  <c:v>FEAR</c:v>
                </c:pt>
                <c:pt idx="4">
                  <c:v>ANGRY</c:v>
                </c:pt>
                <c:pt idx="5">
                  <c:v>SAD</c:v>
                </c:pt>
                <c:pt idx="6">
                  <c:v>DISGUSTED</c:v>
                </c:pt>
                <c:pt idx="7">
                  <c:v>CALM</c:v>
                </c:pt>
                <c:pt idx="8">
                  <c:v>TOTAL</c:v>
                </c:pt>
              </c:strCache>
            </c:strRef>
          </c:cat>
          <c:val>
            <c:numRef>
              <c:f>Sheet1!$B$6:$B$14</c:f>
              <c:numCache>
                <c:formatCode>0.0%</c:formatCode>
                <c:ptCount val="9"/>
                <c:pt idx="0">
                  <c:v>1</c:v>
                </c:pt>
                <c:pt idx="1">
                  <c:v>0</c:v>
                </c:pt>
                <c:pt idx="2">
                  <c:v>0.33300000000000002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0.33300000000000002</c:v>
                </c:pt>
                <c:pt idx="7">
                  <c:v>1</c:v>
                </c:pt>
                <c:pt idx="8">
                  <c:v>0.33300000000000002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7E-1D48-BAC9-900709F9569F}"/>
            </c:ext>
          </c:extLst>
        </c:ser>
        <c:ser>
          <c:idx val="1"/>
          <c:order val="1"/>
          <c:tx>
            <c:strRef>
              <c:f>Sheet1!$C$5</c:f>
              <c:strCache>
                <c:ptCount val="1"/>
                <c:pt idx="0">
                  <c:v>見本あり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Sheet1!$A$6:$A$14</c:f>
              <c:strCache>
                <c:ptCount val="9"/>
                <c:pt idx="0">
                  <c:v>HAPPY</c:v>
                </c:pt>
                <c:pt idx="1">
                  <c:v>CONFUSED</c:v>
                </c:pt>
                <c:pt idx="2">
                  <c:v>SURPRISED</c:v>
                </c:pt>
                <c:pt idx="3">
                  <c:v>FEAR</c:v>
                </c:pt>
                <c:pt idx="4">
                  <c:v>ANGRY</c:v>
                </c:pt>
                <c:pt idx="5">
                  <c:v>SAD</c:v>
                </c:pt>
                <c:pt idx="6">
                  <c:v>DISGUSTED</c:v>
                </c:pt>
                <c:pt idx="7">
                  <c:v>CALM</c:v>
                </c:pt>
                <c:pt idx="8">
                  <c:v>TOTAL</c:v>
                </c:pt>
              </c:strCache>
            </c:strRef>
          </c:cat>
          <c:val>
            <c:numRef>
              <c:f>Sheet1!$C$6:$C$14</c:f>
              <c:numCache>
                <c:formatCode>0%</c:formatCode>
                <c:ptCount val="9"/>
                <c:pt idx="0">
                  <c:v>1</c:v>
                </c:pt>
                <c:pt idx="1">
                  <c:v>0.66700000000000004</c:v>
                </c:pt>
                <c:pt idx="2">
                  <c:v>1</c:v>
                </c:pt>
                <c:pt idx="3">
                  <c:v>0</c:v>
                </c:pt>
                <c:pt idx="4">
                  <c:v>0.33300000000000002</c:v>
                </c:pt>
                <c:pt idx="5">
                  <c:v>0.33300000000000002</c:v>
                </c:pt>
                <c:pt idx="6">
                  <c:v>0.33300000000000002</c:v>
                </c:pt>
                <c:pt idx="7">
                  <c:v>1</c:v>
                </c:pt>
                <c:pt idx="8">
                  <c:v>0.58299999999999996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7E-1D48-BAC9-900709F956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1925200"/>
        <c:axId val="378626912"/>
      </c:barChart>
      <c:catAx>
        <c:axId val="221925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ja-JP"/>
          </a:p>
        </c:txPr>
        <c:crossAx val="378626912"/>
        <c:crosses val="autoZero"/>
        <c:auto val="1"/>
        <c:lblAlgn val="ctr"/>
        <c:lblOffset val="100"/>
        <c:noMultiLvlLbl val="0"/>
      </c:catAx>
      <c:valAx>
        <c:axId val="37862691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ja-JP"/>
          </a:p>
        </c:txPr>
        <c:crossAx val="22192520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Sheet1!$B$21</c:f>
              <c:strCache>
                <c:ptCount val="1"/>
                <c:pt idx="0">
                  <c:v>見本なし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Sheet1!$D$22:$D$29</c:f>
                <c:numCache>
                  <c:formatCode>General</c:formatCode>
                  <c:ptCount val="8"/>
                  <c:pt idx="0">
                    <c:v>0</c:v>
                  </c:pt>
                  <c:pt idx="1">
                    <c:v>3.3671751485073491</c:v>
                  </c:pt>
                  <c:pt idx="2">
                    <c:v>11.188005531106079</c:v>
                  </c:pt>
                  <c:pt idx="3">
                    <c:v>2.6189140043946182</c:v>
                  </c:pt>
                  <c:pt idx="4">
                    <c:v>9.1871721450715995</c:v>
                  </c:pt>
                  <c:pt idx="5">
                    <c:v>6.7343502970147213</c:v>
                  </c:pt>
                  <c:pt idx="6">
                    <c:v>10.393492741038729</c:v>
                  </c:pt>
                  <c:pt idx="7">
                    <c:v>2.7003086243366083</c:v>
                  </c:pt>
                </c:numCache>
              </c:numRef>
            </c:plus>
            <c:minus>
              <c:numRef>
                <c:f>Sheet1!$D$22:$D$29</c:f>
                <c:numCache>
                  <c:formatCode>General</c:formatCode>
                  <c:ptCount val="8"/>
                  <c:pt idx="0">
                    <c:v>0</c:v>
                  </c:pt>
                  <c:pt idx="1">
                    <c:v>3.3671751485073491</c:v>
                  </c:pt>
                  <c:pt idx="2">
                    <c:v>11.188005531106079</c:v>
                  </c:pt>
                  <c:pt idx="3">
                    <c:v>2.6189140043946182</c:v>
                  </c:pt>
                  <c:pt idx="4">
                    <c:v>9.1871721450715995</c:v>
                  </c:pt>
                  <c:pt idx="5">
                    <c:v>6.7343502970147213</c:v>
                  </c:pt>
                  <c:pt idx="6">
                    <c:v>10.393492741038729</c:v>
                  </c:pt>
                  <c:pt idx="7">
                    <c:v>2.7003086243366083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Sheet1!$A$22:$A$29</c:f>
              <c:strCache>
                <c:ptCount val="8"/>
                <c:pt idx="0">
                  <c:v>HAPPY</c:v>
                </c:pt>
                <c:pt idx="1">
                  <c:v>CONFUSED</c:v>
                </c:pt>
                <c:pt idx="2">
                  <c:v>SURPRISED</c:v>
                </c:pt>
                <c:pt idx="3">
                  <c:v>FEAR</c:v>
                </c:pt>
                <c:pt idx="4">
                  <c:v>ANGRY</c:v>
                </c:pt>
                <c:pt idx="5">
                  <c:v>SAD</c:v>
                </c:pt>
                <c:pt idx="6">
                  <c:v>DISGUSTED</c:v>
                </c:pt>
                <c:pt idx="7">
                  <c:v>CALM</c:v>
                </c:pt>
              </c:strCache>
            </c:strRef>
          </c:cat>
          <c:val>
            <c:numRef>
              <c:f>Sheet1!$B$22:$B$29</c:f>
              <c:numCache>
                <c:formatCode>General</c:formatCode>
                <c:ptCount val="8"/>
                <c:pt idx="0">
                  <c:v>100</c:v>
                </c:pt>
                <c:pt idx="1">
                  <c:v>4.7619047619047334</c:v>
                </c:pt>
                <c:pt idx="2">
                  <c:v>31.481481481481467</c:v>
                </c:pt>
                <c:pt idx="3">
                  <c:v>3.7037037037037002</c:v>
                </c:pt>
                <c:pt idx="4">
                  <c:v>25.396825396825363</c:v>
                </c:pt>
                <c:pt idx="5">
                  <c:v>9.5238095238094989</c:v>
                </c:pt>
                <c:pt idx="6">
                  <c:v>22.2222222222222</c:v>
                </c:pt>
                <c:pt idx="7">
                  <c:v>92.5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D7-9A48-9338-49F5BFFCFAA1}"/>
            </c:ext>
          </c:extLst>
        </c:ser>
        <c:ser>
          <c:idx val="1"/>
          <c:order val="1"/>
          <c:tx>
            <c:strRef>
              <c:f>Sheet1!$C$21</c:f>
              <c:strCache>
                <c:ptCount val="1"/>
                <c:pt idx="0">
                  <c:v>見本あり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Sheet1!$E$22:$E$29</c:f>
                <c:numCache>
                  <c:formatCode>General</c:formatCode>
                  <c:ptCount val="8"/>
                  <c:pt idx="0">
                    <c:v>0</c:v>
                  </c:pt>
                  <c:pt idx="1">
                    <c:v>18.002057495577393</c:v>
                  </c:pt>
                  <c:pt idx="2">
                    <c:v>0</c:v>
                  </c:pt>
                  <c:pt idx="3">
                    <c:v>0</c:v>
                  </c:pt>
                  <c:pt idx="4">
                    <c:v>16.708281379802852</c:v>
                  </c:pt>
                  <c:pt idx="5">
                    <c:v>23.570226039551585</c:v>
                  </c:pt>
                  <c:pt idx="6">
                    <c:v>23.570226039551585</c:v>
                  </c:pt>
                  <c:pt idx="7">
                    <c:v>0</c:v>
                  </c:pt>
                </c:numCache>
              </c:numRef>
            </c:plus>
            <c:minus>
              <c:numRef>
                <c:f>Sheet1!$E$22:$E$29</c:f>
                <c:numCache>
                  <c:formatCode>General</c:formatCode>
                  <c:ptCount val="8"/>
                  <c:pt idx="0">
                    <c:v>0</c:v>
                  </c:pt>
                  <c:pt idx="1">
                    <c:v>18.002057495577393</c:v>
                  </c:pt>
                  <c:pt idx="2">
                    <c:v>0</c:v>
                  </c:pt>
                  <c:pt idx="3">
                    <c:v>0</c:v>
                  </c:pt>
                  <c:pt idx="4">
                    <c:v>16.708281379802852</c:v>
                  </c:pt>
                  <c:pt idx="5">
                    <c:v>23.570226039551585</c:v>
                  </c:pt>
                  <c:pt idx="6">
                    <c:v>23.570226039551585</c:v>
                  </c:pt>
                  <c:pt idx="7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Sheet1!$A$22:$A$29</c:f>
              <c:strCache>
                <c:ptCount val="8"/>
                <c:pt idx="0">
                  <c:v>HAPPY</c:v>
                </c:pt>
                <c:pt idx="1">
                  <c:v>CONFUSED</c:v>
                </c:pt>
                <c:pt idx="2">
                  <c:v>SURPRISED</c:v>
                </c:pt>
                <c:pt idx="3">
                  <c:v>FEAR</c:v>
                </c:pt>
                <c:pt idx="4">
                  <c:v>ANGRY</c:v>
                </c:pt>
                <c:pt idx="5">
                  <c:v>SAD</c:v>
                </c:pt>
                <c:pt idx="6">
                  <c:v>DISGUSTED</c:v>
                </c:pt>
                <c:pt idx="7">
                  <c:v>CALM</c:v>
                </c:pt>
              </c:strCache>
            </c:strRef>
          </c:cat>
          <c:val>
            <c:numRef>
              <c:f>Sheet1!$C$22:$C$29</c:f>
              <c:numCache>
                <c:formatCode>0.0</c:formatCode>
                <c:ptCount val="8"/>
                <c:pt idx="0">
                  <c:v>100</c:v>
                </c:pt>
                <c:pt idx="1">
                  <c:v>66.666666666666643</c:v>
                </c:pt>
                <c:pt idx="2">
                  <c:v>100</c:v>
                </c:pt>
                <c:pt idx="3">
                  <c:v>0</c:v>
                </c:pt>
                <c:pt idx="4">
                  <c:v>35</c:v>
                </c:pt>
                <c:pt idx="5">
                  <c:v>33.333333333333336</c:v>
                </c:pt>
                <c:pt idx="6">
                  <c:v>33.333333333333336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D7-9A48-9338-49F5BFFCFA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8867840"/>
        <c:axId val="345967296"/>
      </c:barChart>
      <c:catAx>
        <c:axId val="318867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ja-JP"/>
          </a:p>
        </c:txPr>
        <c:crossAx val="345967296"/>
        <c:crosses val="autoZero"/>
        <c:auto val="1"/>
        <c:lblAlgn val="ctr"/>
        <c:lblOffset val="100"/>
        <c:noMultiLvlLbl val="0"/>
      </c:catAx>
      <c:valAx>
        <c:axId val="34596729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ja-JP"/>
          </a:p>
        </c:txPr>
        <c:crossAx val="31886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スコア!$P$12</c:f>
              <c:strCache>
                <c:ptCount val="1"/>
                <c:pt idx="0">
                  <c:v>１回目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スコア!$O$13:$O$20</c:f>
              <c:strCache>
                <c:ptCount val="8"/>
                <c:pt idx="0">
                  <c:v>HAPPY</c:v>
                </c:pt>
                <c:pt idx="1">
                  <c:v>CONFUSED</c:v>
                </c:pt>
                <c:pt idx="2">
                  <c:v>SURPRISED</c:v>
                </c:pt>
                <c:pt idx="3">
                  <c:v>FEAR</c:v>
                </c:pt>
                <c:pt idx="4">
                  <c:v>ANGRY</c:v>
                </c:pt>
                <c:pt idx="5">
                  <c:v>SAD</c:v>
                </c:pt>
                <c:pt idx="6">
                  <c:v>DISGUSTED</c:v>
                </c:pt>
                <c:pt idx="7">
                  <c:v>CALM</c:v>
                </c:pt>
              </c:strCache>
            </c:strRef>
          </c:cat>
          <c:val>
            <c:numRef>
              <c:f>スコア!$P$13:$P$20</c:f>
              <c:numCache>
                <c:formatCode>General</c:formatCode>
                <c:ptCount val="8"/>
                <c:pt idx="0">
                  <c:v>100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42.857142857142797</c:v>
                </c:pt>
                <c:pt idx="5">
                  <c:v>0</c:v>
                </c:pt>
                <c:pt idx="6">
                  <c:v>0</c:v>
                </c:pt>
                <c:pt idx="7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1E-D649-A5C6-906BA640D084}"/>
            </c:ext>
          </c:extLst>
        </c:ser>
        <c:ser>
          <c:idx val="1"/>
          <c:order val="1"/>
          <c:tx>
            <c:strRef>
              <c:f>スコア!$Q$12</c:f>
              <c:strCache>
                <c:ptCount val="1"/>
                <c:pt idx="0">
                  <c:v>２回目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スコア!$O$13:$O$20</c:f>
              <c:strCache>
                <c:ptCount val="8"/>
                <c:pt idx="0">
                  <c:v>HAPPY</c:v>
                </c:pt>
                <c:pt idx="1">
                  <c:v>CONFUSED</c:v>
                </c:pt>
                <c:pt idx="2">
                  <c:v>SURPRISED</c:v>
                </c:pt>
                <c:pt idx="3">
                  <c:v>FEAR</c:v>
                </c:pt>
                <c:pt idx="4">
                  <c:v>ANGRY</c:v>
                </c:pt>
                <c:pt idx="5">
                  <c:v>SAD</c:v>
                </c:pt>
                <c:pt idx="6">
                  <c:v>DISGUSTED</c:v>
                </c:pt>
                <c:pt idx="7">
                  <c:v>CALM</c:v>
                </c:pt>
              </c:strCache>
            </c:strRef>
          </c:cat>
          <c:val>
            <c:numRef>
              <c:f>スコア!$Q$13:$Q$20</c:f>
              <c:numCache>
                <c:formatCode>General</c:formatCode>
                <c:ptCount val="8"/>
                <c:pt idx="0">
                  <c:v>100</c:v>
                </c:pt>
                <c:pt idx="1">
                  <c:v>0</c:v>
                </c:pt>
                <c:pt idx="2">
                  <c:v>50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16.6666666666666</c:v>
                </c:pt>
                <c:pt idx="7">
                  <c:v>87.5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1E-D649-A5C6-906BA640D084}"/>
            </c:ext>
          </c:extLst>
        </c:ser>
        <c:ser>
          <c:idx val="2"/>
          <c:order val="2"/>
          <c:tx>
            <c:strRef>
              <c:f>スコア!$R$12</c:f>
              <c:strCache>
                <c:ptCount val="1"/>
                <c:pt idx="0">
                  <c:v>３回目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スコア!$O$13:$O$20</c:f>
              <c:strCache>
                <c:ptCount val="8"/>
                <c:pt idx="0">
                  <c:v>HAPPY</c:v>
                </c:pt>
                <c:pt idx="1">
                  <c:v>CONFUSED</c:v>
                </c:pt>
                <c:pt idx="2">
                  <c:v>SURPRISED</c:v>
                </c:pt>
                <c:pt idx="3">
                  <c:v>FEAR</c:v>
                </c:pt>
                <c:pt idx="4">
                  <c:v>ANGRY</c:v>
                </c:pt>
                <c:pt idx="5">
                  <c:v>SAD</c:v>
                </c:pt>
                <c:pt idx="6">
                  <c:v>DISGUSTED</c:v>
                </c:pt>
                <c:pt idx="7">
                  <c:v>CALM</c:v>
                </c:pt>
              </c:strCache>
            </c:strRef>
          </c:cat>
          <c:val>
            <c:numRef>
              <c:f>スコア!$R$13:$R$20</c:f>
              <c:numCache>
                <c:formatCode>General</c:formatCode>
                <c:ptCount val="8"/>
                <c:pt idx="0">
                  <c:v>100</c:v>
                </c:pt>
                <c:pt idx="1">
                  <c:v>14.285714285714199</c:v>
                </c:pt>
                <c:pt idx="2">
                  <c:v>44.4444444444444</c:v>
                </c:pt>
                <c:pt idx="3">
                  <c:v>11.1111111111111</c:v>
                </c:pt>
                <c:pt idx="4">
                  <c:v>33.3333333333333</c:v>
                </c:pt>
                <c:pt idx="5">
                  <c:v>28.571428571428498</c:v>
                </c:pt>
                <c:pt idx="6">
                  <c:v>50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1E-D649-A5C6-906BA640D0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7152400"/>
        <c:axId val="243862832"/>
      </c:barChart>
      <c:catAx>
        <c:axId val="217152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ja-JP"/>
          </a:p>
        </c:txPr>
        <c:crossAx val="243862832"/>
        <c:crosses val="autoZero"/>
        <c:auto val="1"/>
        <c:lblAlgn val="ctr"/>
        <c:lblOffset val="100"/>
        <c:noMultiLvlLbl val="0"/>
      </c:catAx>
      <c:valAx>
        <c:axId val="2438628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ja-JP"/>
          </a:p>
        </c:txPr>
        <c:crossAx val="21715240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スコア!$B$12</c:f>
              <c:strCache>
                <c:ptCount val="1"/>
                <c:pt idx="0">
                  <c:v>１回目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スコア!$O$13:$O$20</c:f>
              <c:strCache>
                <c:ptCount val="8"/>
                <c:pt idx="0">
                  <c:v>HAPPY</c:v>
                </c:pt>
                <c:pt idx="1">
                  <c:v>CONFUSED</c:v>
                </c:pt>
                <c:pt idx="2">
                  <c:v>SURPRISED</c:v>
                </c:pt>
                <c:pt idx="3">
                  <c:v>FEAR</c:v>
                </c:pt>
                <c:pt idx="4">
                  <c:v>ANGRY</c:v>
                </c:pt>
                <c:pt idx="5">
                  <c:v>SAD</c:v>
                </c:pt>
                <c:pt idx="6">
                  <c:v>DISGUSTED</c:v>
                </c:pt>
                <c:pt idx="7">
                  <c:v>CALM</c:v>
                </c:pt>
              </c:strCache>
            </c:strRef>
          </c:cat>
          <c:val>
            <c:numRef>
              <c:f>スコア!$P$13:$P$20</c:f>
              <c:numCache>
                <c:formatCode>General</c:formatCode>
                <c:ptCount val="8"/>
                <c:pt idx="0">
                  <c:v>100</c:v>
                </c:pt>
                <c:pt idx="1">
                  <c:v>83.3333333333333</c:v>
                </c:pt>
                <c:pt idx="2">
                  <c:v>100</c:v>
                </c:pt>
                <c:pt idx="3">
                  <c:v>0</c:v>
                </c:pt>
                <c:pt idx="4">
                  <c:v>0</c:v>
                </c:pt>
                <c:pt idx="5">
                  <c:v>100</c:v>
                </c:pt>
                <c:pt idx="6">
                  <c:v>0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4D-9048-B944-025C51A7D675}"/>
            </c:ext>
          </c:extLst>
        </c:ser>
        <c:ser>
          <c:idx val="1"/>
          <c:order val="1"/>
          <c:tx>
            <c:strRef>
              <c:f>スコア!$C$12</c:f>
              <c:strCache>
                <c:ptCount val="1"/>
                <c:pt idx="0">
                  <c:v>２回目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スコア!$O$13:$O$20</c:f>
              <c:strCache>
                <c:ptCount val="8"/>
                <c:pt idx="0">
                  <c:v>HAPPY</c:v>
                </c:pt>
                <c:pt idx="1">
                  <c:v>CONFUSED</c:v>
                </c:pt>
                <c:pt idx="2">
                  <c:v>SURPRISED</c:v>
                </c:pt>
                <c:pt idx="3">
                  <c:v>FEAR</c:v>
                </c:pt>
                <c:pt idx="4">
                  <c:v>ANGRY</c:v>
                </c:pt>
                <c:pt idx="5">
                  <c:v>SAD</c:v>
                </c:pt>
                <c:pt idx="6">
                  <c:v>DISGUSTED</c:v>
                </c:pt>
                <c:pt idx="7">
                  <c:v>CALM</c:v>
                </c:pt>
              </c:strCache>
            </c:strRef>
          </c:cat>
          <c:val>
            <c:numRef>
              <c:f>スコア!$Q$13:$Q$20</c:f>
              <c:numCache>
                <c:formatCode>General</c:formatCode>
                <c:ptCount val="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</c:v>
                </c:pt>
                <c:pt idx="5">
                  <c:v>0</c:v>
                </c:pt>
                <c:pt idx="6">
                  <c:v>0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4D-9048-B944-025C51A7D675}"/>
            </c:ext>
          </c:extLst>
        </c:ser>
        <c:ser>
          <c:idx val="2"/>
          <c:order val="2"/>
          <c:tx>
            <c:strRef>
              <c:f>スコア!$D$12</c:f>
              <c:strCache>
                <c:ptCount val="1"/>
                <c:pt idx="0">
                  <c:v>３回目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スコア!$O$13:$O$20</c:f>
              <c:strCache>
                <c:ptCount val="8"/>
                <c:pt idx="0">
                  <c:v>HAPPY</c:v>
                </c:pt>
                <c:pt idx="1">
                  <c:v>CONFUSED</c:v>
                </c:pt>
                <c:pt idx="2">
                  <c:v>SURPRISED</c:v>
                </c:pt>
                <c:pt idx="3">
                  <c:v>FEAR</c:v>
                </c:pt>
                <c:pt idx="4">
                  <c:v>ANGRY</c:v>
                </c:pt>
                <c:pt idx="5">
                  <c:v>SAD</c:v>
                </c:pt>
                <c:pt idx="6">
                  <c:v>DISGUSTED</c:v>
                </c:pt>
                <c:pt idx="7">
                  <c:v>CALM</c:v>
                </c:pt>
              </c:strCache>
            </c:strRef>
          </c:cat>
          <c:val>
            <c:numRef>
              <c:f>スコア!$R$13:$R$20</c:f>
              <c:numCache>
                <c:formatCode>General</c:formatCode>
                <c:ptCount val="8"/>
                <c:pt idx="0">
                  <c:v>100</c:v>
                </c:pt>
                <c:pt idx="1">
                  <c:v>16.6666666666666</c:v>
                </c:pt>
                <c:pt idx="2">
                  <c:v>100</c:v>
                </c:pt>
                <c:pt idx="3">
                  <c:v>0</c:v>
                </c:pt>
                <c:pt idx="4">
                  <c:v>80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4D-9048-B944-025C51A7D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7152400"/>
        <c:axId val="243862832"/>
      </c:barChart>
      <c:catAx>
        <c:axId val="217152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ja-JP"/>
          </a:p>
        </c:txPr>
        <c:crossAx val="243862832"/>
        <c:crosses val="autoZero"/>
        <c:auto val="1"/>
        <c:lblAlgn val="ctr"/>
        <c:lblOffset val="100"/>
        <c:noMultiLvlLbl val="0"/>
      </c:catAx>
      <c:valAx>
        <c:axId val="2438628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ja-JP"/>
          </a:p>
        </c:txPr>
        <c:crossAx val="21715240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見本なし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Sheet1!$E$1:$G$1</c:f>
              <c:strCache>
                <c:ptCount val="3"/>
                <c:pt idx="0">
                  <c:v>１回目</c:v>
                </c:pt>
                <c:pt idx="1">
                  <c:v>２回目</c:v>
                </c:pt>
                <c:pt idx="2">
                  <c:v>３回目</c:v>
                </c:pt>
              </c:strCache>
            </c:strRef>
          </c:cat>
          <c:val>
            <c:numRef>
              <c:f>Sheet1!$E$2:$G$2</c:f>
              <c:numCache>
                <c:formatCode>0_);[Red]\(0\)</c:formatCode>
                <c:ptCount val="3"/>
                <c:pt idx="0">
                  <c:v>2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75-EC48-B84D-F61003C07D3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見本あり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Sheet1!$E$1:$G$1</c:f>
              <c:strCache>
                <c:ptCount val="3"/>
                <c:pt idx="0">
                  <c:v>１回目</c:v>
                </c:pt>
                <c:pt idx="1">
                  <c:v>２回目</c:v>
                </c:pt>
                <c:pt idx="2">
                  <c:v>３回目</c:v>
                </c:pt>
              </c:strCache>
            </c:strRef>
          </c:cat>
          <c:val>
            <c:numRef>
              <c:f>Sheet1!$E$3:$G$3</c:f>
              <c:numCache>
                <c:formatCode>0_);[Red]\(0\)</c:formatCode>
                <c:ptCount val="3"/>
                <c:pt idx="0">
                  <c:v>5</c:v>
                </c:pt>
                <c:pt idx="1">
                  <c:v>4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75-EC48-B84D-F61003C07D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056"/>
        <c:axId val="214672640"/>
      </c:barChart>
      <c:catAx>
        <c:axId val="21481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4672640"/>
        <c:crosses val="autoZero"/>
        <c:auto val="1"/>
        <c:lblAlgn val="ctr"/>
        <c:lblOffset val="100"/>
        <c:noMultiLvlLbl val="0"/>
      </c:catAx>
      <c:valAx>
        <c:axId val="214672640"/>
        <c:scaling>
          <c:orientation val="minMax"/>
          <c:max val="8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);[Red]\(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4815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5CD6-65A6-884F-BFAE-0CD43BA2F985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73C71-927B-0448-B2BF-188A4E19F9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18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r>
              <a:rPr lang="en-US" altLang="ja-JP" dirty="0"/>
              <a:t>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FAD5-AB1B-F042-BA22-1720A04359CB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21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1539-A5D2-4845-9FF7-19437F8662D3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4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F0E0-AAE9-B946-B73D-E53269FE19D6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00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7CCF-FA73-F143-907E-E3E88C78631A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38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9ADC-1146-2743-AEFF-A1983D586F48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5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9B14-DFD5-264F-A7B6-503D2CB01B1B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19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6D2E-E108-FC44-92A8-BA38AB25FE8D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01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0F69-ACDE-DD4B-A3F6-3A2730C63DD2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30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291D-382B-134F-A922-6FA8CFFD979E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14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E005-89B0-A149-84B0-F7C7C3E10DE4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55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E6B3-0EB7-C94D-8213-18D1483FE737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4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A3BA7-9F7F-BA4B-9C55-D0589F0EC4B8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72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S Gothic" panose="020B0609070205080204" pitchFamily="49" charset="-128"/>
          <a:ea typeface="MS Gothic" panose="020B0609070205080204" pitchFamily="49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6CBE9480-AB26-C34D-84DC-B42F62436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254" y="3908347"/>
            <a:ext cx="7133492" cy="2233036"/>
          </a:xfrm>
        </p:spPr>
        <p:txBody>
          <a:bodyPr>
            <a:noAutofit/>
          </a:bodyPr>
          <a:lstStyle/>
          <a:p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佐賀大学　理工学部　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CPS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研究室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ja-JP" altLang="en-US" sz="2400"/>
              <a:t>指導教員：	福田 修 教授</a:t>
            </a:r>
          </a:p>
          <a:p>
            <a:r>
              <a:rPr lang="ja-JP" altLang="en-US"/>
              <a:t>			</a:t>
            </a:r>
            <a:r>
              <a:rPr lang="e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Yeoh Wen Liang 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プロジェクト助教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19238901 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明石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華実</a:t>
            </a:r>
            <a:endParaRPr kumimoji="1" lang="ja-JP" altLang="en-US"/>
          </a:p>
        </p:txBody>
      </p:sp>
      <p:sp>
        <p:nvSpPr>
          <p:cNvPr id="7" name="スライド番号プレースホルダー 2">
            <a:extLst>
              <a:ext uri="{FF2B5EF4-FFF2-40B4-BE49-F238E27FC236}">
                <a16:creationId xmlns:a16="http://schemas.microsoft.com/office/drawing/2014/main" id="{3DC9F5C9-154A-CE9A-4BA5-0F55C76F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15BBC61E-C27A-0D39-9642-B1410D3A8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福田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Yeoh 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ゼミ</a:t>
            </a:r>
            <a:b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進捗報告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(07/14)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858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F7D78CB-CD57-36EF-951C-00E6B4DB6E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162" y="1957600"/>
            <a:ext cx="4101316" cy="3960000"/>
          </a:xfrm>
          <a:prstGeom prst="rect">
            <a:avLst/>
          </a:prstGeom>
        </p:spPr>
      </p:pic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4746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実験結果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(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被験者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2)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0EA5BA-7C89-3B59-BCD8-488810BC0672}"/>
              </a:ext>
            </a:extLst>
          </p:cNvPr>
          <p:cNvSpPr txBox="1"/>
          <p:nvPr/>
        </p:nvSpPr>
        <p:spPr>
          <a:xfrm>
            <a:off x="239161" y="1590085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平均スコア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71328A0-BB7A-4A9D-77E7-E1399E56A82C}"/>
              </a:ext>
            </a:extLst>
          </p:cNvPr>
          <p:cNvGrpSpPr/>
          <p:nvPr/>
        </p:nvGrpSpPr>
        <p:grpSpPr>
          <a:xfrm>
            <a:off x="2059604" y="3719158"/>
            <a:ext cx="911040" cy="873769"/>
            <a:chOff x="4283901" y="3827177"/>
            <a:chExt cx="1154932" cy="1107682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0184316D-F16F-EE9B-6ADF-4BBB3455E246}"/>
                </a:ext>
              </a:extLst>
            </p:cNvPr>
            <p:cNvSpPr/>
            <p:nvPr/>
          </p:nvSpPr>
          <p:spPr>
            <a:xfrm>
              <a:off x="4283901" y="3827177"/>
              <a:ext cx="577466" cy="553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DEA503AE-6FD7-D0D7-819E-C763A25F71AD}"/>
                </a:ext>
              </a:extLst>
            </p:cNvPr>
            <p:cNvSpPr/>
            <p:nvPr/>
          </p:nvSpPr>
          <p:spPr>
            <a:xfrm>
              <a:off x="4861367" y="4381018"/>
              <a:ext cx="577466" cy="553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76A8C0B-E4A6-54C8-CFDA-CF758DDFD03E}"/>
              </a:ext>
            </a:extLst>
          </p:cNvPr>
          <p:cNvSpPr/>
          <p:nvPr/>
        </p:nvSpPr>
        <p:spPr>
          <a:xfrm>
            <a:off x="3414655" y="5038685"/>
            <a:ext cx="455520" cy="436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EFBD39E-F1C6-3618-D0F9-BB8AEAD89B87}"/>
              </a:ext>
            </a:extLst>
          </p:cNvPr>
          <p:cNvGrpSpPr/>
          <p:nvPr/>
        </p:nvGrpSpPr>
        <p:grpSpPr>
          <a:xfrm>
            <a:off x="4803523" y="1590085"/>
            <a:ext cx="4106635" cy="4327515"/>
            <a:chOff x="4803523" y="1590085"/>
            <a:chExt cx="4106635" cy="432751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CE40D8F4-575A-5C2B-237E-531CF07CC5FD}"/>
                </a:ext>
              </a:extLst>
            </p:cNvPr>
            <p:cNvGrpSpPr/>
            <p:nvPr/>
          </p:nvGrpSpPr>
          <p:grpSpPr>
            <a:xfrm>
              <a:off x="4803523" y="1590085"/>
              <a:ext cx="4106635" cy="4327515"/>
              <a:chOff x="4803523" y="1590085"/>
              <a:chExt cx="4106635" cy="4327515"/>
            </a:xfrm>
          </p:grpSpPr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AE60D64B-239C-C3B1-7276-777A6A98E96F}"/>
                  </a:ext>
                </a:extLst>
              </p:cNvPr>
              <p:cNvSpPr txBox="1"/>
              <p:nvPr/>
            </p:nvSpPr>
            <p:spPr>
              <a:xfrm>
                <a:off x="4803523" y="1590085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信頼率</a:t>
                </a:r>
              </a:p>
            </p:txBody>
          </p:sp>
          <p:pic>
            <p:nvPicPr>
              <p:cNvPr id="4" name="図 3">
                <a:extLst>
                  <a:ext uri="{FF2B5EF4-FFF2-40B4-BE49-F238E27FC236}">
                    <a16:creationId xmlns:a16="http://schemas.microsoft.com/office/drawing/2014/main" id="{30480F89-1CA2-C7D2-21B5-40877885AA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808842" y="1957600"/>
                <a:ext cx="4101316" cy="3960000"/>
              </a:xfrm>
              <a:prstGeom prst="rect">
                <a:avLst/>
              </a:prstGeom>
            </p:spPr>
          </p:pic>
          <p:grpSp>
            <p:nvGrpSpPr>
              <p:cNvPr id="36" name="グループ化 35">
                <a:extLst>
                  <a:ext uri="{FF2B5EF4-FFF2-40B4-BE49-F238E27FC236}">
                    <a16:creationId xmlns:a16="http://schemas.microsoft.com/office/drawing/2014/main" id="{2066BD95-EBF7-D157-8FB7-6A7767542B1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631740" y="3719729"/>
                <a:ext cx="1818831" cy="1755841"/>
                <a:chOff x="4283901" y="3827177"/>
                <a:chExt cx="2305744" cy="2225891"/>
              </a:xfrm>
            </p:grpSpPr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457F915D-26E1-738E-1988-4B743F098EE8}"/>
                    </a:ext>
                  </a:extLst>
                </p:cNvPr>
                <p:cNvSpPr/>
                <p:nvPr/>
              </p:nvSpPr>
              <p:spPr>
                <a:xfrm>
                  <a:off x="4283901" y="3827177"/>
                  <a:ext cx="577466" cy="553841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" name="正方形/長方形 38">
                  <a:extLst>
                    <a:ext uri="{FF2B5EF4-FFF2-40B4-BE49-F238E27FC236}">
                      <a16:creationId xmlns:a16="http://schemas.microsoft.com/office/drawing/2014/main" id="{AC09F714-9D5C-B37A-FA74-7AC9BB7A9E90}"/>
                    </a:ext>
                  </a:extLst>
                </p:cNvPr>
                <p:cNvSpPr/>
                <p:nvPr/>
              </p:nvSpPr>
              <p:spPr>
                <a:xfrm>
                  <a:off x="6012179" y="5499227"/>
                  <a:ext cx="577466" cy="553841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488A559F-3F7D-92A5-B635-CBC58917184B}"/>
                </a:ext>
              </a:extLst>
            </p:cNvPr>
            <p:cNvSpPr/>
            <p:nvPr/>
          </p:nvSpPr>
          <p:spPr>
            <a:xfrm>
              <a:off x="7084396" y="4156042"/>
              <a:ext cx="455520" cy="4368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24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F7D78CB-CD57-36EF-951C-00E6B4DB6E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2071" y="1584097"/>
            <a:ext cx="5219857" cy="5040000"/>
          </a:xfrm>
          <a:prstGeom prst="rect">
            <a:avLst/>
          </a:prstGeom>
        </p:spPr>
      </p:pic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4746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実験結果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(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被験者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2)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71328A0-BB7A-4A9D-77E7-E1399E56A82C}"/>
              </a:ext>
            </a:extLst>
          </p:cNvPr>
          <p:cNvGrpSpPr>
            <a:grpSpLocks noChangeAspect="1"/>
          </p:cNvGrpSpPr>
          <p:nvPr/>
        </p:nvGrpSpPr>
        <p:grpSpPr>
          <a:xfrm>
            <a:off x="4274624" y="3824666"/>
            <a:ext cx="1145905" cy="1099026"/>
            <a:chOff x="4283901" y="3827177"/>
            <a:chExt cx="1154932" cy="1107682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0184316D-F16F-EE9B-6ADF-4BBB3455E246}"/>
                </a:ext>
              </a:extLst>
            </p:cNvPr>
            <p:cNvSpPr/>
            <p:nvPr/>
          </p:nvSpPr>
          <p:spPr>
            <a:xfrm>
              <a:off x="4283901" y="3827177"/>
              <a:ext cx="577466" cy="553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DEA503AE-6FD7-D0D7-819E-C763A25F71AD}"/>
                </a:ext>
              </a:extLst>
            </p:cNvPr>
            <p:cNvSpPr/>
            <p:nvPr/>
          </p:nvSpPr>
          <p:spPr>
            <a:xfrm>
              <a:off x="4861367" y="4381018"/>
              <a:ext cx="577466" cy="553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76A8C0B-E4A6-54C8-CFDA-CF758DDFD03E}"/>
              </a:ext>
            </a:extLst>
          </p:cNvPr>
          <p:cNvSpPr>
            <a:spLocks noChangeAspect="1"/>
          </p:cNvSpPr>
          <p:nvPr/>
        </p:nvSpPr>
        <p:spPr>
          <a:xfrm>
            <a:off x="6005454" y="5494255"/>
            <a:ext cx="590743" cy="566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1D581D-542E-C8B1-ADD7-A4C480F74ED1}"/>
              </a:ext>
            </a:extLst>
          </p:cNvPr>
          <p:cNvSpPr txBox="1"/>
          <p:nvPr/>
        </p:nvSpPr>
        <p:spPr>
          <a:xfrm>
            <a:off x="1339144" y="1214765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平均スコア</a:t>
            </a:r>
          </a:p>
        </p:txBody>
      </p:sp>
    </p:spTree>
    <p:extLst>
      <p:ext uri="{BB962C8B-B14F-4D97-AF65-F5344CB8AC3E}">
        <p14:creationId xmlns:p14="http://schemas.microsoft.com/office/powerpoint/2010/main" val="426516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8A9FD37-5131-E59A-1C07-B99D997521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2071" y="1584097"/>
            <a:ext cx="5219857" cy="5040000"/>
          </a:xfrm>
          <a:prstGeom prst="rect">
            <a:avLst/>
          </a:prstGeom>
        </p:spPr>
      </p:pic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4804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実験結果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(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被験者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2)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0EA5BA-7C89-3B59-BCD8-488810BC0672}"/>
              </a:ext>
            </a:extLst>
          </p:cNvPr>
          <p:cNvSpPr txBox="1"/>
          <p:nvPr/>
        </p:nvSpPr>
        <p:spPr>
          <a:xfrm>
            <a:off x="1177241" y="12185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信頼率の割合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1270E12-3753-31F6-7159-E13545E9CA13}"/>
              </a:ext>
            </a:extLst>
          </p:cNvPr>
          <p:cNvSpPr/>
          <p:nvPr/>
        </p:nvSpPr>
        <p:spPr>
          <a:xfrm>
            <a:off x="4283901" y="3827177"/>
            <a:ext cx="577466" cy="553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1B13F79-963E-2C6E-F217-9D5D81B8802E}"/>
              </a:ext>
            </a:extLst>
          </p:cNvPr>
          <p:cNvSpPr/>
          <p:nvPr/>
        </p:nvSpPr>
        <p:spPr>
          <a:xfrm>
            <a:off x="4861367" y="4381018"/>
            <a:ext cx="577466" cy="553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C57937E-1B3D-D6E3-8549-5BFCC1C3F825}"/>
              </a:ext>
            </a:extLst>
          </p:cNvPr>
          <p:cNvSpPr/>
          <p:nvPr/>
        </p:nvSpPr>
        <p:spPr>
          <a:xfrm>
            <a:off x="6012179" y="5499227"/>
            <a:ext cx="577466" cy="553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F722237-F788-9909-8DE8-A8FBC5F9BE91}"/>
              </a:ext>
            </a:extLst>
          </p:cNvPr>
          <p:cNvSpPr txBox="1"/>
          <p:nvPr/>
        </p:nvSpPr>
        <p:spPr>
          <a:xfrm>
            <a:off x="799179" y="20194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12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678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各感情の正解率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6214324-4564-DC2A-2A95-9FD11DB5DBAE}"/>
              </a:ext>
            </a:extLst>
          </p:cNvPr>
          <p:cNvSpPr/>
          <p:nvPr/>
        </p:nvSpPr>
        <p:spPr>
          <a:xfrm>
            <a:off x="5307839" y="3571571"/>
            <a:ext cx="2977658" cy="67502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B5384E4A-3C68-C95C-D10F-1D99D20D68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0702494"/>
              </p:ext>
            </p:extLst>
          </p:nvPr>
        </p:nvGraphicFramePr>
        <p:xfrm>
          <a:off x="252000" y="1209082"/>
          <a:ext cx="864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表 2">
            <a:extLst>
              <a:ext uri="{FF2B5EF4-FFF2-40B4-BE49-F238E27FC236}">
                <a16:creationId xmlns:a16="http://schemas.microsoft.com/office/drawing/2014/main" id="{1B7F961B-C46D-F337-2208-628EF940F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685917"/>
              </p:ext>
            </p:extLst>
          </p:nvPr>
        </p:nvGraphicFramePr>
        <p:xfrm>
          <a:off x="4572000" y="1762630"/>
          <a:ext cx="444933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12">
                  <a:extLst>
                    <a:ext uri="{9D8B030D-6E8A-4147-A177-3AD203B41FA5}">
                      <a16:colId xmlns:a16="http://schemas.microsoft.com/office/drawing/2014/main" val="2674570871"/>
                    </a:ext>
                  </a:extLst>
                </a:gridCol>
                <a:gridCol w="1483112">
                  <a:extLst>
                    <a:ext uri="{9D8B030D-6E8A-4147-A177-3AD203B41FA5}">
                      <a16:colId xmlns:a16="http://schemas.microsoft.com/office/drawing/2014/main" val="3139525011"/>
                    </a:ext>
                  </a:extLst>
                </a:gridCol>
                <a:gridCol w="1483112">
                  <a:extLst>
                    <a:ext uri="{9D8B030D-6E8A-4147-A177-3AD203B41FA5}">
                      <a16:colId xmlns:a16="http://schemas.microsoft.com/office/drawing/2014/main" val="1687646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平均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標準偏差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36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見本なし</a:t>
                      </a:r>
                      <a:endParaRPr kumimoji="1" lang="en-US" altLang="ja-JP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33.33%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6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見本あり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58.33%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621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91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45961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各感情の平均スコア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6214324-4564-DC2A-2A95-9FD11DB5DBAE}"/>
              </a:ext>
            </a:extLst>
          </p:cNvPr>
          <p:cNvSpPr/>
          <p:nvPr/>
        </p:nvSpPr>
        <p:spPr>
          <a:xfrm>
            <a:off x="5307839" y="3571571"/>
            <a:ext cx="2977658" cy="67502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013AEEC8-1842-D7F6-5325-021C963D33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490707"/>
              </p:ext>
            </p:extLst>
          </p:nvPr>
        </p:nvGraphicFramePr>
        <p:xfrm>
          <a:off x="252000" y="1209082"/>
          <a:ext cx="864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5775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6942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各感情のスコア推移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(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見本なし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6214324-4564-DC2A-2A95-9FD11DB5DBAE}"/>
              </a:ext>
            </a:extLst>
          </p:cNvPr>
          <p:cNvSpPr/>
          <p:nvPr/>
        </p:nvSpPr>
        <p:spPr>
          <a:xfrm>
            <a:off x="5307839" y="3571571"/>
            <a:ext cx="2977658" cy="67502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9700066B-8121-EC78-1083-4DD50A2987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65256"/>
              </p:ext>
            </p:extLst>
          </p:nvPr>
        </p:nvGraphicFramePr>
        <p:xfrm>
          <a:off x="252000" y="1209082"/>
          <a:ext cx="864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7877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6952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各感情のスコア推移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(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見本あり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6214324-4564-DC2A-2A95-9FD11DB5DBAE}"/>
              </a:ext>
            </a:extLst>
          </p:cNvPr>
          <p:cNvSpPr/>
          <p:nvPr/>
        </p:nvSpPr>
        <p:spPr>
          <a:xfrm>
            <a:off x="5307839" y="3571571"/>
            <a:ext cx="2977658" cy="67502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9700066B-8121-EC78-1083-4DD50A2987EB}"/>
              </a:ext>
            </a:extLst>
          </p:cNvPr>
          <p:cNvGraphicFramePr>
            <a:graphicFrameLocks/>
          </p:cNvGraphicFramePr>
          <p:nvPr/>
        </p:nvGraphicFramePr>
        <p:xfrm>
          <a:off x="252000" y="1209082"/>
          <a:ext cx="864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5378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正解数の比較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グラフ 17">
            <a:extLst>
              <a:ext uri="{FF2B5EF4-FFF2-40B4-BE49-F238E27FC236}">
                <a16:creationId xmlns:a16="http://schemas.microsoft.com/office/drawing/2014/main" id="{F36B1FDE-A8F5-AE4C-8840-139464A42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292942"/>
              </p:ext>
            </p:extLst>
          </p:nvPr>
        </p:nvGraphicFramePr>
        <p:xfrm>
          <a:off x="659030" y="1198844"/>
          <a:ext cx="8002773" cy="547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CDCFECB0-3B4B-8750-194E-72D208BC1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494986"/>
              </p:ext>
            </p:extLst>
          </p:nvPr>
        </p:nvGraphicFramePr>
        <p:xfrm>
          <a:off x="4572000" y="1325289"/>
          <a:ext cx="444933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12">
                  <a:extLst>
                    <a:ext uri="{9D8B030D-6E8A-4147-A177-3AD203B41FA5}">
                      <a16:colId xmlns:a16="http://schemas.microsoft.com/office/drawing/2014/main" val="2674570871"/>
                    </a:ext>
                  </a:extLst>
                </a:gridCol>
                <a:gridCol w="1483112">
                  <a:extLst>
                    <a:ext uri="{9D8B030D-6E8A-4147-A177-3AD203B41FA5}">
                      <a16:colId xmlns:a16="http://schemas.microsoft.com/office/drawing/2014/main" val="3139525011"/>
                    </a:ext>
                  </a:extLst>
                </a:gridCol>
                <a:gridCol w="1483112">
                  <a:extLst>
                    <a:ext uri="{9D8B030D-6E8A-4147-A177-3AD203B41FA5}">
                      <a16:colId xmlns:a16="http://schemas.microsoft.com/office/drawing/2014/main" val="1687646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平均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標準偏差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36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見本なし</a:t>
                      </a:r>
                      <a:endParaRPr kumimoji="1" lang="en-US" altLang="ja-JP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2.67 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6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見本あり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4.67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621769"/>
                  </a:ext>
                </a:extLst>
              </a:tr>
            </a:tbl>
          </a:graphicData>
        </a:graphic>
      </p:graphicFrame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6214324-4564-DC2A-2A95-9FD11DB5DBAE}"/>
              </a:ext>
            </a:extLst>
          </p:cNvPr>
          <p:cNvSpPr/>
          <p:nvPr/>
        </p:nvSpPr>
        <p:spPr>
          <a:xfrm>
            <a:off x="5307839" y="3571571"/>
            <a:ext cx="2977658" cy="67502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スライド番号プレースホルダー 42">
            <a:extLst>
              <a:ext uri="{FF2B5EF4-FFF2-40B4-BE49-F238E27FC236}">
                <a16:creationId xmlns:a16="http://schemas.microsoft.com/office/drawing/2014/main" id="{12EBA5CF-B915-AE49-BD1D-C465A89D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8878" y="6421308"/>
            <a:ext cx="2943234" cy="510947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B8C2DA-7920-151D-2488-BCE2EAE8091D}"/>
              </a:ext>
            </a:extLst>
          </p:cNvPr>
          <p:cNvSpPr txBox="1"/>
          <p:nvPr/>
        </p:nvSpPr>
        <p:spPr>
          <a:xfrm>
            <a:off x="8897172" y="4968580"/>
            <a:ext cx="353059" cy="272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800" b="1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64313D6-0C24-B043-FF40-680ED2CAB3EF}"/>
              </a:ext>
            </a:extLst>
          </p:cNvPr>
          <p:cNvSpPr txBox="1"/>
          <p:nvPr/>
        </p:nvSpPr>
        <p:spPr>
          <a:xfrm>
            <a:off x="3641372" y="61025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FB6BC79-0360-9EC6-F910-E2993129A646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A647B1D-381F-FEFE-0302-416F73192C96}"/>
              </a:ext>
            </a:extLst>
          </p:cNvPr>
          <p:cNvSpPr txBox="1"/>
          <p:nvPr/>
        </p:nvSpPr>
        <p:spPr>
          <a:xfrm>
            <a:off x="799179" y="20194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9D5F5DA-41A6-177A-E1D6-D32ADA6C6E82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2BCB9CD-009B-CFFE-C410-C48A82C8C347}"/>
              </a:ext>
            </a:extLst>
          </p:cNvPr>
          <p:cNvSpPr txBox="1"/>
          <p:nvPr/>
        </p:nvSpPr>
        <p:spPr>
          <a:xfrm>
            <a:off x="1381001" y="185456"/>
            <a:ext cx="5221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実験概要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 - 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第</a:t>
            </a:r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段階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-</a:t>
            </a:r>
            <a:endParaRPr kumimoji="1" lang="ja-JP" altLang="en-US" sz="36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22C6C13-336B-1ABC-FF4F-D71F183912F6}"/>
              </a:ext>
            </a:extLst>
          </p:cNvPr>
          <p:cNvSpPr/>
          <p:nvPr/>
        </p:nvSpPr>
        <p:spPr>
          <a:xfrm>
            <a:off x="523665" y="2226341"/>
            <a:ext cx="1090277" cy="507439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A404F05-C9BA-8332-25D0-3EAF6526427B}"/>
              </a:ext>
            </a:extLst>
          </p:cNvPr>
          <p:cNvSpPr/>
          <p:nvPr/>
        </p:nvSpPr>
        <p:spPr>
          <a:xfrm>
            <a:off x="523665" y="1078299"/>
            <a:ext cx="1090277" cy="507439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目的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6B3FE80-D626-C5D2-1F30-A3A44911A0B2}"/>
              </a:ext>
            </a:extLst>
          </p:cNvPr>
          <p:cNvGrpSpPr>
            <a:grpSpLocks noChangeAspect="1"/>
          </p:cNvGrpSpPr>
          <p:nvPr/>
        </p:nvGrpSpPr>
        <p:grpSpPr>
          <a:xfrm>
            <a:off x="4738265" y="3259557"/>
            <a:ext cx="4121387" cy="4601040"/>
            <a:chOff x="6243911" y="3201570"/>
            <a:chExt cx="3258272" cy="363747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4132E828-0072-3D85-4B45-8EE41EB84B37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43911" y="3289729"/>
              <a:ext cx="3258272" cy="3549316"/>
              <a:chOff x="956974" y="1904427"/>
              <a:chExt cx="3753923" cy="4093653"/>
            </a:xfrm>
          </p:grpSpPr>
          <p:pic>
            <p:nvPicPr>
              <p:cNvPr id="64" name="グラフィックス 63" descr="ユーザー 単色塗りつぶし">
                <a:extLst>
                  <a:ext uri="{FF2B5EF4-FFF2-40B4-BE49-F238E27FC236}">
                    <a16:creationId xmlns:a16="http://schemas.microsoft.com/office/drawing/2014/main" id="{223D28BC-4C54-6665-E8E4-E242209334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555890" y="1904427"/>
                <a:ext cx="1607927" cy="1607927"/>
              </a:xfrm>
              <a:prstGeom prst="rect">
                <a:avLst/>
              </a:prstGeom>
            </p:spPr>
          </p:pic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D3A7077B-4B6E-90A9-5D20-7A7A73E423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956974" y="2244157"/>
                <a:ext cx="3753923" cy="3753923"/>
              </a:xfrm>
              <a:prstGeom prst="rect">
                <a:avLst/>
              </a:prstGeom>
            </p:spPr>
          </p:pic>
          <p:pic>
            <p:nvPicPr>
              <p:cNvPr id="66" name="グラフィックス 65" descr="モニター 単色塗りつぶし">
                <a:extLst>
                  <a:ext uri="{FF2B5EF4-FFF2-40B4-BE49-F238E27FC236}">
                    <a16:creationId xmlns:a16="http://schemas.microsoft.com/office/drawing/2014/main" id="{46BFDCBD-7AE4-2D97-82A5-F59F7B730C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05141" y="2255656"/>
                <a:ext cx="1506545" cy="1506545"/>
              </a:xfrm>
              <a:prstGeom prst="rect">
                <a:avLst/>
              </a:prstGeom>
            </p:spPr>
          </p:pic>
        </p:grp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E8811A8B-9944-C1BC-4CD2-A126C3C498E9}"/>
                </a:ext>
              </a:extLst>
            </p:cNvPr>
            <p:cNvSpPr txBox="1"/>
            <p:nvPr/>
          </p:nvSpPr>
          <p:spPr>
            <a:xfrm flipH="1">
              <a:off x="6871427" y="3201570"/>
              <a:ext cx="1090277" cy="291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/>
                <a:t>被験者</a:t>
              </a:r>
            </a:p>
          </p:txBody>
        </p:sp>
        <p:pic>
          <p:nvPicPr>
            <p:cNvPr id="69" name="グラフィックス 68" descr="Web カメラ 枠線">
              <a:extLst>
                <a:ext uri="{FF2B5EF4-FFF2-40B4-BE49-F238E27FC236}">
                  <a16:creationId xmlns:a16="http://schemas.microsoft.com/office/drawing/2014/main" id="{6EC4A97F-4DA3-1F33-43E1-AC37E6BB6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46812" y="3431036"/>
              <a:ext cx="425127" cy="425127"/>
            </a:xfrm>
            <a:prstGeom prst="rect">
              <a:avLst/>
            </a:prstGeom>
          </p:spPr>
        </p:pic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DF63572-C7B1-F90B-CA4C-05AD610BA650}"/>
              </a:ext>
            </a:extLst>
          </p:cNvPr>
          <p:cNvGrpSpPr/>
          <p:nvPr/>
        </p:nvGrpSpPr>
        <p:grpSpPr>
          <a:xfrm flipH="1">
            <a:off x="1758028" y="3756262"/>
            <a:ext cx="665446" cy="2916281"/>
            <a:chOff x="2600044" y="3646795"/>
            <a:chExt cx="685165" cy="3303759"/>
          </a:xfrm>
          <a:solidFill>
            <a:srgbClr val="FF0000"/>
          </a:solidFill>
        </p:grpSpPr>
        <p:sp>
          <p:nvSpPr>
            <p:cNvPr id="46" name="屈折矢印 45">
              <a:extLst>
                <a:ext uri="{FF2B5EF4-FFF2-40B4-BE49-F238E27FC236}">
                  <a16:creationId xmlns:a16="http://schemas.microsoft.com/office/drawing/2014/main" id="{6B5B1A3A-AE7C-971B-9288-C88C9E73A422}"/>
                </a:ext>
              </a:extLst>
            </p:cNvPr>
            <p:cNvSpPr/>
            <p:nvPr/>
          </p:nvSpPr>
          <p:spPr>
            <a:xfrm rot="5400000" flipH="1" flipV="1">
              <a:off x="2557600" y="3689241"/>
              <a:ext cx="770055" cy="685163"/>
            </a:xfrm>
            <a:prstGeom prst="bentUpArrow">
              <a:avLst>
                <a:gd name="adj1" fmla="val 25886"/>
                <a:gd name="adj2" fmla="val 29310"/>
                <a:gd name="adj3" fmla="val 3101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L 字 48">
              <a:extLst>
                <a:ext uri="{FF2B5EF4-FFF2-40B4-BE49-F238E27FC236}">
                  <a16:creationId xmlns:a16="http://schemas.microsoft.com/office/drawing/2014/main" id="{87790B95-3466-F744-8FD6-FD213E0800C8}"/>
                </a:ext>
              </a:extLst>
            </p:cNvPr>
            <p:cNvSpPr/>
            <p:nvPr/>
          </p:nvSpPr>
          <p:spPr>
            <a:xfrm flipH="1">
              <a:off x="2600044" y="3827818"/>
              <a:ext cx="685164" cy="3122736"/>
            </a:xfrm>
            <a:prstGeom prst="corner">
              <a:avLst>
                <a:gd name="adj1" fmla="val 25874"/>
                <a:gd name="adj2" fmla="val 279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23BEBBF-446A-ACBD-4569-F025F62A9326}"/>
              </a:ext>
            </a:extLst>
          </p:cNvPr>
          <p:cNvSpPr/>
          <p:nvPr/>
        </p:nvSpPr>
        <p:spPr>
          <a:xfrm>
            <a:off x="-372644" y="3371069"/>
            <a:ext cx="2977658" cy="67502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８種類の感情</a:t>
            </a:r>
            <a:endParaRPr kumimoji="1" lang="en-US" altLang="ja-JP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</a:p>
          <a:p>
            <a:pPr algn="ctr"/>
            <a:r>
              <a:rPr kumimoji="1" lang="ja-JP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３セット</a:t>
            </a:r>
            <a:endParaRPr kumimoji="1" lang="en-US" altLang="ja-JP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438D5D9-3525-4226-88BE-0EB8930BD7CF}"/>
              </a:ext>
            </a:extLst>
          </p:cNvPr>
          <p:cNvSpPr txBox="1"/>
          <p:nvPr/>
        </p:nvSpPr>
        <p:spPr>
          <a:xfrm>
            <a:off x="5145576" y="2498345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/>
              <a:t>イメージ図</a:t>
            </a:r>
            <a:endParaRPr kumimoji="1" lang="ja-JP" altLang="en-US" u="sng"/>
          </a:p>
        </p:txBody>
      </p:sp>
      <p:sp>
        <p:nvSpPr>
          <p:cNvPr id="71" name="平行四辺形 70">
            <a:extLst>
              <a:ext uri="{FF2B5EF4-FFF2-40B4-BE49-F238E27FC236}">
                <a16:creationId xmlns:a16="http://schemas.microsoft.com/office/drawing/2014/main" id="{04A27A8C-E491-1CC1-4EAD-D7D4E66091D7}"/>
              </a:ext>
            </a:extLst>
          </p:cNvPr>
          <p:cNvSpPr/>
          <p:nvPr/>
        </p:nvSpPr>
        <p:spPr>
          <a:xfrm>
            <a:off x="2538518" y="2394491"/>
            <a:ext cx="2195991" cy="523220"/>
          </a:xfrm>
          <a:prstGeom prst="parallelogram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事前調査</a:t>
            </a:r>
          </a:p>
        </p:txBody>
      </p:sp>
      <p:sp>
        <p:nvSpPr>
          <p:cNvPr id="73" name="平行四辺形 72">
            <a:extLst>
              <a:ext uri="{FF2B5EF4-FFF2-40B4-BE49-F238E27FC236}">
                <a16:creationId xmlns:a16="http://schemas.microsoft.com/office/drawing/2014/main" id="{DA599620-C62F-ED87-6D32-9CD3D08A303C}"/>
              </a:ext>
            </a:extLst>
          </p:cNvPr>
          <p:cNvSpPr/>
          <p:nvPr/>
        </p:nvSpPr>
        <p:spPr>
          <a:xfrm>
            <a:off x="2538518" y="3683638"/>
            <a:ext cx="2195991" cy="523220"/>
          </a:xfrm>
          <a:prstGeom prst="parallelogram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感情表現</a:t>
            </a:r>
            <a:endParaRPr kumimoji="1" lang="en-US" altLang="ja-JP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平行四辺形 74">
            <a:extLst>
              <a:ext uri="{FF2B5EF4-FFF2-40B4-BE49-F238E27FC236}">
                <a16:creationId xmlns:a16="http://schemas.microsoft.com/office/drawing/2014/main" id="{80C5F893-7C75-3E8F-9B3E-712DFE48C0C1}"/>
              </a:ext>
            </a:extLst>
          </p:cNvPr>
          <p:cNvSpPr/>
          <p:nvPr/>
        </p:nvSpPr>
        <p:spPr>
          <a:xfrm>
            <a:off x="2538518" y="4972785"/>
            <a:ext cx="2195991" cy="523220"/>
          </a:xfrm>
          <a:prstGeom prst="parallelogram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事後調査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DC7F0F-2E17-4CE7-D904-209F6C2CEF6D}"/>
              </a:ext>
            </a:extLst>
          </p:cNvPr>
          <p:cNvSpPr txBox="1"/>
          <p:nvPr/>
        </p:nvSpPr>
        <p:spPr>
          <a:xfrm>
            <a:off x="238922" y="1639971"/>
            <a:ext cx="8666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「表情を高精度で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kumimoji="1" lang="ja-JP" altLang="en-US" sz="2800"/>
              <a:t>に理解させること」が</a:t>
            </a:r>
            <a:r>
              <a:rPr kumimoji="1" lang="ja-JP" altLang="en-US" sz="2800" u="sng"/>
              <a:t>可能</a:t>
            </a:r>
            <a:r>
              <a:rPr kumimoji="1" lang="ja-JP" altLang="en-US" sz="2800"/>
              <a:t>か再検証．</a:t>
            </a:r>
          </a:p>
        </p:txBody>
      </p: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CE2D6822-ACD6-42B1-9B76-55DFB2112DC2}"/>
              </a:ext>
            </a:extLst>
          </p:cNvPr>
          <p:cNvSpPr/>
          <p:nvPr/>
        </p:nvSpPr>
        <p:spPr>
          <a:xfrm>
            <a:off x="2538518" y="6261931"/>
            <a:ext cx="2195991" cy="523220"/>
          </a:xfrm>
          <a:prstGeom prst="parallelogram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rgbClr val="FF0000"/>
                </a:solidFill>
              </a:rPr>
              <a:t>評価</a:t>
            </a:r>
          </a:p>
        </p:txBody>
      </p:sp>
      <p:sp>
        <p:nvSpPr>
          <p:cNvPr id="4" name="下矢印 3">
            <a:extLst>
              <a:ext uri="{FF2B5EF4-FFF2-40B4-BE49-F238E27FC236}">
                <a16:creationId xmlns:a16="http://schemas.microsoft.com/office/drawing/2014/main" id="{10044E73-7A41-5C46-7416-B9559A34A148}"/>
              </a:ext>
            </a:extLst>
          </p:cNvPr>
          <p:cNvSpPr/>
          <p:nvPr/>
        </p:nvSpPr>
        <p:spPr>
          <a:xfrm>
            <a:off x="3369318" y="3065689"/>
            <a:ext cx="534390" cy="469971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3DEFB561-9BB7-CF88-F4BA-33EC8D9979BB}"/>
              </a:ext>
            </a:extLst>
          </p:cNvPr>
          <p:cNvSpPr/>
          <p:nvPr/>
        </p:nvSpPr>
        <p:spPr>
          <a:xfrm>
            <a:off x="3369318" y="4354836"/>
            <a:ext cx="534390" cy="469971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下矢印 5">
            <a:extLst>
              <a:ext uri="{FF2B5EF4-FFF2-40B4-BE49-F238E27FC236}">
                <a16:creationId xmlns:a16="http://schemas.microsoft.com/office/drawing/2014/main" id="{72DAF4AD-FCA2-5EDE-A3C0-364BA38381E6}"/>
              </a:ext>
            </a:extLst>
          </p:cNvPr>
          <p:cNvSpPr/>
          <p:nvPr/>
        </p:nvSpPr>
        <p:spPr>
          <a:xfrm>
            <a:off x="3369318" y="5643983"/>
            <a:ext cx="534390" cy="469971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461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スライド番号プレースホルダー 42">
            <a:extLst>
              <a:ext uri="{FF2B5EF4-FFF2-40B4-BE49-F238E27FC236}">
                <a16:creationId xmlns:a16="http://schemas.microsoft.com/office/drawing/2014/main" id="{12EBA5CF-B915-AE49-BD1D-C465A89D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8878" y="6421308"/>
            <a:ext cx="2943234" cy="510947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B8C2DA-7920-151D-2488-BCE2EAE8091D}"/>
              </a:ext>
            </a:extLst>
          </p:cNvPr>
          <p:cNvSpPr txBox="1"/>
          <p:nvPr/>
        </p:nvSpPr>
        <p:spPr>
          <a:xfrm>
            <a:off x="8897172" y="4968580"/>
            <a:ext cx="353059" cy="272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800" b="1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64313D6-0C24-B043-FF40-680ED2CAB3EF}"/>
              </a:ext>
            </a:extLst>
          </p:cNvPr>
          <p:cNvSpPr txBox="1"/>
          <p:nvPr/>
        </p:nvSpPr>
        <p:spPr>
          <a:xfrm>
            <a:off x="3641372" y="61025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FB6BC79-0360-9EC6-F910-E2993129A646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A647B1D-381F-FEFE-0302-416F73192C96}"/>
              </a:ext>
            </a:extLst>
          </p:cNvPr>
          <p:cNvSpPr txBox="1"/>
          <p:nvPr/>
        </p:nvSpPr>
        <p:spPr>
          <a:xfrm>
            <a:off x="799179" y="20194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9D5F5DA-41A6-177A-E1D6-D32ADA6C6E82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2BCB9CD-009B-CFFE-C410-C48A82C8C347}"/>
              </a:ext>
            </a:extLst>
          </p:cNvPr>
          <p:cNvSpPr txBox="1"/>
          <p:nvPr/>
        </p:nvSpPr>
        <p:spPr>
          <a:xfrm>
            <a:off x="1381001" y="185456"/>
            <a:ext cx="5221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実験概要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 - 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第</a:t>
            </a:r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段階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-</a:t>
            </a:r>
            <a:endParaRPr kumimoji="1" lang="ja-JP" altLang="en-US" sz="36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22C6C13-336B-1ABC-FF4F-D71F183912F6}"/>
              </a:ext>
            </a:extLst>
          </p:cNvPr>
          <p:cNvSpPr/>
          <p:nvPr/>
        </p:nvSpPr>
        <p:spPr>
          <a:xfrm>
            <a:off x="523665" y="2226341"/>
            <a:ext cx="1090277" cy="507439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A404F05-C9BA-8332-25D0-3EAF6526427B}"/>
              </a:ext>
            </a:extLst>
          </p:cNvPr>
          <p:cNvSpPr/>
          <p:nvPr/>
        </p:nvSpPr>
        <p:spPr>
          <a:xfrm>
            <a:off x="523665" y="1078299"/>
            <a:ext cx="1090277" cy="507439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目的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6B3FE80-D626-C5D2-1F30-A3A44911A0B2}"/>
              </a:ext>
            </a:extLst>
          </p:cNvPr>
          <p:cNvGrpSpPr>
            <a:grpSpLocks noChangeAspect="1"/>
          </p:cNvGrpSpPr>
          <p:nvPr/>
        </p:nvGrpSpPr>
        <p:grpSpPr>
          <a:xfrm>
            <a:off x="4738265" y="3259557"/>
            <a:ext cx="4121387" cy="4601040"/>
            <a:chOff x="6243911" y="3201570"/>
            <a:chExt cx="3258272" cy="363747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4132E828-0072-3D85-4B45-8EE41EB84B37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43911" y="3289729"/>
              <a:ext cx="3258272" cy="3549316"/>
              <a:chOff x="956974" y="1904427"/>
              <a:chExt cx="3753923" cy="4093653"/>
            </a:xfrm>
          </p:grpSpPr>
          <p:pic>
            <p:nvPicPr>
              <p:cNvPr id="64" name="グラフィックス 63" descr="ユーザー 単色塗りつぶし">
                <a:extLst>
                  <a:ext uri="{FF2B5EF4-FFF2-40B4-BE49-F238E27FC236}">
                    <a16:creationId xmlns:a16="http://schemas.microsoft.com/office/drawing/2014/main" id="{223D28BC-4C54-6665-E8E4-E242209334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555890" y="1904427"/>
                <a:ext cx="1607927" cy="1607927"/>
              </a:xfrm>
              <a:prstGeom prst="rect">
                <a:avLst/>
              </a:prstGeom>
            </p:spPr>
          </p:pic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D3A7077B-4B6E-90A9-5D20-7A7A73E423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956974" y="2244157"/>
                <a:ext cx="3753923" cy="3753923"/>
              </a:xfrm>
              <a:prstGeom prst="rect">
                <a:avLst/>
              </a:prstGeom>
            </p:spPr>
          </p:pic>
          <p:pic>
            <p:nvPicPr>
              <p:cNvPr id="66" name="グラフィックス 65" descr="モニター 単色塗りつぶし">
                <a:extLst>
                  <a:ext uri="{FF2B5EF4-FFF2-40B4-BE49-F238E27FC236}">
                    <a16:creationId xmlns:a16="http://schemas.microsoft.com/office/drawing/2014/main" id="{46BFDCBD-7AE4-2D97-82A5-F59F7B730C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05141" y="2255656"/>
                <a:ext cx="1506545" cy="1506545"/>
              </a:xfrm>
              <a:prstGeom prst="rect">
                <a:avLst/>
              </a:prstGeom>
            </p:spPr>
          </p:pic>
        </p:grp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E8811A8B-9944-C1BC-4CD2-A126C3C498E9}"/>
                </a:ext>
              </a:extLst>
            </p:cNvPr>
            <p:cNvSpPr txBox="1"/>
            <p:nvPr/>
          </p:nvSpPr>
          <p:spPr>
            <a:xfrm flipH="1">
              <a:off x="6871427" y="3201570"/>
              <a:ext cx="1090277" cy="291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/>
                <a:t>被験者</a:t>
              </a:r>
            </a:p>
          </p:txBody>
        </p:sp>
        <p:pic>
          <p:nvPicPr>
            <p:cNvPr id="69" name="グラフィックス 68" descr="Web カメラ 枠線">
              <a:extLst>
                <a:ext uri="{FF2B5EF4-FFF2-40B4-BE49-F238E27FC236}">
                  <a16:creationId xmlns:a16="http://schemas.microsoft.com/office/drawing/2014/main" id="{6EC4A97F-4DA3-1F33-43E1-AC37E6BB6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46812" y="3431036"/>
              <a:ext cx="425127" cy="425127"/>
            </a:xfrm>
            <a:prstGeom prst="rect">
              <a:avLst/>
            </a:prstGeom>
          </p:spPr>
        </p:pic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DF63572-C7B1-F90B-CA4C-05AD610BA650}"/>
              </a:ext>
            </a:extLst>
          </p:cNvPr>
          <p:cNvGrpSpPr/>
          <p:nvPr/>
        </p:nvGrpSpPr>
        <p:grpSpPr>
          <a:xfrm flipH="1">
            <a:off x="1758028" y="3429000"/>
            <a:ext cx="665446" cy="3243544"/>
            <a:chOff x="2600044" y="3646795"/>
            <a:chExt cx="685165" cy="3303759"/>
          </a:xfrm>
          <a:solidFill>
            <a:srgbClr val="FF0000"/>
          </a:solidFill>
        </p:grpSpPr>
        <p:sp>
          <p:nvSpPr>
            <p:cNvPr id="46" name="屈折矢印 45">
              <a:extLst>
                <a:ext uri="{FF2B5EF4-FFF2-40B4-BE49-F238E27FC236}">
                  <a16:creationId xmlns:a16="http://schemas.microsoft.com/office/drawing/2014/main" id="{6B5B1A3A-AE7C-971B-9288-C88C9E73A422}"/>
                </a:ext>
              </a:extLst>
            </p:cNvPr>
            <p:cNvSpPr/>
            <p:nvPr/>
          </p:nvSpPr>
          <p:spPr>
            <a:xfrm rot="5400000" flipH="1" flipV="1">
              <a:off x="2557600" y="3689241"/>
              <a:ext cx="770055" cy="685163"/>
            </a:xfrm>
            <a:prstGeom prst="bentUpArrow">
              <a:avLst>
                <a:gd name="adj1" fmla="val 25886"/>
                <a:gd name="adj2" fmla="val 29310"/>
                <a:gd name="adj3" fmla="val 3101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L 字 48">
              <a:extLst>
                <a:ext uri="{FF2B5EF4-FFF2-40B4-BE49-F238E27FC236}">
                  <a16:creationId xmlns:a16="http://schemas.microsoft.com/office/drawing/2014/main" id="{87790B95-3466-F744-8FD6-FD213E0800C8}"/>
                </a:ext>
              </a:extLst>
            </p:cNvPr>
            <p:cNvSpPr/>
            <p:nvPr/>
          </p:nvSpPr>
          <p:spPr>
            <a:xfrm flipH="1">
              <a:off x="2600044" y="3827818"/>
              <a:ext cx="685164" cy="3122736"/>
            </a:xfrm>
            <a:prstGeom prst="corner">
              <a:avLst>
                <a:gd name="adj1" fmla="val 25874"/>
                <a:gd name="adj2" fmla="val 279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23BEBBF-446A-ACBD-4569-F025F62A9326}"/>
              </a:ext>
            </a:extLst>
          </p:cNvPr>
          <p:cNvSpPr/>
          <p:nvPr/>
        </p:nvSpPr>
        <p:spPr>
          <a:xfrm>
            <a:off x="-469077" y="3033558"/>
            <a:ext cx="2977658" cy="67502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８種類の感情</a:t>
            </a:r>
            <a:endParaRPr kumimoji="1" lang="en-US" altLang="ja-JP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</a:p>
          <a:p>
            <a:pPr algn="ctr"/>
            <a:r>
              <a:rPr kumimoji="1" lang="ja-JP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３セット</a:t>
            </a:r>
            <a:endParaRPr kumimoji="1" lang="en-US" altLang="ja-JP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438D5D9-3525-4226-88BE-0EB8930BD7CF}"/>
              </a:ext>
            </a:extLst>
          </p:cNvPr>
          <p:cNvSpPr txBox="1"/>
          <p:nvPr/>
        </p:nvSpPr>
        <p:spPr>
          <a:xfrm>
            <a:off x="5145576" y="2498345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/>
              <a:t>イメージ図</a:t>
            </a:r>
            <a:endParaRPr kumimoji="1" lang="ja-JP" altLang="en-US" u="sng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0290C337-ADA5-6DFD-0E06-333734A372B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36543" y="4147481"/>
            <a:ext cx="808123" cy="67033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17D30FD-75A3-DF55-B172-364D70F22A98}"/>
              </a:ext>
            </a:extLst>
          </p:cNvPr>
          <p:cNvSpPr txBox="1"/>
          <p:nvPr/>
        </p:nvSpPr>
        <p:spPr>
          <a:xfrm>
            <a:off x="7107977" y="2182000"/>
            <a:ext cx="1755150" cy="1261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見本画像</a:t>
            </a:r>
            <a:endParaRPr kumimoji="1" lang="en-US" altLang="ja-JP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ctr"/>
            <a:r>
              <a:rPr kumimoji="1" lang="ja-JP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練習</a:t>
            </a:r>
          </a:p>
        </p:txBody>
      </p:sp>
      <p:sp>
        <p:nvSpPr>
          <p:cNvPr id="71" name="平行四辺形 70">
            <a:extLst>
              <a:ext uri="{FF2B5EF4-FFF2-40B4-BE49-F238E27FC236}">
                <a16:creationId xmlns:a16="http://schemas.microsoft.com/office/drawing/2014/main" id="{04A27A8C-E491-1CC1-4EAD-D7D4E66091D7}"/>
              </a:ext>
            </a:extLst>
          </p:cNvPr>
          <p:cNvSpPr/>
          <p:nvPr/>
        </p:nvSpPr>
        <p:spPr>
          <a:xfrm>
            <a:off x="2538518" y="2394491"/>
            <a:ext cx="2195991" cy="523220"/>
          </a:xfrm>
          <a:prstGeom prst="parallelogram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事前調査</a:t>
            </a:r>
          </a:p>
        </p:txBody>
      </p:sp>
      <p:sp>
        <p:nvSpPr>
          <p:cNvPr id="72" name="下矢印 71">
            <a:extLst>
              <a:ext uri="{FF2B5EF4-FFF2-40B4-BE49-F238E27FC236}">
                <a16:creationId xmlns:a16="http://schemas.microsoft.com/office/drawing/2014/main" id="{0A7ADE35-E584-1D95-F88B-3B7B91ED5688}"/>
              </a:ext>
            </a:extLst>
          </p:cNvPr>
          <p:cNvSpPr/>
          <p:nvPr/>
        </p:nvSpPr>
        <p:spPr>
          <a:xfrm>
            <a:off x="3411140" y="2969261"/>
            <a:ext cx="414474" cy="34054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平行四辺形 72">
            <a:extLst>
              <a:ext uri="{FF2B5EF4-FFF2-40B4-BE49-F238E27FC236}">
                <a16:creationId xmlns:a16="http://schemas.microsoft.com/office/drawing/2014/main" id="{DA599620-C62F-ED87-6D32-9CD3D08A303C}"/>
              </a:ext>
            </a:extLst>
          </p:cNvPr>
          <p:cNvSpPr/>
          <p:nvPr/>
        </p:nvSpPr>
        <p:spPr>
          <a:xfrm>
            <a:off x="2538518" y="4328211"/>
            <a:ext cx="2195991" cy="523220"/>
          </a:xfrm>
          <a:prstGeom prst="parallelogram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感情表現</a:t>
            </a:r>
            <a:endParaRPr kumimoji="1" lang="en-US" altLang="ja-JP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下矢印 73">
            <a:extLst>
              <a:ext uri="{FF2B5EF4-FFF2-40B4-BE49-F238E27FC236}">
                <a16:creationId xmlns:a16="http://schemas.microsoft.com/office/drawing/2014/main" id="{0DD56C54-C72E-3958-D05A-CF03D121AA41}"/>
              </a:ext>
            </a:extLst>
          </p:cNvPr>
          <p:cNvSpPr/>
          <p:nvPr/>
        </p:nvSpPr>
        <p:spPr>
          <a:xfrm>
            <a:off x="3411140" y="4902981"/>
            <a:ext cx="414474" cy="34054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平行四辺形 74">
            <a:extLst>
              <a:ext uri="{FF2B5EF4-FFF2-40B4-BE49-F238E27FC236}">
                <a16:creationId xmlns:a16="http://schemas.microsoft.com/office/drawing/2014/main" id="{80C5F893-7C75-3E8F-9B3E-712DFE48C0C1}"/>
              </a:ext>
            </a:extLst>
          </p:cNvPr>
          <p:cNvSpPr/>
          <p:nvPr/>
        </p:nvSpPr>
        <p:spPr>
          <a:xfrm>
            <a:off x="2538518" y="5295071"/>
            <a:ext cx="2195991" cy="523220"/>
          </a:xfrm>
          <a:prstGeom prst="parallelogram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事後調査</a:t>
            </a:r>
          </a:p>
        </p:txBody>
      </p:sp>
      <p:sp>
        <p:nvSpPr>
          <p:cNvPr id="36" name="平行四辺形 35">
            <a:extLst>
              <a:ext uri="{FF2B5EF4-FFF2-40B4-BE49-F238E27FC236}">
                <a16:creationId xmlns:a16="http://schemas.microsoft.com/office/drawing/2014/main" id="{A98910A4-20D7-80FE-C217-FD5F0ED6F9B9}"/>
              </a:ext>
            </a:extLst>
          </p:cNvPr>
          <p:cNvSpPr/>
          <p:nvPr/>
        </p:nvSpPr>
        <p:spPr>
          <a:xfrm>
            <a:off x="2538518" y="3361351"/>
            <a:ext cx="2195991" cy="523220"/>
          </a:xfrm>
          <a:prstGeom prst="parallelogram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rgbClr val="FF0000"/>
                </a:solidFill>
              </a:rPr>
              <a:t>練習</a:t>
            </a:r>
          </a:p>
        </p:txBody>
      </p:sp>
      <p:sp>
        <p:nvSpPr>
          <p:cNvPr id="37" name="下矢印 36">
            <a:extLst>
              <a:ext uri="{FF2B5EF4-FFF2-40B4-BE49-F238E27FC236}">
                <a16:creationId xmlns:a16="http://schemas.microsoft.com/office/drawing/2014/main" id="{6BEC2172-1C28-78A0-EE95-0704BC05394F}"/>
              </a:ext>
            </a:extLst>
          </p:cNvPr>
          <p:cNvSpPr/>
          <p:nvPr/>
        </p:nvSpPr>
        <p:spPr>
          <a:xfrm>
            <a:off x="3411140" y="3936121"/>
            <a:ext cx="414474" cy="34054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DC7F0F-2E17-4CE7-D904-209F6C2CEF6D}"/>
              </a:ext>
            </a:extLst>
          </p:cNvPr>
          <p:cNvSpPr txBox="1"/>
          <p:nvPr/>
        </p:nvSpPr>
        <p:spPr>
          <a:xfrm>
            <a:off x="238922" y="1639971"/>
            <a:ext cx="8666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「表情を高精度で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kumimoji="1" lang="ja-JP" altLang="en-US" sz="2800"/>
              <a:t>に理解させること」が</a:t>
            </a:r>
            <a:r>
              <a:rPr kumimoji="1" lang="ja-JP" altLang="en-US" sz="2800" u="sng"/>
              <a:t>可能</a:t>
            </a:r>
            <a:r>
              <a:rPr kumimoji="1" lang="ja-JP" altLang="en-US" sz="2800"/>
              <a:t>か再検証．</a:t>
            </a:r>
          </a:p>
        </p:txBody>
      </p: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CE2D6822-ACD6-42B1-9B76-55DFB2112DC2}"/>
              </a:ext>
            </a:extLst>
          </p:cNvPr>
          <p:cNvSpPr/>
          <p:nvPr/>
        </p:nvSpPr>
        <p:spPr>
          <a:xfrm>
            <a:off x="2538518" y="6261931"/>
            <a:ext cx="2195991" cy="523220"/>
          </a:xfrm>
          <a:prstGeom prst="parallelogram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rgbClr val="FF0000"/>
                </a:solidFill>
              </a:rPr>
              <a:t>評価</a:t>
            </a:r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DB5679F2-0705-136B-F270-831FB49EEF3B}"/>
              </a:ext>
            </a:extLst>
          </p:cNvPr>
          <p:cNvSpPr/>
          <p:nvPr/>
        </p:nvSpPr>
        <p:spPr>
          <a:xfrm>
            <a:off x="3411140" y="5869841"/>
            <a:ext cx="414474" cy="34054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72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D48D7E4-90BF-7E40-976D-BDDEAC94382C}"/>
              </a:ext>
            </a:extLst>
          </p:cNvPr>
          <p:cNvSpPr txBox="1"/>
          <p:nvPr/>
        </p:nvSpPr>
        <p:spPr>
          <a:xfrm>
            <a:off x="530671" y="1116035"/>
            <a:ext cx="8082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感情表現を</a:t>
            </a:r>
            <a:r>
              <a:rPr kumimoji="1"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kumimoji="1" lang="ja-JP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に高精度に認識させる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B8607B1-F0BD-5542-8A92-C74CD55AFD22}"/>
              </a:ext>
            </a:extLst>
          </p:cNvPr>
          <p:cNvSpPr txBox="1"/>
          <p:nvPr/>
        </p:nvSpPr>
        <p:spPr>
          <a:xfrm>
            <a:off x="397836" y="4104524"/>
            <a:ext cx="1781293" cy="7150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A6A7D5A-DCE0-F54E-83B1-7C09D913CD75}"/>
              </a:ext>
            </a:extLst>
          </p:cNvPr>
          <p:cNvSpPr txBox="1"/>
          <p:nvPr/>
        </p:nvSpPr>
        <p:spPr>
          <a:xfrm>
            <a:off x="4910450" y="4090118"/>
            <a:ext cx="1971307" cy="71508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ECBD6E86-366A-8840-9236-D1BD63303241}"/>
              </a:ext>
            </a:extLst>
          </p:cNvPr>
          <p:cNvGrpSpPr/>
          <p:nvPr/>
        </p:nvGrpSpPr>
        <p:grpSpPr>
          <a:xfrm>
            <a:off x="4341465" y="2835673"/>
            <a:ext cx="538269" cy="629673"/>
            <a:chOff x="2763631" y="447659"/>
            <a:chExt cx="538269" cy="629673"/>
          </a:xfrm>
          <a:solidFill>
            <a:schemeClr val="tx2"/>
          </a:solidFill>
        </p:grpSpPr>
        <p:sp>
          <p:nvSpPr>
            <p:cNvPr id="61" name="右矢印 60">
              <a:extLst>
                <a:ext uri="{FF2B5EF4-FFF2-40B4-BE49-F238E27FC236}">
                  <a16:creationId xmlns:a16="http://schemas.microsoft.com/office/drawing/2014/main" id="{58C9497A-28E7-4B49-B211-D1309D08F356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右矢印 4">
              <a:extLst>
                <a:ext uri="{FF2B5EF4-FFF2-40B4-BE49-F238E27FC236}">
                  <a16:creationId xmlns:a16="http://schemas.microsoft.com/office/drawing/2014/main" id="{287AA799-9619-CF4E-BFB6-F50BBE414D1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sp>
        <p:nvSpPr>
          <p:cNvPr id="64" name="右矢印 4">
            <a:extLst>
              <a:ext uri="{FF2B5EF4-FFF2-40B4-BE49-F238E27FC236}">
                <a16:creationId xmlns:a16="http://schemas.microsoft.com/office/drawing/2014/main" id="{FFE7F2F3-9D58-6F4B-B11B-BC96E9CA2F17}"/>
              </a:ext>
            </a:extLst>
          </p:cNvPr>
          <p:cNvSpPr txBox="1"/>
          <p:nvPr/>
        </p:nvSpPr>
        <p:spPr>
          <a:xfrm>
            <a:off x="4688848" y="3211789"/>
            <a:ext cx="376788" cy="37780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900" kern="1200"/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EB645B3-DACE-E048-A35F-74316C0A7933}"/>
              </a:ext>
            </a:extLst>
          </p:cNvPr>
          <p:cNvGrpSpPr/>
          <p:nvPr/>
        </p:nvGrpSpPr>
        <p:grpSpPr>
          <a:xfrm rot="5400000">
            <a:off x="6600741" y="4029377"/>
            <a:ext cx="538269" cy="629673"/>
            <a:chOff x="2763631" y="447659"/>
            <a:chExt cx="538269" cy="629673"/>
          </a:xfrm>
          <a:solidFill>
            <a:schemeClr val="tx2"/>
          </a:solidFill>
        </p:grpSpPr>
        <p:sp>
          <p:nvSpPr>
            <p:cNvPr id="66" name="右矢印 65">
              <a:extLst>
                <a:ext uri="{FF2B5EF4-FFF2-40B4-BE49-F238E27FC236}">
                  <a16:creationId xmlns:a16="http://schemas.microsoft.com/office/drawing/2014/main" id="{29B0873C-A632-D344-BF7A-9F4088C73FD1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右矢印 4">
              <a:extLst>
                <a:ext uri="{FF2B5EF4-FFF2-40B4-BE49-F238E27FC236}">
                  <a16:creationId xmlns:a16="http://schemas.microsoft.com/office/drawing/2014/main" id="{D152F7CD-95B9-824D-B752-22A34CFBC2B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357DF31-0A64-6045-8D48-73FC0D2956E1}"/>
              </a:ext>
            </a:extLst>
          </p:cNvPr>
          <p:cNvGrpSpPr/>
          <p:nvPr/>
        </p:nvGrpSpPr>
        <p:grpSpPr>
          <a:xfrm rot="10800000">
            <a:off x="4341465" y="5254115"/>
            <a:ext cx="538269" cy="629673"/>
            <a:chOff x="2763631" y="447659"/>
            <a:chExt cx="538269" cy="629673"/>
          </a:xfrm>
          <a:solidFill>
            <a:schemeClr val="tx2"/>
          </a:solidFill>
        </p:grpSpPr>
        <p:sp>
          <p:nvSpPr>
            <p:cNvPr id="72" name="右矢印 71">
              <a:extLst>
                <a:ext uri="{FF2B5EF4-FFF2-40B4-BE49-F238E27FC236}">
                  <a16:creationId xmlns:a16="http://schemas.microsoft.com/office/drawing/2014/main" id="{15874E57-F355-934A-B8EB-658982059CBF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右矢印 4">
              <a:extLst>
                <a:ext uri="{FF2B5EF4-FFF2-40B4-BE49-F238E27FC236}">
                  <a16:creationId xmlns:a16="http://schemas.microsoft.com/office/drawing/2014/main" id="{A8704AD1-41F7-5A47-95F4-84D0CCA53FC4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FCD98D5-1ABE-F04E-957E-BAEA627D69FB}"/>
              </a:ext>
            </a:extLst>
          </p:cNvPr>
          <p:cNvGrpSpPr/>
          <p:nvPr/>
        </p:nvGrpSpPr>
        <p:grpSpPr>
          <a:xfrm>
            <a:off x="397835" y="1681232"/>
            <a:ext cx="3823850" cy="2332751"/>
            <a:chOff x="397835" y="1675295"/>
            <a:chExt cx="3823850" cy="2332751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8BA03E8F-D80C-A044-8949-C9EBC2E5D9D8}"/>
                </a:ext>
              </a:extLst>
            </p:cNvPr>
            <p:cNvSpPr txBox="1"/>
            <p:nvPr/>
          </p:nvSpPr>
          <p:spPr>
            <a:xfrm>
              <a:off x="397835" y="1675295"/>
              <a:ext cx="1092525" cy="7150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Plan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E20B5682-268E-9546-9B25-B3A717B74975}"/>
                </a:ext>
              </a:extLst>
            </p:cNvPr>
            <p:cNvSpPr/>
            <p:nvPr/>
          </p:nvSpPr>
          <p:spPr>
            <a:xfrm>
              <a:off x="480960" y="2271400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4C935B-E323-5342-B30D-24D88CB2BB90}"/>
              </a:ext>
            </a:extLst>
          </p:cNvPr>
          <p:cNvSpPr txBox="1"/>
          <p:nvPr/>
        </p:nvSpPr>
        <p:spPr>
          <a:xfrm>
            <a:off x="597125" y="2367259"/>
            <a:ext cx="3496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・実験準備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・実験実施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・データ解析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・制御の勉強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E38EA2C-DDBB-AB4B-A014-F13F47DAB7C2}"/>
              </a:ext>
            </a:extLst>
          </p:cNvPr>
          <p:cNvSpPr txBox="1"/>
          <p:nvPr/>
        </p:nvSpPr>
        <p:spPr>
          <a:xfrm>
            <a:off x="597125" y="4978180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・実験実施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・データ解析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・制御の勉強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AB8DEA6-2385-A648-984C-1B295C377F82}"/>
              </a:ext>
            </a:extLst>
          </p:cNvPr>
          <p:cNvGrpSpPr/>
          <p:nvPr/>
        </p:nvGrpSpPr>
        <p:grpSpPr>
          <a:xfrm>
            <a:off x="4910450" y="1692984"/>
            <a:ext cx="3829789" cy="2309246"/>
            <a:chOff x="4910450" y="1675294"/>
            <a:chExt cx="3829789" cy="2309246"/>
          </a:xfrm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F0773E8-9DC1-E340-9CBF-4DE388D6C774}"/>
                </a:ext>
              </a:extLst>
            </p:cNvPr>
            <p:cNvSpPr txBox="1"/>
            <p:nvPr/>
          </p:nvSpPr>
          <p:spPr>
            <a:xfrm>
              <a:off x="4910450" y="1675294"/>
              <a:ext cx="813462" cy="7150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Do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角丸四角形 31">
              <a:extLst>
                <a:ext uri="{FF2B5EF4-FFF2-40B4-BE49-F238E27FC236}">
                  <a16:creationId xmlns:a16="http://schemas.microsoft.com/office/drawing/2014/main" id="{28543987-0570-7547-9367-AA903B45CE2F}"/>
                </a:ext>
              </a:extLst>
            </p:cNvPr>
            <p:cNvSpPr/>
            <p:nvPr/>
          </p:nvSpPr>
          <p:spPr>
            <a:xfrm>
              <a:off x="4999514" y="2247894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7B5E158C-A51E-A04E-8897-168230B50F6D}"/>
              </a:ext>
            </a:extLst>
          </p:cNvPr>
          <p:cNvSpPr/>
          <p:nvPr/>
        </p:nvSpPr>
        <p:spPr>
          <a:xfrm>
            <a:off x="4999514" y="4683702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dirty="0"/>
              <a:t>20211112_akashi.pptx20211112_akashi.pptx</a:t>
            </a:r>
            <a:endParaRPr kumimoji="1" lang="ja-JP" altLang="en-US"/>
          </a:p>
        </p:txBody>
      </p:sp>
      <p:sp>
        <p:nvSpPr>
          <p:cNvPr id="44" name="角丸四角形 43">
            <a:extLst>
              <a:ext uri="{FF2B5EF4-FFF2-40B4-BE49-F238E27FC236}">
                <a16:creationId xmlns:a16="http://schemas.microsoft.com/office/drawing/2014/main" id="{2308E374-0D61-1E40-8AC3-E4011368474E}"/>
              </a:ext>
            </a:extLst>
          </p:cNvPr>
          <p:cNvSpPr/>
          <p:nvPr/>
        </p:nvSpPr>
        <p:spPr>
          <a:xfrm>
            <a:off x="480960" y="4696330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04DD83C-9EB3-0C4F-8B03-767561617AF8}"/>
              </a:ext>
            </a:extLst>
          </p:cNvPr>
          <p:cNvSpPr txBox="1"/>
          <p:nvPr/>
        </p:nvSpPr>
        <p:spPr>
          <a:xfrm>
            <a:off x="5133633" y="2367558"/>
            <a:ext cx="3496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・プログラム修正</a:t>
            </a:r>
            <a:endParaRPr kumimoji="1" lang="en-US" altLang="ja-JP" sz="2400" dirty="0"/>
          </a:p>
          <a:p>
            <a:r>
              <a:rPr kumimoji="1" lang="ja-JP" altLang="en-US" sz="2400"/>
              <a:t>・アンケート修正</a:t>
            </a:r>
            <a:endParaRPr kumimoji="1" lang="en-US" altLang="ja-JP" sz="2400" dirty="0"/>
          </a:p>
          <a:p>
            <a:r>
              <a:rPr kumimoji="1" lang="ja-JP" altLang="en-US" sz="2400"/>
              <a:t>・実験の実施</a:t>
            </a:r>
            <a:endParaRPr kumimoji="1" lang="en-US" altLang="ja-JP" sz="2400" dirty="0"/>
          </a:p>
          <a:p>
            <a:r>
              <a:rPr kumimoji="1" lang="ja-JP" altLang="en-US" sz="2400"/>
              <a:t>・データ解析</a:t>
            </a:r>
            <a:endParaRPr kumimoji="1" lang="en-US" altLang="ja-JP" sz="24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1B46BB-A077-B644-9537-2F04772973B6}"/>
              </a:ext>
            </a:extLst>
          </p:cNvPr>
          <p:cNvSpPr txBox="1"/>
          <p:nvPr/>
        </p:nvSpPr>
        <p:spPr>
          <a:xfrm>
            <a:off x="5121751" y="4788570"/>
            <a:ext cx="3496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・実験データの取得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・予想通りの結果が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得られた．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・実験の自動化できた．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430DB6F-0980-FE43-8E9C-45EBE94D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AA74129-1965-59FC-59D1-F1AD2F412E2A}"/>
              </a:ext>
            </a:extLst>
          </p:cNvPr>
          <p:cNvSpPr/>
          <p:nvPr/>
        </p:nvSpPr>
        <p:spPr>
          <a:xfrm>
            <a:off x="599337" y="400947"/>
            <a:ext cx="2079839" cy="715088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/>
              <a:t>テーマ</a:t>
            </a:r>
            <a:endParaRPr kumimoji="1" lang="en-US" altLang="ja-JP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003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>
            <a:extLst>
              <a:ext uri="{FF2B5EF4-FFF2-40B4-BE49-F238E27FC236}">
                <a16:creationId xmlns:a16="http://schemas.microsoft.com/office/drawing/2014/main" id="{70D1178E-735A-CB28-9660-DDB8FB4D2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179" y="4236579"/>
            <a:ext cx="3503885" cy="2621421"/>
          </a:xfrm>
          <a:prstGeom prst="rect">
            <a:avLst/>
          </a:prstGeom>
        </p:spPr>
      </p:pic>
      <p:sp>
        <p:nvSpPr>
          <p:cNvPr id="43" name="スライド番号プレースホルダー 42">
            <a:extLst>
              <a:ext uri="{FF2B5EF4-FFF2-40B4-BE49-F238E27FC236}">
                <a16:creationId xmlns:a16="http://schemas.microsoft.com/office/drawing/2014/main" id="{12EBA5CF-B915-AE49-BD1D-C465A89D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8878" y="6421308"/>
            <a:ext cx="2943234" cy="510947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FB6BC79-0360-9EC6-F910-E2993129A646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A647B1D-381F-FEFE-0302-416F73192C96}"/>
              </a:ext>
            </a:extLst>
          </p:cNvPr>
          <p:cNvSpPr txBox="1"/>
          <p:nvPr/>
        </p:nvSpPr>
        <p:spPr>
          <a:xfrm>
            <a:off x="799179" y="20194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9D5F5DA-41A6-177A-E1D6-D32ADA6C6E82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2BCB9CD-009B-CFFE-C410-C48A82C8C347}"/>
              </a:ext>
            </a:extLst>
          </p:cNvPr>
          <p:cNvSpPr txBox="1"/>
          <p:nvPr/>
        </p:nvSpPr>
        <p:spPr>
          <a:xfrm>
            <a:off x="1381001" y="18545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評価方法</a:t>
            </a:r>
            <a:endParaRPr kumimoji="1" lang="ja-JP" altLang="en-US" sz="3600" dirty="0">
              <a:solidFill>
                <a:schemeClr val="tx2"/>
              </a:solidFill>
              <a:latin typeface="Verdana" pitchFamily="34" charset="0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E6085C42-0748-B826-83A9-EFFD5FD66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530" y="1099661"/>
            <a:ext cx="3772885" cy="282966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41FC412F-4AC5-811B-238E-DC1B09534B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7992" y="3893961"/>
            <a:ext cx="3772885" cy="2721664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7CBC78F-5E19-4BBC-6994-85E901BE50FC}"/>
              </a:ext>
            </a:extLst>
          </p:cNvPr>
          <p:cNvSpPr txBox="1"/>
          <p:nvPr/>
        </p:nvSpPr>
        <p:spPr>
          <a:xfrm>
            <a:off x="1017586" y="1490008"/>
            <a:ext cx="18069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000"/>
              <a:t>スコア</a:t>
            </a:r>
            <a:endParaRPr kumimoji="1" lang="en-US" altLang="ja-JP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000"/>
              <a:t>動画</a:t>
            </a:r>
            <a:endParaRPr kumimoji="1" lang="en-US" altLang="ja-JP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000"/>
              <a:t>グラフ</a:t>
            </a:r>
          </a:p>
        </p:txBody>
      </p:sp>
    </p:spTree>
    <p:extLst>
      <p:ext uri="{BB962C8B-B14F-4D97-AF65-F5344CB8AC3E}">
        <p14:creationId xmlns:p14="http://schemas.microsoft.com/office/powerpoint/2010/main" val="4276790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D48D7E4-90BF-7E40-976D-BDDEAC94382C}"/>
              </a:ext>
            </a:extLst>
          </p:cNvPr>
          <p:cNvSpPr txBox="1"/>
          <p:nvPr/>
        </p:nvSpPr>
        <p:spPr>
          <a:xfrm>
            <a:off x="530671" y="1116035"/>
            <a:ext cx="8082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感情表現を</a:t>
            </a:r>
            <a:r>
              <a:rPr kumimoji="1"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kumimoji="1" lang="ja-JP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に高精度に認識させる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B8607B1-F0BD-5542-8A92-C74CD55AFD22}"/>
              </a:ext>
            </a:extLst>
          </p:cNvPr>
          <p:cNvSpPr txBox="1"/>
          <p:nvPr/>
        </p:nvSpPr>
        <p:spPr>
          <a:xfrm>
            <a:off x="397836" y="4104524"/>
            <a:ext cx="1781293" cy="7150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A6A7D5A-DCE0-F54E-83B1-7C09D913CD75}"/>
              </a:ext>
            </a:extLst>
          </p:cNvPr>
          <p:cNvSpPr txBox="1"/>
          <p:nvPr/>
        </p:nvSpPr>
        <p:spPr>
          <a:xfrm>
            <a:off x="4910450" y="4090118"/>
            <a:ext cx="1971307" cy="71508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ECBD6E86-366A-8840-9236-D1BD63303241}"/>
              </a:ext>
            </a:extLst>
          </p:cNvPr>
          <p:cNvGrpSpPr/>
          <p:nvPr/>
        </p:nvGrpSpPr>
        <p:grpSpPr>
          <a:xfrm>
            <a:off x="4341465" y="2835673"/>
            <a:ext cx="538269" cy="629673"/>
            <a:chOff x="2763631" y="447659"/>
            <a:chExt cx="538269" cy="629673"/>
          </a:xfrm>
          <a:solidFill>
            <a:schemeClr val="tx2"/>
          </a:solidFill>
        </p:grpSpPr>
        <p:sp>
          <p:nvSpPr>
            <p:cNvPr id="61" name="右矢印 60">
              <a:extLst>
                <a:ext uri="{FF2B5EF4-FFF2-40B4-BE49-F238E27FC236}">
                  <a16:creationId xmlns:a16="http://schemas.microsoft.com/office/drawing/2014/main" id="{58C9497A-28E7-4B49-B211-D1309D08F356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右矢印 4">
              <a:extLst>
                <a:ext uri="{FF2B5EF4-FFF2-40B4-BE49-F238E27FC236}">
                  <a16:creationId xmlns:a16="http://schemas.microsoft.com/office/drawing/2014/main" id="{287AA799-9619-CF4E-BFB6-F50BBE414D1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sp>
        <p:nvSpPr>
          <p:cNvPr id="64" name="右矢印 4">
            <a:extLst>
              <a:ext uri="{FF2B5EF4-FFF2-40B4-BE49-F238E27FC236}">
                <a16:creationId xmlns:a16="http://schemas.microsoft.com/office/drawing/2014/main" id="{FFE7F2F3-9D58-6F4B-B11B-BC96E9CA2F17}"/>
              </a:ext>
            </a:extLst>
          </p:cNvPr>
          <p:cNvSpPr txBox="1"/>
          <p:nvPr/>
        </p:nvSpPr>
        <p:spPr>
          <a:xfrm>
            <a:off x="4688848" y="3211789"/>
            <a:ext cx="376788" cy="37780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900" kern="1200"/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EB645B3-DACE-E048-A35F-74316C0A7933}"/>
              </a:ext>
            </a:extLst>
          </p:cNvPr>
          <p:cNvGrpSpPr/>
          <p:nvPr/>
        </p:nvGrpSpPr>
        <p:grpSpPr>
          <a:xfrm rot="5400000">
            <a:off x="6600741" y="4029377"/>
            <a:ext cx="538269" cy="629673"/>
            <a:chOff x="2763631" y="447659"/>
            <a:chExt cx="538269" cy="629673"/>
          </a:xfrm>
          <a:solidFill>
            <a:schemeClr val="tx2"/>
          </a:solidFill>
        </p:grpSpPr>
        <p:sp>
          <p:nvSpPr>
            <p:cNvPr id="66" name="右矢印 65">
              <a:extLst>
                <a:ext uri="{FF2B5EF4-FFF2-40B4-BE49-F238E27FC236}">
                  <a16:creationId xmlns:a16="http://schemas.microsoft.com/office/drawing/2014/main" id="{29B0873C-A632-D344-BF7A-9F4088C73FD1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右矢印 4">
              <a:extLst>
                <a:ext uri="{FF2B5EF4-FFF2-40B4-BE49-F238E27FC236}">
                  <a16:creationId xmlns:a16="http://schemas.microsoft.com/office/drawing/2014/main" id="{D152F7CD-95B9-824D-B752-22A34CFBC2B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357DF31-0A64-6045-8D48-73FC0D2956E1}"/>
              </a:ext>
            </a:extLst>
          </p:cNvPr>
          <p:cNvGrpSpPr/>
          <p:nvPr/>
        </p:nvGrpSpPr>
        <p:grpSpPr>
          <a:xfrm rot="10800000">
            <a:off x="4341465" y="5254115"/>
            <a:ext cx="538269" cy="629673"/>
            <a:chOff x="2763631" y="447659"/>
            <a:chExt cx="538269" cy="629673"/>
          </a:xfrm>
          <a:solidFill>
            <a:schemeClr val="tx2"/>
          </a:solidFill>
        </p:grpSpPr>
        <p:sp>
          <p:nvSpPr>
            <p:cNvPr id="72" name="右矢印 71">
              <a:extLst>
                <a:ext uri="{FF2B5EF4-FFF2-40B4-BE49-F238E27FC236}">
                  <a16:creationId xmlns:a16="http://schemas.microsoft.com/office/drawing/2014/main" id="{15874E57-F355-934A-B8EB-658982059CBF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右矢印 4">
              <a:extLst>
                <a:ext uri="{FF2B5EF4-FFF2-40B4-BE49-F238E27FC236}">
                  <a16:creationId xmlns:a16="http://schemas.microsoft.com/office/drawing/2014/main" id="{A8704AD1-41F7-5A47-95F4-84D0CCA53FC4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FCD98D5-1ABE-F04E-957E-BAEA627D69FB}"/>
              </a:ext>
            </a:extLst>
          </p:cNvPr>
          <p:cNvGrpSpPr/>
          <p:nvPr/>
        </p:nvGrpSpPr>
        <p:grpSpPr>
          <a:xfrm>
            <a:off x="397835" y="1681232"/>
            <a:ext cx="3823850" cy="2332751"/>
            <a:chOff x="397835" y="1675295"/>
            <a:chExt cx="3823850" cy="2332751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8BA03E8F-D80C-A044-8949-C9EBC2E5D9D8}"/>
                </a:ext>
              </a:extLst>
            </p:cNvPr>
            <p:cNvSpPr txBox="1"/>
            <p:nvPr/>
          </p:nvSpPr>
          <p:spPr>
            <a:xfrm>
              <a:off x="397835" y="1675295"/>
              <a:ext cx="1092525" cy="7150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Plan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E20B5682-268E-9546-9B25-B3A717B74975}"/>
                </a:ext>
              </a:extLst>
            </p:cNvPr>
            <p:cNvSpPr/>
            <p:nvPr/>
          </p:nvSpPr>
          <p:spPr>
            <a:xfrm>
              <a:off x="480960" y="2271400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4C935B-E323-5342-B30D-24D88CB2BB90}"/>
              </a:ext>
            </a:extLst>
          </p:cNvPr>
          <p:cNvSpPr txBox="1"/>
          <p:nvPr/>
        </p:nvSpPr>
        <p:spPr>
          <a:xfrm>
            <a:off x="597125" y="2367259"/>
            <a:ext cx="3496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・実験準備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・実験実施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・データ解析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・制御の勉強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E38EA2C-DDBB-AB4B-A014-F13F47DAB7C2}"/>
              </a:ext>
            </a:extLst>
          </p:cNvPr>
          <p:cNvSpPr txBox="1"/>
          <p:nvPr/>
        </p:nvSpPr>
        <p:spPr>
          <a:xfrm>
            <a:off x="597125" y="4978180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・実験実施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・データ解析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・制御の勉強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AB8DEA6-2385-A648-984C-1B295C377F82}"/>
              </a:ext>
            </a:extLst>
          </p:cNvPr>
          <p:cNvGrpSpPr/>
          <p:nvPr/>
        </p:nvGrpSpPr>
        <p:grpSpPr>
          <a:xfrm>
            <a:off x="4910450" y="1692984"/>
            <a:ext cx="3829789" cy="2309246"/>
            <a:chOff x="4910450" y="1675294"/>
            <a:chExt cx="3829789" cy="2309246"/>
          </a:xfrm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F0773E8-9DC1-E340-9CBF-4DE388D6C774}"/>
                </a:ext>
              </a:extLst>
            </p:cNvPr>
            <p:cNvSpPr txBox="1"/>
            <p:nvPr/>
          </p:nvSpPr>
          <p:spPr>
            <a:xfrm>
              <a:off x="4910450" y="1675294"/>
              <a:ext cx="813462" cy="7150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Do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角丸四角形 31">
              <a:extLst>
                <a:ext uri="{FF2B5EF4-FFF2-40B4-BE49-F238E27FC236}">
                  <a16:creationId xmlns:a16="http://schemas.microsoft.com/office/drawing/2014/main" id="{28543987-0570-7547-9367-AA903B45CE2F}"/>
                </a:ext>
              </a:extLst>
            </p:cNvPr>
            <p:cNvSpPr/>
            <p:nvPr/>
          </p:nvSpPr>
          <p:spPr>
            <a:xfrm>
              <a:off x="4999514" y="2247894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7B5E158C-A51E-A04E-8897-168230B50F6D}"/>
              </a:ext>
            </a:extLst>
          </p:cNvPr>
          <p:cNvSpPr/>
          <p:nvPr/>
        </p:nvSpPr>
        <p:spPr>
          <a:xfrm>
            <a:off x="4999514" y="4683702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dirty="0"/>
              <a:t>20211112_akashi.pptx20211112_akashi.pptx</a:t>
            </a:r>
            <a:endParaRPr kumimoji="1" lang="ja-JP" altLang="en-US"/>
          </a:p>
        </p:txBody>
      </p:sp>
      <p:sp>
        <p:nvSpPr>
          <p:cNvPr id="44" name="角丸四角形 43">
            <a:extLst>
              <a:ext uri="{FF2B5EF4-FFF2-40B4-BE49-F238E27FC236}">
                <a16:creationId xmlns:a16="http://schemas.microsoft.com/office/drawing/2014/main" id="{2308E374-0D61-1E40-8AC3-E4011368474E}"/>
              </a:ext>
            </a:extLst>
          </p:cNvPr>
          <p:cNvSpPr/>
          <p:nvPr/>
        </p:nvSpPr>
        <p:spPr>
          <a:xfrm>
            <a:off x="480960" y="4696330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04DD83C-9EB3-0C4F-8B03-767561617AF8}"/>
              </a:ext>
            </a:extLst>
          </p:cNvPr>
          <p:cNvSpPr txBox="1"/>
          <p:nvPr/>
        </p:nvSpPr>
        <p:spPr>
          <a:xfrm>
            <a:off x="5133633" y="2367558"/>
            <a:ext cx="3496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・プログラム修正</a:t>
            </a:r>
            <a:endParaRPr kumimoji="1" lang="en-US" altLang="ja-JP" sz="2400" dirty="0"/>
          </a:p>
          <a:p>
            <a:r>
              <a:rPr kumimoji="1" lang="ja-JP" altLang="en-US" sz="2400"/>
              <a:t>・アンケート修正</a:t>
            </a:r>
            <a:endParaRPr kumimoji="1" lang="en-US" altLang="ja-JP" sz="2400" dirty="0"/>
          </a:p>
          <a:p>
            <a:r>
              <a:rPr kumimoji="1" lang="ja-JP" altLang="en-US" sz="2400"/>
              <a:t>・実験の実施</a:t>
            </a:r>
            <a:endParaRPr kumimoji="1" lang="en-US" altLang="ja-JP" sz="2400" dirty="0"/>
          </a:p>
          <a:p>
            <a:r>
              <a:rPr kumimoji="1" lang="ja-JP" altLang="en-US" sz="2400"/>
              <a:t>・データ解析</a:t>
            </a:r>
            <a:endParaRPr kumimoji="1" lang="en-US" altLang="ja-JP" sz="24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1B46BB-A077-B644-9537-2F04772973B6}"/>
              </a:ext>
            </a:extLst>
          </p:cNvPr>
          <p:cNvSpPr txBox="1"/>
          <p:nvPr/>
        </p:nvSpPr>
        <p:spPr>
          <a:xfrm>
            <a:off x="5121751" y="4788570"/>
            <a:ext cx="3496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・実験データの取得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・予想通りの結果が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得られた．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・実験の自動化できた．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430DB6F-0980-FE43-8E9C-45EBE94D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AA74129-1965-59FC-59D1-F1AD2F412E2A}"/>
              </a:ext>
            </a:extLst>
          </p:cNvPr>
          <p:cNvSpPr/>
          <p:nvPr/>
        </p:nvSpPr>
        <p:spPr>
          <a:xfrm>
            <a:off x="599337" y="400947"/>
            <a:ext cx="2079839" cy="715088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/>
              <a:t>テーマ</a:t>
            </a:r>
            <a:endParaRPr kumimoji="1" lang="en-US" altLang="ja-JP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539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E185C7-66AD-E04F-A6EA-3047D00DC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73238"/>
            <a:ext cx="7772400" cy="1655762"/>
          </a:xfrm>
        </p:spPr>
        <p:txBody>
          <a:bodyPr>
            <a:normAutofit/>
          </a:bodyPr>
          <a:lstStyle/>
          <a:p>
            <a:r>
              <a:rPr lang="ja-JP" altLang="en-US" sz="4000"/>
              <a:t>ご清聴ありがとうございました．</a:t>
            </a:r>
            <a:endParaRPr kumimoji="1" lang="ja-JP" altLang="en-US" sz="40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BE9480-AB26-C34D-84DC-B42F62436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29919"/>
            <a:ext cx="6858000" cy="1655762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/>
              <a:t>佐賀大学　理工学部　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CPS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研</a:t>
            </a:r>
            <a:r>
              <a:rPr kumimoji="1" lang="ja-JP" altLang="en-US"/>
              <a:t>究室</a:t>
            </a:r>
            <a:endParaRPr kumimoji="1" lang="en-US" altLang="ja-JP" dirty="0"/>
          </a:p>
          <a:p>
            <a:pPr algn="l"/>
            <a:r>
              <a:rPr lang="en-US" altLang="ja-JP" dirty="0"/>
              <a:t>	</a:t>
            </a:r>
            <a:r>
              <a:rPr lang="ja-JP" altLang="en-US"/>
              <a:t>指導教員：	福田 修 教授</a:t>
            </a:r>
          </a:p>
          <a:p>
            <a:r>
              <a:rPr lang="ja-JP" altLang="en-US"/>
              <a:t>			</a:t>
            </a:r>
            <a:r>
              <a:rPr lang="e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Yeoh Wen Liang 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プロジェクト助教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dirty="0"/>
              <a:t> 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19238901 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明石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華実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652D87-1EB3-EB4A-8BAA-44076728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1707" y="6481000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902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140522B-952F-C6D6-EDF1-520113CB98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2071" y="1584097"/>
            <a:ext cx="5219857" cy="5040000"/>
          </a:xfrm>
          <a:prstGeom prst="rect">
            <a:avLst/>
          </a:prstGeom>
        </p:spPr>
      </p:pic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4746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実験結果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(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被験者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1)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0EA5BA-7C89-3B59-BCD8-488810BC0672}"/>
              </a:ext>
            </a:extLst>
          </p:cNvPr>
          <p:cNvSpPr txBox="1"/>
          <p:nvPr/>
        </p:nvSpPr>
        <p:spPr>
          <a:xfrm>
            <a:off x="1339144" y="1214765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平均スコア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4BF3B1-67BE-06A9-E9CA-7718E6902F54}"/>
              </a:ext>
            </a:extLst>
          </p:cNvPr>
          <p:cNvGrpSpPr/>
          <p:nvPr/>
        </p:nvGrpSpPr>
        <p:grpSpPr>
          <a:xfrm>
            <a:off x="4283901" y="3827177"/>
            <a:ext cx="1154932" cy="1107682"/>
            <a:chOff x="4283901" y="3827177"/>
            <a:chExt cx="1154932" cy="1107682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2AB1187D-C728-4533-095F-11763DBF802E}"/>
                </a:ext>
              </a:extLst>
            </p:cNvPr>
            <p:cNvSpPr/>
            <p:nvPr/>
          </p:nvSpPr>
          <p:spPr>
            <a:xfrm>
              <a:off x="4283901" y="3827177"/>
              <a:ext cx="577466" cy="553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1B8177F-F348-A625-8FDA-BA030702631F}"/>
                </a:ext>
              </a:extLst>
            </p:cNvPr>
            <p:cNvSpPr/>
            <p:nvPr/>
          </p:nvSpPr>
          <p:spPr>
            <a:xfrm>
              <a:off x="4861367" y="4381018"/>
              <a:ext cx="577466" cy="553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107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4746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実験結果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(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被験者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1)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0EA5BA-7C89-3B59-BCD8-488810BC0672}"/>
              </a:ext>
            </a:extLst>
          </p:cNvPr>
          <p:cNvSpPr txBox="1"/>
          <p:nvPr/>
        </p:nvSpPr>
        <p:spPr>
          <a:xfrm>
            <a:off x="1177241" y="12185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信頼率の割合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D27D01A-D609-25D9-C261-215D952AAD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2072" y="1587869"/>
            <a:ext cx="5219857" cy="5040000"/>
          </a:xfrm>
          <a:prstGeom prst="rect">
            <a:avLst/>
          </a:prstGeom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232265D-7BAA-115B-7A21-8D29D50EAB9C}"/>
              </a:ext>
            </a:extLst>
          </p:cNvPr>
          <p:cNvGrpSpPr/>
          <p:nvPr/>
        </p:nvGrpSpPr>
        <p:grpSpPr>
          <a:xfrm>
            <a:off x="4283901" y="3827177"/>
            <a:ext cx="2309864" cy="2233008"/>
            <a:chOff x="4283901" y="3827177"/>
            <a:chExt cx="2309864" cy="2233008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1527DB4-45C0-DAE3-B62E-7FC8F2CB71C3}"/>
                </a:ext>
              </a:extLst>
            </p:cNvPr>
            <p:cNvSpPr/>
            <p:nvPr/>
          </p:nvSpPr>
          <p:spPr>
            <a:xfrm>
              <a:off x="4283901" y="3827177"/>
              <a:ext cx="577466" cy="553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70A53F17-D214-2738-C862-236B6E1789D1}"/>
                </a:ext>
              </a:extLst>
            </p:cNvPr>
            <p:cNvSpPr/>
            <p:nvPr/>
          </p:nvSpPr>
          <p:spPr>
            <a:xfrm>
              <a:off x="6016299" y="5506344"/>
              <a:ext cx="577466" cy="553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962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>
            <a:extLst>
              <a:ext uri="{FF2B5EF4-FFF2-40B4-BE49-F238E27FC236}">
                <a16:creationId xmlns:a16="http://schemas.microsoft.com/office/drawing/2014/main" id="{CA747B25-5D5E-1105-32F6-4B23714CF7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2071" y="1584097"/>
            <a:ext cx="5219857" cy="5040000"/>
          </a:xfrm>
          <a:prstGeom prst="rect">
            <a:avLst/>
          </a:prstGeom>
        </p:spPr>
      </p:pic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4746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実験結果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(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被験者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2)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0EA5BA-7C89-3B59-BCD8-488810BC0672}"/>
              </a:ext>
            </a:extLst>
          </p:cNvPr>
          <p:cNvSpPr txBox="1"/>
          <p:nvPr/>
        </p:nvSpPr>
        <p:spPr>
          <a:xfrm>
            <a:off x="1339144" y="1214765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平均スコア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FC697B4-0AA0-E7B1-8D50-2A379F02E91C}"/>
              </a:ext>
            </a:extLst>
          </p:cNvPr>
          <p:cNvGrpSpPr/>
          <p:nvPr/>
        </p:nvGrpSpPr>
        <p:grpSpPr>
          <a:xfrm>
            <a:off x="3125829" y="2707523"/>
            <a:ext cx="3463816" cy="3345545"/>
            <a:chOff x="3125829" y="2707523"/>
            <a:chExt cx="3463816" cy="3345545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6234E3F0-8199-CB68-342D-F26E3D051F81}"/>
                </a:ext>
              </a:extLst>
            </p:cNvPr>
            <p:cNvGrpSpPr/>
            <p:nvPr/>
          </p:nvGrpSpPr>
          <p:grpSpPr>
            <a:xfrm>
              <a:off x="3125829" y="2707523"/>
              <a:ext cx="2890470" cy="2791704"/>
              <a:chOff x="3125829" y="2707523"/>
              <a:chExt cx="2890470" cy="2791704"/>
            </a:xfrm>
          </p:grpSpPr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2AB1187D-C728-4533-095F-11763DBF802E}"/>
                  </a:ext>
                </a:extLst>
              </p:cNvPr>
              <p:cNvSpPr/>
              <p:nvPr/>
            </p:nvSpPr>
            <p:spPr>
              <a:xfrm>
                <a:off x="4283901" y="3827177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1B8177F-F348-A625-8FDA-BA030702631F}"/>
                  </a:ext>
                </a:extLst>
              </p:cNvPr>
              <p:cNvSpPr/>
              <p:nvPr/>
            </p:nvSpPr>
            <p:spPr>
              <a:xfrm>
                <a:off x="4861367" y="4381018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C4E3FD7-905B-8838-E6D5-0D6EE9244C30}"/>
                  </a:ext>
                </a:extLst>
              </p:cNvPr>
              <p:cNvSpPr/>
              <p:nvPr/>
            </p:nvSpPr>
            <p:spPr>
              <a:xfrm>
                <a:off x="5438833" y="4945386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F54E787B-8072-3CDD-5204-FA825293DF64}"/>
                  </a:ext>
                </a:extLst>
              </p:cNvPr>
              <p:cNvSpPr/>
              <p:nvPr/>
            </p:nvSpPr>
            <p:spPr>
              <a:xfrm>
                <a:off x="3125829" y="2707523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2D5901D-9D0C-D60E-1EE6-33989E8459D0}"/>
                </a:ext>
              </a:extLst>
            </p:cNvPr>
            <p:cNvSpPr/>
            <p:nvPr/>
          </p:nvSpPr>
          <p:spPr>
            <a:xfrm>
              <a:off x="3702096" y="3261363"/>
              <a:ext cx="577466" cy="553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B5D3C242-A373-1FC0-45D8-64F2417BCCA0}"/>
                </a:ext>
              </a:extLst>
            </p:cNvPr>
            <p:cNvSpPr/>
            <p:nvPr/>
          </p:nvSpPr>
          <p:spPr>
            <a:xfrm>
              <a:off x="6012179" y="5499227"/>
              <a:ext cx="577466" cy="553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1156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F3C9CC-D4D6-E399-336C-C1BE1AE7BD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2071" y="1584097"/>
            <a:ext cx="5219857" cy="5040000"/>
          </a:xfrm>
          <a:prstGeom prst="rect">
            <a:avLst/>
          </a:prstGeom>
        </p:spPr>
      </p:pic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4804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実験結果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(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被験者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2)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0EA5BA-7C89-3B59-BCD8-488810BC0672}"/>
              </a:ext>
            </a:extLst>
          </p:cNvPr>
          <p:cNvSpPr txBox="1"/>
          <p:nvPr/>
        </p:nvSpPr>
        <p:spPr>
          <a:xfrm>
            <a:off x="1177241" y="12185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信頼率の割合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049F323E-6B3D-3B5B-200C-37B9C7078AB7}"/>
              </a:ext>
            </a:extLst>
          </p:cNvPr>
          <p:cNvGrpSpPr/>
          <p:nvPr/>
        </p:nvGrpSpPr>
        <p:grpSpPr>
          <a:xfrm>
            <a:off x="3125829" y="2707523"/>
            <a:ext cx="3463816" cy="3345545"/>
            <a:chOff x="3125829" y="2707523"/>
            <a:chExt cx="3463816" cy="3345545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80B71AA-0923-E470-8F07-0B1108AFE442}"/>
                </a:ext>
              </a:extLst>
            </p:cNvPr>
            <p:cNvGrpSpPr/>
            <p:nvPr/>
          </p:nvGrpSpPr>
          <p:grpSpPr>
            <a:xfrm>
              <a:off x="3125829" y="2707523"/>
              <a:ext cx="2890470" cy="2791704"/>
              <a:chOff x="3125829" y="2707523"/>
              <a:chExt cx="2890470" cy="2791704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71270E12-3753-31F6-7159-E13545E9CA13}"/>
                  </a:ext>
                </a:extLst>
              </p:cNvPr>
              <p:cNvSpPr/>
              <p:nvPr/>
            </p:nvSpPr>
            <p:spPr>
              <a:xfrm>
                <a:off x="4283901" y="3827177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31B13F79-963E-2C6E-F217-9D5D81B8802E}"/>
                  </a:ext>
                </a:extLst>
              </p:cNvPr>
              <p:cNvSpPr/>
              <p:nvPr/>
            </p:nvSpPr>
            <p:spPr>
              <a:xfrm>
                <a:off x="4861367" y="4381018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EBA8A47A-10D2-5DF7-F36F-F1C9B27D8AA3}"/>
                  </a:ext>
                </a:extLst>
              </p:cNvPr>
              <p:cNvSpPr/>
              <p:nvPr/>
            </p:nvSpPr>
            <p:spPr>
              <a:xfrm>
                <a:off x="5438833" y="4945386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DE112E92-34CC-A959-34C2-F610D0D76200}"/>
                  </a:ext>
                </a:extLst>
              </p:cNvPr>
              <p:cNvSpPr/>
              <p:nvPr/>
            </p:nvSpPr>
            <p:spPr>
              <a:xfrm>
                <a:off x="3125829" y="2707523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C7D6D13-60AD-75E7-693E-D1120EA6CD26}"/>
                </a:ext>
              </a:extLst>
            </p:cNvPr>
            <p:cNvSpPr/>
            <p:nvPr/>
          </p:nvSpPr>
          <p:spPr>
            <a:xfrm>
              <a:off x="3702096" y="3261363"/>
              <a:ext cx="577466" cy="553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C57937E-1B3D-D6E3-8549-5BFCC1C3F825}"/>
                </a:ext>
              </a:extLst>
            </p:cNvPr>
            <p:cNvSpPr/>
            <p:nvPr/>
          </p:nvSpPr>
          <p:spPr>
            <a:xfrm>
              <a:off x="6012179" y="5499227"/>
              <a:ext cx="577466" cy="553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4795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0942CC9-64CE-1ED2-6AF7-A35EA841C6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2071" y="1584097"/>
            <a:ext cx="5219857" cy="5040000"/>
          </a:xfrm>
          <a:prstGeom prst="rect">
            <a:avLst/>
          </a:prstGeom>
        </p:spPr>
      </p:pic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3720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実験結果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(5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人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0EA5BA-7C89-3B59-BCD8-488810BC0672}"/>
              </a:ext>
            </a:extLst>
          </p:cNvPr>
          <p:cNvSpPr txBox="1"/>
          <p:nvPr/>
        </p:nvSpPr>
        <p:spPr>
          <a:xfrm>
            <a:off x="1339144" y="1214765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平均スコア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FC697B4-0AA0-E7B1-8D50-2A379F02E91C}"/>
              </a:ext>
            </a:extLst>
          </p:cNvPr>
          <p:cNvGrpSpPr/>
          <p:nvPr/>
        </p:nvGrpSpPr>
        <p:grpSpPr>
          <a:xfrm>
            <a:off x="3125829" y="2707523"/>
            <a:ext cx="3463816" cy="3345545"/>
            <a:chOff x="3125829" y="2707523"/>
            <a:chExt cx="3463816" cy="3345545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6234E3F0-8199-CB68-342D-F26E3D051F81}"/>
                </a:ext>
              </a:extLst>
            </p:cNvPr>
            <p:cNvGrpSpPr/>
            <p:nvPr/>
          </p:nvGrpSpPr>
          <p:grpSpPr>
            <a:xfrm>
              <a:off x="3125829" y="2707523"/>
              <a:ext cx="2890470" cy="2791704"/>
              <a:chOff x="3125829" y="2707523"/>
              <a:chExt cx="2890470" cy="2791704"/>
            </a:xfrm>
          </p:grpSpPr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2AB1187D-C728-4533-095F-11763DBF802E}"/>
                  </a:ext>
                </a:extLst>
              </p:cNvPr>
              <p:cNvSpPr/>
              <p:nvPr/>
            </p:nvSpPr>
            <p:spPr>
              <a:xfrm>
                <a:off x="4283901" y="3827177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1B8177F-F348-A625-8FDA-BA030702631F}"/>
                  </a:ext>
                </a:extLst>
              </p:cNvPr>
              <p:cNvSpPr/>
              <p:nvPr/>
            </p:nvSpPr>
            <p:spPr>
              <a:xfrm>
                <a:off x="4861367" y="4381018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C4E3FD7-905B-8838-E6D5-0D6EE9244C30}"/>
                  </a:ext>
                </a:extLst>
              </p:cNvPr>
              <p:cNvSpPr/>
              <p:nvPr/>
            </p:nvSpPr>
            <p:spPr>
              <a:xfrm>
                <a:off x="5438833" y="4945386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F54E787B-8072-3CDD-5204-FA825293DF64}"/>
                  </a:ext>
                </a:extLst>
              </p:cNvPr>
              <p:cNvSpPr/>
              <p:nvPr/>
            </p:nvSpPr>
            <p:spPr>
              <a:xfrm>
                <a:off x="3125829" y="2707523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B5D3C242-A373-1FC0-45D8-64F2417BCCA0}"/>
                </a:ext>
              </a:extLst>
            </p:cNvPr>
            <p:cNvSpPr/>
            <p:nvPr/>
          </p:nvSpPr>
          <p:spPr>
            <a:xfrm>
              <a:off x="6012179" y="5499227"/>
              <a:ext cx="577466" cy="553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0936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6D5E7E9-E565-A197-761D-F3D764C546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2071" y="1587869"/>
            <a:ext cx="5219857" cy="5040000"/>
          </a:xfrm>
          <a:prstGeom prst="rect">
            <a:avLst/>
          </a:prstGeom>
        </p:spPr>
      </p:pic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3720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実験結果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(5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人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0EA5BA-7C89-3B59-BCD8-488810BC0672}"/>
              </a:ext>
            </a:extLst>
          </p:cNvPr>
          <p:cNvSpPr txBox="1"/>
          <p:nvPr/>
        </p:nvSpPr>
        <p:spPr>
          <a:xfrm>
            <a:off x="1177241" y="12185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信頼率の割合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049F323E-6B3D-3B5B-200C-37B9C7078AB7}"/>
              </a:ext>
            </a:extLst>
          </p:cNvPr>
          <p:cNvGrpSpPr/>
          <p:nvPr/>
        </p:nvGrpSpPr>
        <p:grpSpPr>
          <a:xfrm>
            <a:off x="3125829" y="2707523"/>
            <a:ext cx="3463816" cy="3345545"/>
            <a:chOff x="3125829" y="2707523"/>
            <a:chExt cx="3463816" cy="3345545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80B71AA-0923-E470-8F07-0B1108AFE442}"/>
                </a:ext>
              </a:extLst>
            </p:cNvPr>
            <p:cNvGrpSpPr/>
            <p:nvPr/>
          </p:nvGrpSpPr>
          <p:grpSpPr>
            <a:xfrm>
              <a:off x="3125829" y="2707523"/>
              <a:ext cx="2890470" cy="2791704"/>
              <a:chOff x="3125829" y="2707523"/>
              <a:chExt cx="2890470" cy="2791704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71270E12-3753-31F6-7159-E13545E9CA13}"/>
                  </a:ext>
                </a:extLst>
              </p:cNvPr>
              <p:cNvSpPr/>
              <p:nvPr/>
            </p:nvSpPr>
            <p:spPr>
              <a:xfrm>
                <a:off x="4283901" y="3827177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31B13F79-963E-2C6E-F217-9D5D81B8802E}"/>
                  </a:ext>
                </a:extLst>
              </p:cNvPr>
              <p:cNvSpPr/>
              <p:nvPr/>
            </p:nvSpPr>
            <p:spPr>
              <a:xfrm>
                <a:off x="4861367" y="4381018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EBA8A47A-10D2-5DF7-F36F-F1C9B27D8AA3}"/>
                  </a:ext>
                </a:extLst>
              </p:cNvPr>
              <p:cNvSpPr/>
              <p:nvPr/>
            </p:nvSpPr>
            <p:spPr>
              <a:xfrm>
                <a:off x="5438833" y="4945386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DE112E92-34CC-A959-34C2-F610D0D76200}"/>
                  </a:ext>
                </a:extLst>
              </p:cNvPr>
              <p:cNvSpPr/>
              <p:nvPr/>
            </p:nvSpPr>
            <p:spPr>
              <a:xfrm>
                <a:off x="3125829" y="2707523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C57937E-1B3D-D6E3-8549-5BFCC1C3F825}"/>
                </a:ext>
              </a:extLst>
            </p:cNvPr>
            <p:cNvSpPr/>
            <p:nvPr/>
          </p:nvSpPr>
          <p:spPr>
            <a:xfrm>
              <a:off x="6012179" y="5499227"/>
              <a:ext cx="577466" cy="553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6216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4233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正解率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(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被験者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1)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70B5F92C-BD05-A5A5-DBFF-06D462CFB41B}"/>
              </a:ext>
            </a:extLst>
          </p:cNvPr>
          <p:cNvGraphicFramePr>
            <a:graphicFrameLocks noGrp="1"/>
          </p:cNvGraphicFramePr>
          <p:nvPr/>
        </p:nvGraphicFramePr>
        <p:xfrm>
          <a:off x="680706" y="1595453"/>
          <a:ext cx="7782586" cy="518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96206">
                  <a:extLst>
                    <a:ext uri="{9D8B030D-6E8A-4147-A177-3AD203B41FA5}">
                      <a16:colId xmlns:a16="http://schemas.microsoft.com/office/drawing/2014/main" val="164128533"/>
                    </a:ext>
                  </a:extLst>
                </a:gridCol>
                <a:gridCol w="1795460">
                  <a:extLst>
                    <a:ext uri="{9D8B030D-6E8A-4147-A177-3AD203B41FA5}">
                      <a16:colId xmlns:a16="http://schemas.microsoft.com/office/drawing/2014/main" val="3433458028"/>
                    </a:ext>
                  </a:extLst>
                </a:gridCol>
                <a:gridCol w="1795460">
                  <a:extLst>
                    <a:ext uri="{9D8B030D-6E8A-4147-A177-3AD203B41FA5}">
                      <a16:colId xmlns:a16="http://schemas.microsoft.com/office/drawing/2014/main" val="3311231471"/>
                    </a:ext>
                  </a:extLst>
                </a:gridCol>
                <a:gridCol w="1795460">
                  <a:extLst>
                    <a:ext uri="{9D8B030D-6E8A-4147-A177-3AD203B41FA5}">
                      <a16:colId xmlns:a16="http://schemas.microsoft.com/office/drawing/2014/main" val="361678804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感情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正解率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スコア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信頼度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84235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HAPPY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100.0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85.2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46999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CONFUSED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66.7%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26.2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23.5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33067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SURPRISED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66.7%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83.3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72.6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56293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FEAR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22.2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23.1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62892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ANGRY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16.7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26.2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47801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SAD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33.3%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38.9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25.6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21132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DISGUSTED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66.7%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42.2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25.6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2924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CALM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100.0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71.7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67212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54.2%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53.7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44.2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58110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043660C-8B63-D42F-DB41-33FF0161E819}"/>
              </a:ext>
            </a:extLst>
          </p:cNvPr>
          <p:cNvSpPr txBox="1"/>
          <p:nvPr/>
        </p:nvSpPr>
        <p:spPr>
          <a:xfrm>
            <a:off x="680706" y="1226121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各感情の正解率</a:t>
            </a:r>
          </a:p>
        </p:txBody>
      </p:sp>
    </p:spTree>
    <p:extLst>
      <p:ext uri="{BB962C8B-B14F-4D97-AF65-F5344CB8AC3E}">
        <p14:creationId xmlns:p14="http://schemas.microsoft.com/office/powerpoint/2010/main" val="278601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27" name="下矢印 26">
            <a:extLst>
              <a:ext uri="{FF2B5EF4-FFF2-40B4-BE49-F238E27FC236}">
                <a16:creationId xmlns:a16="http://schemas.microsoft.com/office/drawing/2014/main" id="{DDC2C258-6AC0-764B-A52E-7213C97CBECE}"/>
              </a:ext>
            </a:extLst>
          </p:cNvPr>
          <p:cNvSpPr/>
          <p:nvPr/>
        </p:nvSpPr>
        <p:spPr>
          <a:xfrm rot="16200000">
            <a:off x="2494380" y="3404750"/>
            <a:ext cx="534390" cy="469972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下矢印 28">
            <a:extLst>
              <a:ext uri="{FF2B5EF4-FFF2-40B4-BE49-F238E27FC236}">
                <a16:creationId xmlns:a16="http://schemas.microsoft.com/office/drawing/2014/main" id="{B0B6BBF8-7AD1-0A45-B703-4E23CA49E4E4}"/>
              </a:ext>
            </a:extLst>
          </p:cNvPr>
          <p:cNvSpPr/>
          <p:nvPr/>
        </p:nvSpPr>
        <p:spPr>
          <a:xfrm rot="16200000">
            <a:off x="6115231" y="3404750"/>
            <a:ext cx="534390" cy="469972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6FAE547-3C46-92BC-CCA4-BFFDB3156A4D}"/>
              </a:ext>
            </a:extLst>
          </p:cNvPr>
          <p:cNvGrpSpPr/>
          <p:nvPr/>
        </p:nvGrpSpPr>
        <p:grpSpPr>
          <a:xfrm>
            <a:off x="900289" y="2606850"/>
            <a:ext cx="963725" cy="3061284"/>
            <a:chOff x="900290" y="2217488"/>
            <a:chExt cx="963725" cy="3061284"/>
          </a:xfrm>
        </p:grpSpPr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E078FB65-86F9-3A4F-A786-82DF67EE43C2}"/>
                </a:ext>
              </a:extLst>
            </p:cNvPr>
            <p:cNvGrpSpPr/>
            <p:nvPr/>
          </p:nvGrpSpPr>
          <p:grpSpPr>
            <a:xfrm>
              <a:off x="900290" y="2217488"/>
              <a:ext cx="963725" cy="1271976"/>
              <a:chOff x="1173225" y="3268901"/>
              <a:chExt cx="963725" cy="1271976"/>
            </a:xfrm>
          </p:grpSpPr>
          <p:pic>
            <p:nvPicPr>
              <p:cNvPr id="7" name="グラフィックス 6" descr="カメラ 枠線">
                <a:extLst>
                  <a:ext uri="{FF2B5EF4-FFF2-40B4-BE49-F238E27FC236}">
                    <a16:creationId xmlns:a16="http://schemas.microsoft.com/office/drawing/2014/main" id="{3B99FB35-7738-4543-AABB-EC105A88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97887" y="326890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0A2FC43-A34C-754E-92D6-E8A64AE96C28}"/>
                  </a:ext>
                </a:extLst>
              </p:cNvPr>
              <p:cNvSpPr txBox="1"/>
              <p:nvPr/>
            </p:nvSpPr>
            <p:spPr>
              <a:xfrm>
                <a:off x="1173225" y="4079212"/>
                <a:ext cx="9637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カメラ</a:t>
                </a:r>
              </a:p>
            </p:txBody>
          </p:sp>
        </p:grp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B0B1A25B-AE52-5067-26ED-6C556007FF79}"/>
                </a:ext>
              </a:extLst>
            </p:cNvPr>
            <p:cNvGrpSpPr/>
            <p:nvPr/>
          </p:nvGrpSpPr>
          <p:grpSpPr>
            <a:xfrm>
              <a:off x="900290" y="3956699"/>
              <a:ext cx="963725" cy="1322073"/>
              <a:chOff x="890765" y="3900055"/>
              <a:chExt cx="963725" cy="1322073"/>
            </a:xfrm>
          </p:grpSpPr>
          <p:pic>
            <p:nvPicPr>
              <p:cNvPr id="35" name="グラフィックス 34" descr="無線マイク 枠線">
                <a:extLst>
                  <a:ext uri="{FF2B5EF4-FFF2-40B4-BE49-F238E27FC236}">
                    <a16:creationId xmlns:a16="http://schemas.microsoft.com/office/drawing/2014/main" id="{74FB357A-376F-6297-234A-1616125F22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5427" y="390005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A01D32E9-2B53-EB1D-2CA6-0400032A4563}"/>
                  </a:ext>
                </a:extLst>
              </p:cNvPr>
              <p:cNvSpPr txBox="1"/>
              <p:nvPr/>
            </p:nvSpPr>
            <p:spPr>
              <a:xfrm>
                <a:off x="890765" y="4760463"/>
                <a:ext cx="9637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マイク</a:t>
                </a:r>
              </a:p>
            </p:txBody>
          </p:sp>
        </p:grpSp>
      </p:grp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956102AB-CD4D-4B0F-961B-47CB47052F02}"/>
              </a:ext>
            </a:extLst>
          </p:cNvPr>
          <p:cNvSpPr/>
          <p:nvPr/>
        </p:nvSpPr>
        <p:spPr>
          <a:xfrm>
            <a:off x="470590" y="2014306"/>
            <a:ext cx="1823122" cy="4128832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4BFD597-BA17-C4C6-E8AF-3A078B3B7A17}"/>
              </a:ext>
            </a:extLst>
          </p:cNvPr>
          <p:cNvSpPr>
            <a:spLocks noChangeAspect="1"/>
          </p:cNvSpPr>
          <p:nvPr/>
        </p:nvSpPr>
        <p:spPr>
          <a:xfrm>
            <a:off x="470590" y="1507117"/>
            <a:ext cx="1010686" cy="497691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041B7782-3027-F6EA-ECFA-6C754A89C58B}"/>
              </a:ext>
            </a:extLst>
          </p:cNvPr>
          <p:cNvGrpSpPr/>
          <p:nvPr/>
        </p:nvGrpSpPr>
        <p:grpSpPr>
          <a:xfrm>
            <a:off x="3229438" y="1508899"/>
            <a:ext cx="2685125" cy="4632456"/>
            <a:chOff x="3229439" y="1377094"/>
            <a:chExt cx="2685125" cy="4632456"/>
          </a:xfrm>
        </p:grpSpPr>
        <p:sp>
          <p:nvSpPr>
            <p:cNvPr id="47" name="角丸四角形 46">
              <a:extLst>
                <a:ext uri="{FF2B5EF4-FFF2-40B4-BE49-F238E27FC236}">
                  <a16:creationId xmlns:a16="http://schemas.microsoft.com/office/drawing/2014/main" id="{ED51D6C0-4456-51C6-F8FF-3751E28D698A}"/>
                </a:ext>
              </a:extLst>
            </p:cNvPr>
            <p:cNvSpPr/>
            <p:nvPr/>
          </p:nvSpPr>
          <p:spPr>
            <a:xfrm>
              <a:off x="3230452" y="1880718"/>
              <a:ext cx="2684112" cy="4128832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6D4B58C2-1206-26E9-BB59-1F52090514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9439" y="1377094"/>
              <a:ext cx="1827250" cy="497691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Recognition</a:t>
              </a: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A345676-F619-35CD-99A8-9B5896E05CC8}"/>
              </a:ext>
            </a:extLst>
          </p:cNvPr>
          <p:cNvGrpSpPr/>
          <p:nvPr/>
        </p:nvGrpSpPr>
        <p:grpSpPr>
          <a:xfrm>
            <a:off x="6850287" y="1511866"/>
            <a:ext cx="1823121" cy="4626521"/>
            <a:chOff x="6850287" y="1511866"/>
            <a:chExt cx="1823121" cy="4626521"/>
          </a:xfrm>
        </p:grpSpPr>
        <p:sp>
          <p:nvSpPr>
            <p:cNvPr id="52" name="角丸四角形 51">
              <a:extLst>
                <a:ext uri="{FF2B5EF4-FFF2-40B4-BE49-F238E27FC236}">
                  <a16:creationId xmlns:a16="http://schemas.microsoft.com/office/drawing/2014/main" id="{A704261A-B178-2C2A-6552-F07F0082A6ED}"/>
                </a:ext>
              </a:extLst>
            </p:cNvPr>
            <p:cNvSpPr/>
            <p:nvPr/>
          </p:nvSpPr>
          <p:spPr>
            <a:xfrm>
              <a:off x="6850287" y="2009556"/>
              <a:ext cx="1823121" cy="4128831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3DD6FCA3-314C-2D39-B790-500CB81FC6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50288" y="1511866"/>
              <a:ext cx="1107996" cy="497691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</p:grp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240325" y="185456"/>
            <a:ext cx="3092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システム構成</a:t>
            </a:r>
            <a:endParaRPr kumimoji="1" lang="ja-JP" altLang="en-US" sz="3600" dirty="0">
              <a:solidFill>
                <a:schemeClr val="tx2"/>
              </a:solidFill>
              <a:latin typeface="Verdana" pitchFamily="34" charset="0"/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502B7BD-7872-5E17-3B4B-0AC4CB803845}"/>
              </a:ext>
            </a:extLst>
          </p:cNvPr>
          <p:cNvGrpSpPr/>
          <p:nvPr/>
        </p:nvGrpSpPr>
        <p:grpSpPr>
          <a:xfrm>
            <a:off x="7207849" y="2585802"/>
            <a:ext cx="1107996" cy="3103381"/>
            <a:chOff x="7207849" y="2623523"/>
            <a:chExt cx="1107996" cy="3103381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892F380D-4610-1D27-63D5-DE518069BAD6}"/>
                </a:ext>
              </a:extLst>
            </p:cNvPr>
            <p:cNvGrpSpPr/>
            <p:nvPr/>
          </p:nvGrpSpPr>
          <p:grpSpPr>
            <a:xfrm>
              <a:off x="7207849" y="4454928"/>
              <a:ext cx="1107996" cy="1271976"/>
              <a:chOff x="5961390" y="6022242"/>
              <a:chExt cx="1107996" cy="1271976"/>
            </a:xfrm>
          </p:grpSpPr>
          <p:pic>
            <p:nvPicPr>
              <p:cNvPr id="20" name="グラフィックス 19" descr="棒グラフ 枠線">
                <a:extLst>
                  <a:ext uri="{FF2B5EF4-FFF2-40B4-BE49-F238E27FC236}">
                    <a16:creationId xmlns:a16="http://schemas.microsoft.com/office/drawing/2014/main" id="{2CF89255-8F9F-B10F-8919-61A0738DF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063356" y="602224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3B07C92-9870-954C-3541-8200D32CD085}"/>
                  </a:ext>
                </a:extLst>
              </p:cNvPr>
              <p:cNvSpPr txBox="1"/>
              <p:nvPr/>
            </p:nvSpPr>
            <p:spPr>
              <a:xfrm>
                <a:off x="5961390" y="6832553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可視化</a:t>
                </a: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90F22303-EB01-6FE9-C503-9BDB82783640}"/>
                </a:ext>
              </a:extLst>
            </p:cNvPr>
            <p:cNvGrpSpPr/>
            <p:nvPr/>
          </p:nvGrpSpPr>
          <p:grpSpPr>
            <a:xfrm>
              <a:off x="7350345" y="2623523"/>
              <a:ext cx="823005" cy="1217438"/>
              <a:chOff x="7418830" y="2623523"/>
              <a:chExt cx="823005" cy="1217438"/>
            </a:xfrm>
          </p:grpSpPr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0F46D527-6518-DB26-D193-B39129D91FC8}"/>
                  </a:ext>
                </a:extLst>
              </p:cNvPr>
              <p:cNvSpPr txBox="1"/>
              <p:nvPr/>
            </p:nvSpPr>
            <p:spPr>
              <a:xfrm>
                <a:off x="7441616" y="3379296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保存</a:t>
                </a:r>
              </a:p>
            </p:txBody>
          </p:sp>
          <p:pic>
            <p:nvPicPr>
              <p:cNvPr id="4" name="グラフィックス 3" descr="フィルム ストリップ 枠線">
                <a:extLst>
                  <a:ext uri="{FF2B5EF4-FFF2-40B4-BE49-F238E27FC236}">
                    <a16:creationId xmlns:a16="http://schemas.microsoft.com/office/drawing/2014/main" id="{07024E1E-B1DE-B5AD-73A8-DDDDD21F0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418830" y="2623523"/>
                <a:ext cx="800219" cy="800219"/>
              </a:xfrm>
              <a:prstGeom prst="rect">
                <a:avLst/>
              </a:prstGeom>
            </p:spPr>
          </p:pic>
        </p:grp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415223E-CDC5-7E66-A076-C406E4573D3A}"/>
              </a:ext>
            </a:extLst>
          </p:cNvPr>
          <p:cNvGrpSpPr/>
          <p:nvPr/>
        </p:nvGrpSpPr>
        <p:grpSpPr>
          <a:xfrm>
            <a:off x="493997" y="938584"/>
            <a:ext cx="8355067" cy="4911694"/>
            <a:chOff x="493997" y="938584"/>
            <a:chExt cx="8355067" cy="4911694"/>
          </a:xfrm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2C9F8DBC-A372-FE69-8B31-0B5E858D60A7}"/>
                </a:ext>
              </a:extLst>
            </p:cNvPr>
            <p:cNvSpPr/>
            <p:nvPr/>
          </p:nvSpPr>
          <p:spPr>
            <a:xfrm rot="10800000">
              <a:off x="493997" y="938584"/>
              <a:ext cx="8355067" cy="8646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4000"/>
                    <a:lumOff val="26000"/>
                    <a:alpha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755C0AE4-CE57-EBED-105C-8190C2E08BBB}"/>
                </a:ext>
              </a:extLst>
            </p:cNvPr>
            <p:cNvSpPr txBox="1"/>
            <p:nvPr/>
          </p:nvSpPr>
          <p:spPr>
            <a:xfrm>
              <a:off x="3358473" y="2173938"/>
              <a:ext cx="19444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/>
                <a:t>・画像認識</a:t>
              </a:r>
              <a:endParaRPr kumimoji="1" lang="en-US" altLang="ja-JP" sz="2800" dirty="0"/>
            </a:p>
            <a:p>
              <a:r>
                <a:rPr kumimoji="1" lang="en-US" altLang="ja-JP" sz="2800" dirty="0"/>
                <a:t>	- </a:t>
              </a:r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AWS</a:t>
              </a:r>
              <a:endPara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A6526E0-7983-F97E-1E4D-7650A56D237B}"/>
                </a:ext>
              </a:extLst>
            </p:cNvPr>
            <p:cNvSpPr/>
            <p:nvPr/>
          </p:nvSpPr>
          <p:spPr>
            <a:xfrm>
              <a:off x="3358472" y="3374702"/>
              <a:ext cx="2684111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・テキスト認識</a:t>
              </a:r>
              <a:endPara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kumimoji="1" lang="en-US" altLang="ja-JP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Julius</a:t>
              </a:r>
            </a:p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- Google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852907B-6E60-ACA4-F693-76F3A498C05E}"/>
                </a:ext>
              </a:extLst>
            </p:cNvPr>
            <p:cNvSpPr txBox="1"/>
            <p:nvPr/>
          </p:nvSpPr>
          <p:spPr>
            <a:xfrm>
              <a:off x="3358473" y="4957726"/>
              <a:ext cx="264675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・音響情報処理</a:t>
              </a:r>
              <a:endPara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- python</a:t>
              </a:r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4298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4233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正解率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(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被験者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2)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70B5F92C-BD05-A5A5-DBFF-06D462CFB41B}"/>
              </a:ext>
            </a:extLst>
          </p:cNvPr>
          <p:cNvGraphicFramePr>
            <a:graphicFrameLocks noGrp="1"/>
          </p:cNvGraphicFramePr>
          <p:nvPr/>
        </p:nvGraphicFramePr>
        <p:xfrm>
          <a:off x="680706" y="1595453"/>
          <a:ext cx="7782586" cy="518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96206">
                  <a:extLst>
                    <a:ext uri="{9D8B030D-6E8A-4147-A177-3AD203B41FA5}">
                      <a16:colId xmlns:a16="http://schemas.microsoft.com/office/drawing/2014/main" val="164128533"/>
                    </a:ext>
                  </a:extLst>
                </a:gridCol>
                <a:gridCol w="1795460">
                  <a:extLst>
                    <a:ext uri="{9D8B030D-6E8A-4147-A177-3AD203B41FA5}">
                      <a16:colId xmlns:a16="http://schemas.microsoft.com/office/drawing/2014/main" val="3433458028"/>
                    </a:ext>
                  </a:extLst>
                </a:gridCol>
                <a:gridCol w="1795460">
                  <a:extLst>
                    <a:ext uri="{9D8B030D-6E8A-4147-A177-3AD203B41FA5}">
                      <a16:colId xmlns:a16="http://schemas.microsoft.com/office/drawing/2014/main" val="3311231471"/>
                    </a:ext>
                  </a:extLst>
                </a:gridCol>
                <a:gridCol w="1795460">
                  <a:extLst>
                    <a:ext uri="{9D8B030D-6E8A-4147-A177-3AD203B41FA5}">
                      <a16:colId xmlns:a16="http://schemas.microsoft.com/office/drawing/2014/main" val="361678804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感情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正解率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スコア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信頼度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84235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HAPPY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100.0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78.1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46999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CONFUSED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8.6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33067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SURPRISED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33.3%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31.5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32.6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56293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FEAR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7.6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62892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ANGRY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25.4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22.9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47801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SAD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9.5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12.3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21132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DISGUSTED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33.3%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22.2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15.6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2924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CALM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92.5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54.0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67212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33.3%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36.2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29.0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58110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043660C-8B63-D42F-DB41-33FF0161E819}"/>
              </a:ext>
            </a:extLst>
          </p:cNvPr>
          <p:cNvSpPr txBox="1"/>
          <p:nvPr/>
        </p:nvSpPr>
        <p:spPr>
          <a:xfrm>
            <a:off x="680706" y="1226121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各感情の正解率</a:t>
            </a:r>
          </a:p>
        </p:txBody>
      </p:sp>
    </p:spTree>
    <p:extLst>
      <p:ext uri="{BB962C8B-B14F-4D97-AF65-F5344CB8AC3E}">
        <p14:creationId xmlns:p14="http://schemas.microsoft.com/office/powerpoint/2010/main" val="4218969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4233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正解率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(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被験者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2)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70B5F92C-BD05-A5A5-DBFF-06D462CFB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82285"/>
              </p:ext>
            </p:extLst>
          </p:nvPr>
        </p:nvGraphicFramePr>
        <p:xfrm>
          <a:off x="680706" y="1595453"/>
          <a:ext cx="7782586" cy="518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96206">
                  <a:extLst>
                    <a:ext uri="{9D8B030D-6E8A-4147-A177-3AD203B41FA5}">
                      <a16:colId xmlns:a16="http://schemas.microsoft.com/office/drawing/2014/main" val="164128533"/>
                    </a:ext>
                  </a:extLst>
                </a:gridCol>
                <a:gridCol w="1795460">
                  <a:extLst>
                    <a:ext uri="{9D8B030D-6E8A-4147-A177-3AD203B41FA5}">
                      <a16:colId xmlns:a16="http://schemas.microsoft.com/office/drawing/2014/main" val="3433458028"/>
                    </a:ext>
                  </a:extLst>
                </a:gridCol>
                <a:gridCol w="1795460">
                  <a:extLst>
                    <a:ext uri="{9D8B030D-6E8A-4147-A177-3AD203B41FA5}">
                      <a16:colId xmlns:a16="http://schemas.microsoft.com/office/drawing/2014/main" val="3311231471"/>
                    </a:ext>
                  </a:extLst>
                </a:gridCol>
                <a:gridCol w="1795460">
                  <a:extLst>
                    <a:ext uri="{9D8B030D-6E8A-4147-A177-3AD203B41FA5}">
                      <a16:colId xmlns:a16="http://schemas.microsoft.com/office/drawing/2014/main" val="361678804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感情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正解率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スコア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信頼度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84235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HAPPY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100.0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86.9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46999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CONFUSED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66.7%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66.7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50.4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33067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SURPRISED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100.0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80.8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56293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FEAR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62892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ANGRY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33.3%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35.0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21.9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47801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SAD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33.3%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33.3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29.7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21132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DISGUSTED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33.3%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33.3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20.1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2924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CALM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100.0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85.3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67212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58.3%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58.5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47.7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58110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043660C-8B63-D42F-DB41-33FF0161E819}"/>
              </a:ext>
            </a:extLst>
          </p:cNvPr>
          <p:cNvSpPr txBox="1"/>
          <p:nvPr/>
        </p:nvSpPr>
        <p:spPr>
          <a:xfrm>
            <a:off x="680706" y="1226121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各感情の正解率</a:t>
            </a:r>
          </a:p>
        </p:txBody>
      </p:sp>
    </p:spTree>
    <p:extLst>
      <p:ext uri="{BB962C8B-B14F-4D97-AF65-F5344CB8AC3E}">
        <p14:creationId xmlns:p14="http://schemas.microsoft.com/office/powerpoint/2010/main" val="687195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3207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正解率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(5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人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70B5F92C-BD05-A5A5-DBFF-06D462CFB41B}"/>
              </a:ext>
            </a:extLst>
          </p:cNvPr>
          <p:cNvGraphicFramePr>
            <a:graphicFrameLocks noGrp="1"/>
          </p:cNvGraphicFramePr>
          <p:nvPr/>
        </p:nvGraphicFramePr>
        <p:xfrm>
          <a:off x="680706" y="1595453"/>
          <a:ext cx="7782586" cy="5120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96206">
                  <a:extLst>
                    <a:ext uri="{9D8B030D-6E8A-4147-A177-3AD203B41FA5}">
                      <a16:colId xmlns:a16="http://schemas.microsoft.com/office/drawing/2014/main" val="164128533"/>
                    </a:ext>
                  </a:extLst>
                </a:gridCol>
                <a:gridCol w="1795460">
                  <a:extLst>
                    <a:ext uri="{9D8B030D-6E8A-4147-A177-3AD203B41FA5}">
                      <a16:colId xmlns:a16="http://schemas.microsoft.com/office/drawing/2014/main" val="3433458028"/>
                    </a:ext>
                  </a:extLst>
                </a:gridCol>
                <a:gridCol w="1795460">
                  <a:extLst>
                    <a:ext uri="{9D8B030D-6E8A-4147-A177-3AD203B41FA5}">
                      <a16:colId xmlns:a16="http://schemas.microsoft.com/office/drawing/2014/main" val="3311231471"/>
                    </a:ext>
                  </a:extLst>
                </a:gridCol>
                <a:gridCol w="1795460">
                  <a:extLst>
                    <a:ext uri="{9D8B030D-6E8A-4147-A177-3AD203B41FA5}">
                      <a16:colId xmlns:a16="http://schemas.microsoft.com/office/drawing/2014/main" val="361678804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感情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正解率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スコア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信頼度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84235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HAPPY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80.0%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83.3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68.1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46999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CONFUSED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2.5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33067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SURPRISED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60.0%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10.0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7.8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56293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FEAR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3.3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62892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ANGRY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6.3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47801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SAD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3.3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9.0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21132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DISGUSTED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20.0%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12.0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8.4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2924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CALM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98.0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75.1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672126"/>
                  </a:ext>
                </a:extLst>
              </a:tr>
              <a:tr h="4540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32.5%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25.8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22.4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58110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043660C-8B63-D42F-DB41-33FF0161E819}"/>
              </a:ext>
            </a:extLst>
          </p:cNvPr>
          <p:cNvSpPr txBox="1"/>
          <p:nvPr/>
        </p:nvSpPr>
        <p:spPr>
          <a:xfrm>
            <a:off x="680706" y="1226121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各感情の正解率</a:t>
            </a:r>
          </a:p>
        </p:txBody>
      </p:sp>
    </p:spTree>
    <p:extLst>
      <p:ext uri="{BB962C8B-B14F-4D97-AF65-F5344CB8AC3E}">
        <p14:creationId xmlns:p14="http://schemas.microsoft.com/office/powerpoint/2010/main" val="256591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スライド番号プレースホルダー 42">
            <a:extLst>
              <a:ext uri="{FF2B5EF4-FFF2-40B4-BE49-F238E27FC236}">
                <a16:creationId xmlns:a16="http://schemas.microsoft.com/office/drawing/2014/main" id="{12EBA5CF-B915-AE49-BD1D-C465A89D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8878" y="6421308"/>
            <a:ext cx="2943234" cy="510947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B8C2DA-7920-151D-2488-BCE2EAE8091D}"/>
              </a:ext>
            </a:extLst>
          </p:cNvPr>
          <p:cNvSpPr txBox="1"/>
          <p:nvPr/>
        </p:nvSpPr>
        <p:spPr>
          <a:xfrm>
            <a:off x="8897172" y="4968580"/>
            <a:ext cx="353059" cy="272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800" b="1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1B49409-8880-BE7D-BAF2-1AC0C136B55B}"/>
              </a:ext>
            </a:extLst>
          </p:cNvPr>
          <p:cNvSpPr txBox="1"/>
          <p:nvPr/>
        </p:nvSpPr>
        <p:spPr>
          <a:xfrm>
            <a:off x="424648" y="1636899"/>
            <a:ext cx="8297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「表情を高精度で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kumimoji="1" lang="ja-JP" altLang="en-US" sz="2800"/>
              <a:t>に理解させること」が</a:t>
            </a:r>
            <a:r>
              <a:rPr kumimoji="1" lang="ja-JP" altLang="en-US" sz="2800" u="sng"/>
              <a:t>可能</a:t>
            </a:r>
            <a:r>
              <a:rPr kumimoji="1" lang="ja-JP" altLang="en-US" sz="2800"/>
              <a:t>か検証．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64313D6-0C24-B043-FF40-680ED2CAB3EF}"/>
              </a:ext>
            </a:extLst>
          </p:cNvPr>
          <p:cNvSpPr txBox="1"/>
          <p:nvPr/>
        </p:nvSpPr>
        <p:spPr>
          <a:xfrm>
            <a:off x="3641372" y="61025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FB6BC79-0360-9EC6-F910-E2993129A646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A647B1D-381F-FEFE-0302-416F73192C96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9D5F5DA-41A6-177A-E1D6-D32ADA6C6E82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2BCB9CD-009B-CFFE-C410-C48A82C8C347}"/>
              </a:ext>
            </a:extLst>
          </p:cNvPr>
          <p:cNvSpPr txBox="1"/>
          <p:nvPr/>
        </p:nvSpPr>
        <p:spPr>
          <a:xfrm>
            <a:off x="1240325" y="185456"/>
            <a:ext cx="5221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実験概要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 - 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第</a:t>
            </a:r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段階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-</a:t>
            </a:r>
            <a:endParaRPr kumimoji="1" lang="ja-JP" altLang="en-US" sz="36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22C6C13-336B-1ABC-FF4F-D71F183912F6}"/>
              </a:ext>
            </a:extLst>
          </p:cNvPr>
          <p:cNvSpPr/>
          <p:nvPr/>
        </p:nvSpPr>
        <p:spPr>
          <a:xfrm>
            <a:off x="523665" y="2226341"/>
            <a:ext cx="1090277" cy="507439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A404F05-C9BA-8332-25D0-3EAF6526427B}"/>
              </a:ext>
            </a:extLst>
          </p:cNvPr>
          <p:cNvSpPr/>
          <p:nvPr/>
        </p:nvSpPr>
        <p:spPr>
          <a:xfrm>
            <a:off x="523665" y="1078299"/>
            <a:ext cx="1090277" cy="507439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目的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D17A8C6-662F-B902-4CAF-C509EAC5216D}"/>
              </a:ext>
            </a:extLst>
          </p:cNvPr>
          <p:cNvGrpSpPr/>
          <p:nvPr/>
        </p:nvGrpSpPr>
        <p:grpSpPr>
          <a:xfrm>
            <a:off x="2627843" y="2931167"/>
            <a:ext cx="2151276" cy="3490141"/>
            <a:chOff x="2481982" y="2931167"/>
            <a:chExt cx="2151276" cy="3490141"/>
          </a:xfrm>
        </p:grpSpPr>
        <p:sp>
          <p:nvSpPr>
            <p:cNvPr id="71" name="平行四辺形 70">
              <a:extLst>
                <a:ext uri="{FF2B5EF4-FFF2-40B4-BE49-F238E27FC236}">
                  <a16:creationId xmlns:a16="http://schemas.microsoft.com/office/drawing/2014/main" id="{04A27A8C-E491-1CC1-4EAD-D7D4E66091D7}"/>
                </a:ext>
              </a:extLst>
            </p:cNvPr>
            <p:cNvSpPr/>
            <p:nvPr/>
          </p:nvSpPr>
          <p:spPr>
            <a:xfrm>
              <a:off x="2481982" y="2931167"/>
              <a:ext cx="2151276" cy="675022"/>
            </a:xfrm>
            <a:prstGeom prst="parallelogram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事前調査</a:t>
              </a:r>
            </a:p>
          </p:txBody>
        </p:sp>
        <p:sp>
          <p:nvSpPr>
            <p:cNvPr id="72" name="下矢印 71">
              <a:extLst>
                <a:ext uri="{FF2B5EF4-FFF2-40B4-BE49-F238E27FC236}">
                  <a16:creationId xmlns:a16="http://schemas.microsoft.com/office/drawing/2014/main" id="{0A7ADE35-E584-1D95-F88B-3B7B91ED5688}"/>
                </a:ext>
              </a:extLst>
            </p:cNvPr>
            <p:cNvSpPr/>
            <p:nvPr/>
          </p:nvSpPr>
          <p:spPr>
            <a:xfrm>
              <a:off x="3290425" y="3737472"/>
              <a:ext cx="534390" cy="469971"/>
            </a:xfrm>
            <a:prstGeom prst="down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平行四辺形 72">
              <a:extLst>
                <a:ext uri="{FF2B5EF4-FFF2-40B4-BE49-F238E27FC236}">
                  <a16:creationId xmlns:a16="http://schemas.microsoft.com/office/drawing/2014/main" id="{DA599620-C62F-ED87-6D32-9CD3D08A303C}"/>
                </a:ext>
              </a:extLst>
            </p:cNvPr>
            <p:cNvSpPr/>
            <p:nvPr/>
          </p:nvSpPr>
          <p:spPr>
            <a:xfrm>
              <a:off x="2481982" y="4338726"/>
              <a:ext cx="2151276" cy="675022"/>
            </a:xfrm>
            <a:prstGeom prst="parallelogram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感情表現</a:t>
              </a:r>
              <a:endParaRPr kumimoji="1" lang="en-US" altLang="ja-JP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下矢印 73">
              <a:extLst>
                <a:ext uri="{FF2B5EF4-FFF2-40B4-BE49-F238E27FC236}">
                  <a16:creationId xmlns:a16="http://schemas.microsoft.com/office/drawing/2014/main" id="{0DD56C54-C72E-3958-D05A-CF03D121AA41}"/>
                </a:ext>
              </a:extLst>
            </p:cNvPr>
            <p:cNvSpPr/>
            <p:nvPr/>
          </p:nvSpPr>
          <p:spPr>
            <a:xfrm>
              <a:off x="3290425" y="5145031"/>
              <a:ext cx="534390" cy="469971"/>
            </a:xfrm>
            <a:prstGeom prst="down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平行四辺形 74">
              <a:extLst>
                <a:ext uri="{FF2B5EF4-FFF2-40B4-BE49-F238E27FC236}">
                  <a16:creationId xmlns:a16="http://schemas.microsoft.com/office/drawing/2014/main" id="{80C5F893-7C75-3E8F-9B3E-712DFE48C0C1}"/>
                </a:ext>
              </a:extLst>
            </p:cNvPr>
            <p:cNvSpPr/>
            <p:nvPr/>
          </p:nvSpPr>
          <p:spPr>
            <a:xfrm>
              <a:off x="2481982" y="5746286"/>
              <a:ext cx="2151276" cy="675022"/>
            </a:xfrm>
            <a:prstGeom prst="parallelogram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事後調査</a:t>
              </a: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6B3FE80-D626-C5D2-1F30-A3A44911A0B2}"/>
              </a:ext>
            </a:extLst>
          </p:cNvPr>
          <p:cNvGrpSpPr>
            <a:grpSpLocks noChangeAspect="1"/>
          </p:cNvGrpSpPr>
          <p:nvPr/>
        </p:nvGrpSpPr>
        <p:grpSpPr>
          <a:xfrm>
            <a:off x="4952314" y="3015610"/>
            <a:ext cx="4121387" cy="4601040"/>
            <a:chOff x="6243912" y="3201570"/>
            <a:chExt cx="3258272" cy="363747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4132E828-0072-3D85-4B45-8EE41EB84B37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43912" y="3289729"/>
              <a:ext cx="3258272" cy="3549316"/>
              <a:chOff x="956973" y="1904427"/>
              <a:chExt cx="3753923" cy="4093653"/>
            </a:xfrm>
          </p:grpSpPr>
          <p:pic>
            <p:nvPicPr>
              <p:cNvPr id="64" name="グラフィックス 63" descr="ユーザー 単色塗りつぶし">
                <a:extLst>
                  <a:ext uri="{FF2B5EF4-FFF2-40B4-BE49-F238E27FC236}">
                    <a16:creationId xmlns:a16="http://schemas.microsoft.com/office/drawing/2014/main" id="{223D28BC-4C54-6665-E8E4-E242209334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555890" y="1904427"/>
                <a:ext cx="1607927" cy="1607927"/>
              </a:xfrm>
              <a:prstGeom prst="rect">
                <a:avLst/>
              </a:prstGeom>
            </p:spPr>
          </p:pic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D3A7077B-4B6E-90A9-5D20-7A7A73E423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956973" y="2244157"/>
                <a:ext cx="3753923" cy="3753923"/>
              </a:xfrm>
              <a:prstGeom prst="rect">
                <a:avLst/>
              </a:prstGeom>
            </p:spPr>
          </p:pic>
          <p:pic>
            <p:nvPicPr>
              <p:cNvPr id="66" name="グラフィックス 65" descr="モニター 単色塗りつぶし">
                <a:extLst>
                  <a:ext uri="{FF2B5EF4-FFF2-40B4-BE49-F238E27FC236}">
                    <a16:creationId xmlns:a16="http://schemas.microsoft.com/office/drawing/2014/main" id="{46BFDCBD-7AE4-2D97-82A5-F59F7B730C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05141" y="2255656"/>
                <a:ext cx="1506545" cy="1506545"/>
              </a:xfrm>
              <a:prstGeom prst="rect">
                <a:avLst/>
              </a:prstGeom>
            </p:spPr>
          </p:pic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CD5C0E12-42A4-A327-2AF1-DBCEB4508F7D}"/>
                  </a:ext>
                </a:extLst>
              </p:cNvPr>
              <p:cNvSpPr txBox="1"/>
              <p:nvPr/>
            </p:nvSpPr>
            <p:spPr>
              <a:xfrm>
                <a:off x="1572901" y="2710305"/>
                <a:ext cx="1171029" cy="532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感情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E8811A8B-9944-C1BC-4CD2-A126C3C498E9}"/>
                </a:ext>
              </a:extLst>
            </p:cNvPr>
            <p:cNvSpPr txBox="1"/>
            <p:nvPr/>
          </p:nvSpPr>
          <p:spPr>
            <a:xfrm flipH="1">
              <a:off x="6871427" y="3201570"/>
              <a:ext cx="1090277" cy="291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/>
                <a:t>被験者</a:t>
              </a:r>
            </a:p>
          </p:txBody>
        </p:sp>
        <p:pic>
          <p:nvPicPr>
            <p:cNvPr id="69" name="グラフィックス 68" descr="Web カメラ 枠線">
              <a:extLst>
                <a:ext uri="{FF2B5EF4-FFF2-40B4-BE49-F238E27FC236}">
                  <a16:creationId xmlns:a16="http://schemas.microsoft.com/office/drawing/2014/main" id="{6EC4A97F-4DA3-1F33-43E1-AC37E6BB6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46812" y="3431036"/>
              <a:ext cx="425127" cy="425127"/>
            </a:xfrm>
            <a:prstGeom prst="rect">
              <a:avLst/>
            </a:prstGeom>
          </p:spPr>
        </p:pic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DF63572-C7B1-F90B-CA4C-05AD610BA650}"/>
              </a:ext>
            </a:extLst>
          </p:cNvPr>
          <p:cNvGrpSpPr/>
          <p:nvPr/>
        </p:nvGrpSpPr>
        <p:grpSpPr>
          <a:xfrm flipH="1">
            <a:off x="1895204" y="4529940"/>
            <a:ext cx="672514" cy="1673094"/>
            <a:chOff x="2592766" y="4541776"/>
            <a:chExt cx="692442" cy="1673094"/>
          </a:xfrm>
        </p:grpSpPr>
        <p:sp>
          <p:nvSpPr>
            <p:cNvPr id="46" name="屈折矢印 45">
              <a:extLst>
                <a:ext uri="{FF2B5EF4-FFF2-40B4-BE49-F238E27FC236}">
                  <a16:creationId xmlns:a16="http://schemas.microsoft.com/office/drawing/2014/main" id="{6B5B1A3A-AE7C-971B-9288-C88C9E73A422}"/>
                </a:ext>
              </a:extLst>
            </p:cNvPr>
            <p:cNvSpPr/>
            <p:nvPr/>
          </p:nvSpPr>
          <p:spPr>
            <a:xfrm rot="5400000" flipH="1" flipV="1">
              <a:off x="2550320" y="4584222"/>
              <a:ext cx="770055" cy="685163"/>
            </a:xfrm>
            <a:prstGeom prst="bentUpArrow">
              <a:avLst>
                <a:gd name="adj1" fmla="val 25886"/>
                <a:gd name="adj2" fmla="val 29310"/>
                <a:gd name="adj3" fmla="val 3101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L 字 48">
              <a:extLst>
                <a:ext uri="{FF2B5EF4-FFF2-40B4-BE49-F238E27FC236}">
                  <a16:creationId xmlns:a16="http://schemas.microsoft.com/office/drawing/2014/main" id="{87790B95-3466-F744-8FD6-FD213E0800C8}"/>
                </a:ext>
              </a:extLst>
            </p:cNvPr>
            <p:cNvSpPr/>
            <p:nvPr/>
          </p:nvSpPr>
          <p:spPr>
            <a:xfrm flipH="1">
              <a:off x="2600044" y="4656639"/>
              <a:ext cx="685164" cy="1558231"/>
            </a:xfrm>
            <a:prstGeom prst="corner">
              <a:avLst>
                <a:gd name="adj1" fmla="val 25874"/>
                <a:gd name="adj2" fmla="val 27909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23BEBBF-446A-ACBD-4569-F025F62A9326}"/>
              </a:ext>
            </a:extLst>
          </p:cNvPr>
          <p:cNvSpPr/>
          <p:nvPr/>
        </p:nvSpPr>
        <p:spPr>
          <a:xfrm>
            <a:off x="-248504" y="4001215"/>
            <a:ext cx="2977658" cy="67502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８種類の感情</a:t>
            </a:r>
            <a:endParaRPr kumimoji="1" lang="en-US" altLang="ja-JP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</a:p>
          <a:p>
            <a:pPr algn="ctr"/>
            <a:r>
              <a:rPr kumimoji="1" lang="ja-JP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３セット</a:t>
            </a:r>
            <a:endParaRPr kumimoji="1" lang="en-US" altLang="ja-JP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438D5D9-3525-4226-88BE-0EB8930BD7CF}"/>
              </a:ext>
            </a:extLst>
          </p:cNvPr>
          <p:cNvSpPr txBox="1"/>
          <p:nvPr/>
        </p:nvSpPr>
        <p:spPr>
          <a:xfrm>
            <a:off x="5145576" y="2498345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/>
              <a:t>イメージ図</a:t>
            </a:r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228889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4746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実験結果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(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被験者</a:t>
            </a:r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0EA5BA-7C89-3B59-BCD8-488810BC0672}"/>
              </a:ext>
            </a:extLst>
          </p:cNvPr>
          <p:cNvSpPr txBox="1"/>
          <p:nvPr/>
        </p:nvSpPr>
        <p:spPr>
          <a:xfrm>
            <a:off x="239161" y="1590085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平均スコア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7600747-4695-DD8B-941B-391E65A47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162" y="1959417"/>
            <a:ext cx="4101316" cy="3960000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5F91007-5F9D-E36E-BDB1-0E54AAA1B61D}"/>
              </a:ext>
            </a:extLst>
          </p:cNvPr>
          <p:cNvGrpSpPr/>
          <p:nvPr/>
        </p:nvGrpSpPr>
        <p:grpSpPr>
          <a:xfrm>
            <a:off x="1146086" y="2835945"/>
            <a:ext cx="2732348" cy="2639053"/>
            <a:chOff x="1146086" y="2835945"/>
            <a:chExt cx="2732348" cy="2639053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43A9106B-E38A-F91F-46B4-8528354B82E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46086" y="2835945"/>
              <a:ext cx="2732348" cy="2639053"/>
              <a:chOff x="3125829" y="2707523"/>
              <a:chExt cx="3463816" cy="3345545"/>
            </a:xfrm>
          </p:grpSpPr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F454747B-C471-47D3-6136-EB8DE08F5D92}"/>
                  </a:ext>
                </a:extLst>
              </p:cNvPr>
              <p:cNvGrpSpPr/>
              <p:nvPr/>
            </p:nvGrpSpPr>
            <p:grpSpPr>
              <a:xfrm>
                <a:off x="3125829" y="2707523"/>
                <a:ext cx="2890470" cy="2791704"/>
                <a:chOff x="3125829" y="2707523"/>
                <a:chExt cx="2890470" cy="2791704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BD905FAC-397E-CE1F-3BA4-B2239BFD5045}"/>
                    </a:ext>
                  </a:extLst>
                </p:cNvPr>
                <p:cNvSpPr/>
                <p:nvPr/>
              </p:nvSpPr>
              <p:spPr>
                <a:xfrm>
                  <a:off x="4283901" y="3827177"/>
                  <a:ext cx="577466" cy="553841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2AECB99C-4AC6-DAF9-10A4-ACAEF9F128E9}"/>
                    </a:ext>
                  </a:extLst>
                </p:cNvPr>
                <p:cNvSpPr/>
                <p:nvPr/>
              </p:nvSpPr>
              <p:spPr>
                <a:xfrm>
                  <a:off x="4861367" y="4381018"/>
                  <a:ext cx="577466" cy="553841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9B680BC0-C462-4EE1-DD0E-97B155AE858D}"/>
                    </a:ext>
                  </a:extLst>
                </p:cNvPr>
                <p:cNvSpPr/>
                <p:nvPr/>
              </p:nvSpPr>
              <p:spPr>
                <a:xfrm>
                  <a:off x="5438833" y="4945386"/>
                  <a:ext cx="577466" cy="553841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01037678-2C97-9508-E494-DFFA2CE22C50}"/>
                    </a:ext>
                  </a:extLst>
                </p:cNvPr>
                <p:cNvSpPr/>
                <p:nvPr/>
              </p:nvSpPr>
              <p:spPr>
                <a:xfrm>
                  <a:off x="3125829" y="2707523"/>
                  <a:ext cx="577466" cy="553841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461FAB6C-BD0D-7755-CFFD-B37E3D51D87F}"/>
                  </a:ext>
                </a:extLst>
              </p:cNvPr>
              <p:cNvSpPr/>
              <p:nvPr/>
            </p:nvSpPr>
            <p:spPr>
              <a:xfrm>
                <a:off x="6012179" y="5499227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292B4A0-8970-87B4-3674-2368642A2531}"/>
                </a:ext>
              </a:extLst>
            </p:cNvPr>
            <p:cNvSpPr/>
            <p:nvPr/>
          </p:nvSpPr>
          <p:spPr>
            <a:xfrm>
              <a:off x="1604083" y="3282272"/>
              <a:ext cx="455520" cy="4368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E212118-C20E-CB51-7692-B990C42236BF}"/>
              </a:ext>
            </a:extLst>
          </p:cNvPr>
          <p:cNvGrpSpPr/>
          <p:nvPr/>
        </p:nvGrpSpPr>
        <p:grpSpPr>
          <a:xfrm>
            <a:off x="4803523" y="1590085"/>
            <a:ext cx="4106635" cy="4327514"/>
            <a:chOff x="4803523" y="1590085"/>
            <a:chExt cx="4106635" cy="432751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8EA6978D-3312-0994-52BA-C194119C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08842" y="1957599"/>
              <a:ext cx="4101316" cy="3960000"/>
            </a:xfrm>
            <a:prstGeom prst="rect">
              <a:avLst/>
            </a:prstGeom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AE60D64B-239C-C3B1-7276-777A6A98E96F}"/>
                </a:ext>
              </a:extLst>
            </p:cNvPr>
            <p:cNvSpPr txBox="1"/>
            <p:nvPr/>
          </p:nvSpPr>
          <p:spPr>
            <a:xfrm>
              <a:off x="4803523" y="159008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信頼率</a:t>
              </a:r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C70AC1A6-93EB-0338-F956-6ACC3AF69E68}"/>
                </a:ext>
              </a:extLst>
            </p:cNvPr>
            <p:cNvGrpSpPr/>
            <p:nvPr/>
          </p:nvGrpSpPr>
          <p:grpSpPr>
            <a:xfrm>
              <a:off x="5718223" y="2835945"/>
              <a:ext cx="2732348" cy="2639053"/>
              <a:chOff x="1146086" y="2835945"/>
              <a:chExt cx="2732348" cy="2639053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4537E9EE-4A04-5861-9E97-6F0D5C9DACA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146086" y="2835945"/>
                <a:ext cx="2732348" cy="2639053"/>
                <a:chOff x="3125829" y="2707523"/>
                <a:chExt cx="3463816" cy="3345545"/>
              </a:xfrm>
            </p:grpSpPr>
            <p:grpSp>
              <p:nvGrpSpPr>
                <p:cNvPr id="24" name="グループ化 23">
                  <a:extLst>
                    <a:ext uri="{FF2B5EF4-FFF2-40B4-BE49-F238E27FC236}">
                      <a16:creationId xmlns:a16="http://schemas.microsoft.com/office/drawing/2014/main" id="{3FEA71F4-34CB-A420-A72E-202702A0D619}"/>
                    </a:ext>
                  </a:extLst>
                </p:cNvPr>
                <p:cNvGrpSpPr/>
                <p:nvPr/>
              </p:nvGrpSpPr>
              <p:grpSpPr>
                <a:xfrm>
                  <a:off x="3125829" y="2707523"/>
                  <a:ext cx="2890470" cy="2791704"/>
                  <a:chOff x="3125829" y="2707523"/>
                  <a:chExt cx="2890470" cy="2791704"/>
                </a:xfrm>
              </p:grpSpPr>
              <p:sp>
                <p:nvSpPr>
                  <p:cNvPr id="26" name="正方形/長方形 25">
                    <a:extLst>
                      <a:ext uri="{FF2B5EF4-FFF2-40B4-BE49-F238E27FC236}">
                        <a16:creationId xmlns:a16="http://schemas.microsoft.com/office/drawing/2014/main" id="{9DE2C53F-B9A2-1787-7824-EE488C0C93E0}"/>
                      </a:ext>
                    </a:extLst>
                  </p:cNvPr>
                  <p:cNvSpPr/>
                  <p:nvPr/>
                </p:nvSpPr>
                <p:spPr>
                  <a:xfrm>
                    <a:off x="4283901" y="3827177"/>
                    <a:ext cx="577466" cy="553841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" name="正方形/長方形 26">
                    <a:extLst>
                      <a:ext uri="{FF2B5EF4-FFF2-40B4-BE49-F238E27FC236}">
                        <a16:creationId xmlns:a16="http://schemas.microsoft.com/office/drawing/2014/main" id="{78F67C61-7404-5459-2D85-186F7BE181EA}"/>
                      </a:ext>
                    </a:extLst>
                  </p:cNvPr>
                  <p:cNvSpPr/>
                  <p:nvPr/>
                </p:nvSpPr>
                <p:spPr>
                  <a:xfrm>
                    <a:off x="4861367" y="4381018"/>
                    <a:ext cx="577466" cy="553841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" name="正方形/長方形 27">
                    <a:extLst>
                      <a:ext uri="{FF2B5EF4-FFF2-40B4-BE49-F238E27FC236}">
                        <a16:creationId xmlns:a16="http://schemas.microsoft.com/office/drawing/2014/main" id="{279163C7-FBA8-004F-5666-899723016C5B}"/>
                      </a:ext>
                    </a:extLst>
                  </p:cNvPr>
                  <p:cNvSpPr/>
                  <p:nvPr/>
                </p:nvSpPr>
                <p:spPr>
                  <a:xfrm>
                    <a:off x="5438833" y="4945386"/>
                    <a:ext cx="577466" cy="553841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" name="正方形/長方形 28">
                    <a:extLst>
                      <a:ext uri="{FF2B5EF4-FFF2-40B4-BE49-F238E27FC236}">
                        <a16:creationId xmlns:a16="http://schemas.microsoft.com/office/drawing/2014/main" id="{2FBFE8E3-D8CC-9008-E3C1-C6126D615113}"/>
                      </a:ext>
                    </a:extLst>
                  </p:cNvPr>
                  <p:cNvSpPr/>
                  <p:nvPr/>
                </p:nvSpPr>
                <p:spPr>
                  <a:xfrm>
                    <a:off x="3125829" y="2707523"/>
                    <a:ext cx="577466" cy="553841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A81203BC-C20A-CF9F-70C1-EAAE1B19C009}"/>
                    </a:ext>
                  </a:extLst>
                </p:cNvPr>
                <p:cNvSpPr/>
                <p:nvPr/>
              </p:nvSpPr>
              <p:spPr>
                <a:xfrm>
                  <a:off x="6012179" y="5499227"/>
                  <a:ext cx="577466" cy="553841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350C40B4-15EB-8F39-0133-A9EBF0524886}"/>
                  </a:ext>
                </a:extLst>
              </p:cNvPr>
              <p:cNvSpPr/>
              <p:nvPr/>
            </p:nvSpPr>
            <p:spPr>
              <a:xfrm>
                <a:off x="1604083" y="3282272"/>
                <a:ext cx="455520" cy="43688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576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>
            <a:extLst>
              <a:ext uri="{FF2B5EF4-FFF2-40B4-BE49-F238E27FC236}">
                <a16:creationId xmlns:a16="http://schemas.microsoft.com/office/drawing/2014/main" id="{CA747B25-5D5E-1105-32F6-4B23714CF7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2071" y="1584097"/>
            <a:ext cx="5219857" cy="5040000"/>
          </a:xfrm>
          <a:prstGeom prst="rect">
            <a:avLst/>
          </a:prstGeom>
        </p:spPr>
      </p:pic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4746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実験結果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(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被験者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2)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0EA5BA-7C89-3B59-BCD8-488810BC0672}"/>
              </a:ext>
            </a:extLst>
          </p:cNvPr>
          <p:cNvSpPr txBox="1"/>
          <p:nvPr/>
        </p:nvSpPr>
        <p:spPr>
          <a:xfrm>
            <a:off x="1339144" y="1214765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平均スコア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FC697B4-0AA0-E7B1-8D50-2A379F02E91C}"/>
              </a:ext>
            </a:extLst>
          </p:cNvPr>
          <p:cNvGrpSpPr/>
          <p:nvPr/>
        </p:nvGrpSpPr>
        <p:grpSpPr>
          <a:xfrm>
            <a:off x="3125829" y="2707523"/>
            <a:ext cx="3463816" cy="3345545"/>
            <a:chOff x="3125829" y="2707523"/>
            <a:chExt cx="3463816" cy="3345545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6234E3F0-8199-CB68-342D-F26E3D051F81}"/>
                </a:ext>
              </a:extLst>
            </p:cNvPr>
            <p:cNvGrpSpPr/>
            <p:nvPr/>
          </p:nvGrpSpPr>
          <p:grpSpPr>
            <a:xfrm>
              <a:off x="3125829" y="2707523"/>
              <a:ext cx="2890470" cy="2791704"/>
              <a:chOff x="3125829" y="2707523"/>
              <a:chExt cx="2890470" cy="2791704"/>
            </a:xfrm>
          </p:grpSpPr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2AB1187D-C728-4533-095F-11763DBF802E}"/>
                  </a:ext>
                </a:extLst>
              </p:cNvPr>
              <p:cNvSpPr/>
              <p:nvPr/>
            </p:nvSpPr>
            <p:spPr>
              <a:xfrm>
                <a:off x="4283901" y="3827177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1B8177F-F348-A625-8FDA-BA030702631F}"/>
                  </a:ext>
                </a:extLst>
              </p:cNvPr>
              <p:cNvSpPr/>
              <p:nvPr/>
            </p:nvSpPr>
            <p:spPr>
              <a:xfrm>
                <a:off x="4861367" y="4381018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C4E3FD7-905B-8838-E6D5-0D6EE9244C30}"/>
                  </a:ext>
                </a:extLst>
              </p:cNvPr>
              <p:cNvSpPr/>
              <p:nvPr/>
            </p:nvSpPr>
            <p:spPr>
              <a:xfrm>
                <a:off x="5438833" y="4945386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F54E787B-8072-3CDD-5204-FA825293DF64}"/>
                  </a:ext>
                </a:extLst>
              </p:cNvPr>
              <p:cNvSpPr/>
              <p:nvPr/>
            </p:nvSpPr>
            <p:spPr>
              <a:xfrm>
                <a:off x="3125829" y="2707523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2D5901D-9D0C-D60E-1EE6-33989E8459D0}"/>
                </a:ext>
              </a:extLst>
            </p:cNvPr>
            <p:cNvSpPr/>
            <p:nvPr/>
          </p:nvSpPr>
          <p:spPr>
            <a:xfrm>
              <a:off x="3702096" y="3261363"/>
              <a:ext cx="577466" cy="553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B5D3C242-A373-1FC0-45D8-64F2417BCCA0}"/>
                </a:ext>
              </a:extLst>
            </p:cNvPr>
            <p:cNvSpPr/>
            <p:nvPr/>
          </p:nvSpPr>
          <p:spPr>
            <a:xfrm>
              <a:off x="6012179" y="5499227"/>
              <a:ext cx="577466" cy="553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9B9D19-618C-1E1C-0DAC-4E2C40278584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91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4804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実験結果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(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被験者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2)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CE65927-77D7-B27C-8486-84E0B60413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2071" y="1579182"/>
            <a:ext cx="5219857" cy="5040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0EA5BA-7C89-3B59-BCD8-488810BC0672}"/>
              </a:ext>
            </a:extLst>
          </p:cNvPr>
          <p:cNvSpPr txBox="1"/>
          <p:nvPr/>
        </p:nvSpPr>
        <p:spPr>
          <a:xfrm>
            <a:off x="1177241" y="12185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信頼率の割合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049F323E-6B3D-3B5B-200C-37B9C7078AB7}"/>
              </a:ext>
            </a:extLst>
          </p:cNvPr>
          <p:cNvGrpSpPr/>
          <p:nvPr/>
        </p:nvGrpSpPr>
        <p:grpSpPr>
          <a:xfrm>
            <a:off x="3125829" y="2707523"/>
            <a:ext cx="3463816" cy="3345545"/>
            <a:chOff x="3125829" y="2707523"/>
            <a:chExt cx="3463816" cy="3345545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80B71AA-0923-E470-8F07-0B1108AFE442}"/>
                </a:ext>
              </a:extLst>
            </p:cNvPr>
            <p:cNvGrpSpPr/>
            <p:nvPr/>
          </p:nvGrpSpPr>
          <p:grpSpPr>
            <a:xfrm>
              <a:off x="3125829" y="2707523"/>
              <a:ext cx="2890470" cy="2791704"/>
              <a:chOff x="3125829" y="2707523"/>
              <a:chExt cx="2890470" cy="2791704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71270E12-3753-31F6-7159-E13545E9CA13}"/>
                  </a:ext>
                </a:extLst>
              </p:cNvPr>
              <p:cNvSpPr/>
              <p:nvPr/>
            </p:nvSpPr>
            <p:spPr>
              <a:xfrm>
                <a:off x="4283901" y="3827177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31B13F79-963E-2C6E-F217-9D5D81B8802E}"/>
                  </a:ext>
                </a:extLst>
              </p:cNvPr>
              <p:cNvSpPr/>
              <p:nvPr/>
            </p:nvSpPr>
            <p:spPr>
              <a:xfrm>
                <a:off x="4861367" y="4381018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EBA8A47A-10D2-5DF7-F36F-F1C9B27D8AA3}"/>
                  </a:ext>
                </a:extLst>
              </p:cNvPr>
              <p:cNvSpPr/>
              <p:nvPr/>
            </p:nvSpPr>
            <p:spPr>
              <a:xfrm>
                <a:off x="5438833" y="4945386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DE112E92-34CC-A959-34C2-F610D0D76200}"/>
                  </a:ext>
                </a:extLst>
              </p:cNvPr>
              <p:cNvSpPr/>
              <p:nvPr/>
            </p:nvSpPr>
            <p:spPr>
              <a:xfrm>
                <a:off x="3125829" y="2707523"/>
                <a:ext cx="577466" cy="5538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C7D6D13-60AD-75E7-693E-D1120EA6CD26}"/>
                </a:ext>
              </a:extLst>
            </p:cNvPr>
            <p:cNvSpPr/>
            <p:nvPr/>
          </p:nvSpPr>
          <p:spPr>
            <a:xfrm>
              <a:off x="3702096" y="3261363"/>
              <a:ext cx="577466" cy="553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C57937E-1B3D-D6E3-8549-5BFCC1C3F825}"/>
                </a:ext>
              </a:extLst>
            </p:cNvPr>
            <p:cNvSpPr/>
            <p:nvPr/>
          </p:nvSpPr>
          <p:spPr>
            <a:xfrm>
              <a:off x="6012179" y="5499227"/>
              <a:ext cx="577466" cy="553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2A7BA6-7EEA-C922-5B5C-5287EF744E27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53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スライド番号プレースホルダー 42">
            <a:extLst>
              <a:ext uri="{FF2B5EF4-FFF2-40B4-BE49-F238E27FC236}">
                <a16:creationId xmlns:a16="http://schemas.microsoft.com/office/drawing/2014/main" id="{12EBA5CF-B915-AE49-BD1D-C465A89D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8878" y="6421308"/>
            <a:ext cx="2943234" cy="510947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B8C2DA-7920-151D-2488-BCE2EAE8091D}"/>
              </a:ext>
            </a:extLst>
          </p:cNvPr>
          <p:cNvSpPr txBox="1"/>
          <p:nvPr/>
        </p:nvSpPr>
        <p:spPr>
          <a:xfrm>
            <a:off x="8897172" y="4968580"/>
            <a:ext cx="353059" cy="272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800" b="1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64313D6-0C24-B043-FF40-680ED2CAB3EF}"/>
              </a:ext>
            </a:extLst>
          </p:cNvPr>
          <p:cNvSpPr txBox="1"/>
          <p:nvPr/>
        </p:nvSpPr>
        <p:spPr>
          <a:xfrm>
            <a:off x="3641372" y="61025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FB6BC79-0360-9EC6-F910-E2993129A646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A647B1D-381F-FEFE-0302-416F73192C96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9D5F5DA-41A6-177A-E1D6-D32ADA6C6E82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2BCB9CD-009B-CFFE-C410-C48A82C8C347}"/>
              </a:ext>
            </a:extLst>
          </p:cNvPr>
          <p:cNvSpPr txBox="1"/>
          <p:nvPr/>
        </p:nvSpPr>
        <p:spPr>
          <a:xfrm>
            <a:off x="1240325" y="185456"/>
            <a:ext cx="5221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実験概要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 - 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第</a:t>
            </a:r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段階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 -</a:t>
            </a:r>
            <a:endParaRPr kumimoji="1" lang="ja-JP" altLang="en-US" sz="36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22C6C13-336B-1ABC-FF4F-D71F183912F6}"/>
              </a:ext>
            </a:extLst>
          </p:cNvPr>
          <p:cNvSpPr/>
          <p:nvPr/>
        </p:nvSpPr>
        <p:spPr>
          <a:xfrm>
            <a:off x="523665" y="2226341"/>
            <a:ext cx="1090277" cy="507439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A404F05-C9BA-8332-25D0-3EAF6526427B}"/>
              </a:ext>
            </a:extLst>
          </p:cNvPr>
          <p:cNvSpPr/>
          <p:nvPr/>
        </p:nvSpPr>
        <p:spPr>
          <a:xfrm>
            <a:off x="523665" y="1078299"/>
            <a:ext cx="1090277" cy="507439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目的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6B3FE80-D626-C5D2-1F30-A3A44911A0B2}"/>
              </a:ext>
            </a:extLst>
          </p:cNvPr>
          <p:cNvGrpSpPr>
            <a:grpSpLocks noChangeAspect="1"/>
          </p:cNvGrpSpPr>
          <p:nvPr/>
        </p:nvGrpSpPr>
        <p:grpSpPr>
          <a:xfrm>
            <a:off x="4738265" y="3259557"/>
            <a:ext cx="4121387" cy="4601040"/>
            <a:chOff x="6243911" y="3201570"/>
            <a:chExt cx="3258272" cy="363747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4132E828-0072-3D85-4B45-8EE41EB84B37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43911" y="3289729"/>
              <a:ext cx="3258272" cy="3549316"/>
              <a:chOff x="956974" y="1904427"/>
              <a:chExt cx="3753923" cy="4093653"/>
            </a:xfrm>
          </p:grpSpPr>
          <p:pic>
            <p:nvPicPr>
              <p:cNvPr id="64" name="グラフィックス 63" descr="ユーザー 単色塗りつぶし">
                <a:extLst>
                  <a:ext uri="{FF2B5EF4-FFF2-40B4-BE49-F238E27FC236}">
                    <a16:creationId xmlns:a16="http://schemas.microsoft.com/office/drawing/2014/main" id="{223D28BC-4C54-6665-E8E4-E242209334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555890" y="1904427"/>
                <a:ext cx="1607927" cy="1607927"/>
              </a:xfrm>
              <a:prstGeom prst="rect">
                <a:avLst/>
              </a:prstGeom>
            </p:spPr>
          </p:pic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D3A7077B-4B6E-90A9-5D20-7A7A73E423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956974" y="2244157"/>
                <a:ext cx="3753923" cy="3753923"/>
              </a:xfrm>
              <a:prstGeom prst="rect">
                <a:avLst/>
              </a:prstGeom>
            </p:spPr>
          </p:pic>
          <p:pic>
            <p:nvPicPr>
              <p:cNvPr id="66" name="グラフィックス 65" descr="モニター 単色塗りつぶし">
                <a:extLst>
                  <a:ext uri="{FF2B5EF4-FFF2-40B4-BE49-F238E27FC236}">
                    <a16:creationId xmlns:a16="http://schemas.microsoft.com/office/drawing/2014/main" id="{46BFDCBD-7AE4-2D97-82A5-F59F7B730C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05141" y="2255656"/>
                <a:ext cx="1506545" cy="1506545"/>
              </a:xfrm>
              <a:prstGeom prst="rect">
                <a:avLst/>
              </a:prstGeom>
            </p:spPr>
          </p:pic>
        </p:grp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E8811A8B-9944-C1BC-4CD2-A126C3C498E9}"/>
                </a:ext>
              </a:extLst>
            </p:cNvPr>
            <p:cNvSpPr txBox="1"/>
            <p:nvPr/>
          </p:nvSpPr>
          <p:spPr>
            <a:xfrm flipH="1">
              <a:off x="6871427" y="3201570"/>
              <a:ext cx="1090277" cy="291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/>
                <a:t>被験者</a:t>
              </a:r>
            </a:p>
          </p:txBody>
        </p:sp>
        <p:pic>
          <p:nvPicPr>
            <p:cNvPr id="69" name="グラフィックス 68" descr="Web カメラ 枠線">
              <a:extLst>
                <a:ext uri="{FF2B5EF4-FFF2-40B4-BE49-F238E27FC236}">
                  <a16:creationId xmlns:a16="http://schemas.microsoft.com/office/drawing/2014/main" id="{6EC4A97F-4DA3-1F33-43E1-AC37E6BB6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46812" y="3431036"/>
              <a:ext cx="425127" cy="425127"/>
            </a:xfrm>
            <a:prstGeom prst="rect">
              <a:avLst/>
            </a:prstGeom>
          </p:spPr>
        </p:pic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DF63572-C7B1-F90B-CA4C-05AD610BA650}"/>
              </a:ext>
            </a:extLst>
          </p:cNvPr>
          <p:cNvGrpSpPr/>
          <p:nvPr/>
        </p:nvGrpSpPr>
        <p:grpSpPr>
          <a:xfrm flipH="1">
            <a:off x="1868638" y="3743652"/>
            <a:ext cx="665446" cy="2568075"/>
            <a:chOff x="2600044" y="3646795"/>
            <a:chExt cx="685165" cy="2568075"/>
          </a:xfrm>
        </p:grpSpPr>
        <p:sp>
          <p:nvSpPr>
            <p:cNvPr id="46" name="屈折矢印 45">
              <a:extLst>
                <a:ext uri="{FF2B5EF4-FFF2-40B4-BE49-F238E27FC236}">
                  <a16:creationId xmlns:a16="http://schemas.microsoft.com/office/drawing/2014/main" id="{6B5B1A3A-AE7C-971B-9288-C88C9E73A422}"/>
                </a:ext>
              </a:extLst>
            </p:cNvPr>
            <p:cNvSpPr/>
            <p:nvPr/>
          </p:nvSpPr>
          <p:spPr>
            <a:xfrm rot="5400000" flipH="1" flipV="1">
              <a:off x="2557600" y="3689241"/>
              <a:ext cx="770055" cy="685163"/>
            </a:xfrm>
            <a:prstGeom prst="bentUpArrow">
              <a:avLst>
                <a:gd name="adj1" fmla="val 25886"/>
                <a:gd name="adj2" fmla="val 29310"/>
                <a:gd name="adj3" fmla="val 3101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L 字 48">
              <a:extLst>
                <a:ext uri="{FF2B5EF4-FFF2-40B4-BE49-F238E27FC236}">
                  <a16:creationId xmlns:a16="http://schemas.microsoft.com/office/drawing/2014/main" id="{87790B95-3466-F744-8FD6-FD213E0800C8}"/>
                </a:ext>
              </a:extLst>
            </p:cNvPr>
            <p:cNvSpPr/>
            <p:nvPr/>
          </p:nvSpPr>
          <p:spPr>
            <a:xfrm flipH="1">
              <a:off x="2600044" y="3787713"/>
              <a:ext cx="685164" cy="2427157"/>
            </a:xfrm>
            <a:prstGeom prst="corner">
              <a:avLst>
                <a:gd name="adj1" fmla="val 25874"/>
                <a:gd name="adj2" fmla="val 27909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23BEBBF-446A-ACBD-4569-F025F62A9326}"/>
              </a:ext>
            </a:extLst>
          </p:cNvPr>
          <p:cNvSpPr/>
          <p:nvPr/>
        </p:nvSpPr>
        <p:spPr>
          <a:xfrm>
            <a:off x="-216742" y="3452600"/>
            <a:ext cx="2977658" cy="67502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８種類の感情</a:t>
            </a:r>
            <a:endParaRPr kumimoji="1" lang="en-US" altLang="ja-JP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</a:p>
          <a:p>
            <a:pPr algn="ctr"/>
            <a:r>
              <a:rPr kumimoji="1" lang="ja-JP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３セット</a:t>
            </a:r>
            <a:endParaRPr kumimoji="1" lang="en-US" altLang="ja-JP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438D5D9-3525-4226-88BE-0EB8930BD7CF}"/>
              </a:ext>
            </a:extLst>
          </p:cNvPr>
          <p:cNvSpPr txBox="1"/>
          <p:nvPr/>
        </p:nvSpPr>
        <p:spPr>
          <a:xfrm>
            <a:off x="5145576" y="2498345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/>
              <a:t>イメージ図</a:t>
            </a:r>
            <a:endParaRPr kumimoji="1" lang="ja-JP" altLang="en-US" u="sng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0290C337-ADA5-6DFD-0E06-333734A372B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36543" y="4147481"/>
            <a:ext cx="808123" cy="67033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17D30FD-75A3-DF55-B172-364D70F22A98}"/>
              </a:ext>
            </a:extLst>
          </p:cNvPr>
          <p:cNvSpPr txBox="1"/>
          <p:nvPr/>
        </p:nvSpPr>
        <p:spPr>
          <a:xfrm>
            <a:off x="7107977" y="2182000"/>
            <a:ext cx="1755150" cy="1261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見本画像</a:t>
            </a:r>
            <a:endParaRPr kumimoji="1" lang="en-US" altLang="ja-JP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ctr"/>
            <a:r>
              <a:rPr kumimoji="1" lang="ja-JP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練習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CDB7220-DABB-87CF-1725-5C329E68D802}"/>
              </a:ext>
            </a:extLst>
          </p:cNvPr>
          <p:cNvGrpSpPr/>
          <p:nvPr/>
        </p:nvGrpSpPr>
        <p:grpSpPr>
          <a:xfrm>
            <a:off x="2627843" y="2467831"/>
            <a:ext cx="2151276" cy="4097951"/>
            <a:chOff x="2627843" y="2467831"/>
            <a:chExt cx="2151276" cy="4097951"/>
          </a:xfrm>
        </p:grpSpPr>
        <p:sp>
          <p:nvSpPr>
            <p:cNvPr id="71" name="平行四辺形 70">
              <a:extLst>
                <a:ext uri="{FF2B5EF4-FFF2-40B4-BE49-F238E27FC236}">
                  <a16:creationId xmlns:a16="http://schemas.microsoft.com/office/drawing/2014/main" id="{04A27A8C-E491-1CC1-4EAD-D7D4E66091D7}"/>
                </a:ext>
              </a:extLst>
            </p:cNvPr>
            <p:cNvSpPr/>
            <p:nvPr/>
          </p:nvSpPr>
          <p:spPr>
            <a:xfrm>
              <a:off x="2627843" y="2467831"/>
              <a:ext cx="2151276" cy="584775"/>
            </a:xfrm>
            <a:prstGeom prst="parallelogram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事前調査</a:t>
              </a:r>
            </a:p>
          </p:txBody>
        </p:sp>
        <p:sp>
          <p:nvSpPr>
            <p:cNvPr id="72" name="下矢印 71">
              <a:extLst>
                <a:ext uri="{FF2B5EF4-FFF2-40B4-BE49-F238E27FC236}">
                  <a16:creationId xmlns:a16="http://schemas.microsoft.com/office/drawing/2014/main" id="{0A7ADE35-E584-1D95-F88B-3B7B91ED5688}"/>
                </a:ext>
              </a:extLst>
            </p:cNvPr>
            <p:cNvSpPr/>
            <p:nvPr/>
          </p:nvSpPr>
          <p:spPr>
            <a:xfrm>
              <a:off x="3436286" y="3110762"/>
              <a:ext cx="534390" cy="469971"/>
            </a:xfrm>
            <a:prstGeom prst="down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平行四辺形 72">
              <a:extLst>
                <a:ext uri="{FF2B5EF4-FFF2-40B4-BE49-F238E27FC236}">
                  <a16:creationId xmlns:a16="http://schemas.microsoft.com/office/drawing/2014/main" id="{DA599620-C62F-ED87-6D32-9CD3D08A303C}"/>
                </a:ext>
              </a:extLst>
            </p:cNvPr>
            <p:cNvSpPr/>
            <p:nvPr/>
          </p:nvSpPr>
          <p:spPr>
            <a:xfrm>
              <a:off x="2627843" y="4809947"/>
              <a:ext cx="2151276" cy="584775"/>
            </a:xfrm>
            <a:prstGeom prst="parallelogram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感情表現</a:t>
              </a:r>
              <a:endParaRPr kumimoji="1" lang="en-US" altLang="ja-JP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下矢印 73">
              <a:extLst>
                <a:ext uri="{FF2B5EF4-FFF2-40B4-BE49-F238E27FC236}">
                  <a16:creationId xmlns:a16="http://schemas.microsoft.com/office/drawing/2014/main" id="{0DD56C54-C72E-3958-D05A-CF03D121AA41}"/>
                </a:ext>
              </a:extLst>
            </p:cNvPr>
            <p:cNvSpPr/>
            <p:nvPr/>
          </p:nvSpPr>
          <p:spPr>
            <a:xfrm>
              <a:off x="3436286" y="5452878"/>
              <a:ext cx="534390" cy="469971"/>
            </a:xfrm>
            <a:prstGeom prst="down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平行四辺形 74">
              <a:extLst>
                <a:ext uri="{FF2B5EF4-FFF2-40B4-BE49-F238E27FC236}">
                  <a16:creationId xmlns:a16="http://schemas.microsoft.com/office/drawing/2014/main" id="{80C5F893-7C75-3E8F-9B3E-712DFE48C0C1}"/>
                </a:ext>
              </a:extLst>
            </p:cNvPr>
            <p:cNvSpPr/>
            <p:nvPr/>
          </p:nvSpPr>
          <p:spPr>
            <a:xfrm>
              <a:off x="2627843" y="5981007"/>
              <a:ext cx="2151276" cy="584775"/>
            </a:xfrm>
            <a:prstGeom prst="parallelogram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事後調査</a:t>
              </a:r>
            </a:p>
          </p:txBody>
        </p:sp>
        <p:sp>
          <p:nvSpPr>
            <p:cNvPr id="36" name="平行四辺形 35">
              <a:extLst>
                <a:ext uri="{FF2B5EF4-FFF2-40B4-BE49-F238E27FC236}">
                  <a16:creationId xmlns:a16="http://schemas.microsoft.com/office/drawing/2014/main" id="{A98910A4-20D7-80FE-C217-FD5F0ED6F9B9}"/>
                </a:ext>
              </a:extLst>
            </p:cNvPr>
            <p:cNvSpPr/>
            <p:nvPr/>
          </p:nvSpPr>
          <p:spPr>
            <a:xfrm>
              <a:off x="2627843" y="3638889"/>
              <a:ext cx="2151276" cy="584775"/>
            </a:xfrm>
            <a:prstGeom prst="parallelogram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rgbClr val="FF0000"/>
                  </a:solidFill>
                </a:rPr>
                <a:t>練習</a:t>
              </a:r>
            </a:p>
          </p:txBody>
        </p:sp>
        <p:sp>
          <p:nvSpPr>
            <p:cNvPr id="37" name="下矢印 36">
              <a:extLst>
                <a:ext uri="{FF2B5EF4-FFF2-40B4-BE49-F238E27FC236}">
                  <a16:creationId xmlns:a16="http://schemas.microsoft.com/office/drawing/2014/main" id="{6BEC2172-1C28-78A0-EE95-0704BC05394F}"/>
                </a:ext>
              </a:extLst>
            </p:cNvPr>
            <p:cNvSpPr/>
            <p:nvPr/>
          </p:nvSpPr>
          <p:spPr>
            <a:xfrm>
              <a:off x="3436286" y="4281820"/>
              <a:ext cx="534390" cy="469971"/>
            </a:xfrm>
            <a:prstGeom prst="down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DC7F0F-2E17-4CE7-D904-209F6C2CEF6D}"/>
              </a:ext>
            </a:extLst>
          </p:cNvPr>
          <p:cNvSpPr txBox="1"/>
          <p:nvPr/>
        </p:nvSpPr>
        <p:spPr>
          <a:xfrm>
            <a:off x="238922" y="1639971"/>
            <a:ext cx="8666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「表情を高精度で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kumimoji="1" lang="ja-JP" altLang="en-US" sz="2800"/>
              <a:t>に理解させること」が</a:t>
            </a:r>
            <a:r>
              <a:rPr kumimoji="1" lang="ja-JP" altLang="en-US" sz="2800" u="sng"/>
              <a:t>可能</a:t>
            </a:r>
            <a:r>
              <a:rPr kumimoji="1" lang="ja-JP" altLang="en-US" sz="2800"/>
              <a:t>か再検証．</a:t>
            </a:r>
          </a:p>
        </p:txBody>
      </p:sp>
    </p:spTree>
    <p:extLst>
      <p:ext uri="{BB962C8B-B14F-4D97-AF65-F5344CB8AC3E}">
        <p14:creationId xmlns:p14="http://schemas.microsoft.com/office/powerpoint/2010/main" val="281951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C9F8DBC-A372-FE69-8B31-0B5E858D60A7}"/>
              </a:ext>
            </a:extLst>
          </p:cNvPr>
          <p:cNvSpPr/>
          <p:nvPr/>
        </p:nvSpPr>
        <p:spPr>
          <a:xfrm rot="10800000">
            <a:off x="493997" y="938584"/>
            <a:ext cx="8355067" cy="864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4000"/>
                  <a:lumOff val="26000"/>
                  <a:alpha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397985" y="185456"/>
            <a:ext cx="4190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実験に用いた見本</a:t>
            </a:r>
            <a:endParaRPr kumimoji="1" lang="ja-JP" alt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0EA5BA-7C89-3B59-BCD8-488810BC0672}"/>
              </a:ext>
            </a:extLst>
          </p:cNvPr>
          <p:cNvSpPr txBox="1"/>
          <p:nvPr/>
        </p:nvSpPr>
        <p:spPr>
          <a:xfrm>
            <a:off x="390541" y="10788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見本画像</a:t>
            </a:r>
          </a:p>
        </p:txBody>
      </p:sp>
      <p:pic>
        <p:nvPicPr>
          <p:cNvPr id="7" name="図 6" descr="かつら, 衣料, 草, 立つ が含まれている画像&#10;&#10;自動的に生成された説明">
            <a:extLst>
              <a:ext uri="{FF2B5EF4-FFF2-40B4-BE49-F238E27FC236}">
                <a16:creationId xmlns:a16="http://schemas.microsoft.com/office/drawing/2014/main" id="{990BC258-7769-3A58-DA29-27BFAE263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65" y="1951249"/>
            <a:ext cx="2254002" cy="1497184"/>
          </a:xfrm>
          <a:prstGeom prst="rect">
            <a:avLst/>
          </a:prstGeom>
        </p:spPr>
      </p:pic>
      <p:pic>
        <p:nvPicPr>
          <p:cNvPr id="8" name="図 7" descr="草, 女の子, ラケット, 屋外 が含まれている画像&#10;&#10;自動的に生成された説明">
            <a:extLst>
              <a:ext uri="{FF2B5EF4-FFF2-40B4-BE49-F238E27FC236}">
                <a16:creationId xmlns:a16="http://schemas.microsoft.com/office/drawing/2014/main" id="{8296BA3A-3C67-0729-75C1-EFAD0F389B2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8246" y="1864687"/>
            <a:ext cx="1613434" cy="167030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7C10C83-06BB-032C-79DE-53B3588A7C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1355" y="4640126"/>
            <a:ext cx="1987938" cy="1779255"/>
          </a:xfrm>
          <a:prstGeom prst="rect">
            <a:avLst/>
          </a:prstGeom>
        </p:spPr>
      </p:pic>
      <p:pic>
        <p:nvPicPr>
          <p:cNvPr id="11" name="図 10" descr="女性の顔&#10;&#10;自動的に生成された説明">
            <a:extLst>
              <a:ext uri="{FF2B5EF4-FFF2-40B4-BE49-F238E27FC236}">
                <a16:creationId xmlns:a16="http://schemas.microsoft.com/office/drawing/2014/main" id="{61DF997C-B166-2801-B6D3-E8577B434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3856" y="1439841"/>
            <a:ext cx="1796301" cy="2520000"/>
          </a:xfrm>
          <a:prstGeom prst="rect">
            <a:avLst/>
          </a:prstGeom>
        </p:spPr>
      </p:pic>
      <p:pic>
        <p:nvPicPr>
          <p:cNvPr id="12" name="図 11" descr="ポーズをとっている女の子&#10;&#10;中程度の精度で自動的に生成された説明">
            <a:extLst>
              <a:ext uri="{FF2B5EF4-FFF2-40B4-BE49-F238E27FC236}">
                <a16:creationId xmlns:a16="http://schemas.microsoft.com/office/drawing/2014/main" id="{BF3794C7-8CDD-F549-9CFC-4882A8F4E7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2417" y="4386235"/>
            <a:ext cx="1521580" cy="2287037"/>
          </a:xfrm>
          <a:prstGeom prst="rect">
            <a:avLst/>
          </a:prstGeom>
        </p:spPr>
      </p:pic>
      <p:pic>
        <p:nvPicPr>
          <p:cNvPr id="13" name="図 12" descr="下着姿の女性&#10;&#10;自動的に生成された説明">
            <a:extLst>
              <a:ext uri="{FF2B5EF4-FFF2-40B4-BE49-F238E27FC236}">
                <a16:creationId xmlns:a16="http://schemas.microsoft.com/office/drawing/2014/main" id="{4744E3E2-05A0-3CF2-820A-8DF81891F2D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19769" y="4386234"/>
            <a:ext cx="1642876" cy="2287038"/>
          </a:xfrm>
          <a:prstGeom prst="rect">
            <a:avLst/>
          </a:prstGeom>
        </p:spPr>
      </p:pic>
      <p:pic>
        <p:nvPicPr>
          <p:cNvPr id="14" name="図 13" descr="人, 座る, ベッド, 女性 が含まれている画像&#10;&#10;自動的に生成された説明">
            <a:extLst>
              <a:ext uri="{FF2B5EF4-FFF2-40B4-BE49-F238E27FC236}">
                <a16:creationId xmlns:a16="http://schemas.microsoft.com/office/drawing/2014/main" id="{69C61B8D-B88C-68F8-12EA-B91E1FC80BC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19769" y="1912788"/>
            <a:ext cx="1796302" cy="1574106"/>
          </a:xfrm>
          <a:prstGeom prst="rect">
            <a:avLst/>
          </a:prstGeom>
        </p:spPr>
      </p:pic>
      <p:pic>
        <p:nvPicPr>
          <p:cNvPr id="15" name="図 14" descr="白いシャツを着た髪の長い女性&#10;&#10;自動的に生成された説明">
            <a:extLst>
              <a:ext uri="{FF2B5EF4-FFF2-40B4-BE49-F238E27FC236}">
                <a16:creationId xmlns:a16="http://schemas.microsoft.com/office/drawing/2014/main" id="{B92B2897-6472-AE19-8A36-0EF04AF0D7F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5065" y="4387690"/>
            <a:ext cx="1521580" cy="22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0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29497</TotalTime>
  <Words>905</Words>
  <Application>Microsoft Office PowerPoint</Application>
  <PresentationFormat>画面に合わせる (4:3)</PresentationFormat>
  <Paragraphs>407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9" baseType="lpstr">
      <vt:lpstr>MS Gothic</vt:lpstr>
      <vt:lpstr>游ゴシック</vt:lpstr>
      <vt:lpstr>Arial</vt:lpstr>
      <vt:lpstr>Garamond</vt:lpstr>
      <vt:lpstr>Times New Roman</vt:lpstr>
      <vt:lpstr>Verdana</vt:lpstr>
      <vt:lpstr>Office テーマ</vt:lpstr>
      <vt:lpstr>福田 &amp; Yeoh ゼミ 進捗報告(07/14)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ご清聴ありがとうございました．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福田研ゼミ進捗報告(11/12)</dc:title>
  <dc:creator>19238901 明石　華実</dc:creator>
  <cp:lastModifiedBy>Akashi Haru</cp:lastModifiedBy>
  <cp:revision>95</cp:revision>
  <dcterms:created xsi:type="dcterms:W3CDTF">2021-11-05T11:24:13Z</dcterms:created>
  <dcterms:modified xsi:type="dcterms:W3CDTF">2023-02-13T12:07:40Z</dcterms:modified>
</cp:coreProperties>
</file>