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352" r:id="rId3"/>
    <p:sldId id="483" r:id="rId4"/>
    <p:sldId id="488" r:id="rId5"/>
    <p:sldId id="489" r:id="rId6"/>
    <p:sldId id="490" r:id="rId7"/>
    <p:sldId id="491" r:id="rId8"/>
    <p:sldId id="345" r:id="rId9"/>
    <p:sldId id="486" r:id="rId10"/>
    <p:sldId id="48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E5B1B5"/>
    <a:srgbClr val="FF4F4A"/>
    <a:srgbClr val="009193"/>
    <a:srgbClr val="7A81FF"/>
    <a:srgbClr val="FF8AA6"/>
    <a:srgbClr val="354559"/>
    <a:srgbClr val="005493"/>
    <a:srgbClr val="E1E1E1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2F68D6-FEE2-4307-8362-B44B16F035F4}" v="1" dt="2023-02-13T12:09:59.4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91"/>
    <p:restoredTop sz="95679"/>
  </p:normalViewPr>
  <p:slideViewPr>
    <p:cSldViewPr snapToGrid="0" snapToObjects="1">
      <p:cViewPr varScale="1">
        <p:scale>
          <a:sx n="59" d="100"/>
          <a:sy n="59" d="100"/>
        </p:scale>
        <p:origin x="12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82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9238901 明石　華実" userId="ee44ca9f-3420-46b6-ae17-14103a5f0a66" providerId="ADAL" clId="{AABCA57A-57F9-7041-916C-985B9AD5EEAD}"/>
    <pc:docChg chg="undo custSel modSld">
      <pc:chgData name="19238901 明石　華実" userId="ee44ca9f-3420-46b6-ae17-14103a5f0a66" providerId="ADAL" clId="{AABCA57A-57F9-7041-916C-985B9AD5EEAD}" dt="2022-06-06T12:15:49.255" v="28" actId="1036"/>
      <pc:docMkLst>
        <pc:docMk/>
      </pc:docMkLst>
      <pc:sldChg chg="modSp mod">
        <pc:chgData name="19238901 明石　華実" userId="ee44ca9f-3420-46b6-ae17-14103a5f0a66" providerId="ADAL" clId="{AABCA57A-57F9-7041-916C-985B9AD5EEAD}" dt="2022-06-06T12:15:49.255" v="28" actId="1036"/>
        <pc:sldMkLst>
          <pc:docMk/>
          <pc:sldMk cId="2723858017" sldId="256"/>
        </pc:sldMkLst>
        <pc:spChg chg="mod">
          <ac:chgData name="19238901 明石　華実" userId="ee44ca9f-3420-46b6-ae17-14103a5f0a66" providerId="ADAL" clId="{AABCA57A-57F9-7041-916C-985B9AD5EEAD}" dt="2022-06-06T12:15:49.255" v="28" actId="1036"/>
          <ac:spMkLst>
            <pc:docMk/>
            <pc:sldMk cId="2723858017" sldId="256"/>
            <ac:spMk id="3" creationId="{6CBE9480-AB26-C34D-84DC-B42F624361A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A5CD6-65A6-884F-BFAE-0CD43BA2F985}" type="datetimeFigureOut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73C71-927B-0448-B2BF-188A4E19F9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183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r>
              <a:rPr lang="en-US" altLang="ja-JP" dirty="0"/>
              <a:t>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FAD5-AB1B-F042-BA22-1720A04359CB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921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1539-A5D2-4845-9FF7-19437F8662D3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44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F0E0-AAE9-B946-B73D-E53269FE19D6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00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7CCF-FA73-F143-907E-E3E88C78631A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38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9ADC-1146-2743-AEFF-A1983D586F48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5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9B14-DFD5-264F-A7B6-503D2CB01B1B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19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6D2E-E108-FC44-92A8-BA38AB25FE8D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01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0F69-ACDE-DD4B-A3F6-3A2730C63DD2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30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291D-382B-134F-A922-6FA8CFFD979E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14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E005-89B0-A149-84B0-F7C7C3E10DE4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55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E6B3-0EB7-C94D-8213-18D1483FE737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4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A3BA7-9F7F-BA4B-9C55-D0589F0EC4B8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72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MS Gothic" panose="020B0609070205080204" pitchFamily="49" charset="-128"/>
          <a:ea typeface="MS Gothic" panose="020B0609070205080204" pitchFamily="49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E185C7-66AD-E04F-A6EA-3047D00DC1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福田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Yeoh </a:t>
            </a: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ゼミ</a:t>
            </a:r>
            <a:b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進捗報告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(09/01)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BE9480-AB26-C34D-84DC-B42F62436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5254" y="3908347"/>
            <a:ext cx="7133492" cy="2233036"/>
          </a:xfrm>
        </p:spPr>
        <p:txBody>
          <a:bodyPr>
            <a:noAutofit/>
          </a:bodyPr>
          <a:lstStyle/>
          <a:p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佐賀大学　理工学部　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CPS</a:t>
            </a:r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研究室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ja-JP" altLang="en-US" sz="2400"/>
              <a:t>指導教員：	福田 修 教授</a:t>
            </a:r>
          </a:p>
          <a:p>
            <a:r>
              <a:rPr lang="ja-JP" altLang="en-US"/>
              <a:t>			</a:t>
            </a:r>
            <a:r>
              <a:rPr lang="en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Yeoh Wen Liang </a:t>
            </a: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プロジェクト助教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19238901 </a:t>
            </a:r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明石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華実</a:t>
            </a:r>
            <a:endParaRPr kumimoji="1" lang="ja-JP" altLang="en-US"/>
          </a:p>
        </p:txBody>
      </p:sp>
      <p:sp>
        <p:nvSpPr>
          <p:cNvPr id="7" name="スライド番号プレースホルダー 2">
            <a:extLst>
              <a:ext uri="{FF2B5EF4-FFF2-40B4-BE49-F238E27FC236}">
                <a16:creationId xmlns:a16="http://schemas.microsoft.com/office/drawing/2014/main" id="{3DC9F5C9-154A-CE9A-4BA5-0F55C76F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858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4EA43A4-0706-4B80-48E2-DF33186CB60D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4B293EF-F308-817F-BB83-72105F05C36E}"/>
              </a:ext>
            </a:extLst>
          </p:cNvPr>
          <p:cNvSpPr txBox="1"/>
          <p:nvPr/>
        </p:nvSpPr>
        <p:spPr>
          <a:xfrm>
            <a:off x="1240325" y="18545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solidFill>
                  <a:schemeClr val="tx2"/>
                </a:solidFill>
                <a:latin typeface="Verdana" pitchFamily="34" charset="0"/>
              </a:rPr>
              <a:t>実験結果</a:t>
            </a:r>
            <a:endParaRPr kumimoji="1" lang="ja-JP" altLang="en-US" sz="3600" dirty="0">
              <a:solidFill>
                <a:schemeClr val="tx2"/>
              </a:solidFill>
              <a:latin typeface="Verdana" pitchFamily="34" charset="0"/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415223E-CDC5-7E66-A076-C406E4573D3A}"/>
              </a:ext>
            </a:extLst>
          </p:cNvPr>
          <p:cNvGrpSpPr/>
          <p:nvPr/>
        </p:nvGrpSpPr>
        <p:grpSpPr>
          <a:xfrm>
            <a:off x="493997" y="938584"/>
            <a:ext cx="8355067" cy="2897783"/>
            <a:chOff x="493997" y="938584"/>
            <a:chExt cx="8355067" cy="2897783"/>
          </a:xfrm>
        </p:grpSpPr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2C9F8DBC-A372-FE69-8B31-0B5E858D60A7}"/>
                </a:ext>
              </a:extLst>
            </p:cNvPr>
            <p:cNvSpPr/>
            <p:nvPr/>
          </p:nvSpPr>
          <p:spPr>
            <a:xfrm rot="10800000">
              <a:off x="493997" y="938584"/>
              <a:ext cx="8355067" cy="86462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4000"/>
                    <a:lumOff val="26000"/>
                    <a:alpha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DA6526E0-7983-F97E-1E4D-7650A56D237B}"/>
                </a:ext>
              </a:extLst>
            </p:cNvPr>
            <p:cNvSpPr/>
            <p:nvPr/>
          </p:nvSpPr>
          <p:spPr>
            <a:xfrm>
              <a:off x="3358472" y="3374702"/>
              <a:ext cx="268411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図 2" descr="グラフ&#10;&#10;自動的に生成された説明">
            <a:extLst>
              <a:ext uri="{FF2B5EF4-FFF2-40B4-BE49-F238E27FC236}">
                <a16:creationId xmlns:a16="http://schemas.microsoft.com/office/drawing/2014/main" id="{EFE55DBB-2317-D19A-79B6-E07C27DA3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702" y="1420438"/>
            <a:ext cx="7888596" cy="521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27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D48D7E4-90BF-7E40-976D-BDDEAC94382C}"/>
              </a:ext>
            </a:extLst>
          </p:cNvPr>
          <p:cNvSpPr txBox="1"/>
          <p:nvPr/>
        </p:nvSpPr>
        <p:spPr>
          <a:xfrm>
            <a:off x="530671" y="1116035"/>
            <a:ext cx="80826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感情表現を</a:t>
            </a:r>
            <a:r>
              <a:rPr kumimoji="1" lang="en-US" altLang="ja-JP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kumimoji="1" lang="ja-JP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に高精度に認識させる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B8607B1-F0BD-5542-8A92-C74CD55AFD22}"/>
              </a:ext>
            </a:extLst>
          </p:cNvPr>
          <p:cNvSpPr txBox="1"/>
          <p:nvPr/>
        </p:nvSpPr>
        <p:spPr>
          <a:xfrm>
            <a:off x="397836" y="4104524"/>
            <a:ext cx="1781293" cy="7150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6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kumimoji="1" lang="ja-JP" altLang="en-US" sz="360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A6A7D5A-DCE0-F54E-83B1-7C09D913CD75}"/>
              </a:ext>
            </a:extLst>
          </p:cNvPr>
          <p:cNvSpPr txBox="1"/>
          <p:nvPr/>
        </p:nvSpPr>
        <p:spPr>
          <a:xfrm>
            <a:off x="4910450" y="4090118"/>
            <a:ext cx="1971307" cy="715089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6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endParaRPr kumimoji="1" lang="ja-JP" altLang="en-US" sz="360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ECBD6E86-366A-8840-9236-D1BD63303241}"/>
              </a:ext>
            </a:extLst>
          </p:cNvPr>
          <p:cNvGrpSpPr/>
          <p:nvPr/>
        </p:nvGrpSpPr>
        <p:grpSpPr>
          <a:xfrm>
            <a:off x="4341465" y="2835673"/>
            <a:ext cx="538269" cy="629673"/>
            <a:chOff x="2763631" y="447659"/>
            <a:chExt cx="538269" cy="629673"/>
          </a:xfrm>
          <a:solidFill>
            <a:schemeClr val="tx2"/>
          </a:solidFill>
        </p:grpSpPr>
        <p:sp>
          <p:nvSpPr>
            <p:cNvPr id="61" name="右矢印 60">
              <a:extLst>
                <a:ext uri="{FF2B5EF4-FFF2-40B4-BE49-F238E27FC236}">
                  <a16:creationId xmlns:a16="http://schemas.microsoft.com/office/drawing/2014/main" id="{58C9497A-28E7-4B49-B211-D1309D08F356}"/>
                </a:ext>
              </a:extLst>
            </p:cNvPr>
            <p:cNvSpPr/>
            <p:nvPr/>
          </p:nvSpPr>
          <p:spPr>
            <a:xfrm>
              <a:off x="2763631" y="447659"/>
              <a:ext cx="538269" cy="629673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右矢印 4">
              <a:extLst>
                <a:ext uri="{FF2B5EF4-FFF2-40B4-BE49-F238E27FC236}">
                  <a16:creationId xmlns:a16="http://schemas.microsoft.com/office/drawing/2014/main" id="{287AA799-9619-CF4E-BFB6-F50BBE414D17}"/>
                </a:ext>
              </a:extLst>
            </p:cNvPr>
            <p:cNvSpPr txBox="1"/>
            <p:nvPr/>
          </p:nvSpPr>
          <p:spPr>
            <a:xfrm>
              <a:off x="2763631" y="573594"/>
              <a:ext cx="376788" cy="3778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900" kern="1200"/>
            </a:p>
          </p:txBody>
        </p:sp>
      </p:grpSp>
      <p:sp>
        <p:nvSpPr>
          <p:cNvPr id="64" name="右矢印 4">
            <a:extLst>
              <a:ext uri="{FF2B5EF4-FFF2-40B4-BE49-F238E27FC236}">
                <a16:creationId xmlns:a16="http://schemas.microsoft.com/office/drawing/2014/main" id="{FFE7F2F3-9D58-6F4B-B11B-BC96E9CA2F17}"/>
              </a:ext>
            </a:extLst>
          </p:cNvPr>
          <p:cNvSpPr txBox="1"/>
          <p:nvPr/>
        </p:nvSpPr>
        <p:spPr>
          <a:xfrm>
            <a:off x="4688848" y="3211789"/>
            <a:ext cx="376788" cy="37780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2900" kern="1200"/>
          </a:p>
        </p:txBody>
      </p: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3EB645B3-DACE-E048-A35F-74316C0A7933}"/>
              </a:ext>
            </a:extLst>
          </p:cNvPr>
          <p:cNvGrpSpPr/>
          <p:nvPr/>
        </p:nvGrpSpPr>
        <p:grpSpPr>
          <a:xfrm rot="5400000">
            <a:off x="6600741" y="4029377"/>
            <a:ext cx="538269" cy="629673"/>
            <a:chOff x="2763631" y="447659"/>
            <a:chExt cx="538269" cy="629673"/>
          </a:xfrm>
          <a:solidFill>
            <a:schemeClr val="tx2"/>
          </a:solidFill>
        </p:grpSpPr>
        <p:sp>
          <p:nvSpPr>
            <p:cNvPr id="66" name="右矢印 65">
              <a:extLst>
                <a:ext uri="{FF2B5EF4-FFF2-40B4-BE49-F238E27FC236}">
                  <a16:creationId xmlns:a16="http://schemas.microsoft.com/office/drawing/2014/main" id="{29B0873C-A632-D344-BF7A-9F4088C73FD1}"/>
                </a:ext>
              </a:extLst>
            </p:cNvPr>
            <p:cNvSpPr/>
            <p:nvPr/>
          </p:nvSpPr>
          <p:spPr>
            <a:xfrm>
              <a:off x="2763631" y="447659"/>
              <a:ext cx="538269" cy="629673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右矢印 4">
              <a:extLst>
                <a:ext uri="{FF2B5EF4-FFF2-40B4-BE49-F238E27FC236}">
                  <a16:creationId xmlns:a16="http://schemas.microsoft.com/office/drawing/2014/main" id="{D152F7CD-95B9-824D-B752-22A34CFBC2B7}"/>
                </a:ext>
              </a:extLst>
            </p:cNvPr>
            <p:cNvSpPr txBox="1"/>
            <p:nvPr/>
          </p:nvSpPr>
          <p:spPr>
            <a:xfrm>
              <a:off x="2763631" y="573594"/>
              <a:ext cx="376788" cy="3778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900" kern="1200"/>
            </a:p>
          </p:txBody>
        </p: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3357DF31-0A64-6045-8D48-73FC0D2956E1}"/>
              </a:ext>
            </a:extLst>
          </p:cNvPr>
          <p:cNvGrpSpPr/>
          <p:nvPr/>
        </p:nvGrpSpPr>
        <p:grpSpPr>
          <a:xfrm rot="10800000">
            <a:off x="4341465" y="5254115"/>
            <a:ext cx="538269" cy="629673"/>
            <a:chOff x="2763631" y="447659"/>
            <a:chExt cx="538269" cy="629673"/>
          </a:xfrm>
          <a:solidFill>
            <a:schemeClr val="tx2"/>
          </a:solidFill>
        </p:grpSpPr>
        <p:sp>
          <p:nvSpPr>
            <p:cNvPr id="72" name="右矢印 71">
              <a:extLst>
                <a:ext uri="{FF2B5EF4-FFF2-40B4-BE49-F238E27FC236}">
                  <a16:creationId xmlns:a16="http://schemas.microsoft.com/office/drawing/2014/main" id="{15874E57-F355-934A-B8EB-658982059CBF}"/>
                </a:ext>
              </a:extLst>
            </p:cNvPr>
            <p:cNvSpPr/>
            <p:nvPr/>
          </p:nvSpPr>
          <p:spPr>
            <a:xfrm>
              <a:off x="2763631" y="447659"/>
              <a:ext cx="538269" cy="629673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右矢印 4">
              <a:extLst>
                <a:ext uri="{FF2B5EF4-FFF2-40B4-BE49-F238E27FC236}">
                  <a16:creationId xmlns:a16="http://schemas.microsoft.com/office/drawing/2014/main" id="{A8704AD1-41F7-5A47-95F4-84D0CCA53FC4}"/>
                </a:ext>
              </a:extLst>
            </p:cNvPr>
            <p:cNvSpPr txBox="1"/>
            <p:nvPr/>
          </p:nvSpPr>
          <p:spPr>
            <a:xfrm>
              <a:off x="2763631" y="573594"/>
              <a:ext cx="376788" cy="3778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900" kern="1200"/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FCD98D5-1ABE-F04E-957E-BAEA627D69FB}"/>
              </a:ext>
            </a:extLst>
          </p:cNvPr>
          <p:cNvGrpSpPr/>
          <p:nvPr/>
        </p:nvGrpSpPr>
        <p:grpSpPr>
          <a:xfrm>
            <a:off x="397835" y="1681232"/>
            <a:ext cx="3823850" cy="2332751"/>
            <a:chOff x="397835" y="1675295"/>
            <a:chExt cx="3823850" cy="2332751"/>
          </a:xfrm>
        </p:grpSpPr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8BA03E8F-D80C-A044-8949-C9EBC2E5D9D8}"/>
                </a:ext>
              </a:extLst>
            </p:cNvPr>
            <p:cNvSpPr txBox="1"/>
            <p:nvPr/>
          </p:nvSpPr>
          <p:spPr>
            <a:xfrm>
              <a:off x="397835" y="1675295"/>
              <a:ext cx="1092525" cy="71508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3600" dirty="0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Plan</a:t>
              </a:r>
              <a:endParaRPr kumimoji="1" lang="ja-JP" altLang="en-US" sz="360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角丸四角形 3">
              <a:extLst>
                <a:ext uri="{FF2B5EF4-FFF2-40B4-BE49-F238E27FC236}">
                  <a16:creationId xmlns:a16="http://schemas.microsoft.com/office/drawing/2014/main" id="{E20B5682-268E-9546-9B25-B3A717B74975}"/>
                </a:ext>
              </a:extLst>
            </p:cNvPr>
            <p:cNvSpPr/>
            <p:nvPr/>
          </p:nvSpPr>
          <p:spPr>
            <a:xfrm>
              <a:off x="480960" y="2271400"/>
              <a:ext cx="3740725" cy="1736646"/>
            </a:xfrm>
            <a:prstGeom prst="roundRect">
              <a:avLst/>
            </a:prstGeom>
            <a:noFill/>
            <a:ln w="57150"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ja-JP" dirty="0"/>
                <a:t>20211112_akashi.pptx20211112_akashi.pptx</a:t>
              </a:r>
              <a:endParaRPr kumimoji="1" lang="ja-JP" altLang="en-US"/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B4C935B-E323-5342-B30D-24D88CB2BB90}"/>
              </a:ext>
            </a:extLst>
          </p:cNvPr>
          <p:cNvSpPr txBox="1"/>
          <p:nvPr/>
        </p:nvSpPr>
        <p:spPr>
          <a:xfrm>
            <a:off x="597125" y="2539009"/>
            <a:ext cx="3496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・サーベイ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・予稿執筆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・実験準備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E38EA2C-DDBB-AB4B-A014-F13F47DAB7C2}"/>
              </a:ext>
            </a:extLst>
          </p:cNvPr>
          <p:cNvSpPr txBox="1"/>
          <p:nvPr/>
        </p:nvSpPr>
        <p:spPr>
          <a:xfrm>
            <a:off x="597125" y="4964488"/>
            <a:ext cx="3496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・サーベイ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・予稿完成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・スライド作成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AB8DEA6-2385-A648-984C-1B295C377F82}"/>
              </a:ext>
            </a:extLst>
          </p:cNvPr>
          <p:cNvGrpSpPr/>
          <p:nvPr/>
        </p:nvGrpSpPr>
        <p:grpSpPr>
          <a:xfrm>
            <a:off x="4910450" y="1692984"/>
            <a:ext cx="3829789" cy="2309246"/>
            <a:chOff x="4910450" y="1675294"/>
            <a:chExt cx="3829789" cy="2309246"/>
          </a:xfrm>
        </p:grpSpPr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5F0773E8-9DC1-E340-9CBF-4DE388D6C774}"/>
                </a:ext>
              </a:extLst>
            </p:cNvPr>
            <p:cNvSpPr txBox="1"/>
            <p:nvPr/>
          </p:nvSpPr>
          <p:spPr>
            <a:xfrm>
              <a:off x="4910450" y="1675294"/>
              <a:ext cx="813462" cy="71508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3600" dirty="0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Do</a:t>
              </a:r>
              <a:endParaRPr kumimoji="1" lang="ja-JP" altLang="en-US" sz="360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角丸四角形 31">
              <a:extLst>
                <a:ext uri="{FF2B5EF4-FFF2-40B4-BE49-F238E27FC236}">
                  <a16:creationId xmlns:a16="http://schemas.microsoft.com/office/drawing/2014/main" id="{28543987-0570-7547-9367-AA903B45CE2F}"/>
                </a:ext>
              </a:extLst>
            </p:cNvPr>
            <p:cNvSpPr/>
            <p:nvPr/>
          </p:nvSpPr>
          <p:spPr>
            <a:xfrm>
              <a:off x="4999514" y="2247894"/>
              <a:ext cx="3740725" cy="1736646"/>
            </a:xfrm>
            <a:prstGeom prst="roundRect">
              <a:avLst/>
            </a:prstGeom>
            <a:noFill/>
            <a:ln w="57150"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ja-JP" dirty="0"/>
                <a:t>20211112_akashi.pptx20211112_akashi.pptx</a:t>
              </a:r>
              <a:endParaRPr kumimoji="1" lang="ja-JP" altLang="en-US"/>
            </a:p>
          </p:txBody>
        </p:sp>
      </p:grpSp>
      <p:sp>
        <p:nvSpPr>
          <p:cNvPr id="43" name="角丸四角形 42">
            <a:extLst>
              <a:ext uri="{FF2B5EF4-FFF2-40B4-BE49-F238E27FC236}">
                <a16:creationId xmlns:a16="http://schemas.microsoft.com/office/drawing/2014/main" id="{7B5E158C-A51E-A04E-8897-168230B50F6D}"/>
              </a:ext>
            </a:extLst>
          </p:cNvPr>
          <p:cNvSpPr/>
          <p:nvPr/>
        </p:nvSpPr>
        <p:spPr>
          <a:xfrm>
            <a:off x="4999514" y="4683702"/>
            <a:ext cx="3740725" cy="1736646"/>
          </a:xfrm>
          <a:prstGeom prst="roundRect">
            <a:avLst/>
          </a:prstGeom>
          <a:noFill/>
          <a:ln w="571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ja-JP" dirty="0"/>
              <a:t>20211112_akashi.pptx20211112_akashi.pptx</a:t>
            </a:r>
            <a:endParaRPr kumimoji="1" lang="ja-JP" altLang="en-US"/>
          </a:p>
        </p:txBody>
      </p:sp>
      <p:sp>
        <p:nvSpPr>
          <p:cNvPr id="44" name="角丸四角形 43">
            <a:extLst>
              <a:ext uri="{FF2B5EF4-FFF2-40B4-BE49-F238E27FC236}">
                <a16:creationId xmlns:a16="http://schemas.microsoft.com/office/drawing/2014/main" id="{2308E374-0D61-1E40-8AC3-E4011368474E}"/>
              </a:ext>
            </a:extLst>
          </p:cNvPr>
          <p:cNvSpPr/>
          <p:nvPr/>
        </p:nvSpPr>
        <p:spPr>
          <a:xfrm>
            <a:off x="480960" y="4696330"/>
            <a:ext cx="3740725" cy="1736646"/>
          </a:xfrm>
          <a:prstGeom prst="roundRect">
            <a:avLst/>
          </a:prstGeom>
          <a:noFill/>
          <a:ln w="571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04DD83C-9EB3-0C4F-8B03-767561617AF8}"/>
              </a:ext>
            </a:extLst>
          </p:cNvPr>
          <p:cNvSpPr txBox="1"/>
          <p:nvPr/>
        </p:nvSpPr>
        <p:spPr>
          <a:xfrm>
            <a:off x="5117085" y="2346138"/>
            <a:ext cx="3496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・サーベイ</a:t>
            </a:r>
            <a:endParaRPr kumimoji="1" lang="en-US" altLang="ja-JP" sz="2400" dirty="0"/>
          </a:p>
          <a:p>
            <a:r>
              <a:rPr kumimoji="1" lang="ja-JP" altLang="en-US" sz="2400"/>
              <a:t>・予稿執筆</a:t>
            </a:r>
            <a:r>
              <a:rPr kumimoji="1" lang="en-US" altLang="ja-JP" sz="2400" dirty="0"/>
              <a:t>/</a:t>
            </a:r>
            <a:r>
              <a:rPr kumimoji="1" lang="ja-JP" altLang="en-US" sz="2400"/>
              <a:t>修正</a:t>
            </a:r>
            <a:endParaRPr kumimoji="1" lang="en-US" altLang="ja-JP" sz="2400" dirty="0"/>
          </a:p>
          <a:p>
            <a:r>
              <a:rPr kumimoji="1" lang="ja-JP" altLang="en-US" sz="2400"/>
              <a:t>・実験動画作成</a:t>
            </a:r>
            <a:endParaRPr kumimoji="1" lang="en-US" altLang="ja-JP" sz="2400" dirty="0"/>
          </a:p>
          <a:p>
            <a:r>
              <a:rPr kumimoji="1" lang="ja-JP" altLang="en-US" sz="2400"/>
              <a:t>・アンケート作成</a:t>
            </a:r>
            <a:endParaRPr kumimoji="1" lang="en-US" altLang="ja-JP" sz="24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71B46BB-A077-B644-9537-2F04772973B6}"/>
              </a:ext>
            </a:extLst>
          </p:cNvPr>
          <p:cNvSpPr txBox="1"/>
          <p:nvPr/>
        </p:nvSpPr>
        <p:spPr>
          <a:xfrm>
            <a:off x="5117085" y="4952394"/>
            <a:ext cx="3496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・予稿の添削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修正まで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終了．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回目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・実験準備も終了．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5430DB6F-0980-FE43-8E9C-45EBE94D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AA74129-1965-59FC-59D1-F1AD2F412E2A}"/>
              </a:ext>
            </a:extLst>
          </p:cNvPr>
          <p:cNvSpPr/>
          <p:nvPr/>
        </p:nvSpPr>
        <p:spPr>
          <a:xfrm>
            <a:off x="599337" y="400947"/>
            <a:ext cx="2079839" cy="715088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/>
              <a:t>テーマ</a:t>
            </a:r>
            <a:endParaRPr kumimoji="1" lang="en-US" altLang="ja-JP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00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4EA43A4-0706-4B80-48E2-DF33186CB60D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FF8A3E5-5AB5-8701-0453-607FBDFF0812}"/>
              </a:ext>
            </a:extLst>
          </p:cNvPr>
          <p:cNvSpPr txBox="1"/>
          <p:nvPr/>
        </p:nvSpPr>
        <p:spPr>
          <a:xfrm>
            <a:off x="799179" y="201945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4B293EF-F308-817F-BB83-72105F05C36E}"/>
              </a:ext>
            </a:extLst>
          </p:cNvPr>
          <p:cNvSpPr txBox="1"/>
          <p:nvPr/>
        </p:nvSpPr>
        <p:spPr>
          <a:xfrm>
            <a:off x="1240325" y="18545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予稿執筆</a:t>
            </a:r>
            <a:endParaRPr kumimoji="1" lang="ja-JP" altLang="en-US" sz="3600" dirty="0">
              <a:solidFill>
                <a:schemeClr val="tx2"/>
              </a:solidFill>
              <a:latin typeface="Verdana" pitchFamily="34" charset="0"/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415223E-CDC5-7E66-A076-C406E4573D3A}"/>
              </a:ext>
            </a:extLst>
          </p:cNvPr>
          <p:cNvGrpSpPr/>
          <p:nvPr/>
        </p:nvGrpSpPr>
        <p:grpSpPr>
          <a:xfrm>
            <a:off x="493997" y="938584"/>
            <a:ext cx="8355067" cy="2897783"/>
            <a:chOff x="493997" y="938584"/>
            <a:chExt cx="8355067" cy="2897783"/>
          </a:xfrm>
        </p:grpSpPr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2C9F8DBC-A372-FE69-8B31-0B5E858D60A7}"/>
                </a:ext>
              </a:extLst>
            </p:cNvPr>
            <p:cNvSpPr/>
            <p:nvPr/>
          </p:nvSpPr>
          <p:spPr>
            <a:xfrm rot="10800000">
              <a:off x="493997" y="938584"/>
              <a:ext cx="8355067" cy="86462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4000"/>
                    <a:lumOff val="26000"/>
                    <a:alpha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DA6526E0-7983-F97E-1E4D-7650A56D237B}"/>
                </a:ext>
              </a:extLst>
            </p:cNvPr>
            <p:cNvSpPr/>
            <p:nvPr/>
          </p:nvSpPr>
          <p:spPr>
            <a:xfrm>
              <a:off x="3358472" y="3374702"/>
              <a:ext cx="268411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7" name="図 6">
            <a:extLst>
              <a:ext uri="{FF2B5EF4-FFF2-40B4-BE49-F238E27FC236}">
                <a16:creationId xmlns:a16="http://schemas.microsoft.com/office/drawing/2014/main" id="{9F3E91C2-CD74-421F-A66F-1D77B7C6F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41" y="1145994"/>
            <a:ext cx="3893689" cy="551006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図 10" descr="グラフィカル ユーザー インターフェイス, テキスト, アプリケーション, Word&#10;&#10;自動的に生成された説明">
            <a:extLst>
              <a:ext uri="{FF2B5EF4-FFF2-40B4-BE49-F238E27FC236}">
                <a16:creationId xmlns:a16="http://schemas.microsoft.com/office/drawing/2014/main" id="{36586C2A-7C2E-61C2-4F13-A87EC678CCC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10472" y="1145994"/>
            <a:ext cx="3893689" cy="551006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85805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4EA43A4-0706-4B80-48E2-DF33186CB60D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FF8A3E5-5AB5-8701-0453-607FBDFF0812}"/>
              </a:ext>
            </a:extLst>
          </p:cNvPr>
          <p:cNvSpPr txBox="1"/>
          <p:nvPr/>
        </p:nvSpPr>
        <p:spPr>
          <a:xfrm>
            <a:off x="799179" y="201945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4B293EF-F308-817F-BB83-72105F05C36E}"/>
              </a:ext>
            </a:extLst>
          </p:cNvPr>
          <p:cNvSpPr txBox="1"/>
          <p:nvPr/>
        </p:nvSpPr>
        <p:spPr>
          <a:xfrm>
            <a:off x="1240325" y="185456"/>
            <a:ext cx="40382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予稿修正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(1</a:t>
            </a:r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回目</a:t>
            </a:r>
            <a:r>
              <a:rPr kumimoji="1" lang="en-US" altLang="ja-JP" sz="4000" dirty="0">
                <a:solidFill>
                  <a:schemeClr val="tx2"/>
                </a:solidFill>
                <a:latin typeface="Verdana" pitchFamily="34" charset="0"/>
              </a:rPr>
              <a:t>)</a:t>
            </a:r>
            <a:endParaRPr kumimoji="1" lang="ja-JP" altLang="en-US" sz="3600" dirty="0">
              <a:solidFill>
                <a:schemeClr val="tx2"/>
              </a:solidFill>
              <a:latin typeface="Verdana" pitchFamily="34" charset="0"/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415223E-CDC5-7E66-A076-C406E4573D3A}"/>
              </a:ext>
            </a:extLst>
          </p:cNvPr>
          <p:cNvGrpSpPr/>
          <p:nvPr/>
        </p:nvGrpSpPr>
        <p:grpSpPr>
          <a:xfrm>
            <a:off x="493997" y="938584"/>
            <a:ext cx="8355067" cy="2897783"/>
            <a:chOff x="493997" y="938584"/>
            <a:chExt cx="8355067" cy="2897783"/>
          </a:xfrm>
        </p:grpSpPr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2C9F8DBC-A372-FE69-8B31-0B5E858D60A7}"/>
                </a:ext>
              </a:extLst>
            </p:cNvPr>
            <p:cNvSpPr/>
            <p:nvPr/>
          </p:nvSpPr>
          <p:spPr>
            <a:xfrm rot="10800000">
              <a:off x="493997" y="938584"/>
              <a:ext cx="8355067" cy="86462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4000"/>
                    <a:lumOff val="26000"/>
                    <a:alpha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DA6526E0-7983-F97E-1E4D-7650A56D237B}"/>
                </a:ext>
              </a:extLst>
            </p:cNvPr>
            <p:cNvSpPr/>
            <p:nvPr/>
          </p:nvSpPr>
          <p:spPr>
            <a:xfrm>
              <a:off x="3358472" y="3374702"/>
              <a:ext cx="268411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1" name="図 10" descr="グラフィカル ユーザー インターフェイス, テキスト, アプリケーション, Word&#10;&#10;自動的に生成された説明">
            <a:extLst>
              <a:ext uri="{FF2B5EF4-FFF2-40B4-BE49-F238E27FC236}">
                <a16:creationId xmlns:a16="http://schemas.microsoft.com/office/drawing/2014/main" id="{36586C2A-7C2E-61C2-4F13-A87EC678CCC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10472" y="1145994"/>
            <a:ext cx="3893689" cy="551006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94E2942-C4C4-0C4C-380B-0542A5638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40" y="1145993"/>
            <a:ext cx="3893689" cy="551006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0095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4EA43A4-0706-4B80-48E2-DF33186CB60D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FF8A3E5-5AB5-8701-0453-607FBDFF0812}"/>
              </a:ext>
            </a:extLst>
          </p:cNvPr>
          <p:cNvSpPr txBox="1"/>
          <p:nvPr/>
        </p:nvSpPr>
        <p:spPr>
          <a:xfrm>
            <a:off x="799179" y="201945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4B293EF-F308-817F-BB83-72105F05C36E}"/>
              </a:ext>
            </a:extLst>
          </p:cNvPr>
          <p:cNvSpPr txBox="1"/>
          <p:nvPr/>
        </p:nvSpPr>
        <p:spPr>
          <a:xfrm>
            <a:off x="1240325" y="18545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動画作成</a:t>
            </a:r>
            <a:endParaRPr kumimoji="1" lang="ja-JP" altLang="en-US" sz="3600" dirty="0">
              <a:solidFill>
                <a:schemeClr val="tx2"/>
              </a:solidFill>
              <a:latin typeface="Verdana" pitchFamily="34" charset="0"/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415223E-CDC5-7E66-A076-C406E4573D3A}"/>
              </a:ext>
            </a:extLst>
          </p:cNvPr>
          <p:cNvGrpSpPr/>
          <p:nvPr/>
        </p:nvGrpSpPr>
        <p:grpSpPr>
          <a:xfrm>
            <a:off x="493997" y="938584"/>
            <a:ext cx="8355067" cy="2897783"/>
            <a:chOff x="493997" y="938584"/>
            <a:chExt cx="8355067" cy="2897783"/>
          </a:xfrm>
        </p:grpSpPr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2C9F8DBC-A372-FE69-8B31-0B5E858D60A7}"/>
                </a:ext>
              </a:extLst>
            </p:cNvPr>
            <p:cNvSpPr/>
            <p:nvPr/>
          </p:nvSpPr>
          <p:spPr>
            <a:xfrm rot="10800000">
              <a:off x="493997" y="938584"/>
              <a:ext cx="8355067" cy="86462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4000"/>
                    <a:lumOff val="26000"/>
                    <a:alpha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DA6526E0-7983-F97E-1E4D-7650A56D237B}"/>
                </a:ext>
              </a:extLst>
            </p:cNvPr>
            <p:cNvSpPr/>
            <p:nvPr/>
          </p:nvSpPr>
          <p:spPr>
            <a:xfrm>
              <a:off x="3358472" y="3374702"/>
              <a:ext cx="268411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図 2">
            <a:extLst>
              <a:ext uri="{FF2B5EF4-FFF2-40B4-BE49-F238E27FC236}">
                <a16:creationId xmlns:a16="http://schemas.microsoft.com/office/drawing/2014/main" id="{1F4DD4D3-17B0-F7E0-7DCB-55B6CE1BF7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3247" y="1571169"/>
            <a:ext cx="7197505" cy="427650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A5B1320-0515-0F91-2EF8-4FF16158A440}"/>
              </a:ext>
            </a:extLst>
          </p:cNvPr>
          <p:cNvSpPr txBox="1"/>
          <p:nvPr/>
        </p:nvSpPr>
        <p:spPr>
          <a:xfrm>
            <a:off x="1019752" y="1201837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動画編集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約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B549E5C-4787-9553-A1A9-F8345377FDC1}"/>
              </a:ext>
            </a:extLst>
          </p:cNvPr>
          <p:cNvSpPr txBox="1"/>
          <p:nvPr/>
        </p:nvSpPr>
        <p:spPr>
          <a:xfrm>
            <a:off x="1946921" y="6210879"/>
            <a:ext cx="5250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動画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kumimoji="1" lang="en" altLang="ja-JP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youtu.be</a:t>
            </a:r>
            <a:r>
              <a:rPr kumimoji="1" lang="en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/_e5yPDc16i8</a:t>
            </a:r>
            <a:endParaRPr kumimoji="1" lang="ja-JP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91C99B06-E7FD-049E-F10D-6E7091BA0F6B}"/>
              </a:ext>
            </a:extLst>
          </p:cNvPr>
          <p:cNvSpPr/>
          <p:nvPr/>
        </p:nvSpPr>
        <p:spPr>
          <a:xfrm>
            <a:off x="6257925" y="2743200"/>
            <a:ext cx="442913" cy="500063"/>
          </a:xfrm>
          <a:prstGeom prst="ellipse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0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4EA43A4-0706-4B80-48E2-DF33186CB60D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FF8A3E5-5AB5-8701-0453-607FBDFF0812}"/>
              </a:ext>
            </a:extLst>
          </p:cNvPr>
          <p:cNvSpPr txBox="1"/>
          <p:nvPr/>
        </p:nvSpPr>
        <p:spPr>
          <a:xfrm>
            <a:off x="799179" y="201945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4B293EF-F308-817F-BB83-72105F05C36E}"/>
              </a:ext>
            </a:extLst>
          </p:cNvPr>
          <p:cNvSpPr txBox="1"/>
          <p:nvPr/>
        </p:nvSpPr>
        <p:spPr>
          <a:xfrm>
            <a:off x="1240325" y="185456"/>
            <a:ext cx="34195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アンケート作成</a:t>
            </a:r>
            <a:endParaRPr kumimoji="1" lang="ja-JP" altLang="en-US" sz="3600" dirty="0">
              <a:solidFill>
                <a:schemeClr val="tx2"/>
              </a:solidFill>
              <a:latin typeface="Verdana" pitchFamily="34" charset="0"/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415223E-CDC5-7E66-A076-C406E4573D3A}"/>
              </a:ext>
            </a:extLst>
          </p:cNvPr>
          <p:cNvGrpSpPr/>
          <p:nvPr/>
        </p:nvGrpSpPr>
        <p:grpSpPr>
          <a:xfrm>
            <a:off x="493997" y="938584"/>
            <a:ext cx="8355067" cy="2897783"/>
            <a:chOff x="493997" y="938584"/>
            <a:chExt cx="8355067" cy="2897783"/>
          </a:xfrm>
        </p:grpSpPr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2C9F8DBC-A372-FE69-8B31-0B5E858D60A7}"/>
                </a:ext>
              </a:extLst>
            </p:cNvPr>
            <p:cNvSpPr/>
            <p:nvPr/>
          </p:nvSpPr>
          <p:spPr>
            <a:xfrm rot="10800000">
              <a:off x="493997" y="938584"/>
              <a:ext cx="8355067" cy="86462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4000"/>
                    <a:lumOff val="26000"/>
                    <a:alpha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DA6526E0-7983-F97E-1E4D-7650A56D237B}"/>
                </a:ext>
              </a:extLst>
            </p:cNvPr>
            <p:cNvSpPr/>
            <p:nvPr/>
          </p:nvSpPr>
          <p:spPr>
            <a:xfrm>
              <a:off x="3358472" y="3374702"/>
              <a:ext cx="268411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A5B1320-0515-0F91-2EF8-4FF16158A440}"/>
              </a:ext>
            </a:extLst>
          </p:cNvPr>
          <p:cNvSpPr txBox="1"/>
          <p:nvPr/>
        </p:nvSpPr>
        <p:spPr>
          <a:xfrm>
            <a:off x="713707" y="1070288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アンケート</a:t>
            </a:r>
          </a:p>
        </p:txBody>
      </p:sp>
      <p:pic>
        <p:nvPicPr>
          <p:cNvPr id="7" name="図 6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78492109-C578-5ADB-D6B6-16BAD2E7A7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3707" y="1435129"/>
            <a:ext cx="3491645" cy="5090309"/>
          </a:xfrm>
          <a:prstGeom prst="rect">
            <a:avLst/>
          </a:prstGeom>
        </p:spPr>
      </p:pic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152ABAED-DC5C-714A-EB39-F49D4A859D6D}"/>
              </a:ext>
            </a:extLst>
          </p:cNvPr>
          <p:cNvGrpSpPr/>
          <p:nvPr/>
        </p:nvGrpSpPr>
        <p:grpSpPr>
          <a:xfrm>
            <a:off x="5153416" y="2006332"/>
            <a:ext cx="3142431" cy="2845336"/>
            <a:chOff x="5337090" y="2630641"/>
            <a:chExt cx="3142431" cy="2845336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BEAAAEDA-4A6E-9CC7-CB59-78336534AF27}"/>
                </a:ext>
              </a:extLst>
            </p:cNvPr>
            <p:cNvGrpSpPr/>
            <p:nvPr/>
          </p:nvGrpSpPr>
          <p:grpSpPr>
            <a:xfrm flipH="1">
              <a:off x="5337090" y="3529498"/>
              <a:ext cx="665445" cy="1849027"/>
              <a:chOff x="2600045" y="3646795"/>
              <a:chExt cx="685164" cy="2258155"/>
            </a:xfrm>
            <a:solidFill>
              <a:schemeClr val="tx2"/>
            </a:solidFill>
          </p:grpSpPr>
          <p:sp>
            <p:nvSpPr>
              <p:cNvPr id="11" name="屈折矢印 10">
                <a:extLst>
                  <a:ext uri="{FF2B5EF4-FFF2-40B4-BE49-F238E27FC236}">
                    <a16:creationId xmlns:a16="http://schemas.microsoft.com/office/drawing/2014/main" id="{76D23EC9-8DB3-05A1-F553-1A1FED294E56}"/>
                  </a:ext>
                </a:extLst>
              </p:cNvPr>
              <p:cNvSpPr/>
              <p:nvPr/>
            </p:nvSpPr>
            <p:spPr>
              <a:xfrm rot="5400000" flipH="1" flipV="1">
                <a:off x="2557600" y="3689241"/>
                <a:ext cx="770055" cy="685163"/>
              </a:xfrm>
              <a:prstGeom prst="bentUpArrow">
                <a:avLst>
                  <a:gd name="adj1" fmla="val 25886"/>
                  <a:gd name="adj2" fmla="val 29310"/>
                  <a:gd name="adj3" fmla="val 3101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L 字 11">
                <a:extLst>
                  <a:ext uri="{FF2B5EF4-FFF2-40B4-BE49-F238E27FC236}">
                    <a16:creationId xmlns:a16="http://schemas.microsoft.com/office/drawing/2014/main" id="{7DC85ED8-8394-60F4-FA36-B70AF18C16D9}"/>
                  </a:ext>
                </a:extLst>
              </p:cNvPr>
              <p:cNvSpPr/>
              <p:nvPr/>
            </p:nvSpPr>
            <p:spPr>
              <a:xfrm flipH="1">
                <a:off x="2600045" y="3858295"/>
                <a:ext cx="685164" cy="2046655"/>
              </a:xfrm>
              <a:prstGeom prst="corner">
                <a:avLst>
                  <a:gd name="adj1" fmla="val 25874"/>
                  <a:gd name="adj2" fmla="val 279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5" name="平行四辺形 14">
              <a:extLst>
                <a:ext uri="{FF2B5EF4-FFF2-40B4-BE49-F238E27FC236}">
                  <a16:creationId xmlns:a16="http://schemas.microsoft.com/office/drawing/2014/main" id="{8957603B-3887-11A5-3E01-4C5E752AD0D6}"/>
                </a:ext>
              </a:extLst>
            </p:cNvPr>
            <p:cNvSpPr/>
            <p:nvPr/>
          </p:nvSpPr>
          <p:spPr>
            <a:xfrm>
              <a:off x="6140451" y="4233455"/>
              <a:ext cx="2339070" cy="441115"/>
            </a:xfrm>
            <a:prstGeom prst="parallelogram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感情推定</a:t>
              </a:r>
              <a:endParaRPr kumimoji="1" lang="en-US" altLang="ja-JP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平行四辺形 15">
              <a:extLst>
                <a:ext uri="{FF2B5EF4-FFF2-40B4-BE49-F238E27FC236}">
                  <a16:creationId xmlns:a16="http://schemas.microsoft.com/office/drawing/2014/main" id="{A8AD242A-A7E4-7DD5-AF9E-FAA05FC7B969}"/>
                </a:ext>
              </a:extLst>
            </p:cNvPr>
            <p:cNvSpPr/>
            <p:nvPr/>
          </p:nvSpPr>
          <p:spPr>
            <a:xfrm>
              <a:off x="6140451" y="5034862"/>
              <a:ext cx="2339070" cy="441115"/>
            </a:xfrm>
            <a:prstGeom prst="parallelogram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マーク</a:t>
              </a:r>
            </a:p>
          </p:txBody>
        </p:sp>
        <p:sp>
          <p:nvSpPr>
            <p:cNvPr id="17" name="平行四辺形 16">
              <a:extLst>
                <a:ext uri="{FF2B5EF4-FFF2-40B4-BE49-F238E27FC236}">
                  <a16:creationId xmlns:a16="http://schemas.microsoft.com/office/drawing/2014/main" id="{698BE9AD-039E-14D6-46F8-0F1BDB786369}"/>
                </a:ext>
              </a:extLst>
            </p:cNvPr>
            <p:cNvSpPr/>
            <p:nvPr/>
          </p:nvSpPr>
          <p:spPr>
            <a:xfrm>
              <a:off x="6140451" y="3432048"/>
              <a:ext cx="2339070" cy="441115"/>
            </a:xfrm>
            <a:prstGeom prst="parallelogram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ysClr val="windowText" lastClr="000000"/>
                  </a:solidFill>
                </a:rPr>
                <a:t>動画視聴</a:t>
              </a:r>
            </a:p>
          </p:txBody>
        </p:sp>
        <p:sp>
          <p:nvSpPr>
            <p:cNvPr id="19" name="下矢印 18">
              <a:extLst>
                <a:ext uri="{FF2B5EF4-FFF2-40B4-BE49-F238E27FC236}">
                  <a16:creationId xmlns:a16="http://schemas.microsoft.com/office/drawing/2014/main" id="{0B4640E6-9672-1B75-FE57-DDB403988E73}"/>
                </a:ext>
              </a:extLst>
            </p:cNvPr>
            <p:cNvSpPr/>
            <p:nvPr/>
          </p:nvSpPr>
          <p:spPr>
            <a:xfrm>
              <a:off x="6802674" y="3132630"/>
              <a:ext cx="974272" cy="238544"/>
            </a:xfrm>
            <a:prstGeom prst="downArrow">
              <a:avLst>
                <a:gd name="adj1" fmla="val 50000"/>
                <a:gd name="adj2" fmla="val 10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下矢印 19">
              <a:extLst>
                <a:ext uri="{FF2B5EF4-FFF2-40B4-BE49-F238E27FC236}">
                  <a16:creationId xmlns:a16="http://schemas.microsoft.com/office/drawing/2014/main" id="{412CE6A0-280A-3AF5-E46A-26D95A985666}"/>
                </a:ext>
              </a:extLst>
            </p:cNvPr>
            <p:cNvSpPr/>
            <p:nvPr/>
          </p:nvSpPr>
          <p:spPr>
            <a:xfrm>
              <a:off x="6822850" y="3934037"/>
              <a:ext cx="974272" cy="238544"/>
            </a:xfrm>
            <a:prstGeom prst="downArrow">
              <a:avLst>
                <a:gd name="adj1" fmla="val 50000"/>
                <a:gd name="adj2" fmla="val 10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下矢印 20">
              <a:extLst>
                <a:ext uri="{FF2B5EF4-FFF2-40B4-BE49-F238E27FC236}">
                  <a16:creationId xmlns:a16="http://schemas.microsoft.com/office/drawing/2014/main" id="{30B30206-6A51-0E5F-53FB-24BCA4DBFC6D}"/>
                </a:ext>
              </a:extLst>
            </p:cNvPr>
            <p:cNvSpPr/>
            <p:nvPr/>
          </p:nvSpPr>
          <p:spPr>
            <a:xfrm>
              <a:off x="6822850" y="4735444"/>
              <a:ext cx="974272" cy="238544"/>
            </a:xfrm>
            <a:prstGeom prst="downArrow">
              <a:avLst>
                <a:gd name="adj1" fmla="val 50000"/>
                <a:gd name="adj2" fmla="val 10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平行四辺形 22">
              <a:extLst>
                <a:ext uri="{FF2B5EF4-FFF2-40B4-BE49-F238E27FC236}">
                  <a16:creationId xmlns:a16="http://schemas.microsoft.com/office/drawing/2014/main" id="{B2F240DD-7699-2DD0-AC4B-0D5A44CA23C7}"/>
                </a:ext>
              </a:extLst>
            </p:cNvPr>
            <p:cNvSpPr/>
            <p:nvPr/>
          </p:nvSpPr>
          <p:spPr>
            <a:xfrm>
              <a:off x="6136696" y="2630641"/>
              <a:ext cx="2339070" cy="441115"/>
            </a:xfrm>
            <a:prstGeom prst="parallelogram">
              <a:avLst/>
            </a:prstGeom>
            <a:solidFill>
              <a:schemeClr val="tx2">
                <a:alpha val="34118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事前説明</a:t>
              </a:r>
            </a:p>
          </p:txBody>
        </p: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5FA2109-9F69-F684-A511-1ABD12B9D071}"/>
              </a:ext>
            </a:extLst>
          </p:cNvPr>
          <p:cNvSpPr txBox="1"/>
          <p:nvPr/>
        </p:nvSpPr>
        <p:spPr>
          <a:xfrm>
            <a:off x="4236611" y="6016745"/>
            <a:ext cx="4976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アンケート</a:t>
            </a:r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kumimoji="1" lang="ja-JP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kumimoji="1" lang="en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forms.gle</a:t>
            </a:r>
            <a:r>
              <a:rPr kumimoji="1" lang="en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/s2UWYzyuUddiR8PU9</a:t>
            </a:r>
            <a:endParaRPr kumimoji="1" lang="ja-JP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47615C6-44FF-7C84-E804-CF020B324F8A}"/>
              </a:ext>
            </a:extLst>
          </p:cNvPr>
          <p:cNvSpPr txBox="1"/>
          <p:nvPr/>
        </p:nvSpPr>
        <p:spPr>
          <a:xfrm>
            <a:off x="4934587" y="17042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実験手順</a:t>
            </a:r>
          </a:p>
        </p:txBody>
      </p:sp>
    </p:spTree>
    <p:extLst>
      <p:ext uri="{BB962C8B-B14F-4D97-AF65-F5344CB8AC3E}">
        <p14:creationId xmlns:p14="http://schemas.microsoft.com/office/powerpoint/2010/main" val="4072435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D48D7E4-90BF-7E40-976D-BDDEAC94382C}"/>
              </a:ext>
            </a:extLst>
          </p:cNvPr>
          <p:cNvSpPr txBox="1"/>
          <p:nvPr/>
        </p:nvSpPr>
        <p:spPr>
          <a:xfrm>
            <a:off x="530671" y="1116035"/>
            <a:ext cx="80826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感情表現を</a:t>
            </a:r>
            <a:r>
              <a:rPr kumimoji="1" lang="en-US" altLang="ja-JP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kumimoji="1" lang="ja-JP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に高精度に認識させる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B8607B1-F0BD-5542-8A92-C74CD55AFD22}"/>
              </a:ext>
            </a:extLst>
          </p:cNvPr>
          <p:cNvSpPr txBox="1"/>
          <p:nvPr/>
        </p:nvSpPr>
        <p:spPr>
          <a:xfrm>
            <a:off x="397836" y="4104524"/>
            <a:ext cx="1781293" cy="7150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6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kumimoji="1" lang="ja-JP" altLang="en-US" sz="360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A6A7D5A-DCE0-F54E-83B1-7C09D913CD75}"/>
              </a:ext>
            </a:extLst>
          </p:cNvPr>
          <p:cNvSpPr txBox="1"/>
          <p:nvPr/>
        </p:nvSpPr>
        <p:spPr>
          <a:xfrm>
            <a:off x="4910450" y="4090118"/>
            <a:ext cx="1971307" cy="715089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6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endParaRPr kumimoji="1" lang="ja-JP" altLang="en-US" sz="360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ECBD6E86-366A-8840-9236-D1BD63303241}"/>
              </a:ext>
            </a:extLst>
          </p:cNvPr>
          <p:cNvGrpSpPr/>
          <p:nvPr/>
        </p:nvGrpSpPr>
        <p:grpSpPr>
          <a:xfrm>
            <a:off x="4341465" y="2835673"/>
            <a:ext cx="538269" cy="629673"/>
            <a:chOff x="2763631" y="447659"/>
            <a:chExt cx="538269" cy="629673"/>
          </a:xfrm>
          <a:solidFill>
            <a:schemeClr val="tx2"/>
          </a:solidFill>
        </p:grpSpPr>
        <p:sp>
          <p:nvSpPr>
            <p:cNvPr id="61" name="右矢印 60">
              <a:extLst>
                <a:ext uri="{FF2B5EF4-FFF2-40B4-BE49-F238E27FC236}">
                  <a16:creationId xmlns:a16="http://schemas.microsoft.com/office/drawing/2014/main" id="{58C9497A-28E7-4B49-B211-D1309D08F356}"/>
                </a:ext>
              </a:extLst>
            </p:cNvPr>
            <p:cNvSpPr/>
            <p:nvPr/>
          </p:nvSpPr>
          <p:spPr>
            <a:xfrm>
              <a:off x="2763631" y="447659"/>
              <a:ext cx="538269" cy="629673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右矢印 4">
              <a:extLst>
                <a:ext uri="{FF2B5EF4-FFF2-40B4-BE49-F238E27FC236}">
                  <a16:creationId xmlns:a16="http://schemas.microsoft.com/office/drawing/2014/main" id="{287AA799-9619-CF4E-BFB6-F50BBE414D17}"/>
                </a:ext>
              </a:extLst>
            </p:cNvPr>
            <p:cNvSpPr txBox="1"/>
            <p:nvPr/>
          </p:nvSpPr>
          <p:spPr>
            <a:xfrm>
              <a:off x="2763631" y="573594"/>
              <a:ext cx="376788" cy="3778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900" kern="1200"/>
            </a:p>
          </p:txBody>
        </p:sp>
      </p:grpSp>
      <p:sp>
        <p:nvSpPr>
          <p:cNvPr id="64" name="右矢印 4">
            <a:extLst>
              <a:ext uri="{FF2B5EF4-FFF2-40B4-BE49-F238E27FC236}">
                <a16:creationId xmlns:a16="http://schemas.microsoft.com/office/drawing/2014/main" id="{FFE7F2F3-9D58-6F4B-B11B-BC96E9CA2F17}"/>
              </a:ext>
            </a:extLst>
          </p:cNvPr>
          <p:cNvSpPr txBox="1"/>
          <p:nvPr/>
        </p:nvSpPr>
        <p:spPr>
          <a:xfrm>
            <a:off x="4688848" y="3211789"/>
            <a:ext cx="376788" cy="37780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2900" kern="1200"/>
          </a:p>
        </p:txBody>
      </p: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3EB645B3-DACE-E048-A35F-74316C0A7933}"/>
              </a:ext>
            </a:extLst>
          </p:cNvPr>
          <p:cNvGrpSpPr/>
          <p:nvPr/>
        </p:nvGrpSpPr>
        <p:grpSpPr>
          <a:xfrm rot="5400000">
            <a:off x="6600741" y="4029377"/>
            <a:ext cx="538269" cy="629673"/>
            <a:chOff x="2763631" y="447659"/>
            <a:chExt cx="538269" cy="629673"/>
          </a:xfrm>
          <a:solidFill>
            <a:schemeClr val="tx2"/>
          </a:solidFill>
        </p:grpSpPr>
        <p:sp>
          <p:nvSpPr>
            <p:cNvPr id="66" name="右矢印 65">
              <a:extLst>
                <a:ext uri="{FF2B5EF4-FFF2-40B4-BE49-F238E27FC236}">
                  <a16:creationId xmlns:a16="http://schemas.microsoft.com/office/drawing/2014/main" id="{29B0873C-A632-D344-BF7A-9F4088C73FD1}"/>
                </a:ext>
              </a:extLst>
            </p:cNvPr>
            <p:cNvSpPr/>
            <p:nvPr/>
          </p:nvSpPr>
          <p:spPr>
            <a:xfrm>
              <a:off x="2763631" y="447659"/>
              <a:ext cx="538269" cy="629673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右矢印 4">
              <a:extLst>
                <a:ext uri="{FF2B5EF4-FFF2-40B4-BE49-F238E27FC236}">
                  <a16:creationId xmlns:a16="http://schemas.microsoft.com/office/drawing/2014/main" id="{D152F7CD-95B9-824D-B752-22A34CFBC2B7}"/>
                </a:ext>
              </a:extLst>
            </p:cNvPr>
            <p:cNvSpPr txBox="1"/>
            <p:nvPr/>
          </p:nvSpPr>
          <p:spPr>
            <a:xfrm>
              <a:off x="2763631" y="573594"/>
              <a:ext cx="376788" cy="3778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900" kern="1200"/>
            </a:p>
          </p:txBody>
        </p: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3357DF31-0A64-6045-8D48-73FC0D2956E1}"/>
              </a:ext>
            </a:extLst>
          </p:cNvPr>
          <p:cNvGrpSpPr/>
          <p:nvPr/>
        </p:nvGrpSpPr>
        <p:grpSpPr>
          <a:xfrm rot="10800000">
            <a:off x="4341465" y="5254115"/>
            <a:ext cx="538269" cy="629673"/>
            <a:chOff x="2763631" y="447659"/>
            <a:chExt cx="538269" cy="629673"/>
          </a:xfrm>
          <a:solidFill>
            <a:schemeClr val="tx2"/>
          </a:solidFill>
        </p:grpSpPr>
        <p:sp>
          <p:nvSpPr>
            <p:cNvPr id="72" name="右矢印 71">
              <a:extLst>
                <a:ext uri="{FF2B5EF4-FFF2-40B4-BE49-F238E27FC236}">
                  <a16:creationId xmlns:a16="http://schemas.microsoft.com/office/drawing/2014/main" id="{15874E57-F355-934A-B8EB-658982059CBF}"/>
                </a:ext>
              </a:extLst>
            </p:cNvPr>
            <p:cNvSpPr/>
            <p:nvPr/>
          </p:nvSpPr>
          <p:spPr>
            <a:xfrm>
              <a:off x="2763631" y="447659"/>
              <a:ext cx="538269" cy="629673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右矢印 4">
              <a:extLst>
                <a:ext uri="{FF2B5EF4-FFF2-40B4-BE49-F238E27FC236}">
                  <a16:creationId xmlns:a16="http://schemas.microsoft.com/office/drawing/2014/main" id="{A8704AD1-41F7-5A47-95F4-84D0CCA53FC4}"/>
                </a:ext>
              </a:extLst>
            </p:cNvPr>
            <p:cNvSpPr txBox="1"/>
            <p:nvPr/>
          </p:nvSpPr>
          <p:spPr>
            <a:xfrm>
              <a:off x="2763631" y="573594"/>
              <a:ext cx="376788" cy="3778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900" kern="1200"/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FCD98D5-1ABE-F04E-957E-BAEA627D69FB}"/>
              </a:ext>
            </a:extLst>
          </p:cNvPr>
          <p:cNvGrpSpPr/>
          <p:nvPr/>
        </p:nvGrpSpPr>
        <p:grpSpPr>
          <a:xfrm>
            <a:off x="397835" y="1681232"/>
            <a:ext cx="3823850" cy="2332751"/>
            <a:chOff x="397835" y="1675295"/>
            <a:chExt cx="3823850" cy="2332751"/>
          </a:xfrm>
        </p:grpSpPr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8BA03E8F-D80C-A044-8949-C9EBC2E5D9D8}"/>
                </a:ext>
              </a:extLst>
            </p:cNvPr>
            <p:cNvSpPr txBox="1"/>
            <p:nvPr/>
          </p:nvSpPr>
          <p:spPr>
            <a:xfrm>
              <a:off x="397835" y="1675295"/>
              <a:ext cx="1092525" cy="71508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3600" dirty="0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Plan</a:t>
              </a:r>
              <a:endParaRPr kumimoji="1" lang="ja-JP" altLang="en-US" sz="360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角丸四角形 3">
              <a:extLst>
                <a:ext uri="{FF2B5EF4-FFF2-40B4-BE49-F238E27FC236}">
                  <a16:creationId xmlns:a16="http://schemas.microsoft.com/office/drawing/2014/main" id="{E20B5682-268E-9546-9B25-B3A717B74975}"/>
                </a:ext>
              </a:extLst>
            </p:cNvPr>
            <p:cNvSpPr/>
            <p:nvPr/>
          </p:nvSpPr>
          <p:spPr>
            <a:xfrm>
              <a:off x="480960" y="2271400"/>
              <a:ext cx="3740725" cy="1736646"/>
            </a:xfrm>
            <a:prstGeom prst="roundRect">
              <a:avLst/>
            </a:prstGeom>
            <a:noFill/>
            <a:ln w="57150"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ja-JP" dirty="0"/>
                <a:t>20211112_akashi.pptx20211112_akashi.pptx</a:t>
              </a:r>
              <a:endParaRPr kumimoji="1" lang="ja-JP" altLang="en-US"/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B4C935B-E323-5342-B30D-24D88CB2BB90}"/>
              </a:ext>
            </a:extLst>
          </p:cNvPr>
          <p:cNvSpPr txBox="1"/>
          <p:nvPr/>
        </p:nvSpPr>
        <p:spPr>
          <a:xfrm>
            <a:off x="597125" y="2539009"/>
            <a:ext cx="3496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・サーベイ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・予稿執筆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・実験準備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E38EA2C-DDBB-AB4B-A014-F13F47DAB7C2}"/>
              </a:ext>
            </a:extLst>
          </p:cNvPr>
          <p:cNvSpPr txBox="1"/>
          <p:nvPr/>
        </p:nvSpPr>
        <p:spPr>
          <a:xfrm>
            <a:off x="597125" y="4964488"/>
            <a:ext cx="3496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・サーベイ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・予稿完成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・スライド作成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AB8DEA6-2385-A648-984C-1B295C377F82}"/>
              </a:ext>
            </a:extLst>
          </p:cNvPr>
          <p:cNvGrpSpPr/>
          <p:nvPr/>
        </p:nvGrpSpPr>
        <p:grpSpPr>
          <a:xfrm>
            <a:off x="4910450" y="1692984"/>
            <a:ext cx="3829789" cy="2309246"/>
            <a:chOff x="4910450" y="1675294"/>
            <a:chExt cx="3829789" cy="2309246"/>
          </a:xfrm>
        </p:grpSpPr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5F0773E8-9DC1-E340-9CBF-4DE388D6C774}"/>
                </a:ext>
              </a:extLst>
            </p:cNvPr>
            <p:cNvSpPr txBox="1"/>
            <p:nvPr/>
          </p:nvSpPr>
          <p:spPr>
            <a:xfrm>
              <a:off x="4910450" y="1675294"/>
              <a:ext cx="813462" cy="71508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3600" dirty="0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Do</a:t>
              </a:r>
              <a:endParaRPr kumimoji="1" lang="ja-JP" altLang="en-US" sz="360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角丸四角形 31">
              <a:extLst>
                <a:ext uri="{FF2B5EF4-FFF2-40B4-BE49-F238E27FC236}">
                  <a16:creationId xmlns:a16="http://schemas.microsoft.com/office/drawing/2014/main" id="{28543987-0570-7547-9367-AA903B45CE2F}"/>
                </a:ext>
              </a:extLst>
            </p:cNvPr>
            <p:cNvSpPr/>
            <p:nvPr/>
          </p:nvSpPr>
          <p:spPr>
            <a:xfrm>
              <a:off x="4999514" y="2247894"/>
              <a:ext cx="3740725" cy="1736646"/>
            </a:xfrm>
            <a:prstGeom prst="roundRect">
              <a:avLst/>
            </a:prstGeom>
            <a:noFill/>
            <a:ln w="57150"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ja-JP" dirty="0"/>
                <a:t>20211112_akashi.pptx20211112_akashi.pptx</a:t>
              </a:r>
              <a:endParaRPr kumimoji="1" lang="ja-JP" altLang="en-US"/>
            </a:p>
          </p:txBody>
        </p:sp>
      </p:grpSp>
      <p:sp>
        <p:nvSpPr>
          <p:cNvPr id="43" name="角丸四角形 42">
            <a:extLst>
              <a:ext uri="{FF2B5EF4-FFF2-40B4-BE49-F238E27FC236}">
                <a16:creationId xmlns:a16="http://schemas.microsoft.com/office/drawing/2014/main" id="{7B5E158C-A51E-A04E-8897-168230B50F6D}"/>
              </a:ext>
            </a:extLst>
          </p:cNvPr>
          <p:cNvSpPr/>
          <p:nvPr/>
        </p:nvSpPr>
        <p:spPr>
          <a:xfrm>
            <a:off x="4999514" y="4683702"/>
            <a:ext cx="3740725" cy="1736646"/>
          </a:xfrm>
          <a:prstGeom prst="roundRect">
            <a:avLst/>
          </a:prstGeom>
          <a:noFill/>
          <a:ln w="571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ja-JP" dirty="0"/>
              <a:t>20211112_akashi.pptx20211112_akashi.pptx</a:t>
            </a:r>
            <a:endParaRPr kumimoji="1" lang="ja-JP" altLang="en-US"/>
          </a:p>
        </p:txBody>
      </p:sp>
      <p:sp>
        <p:nvSpPr>
          <p:cNvPr id="44" name="角丸四角形 43">
            <a:extLst>
              <a:ext uri="{FF2B5EF4-FFF2-40B4-BE49-F238E27FC236}">
                <a16:creationId xmlns:a16="http://schemas.microsoft.com/office/drawing/2014/main" id="{2308E374-0D61-1E40-8AC3-E4011368474E}"/>
              </a:ext>
            </a:extLst>
          </p:cNvPr>
          <p:cNvSpPr/>
          <p:nvPr/>
        </p:nvSpPr>
        <p:spPr>
          <a:xfrm>
            <a:off x="480960" y="4696330"/>
            <a:ext cx="3740725" cy="1736646"/>
          </a:xfrm>
          <a:prstGeom prst="roundRect">
            <a:avLst/>
          </a:prstGeom>
          <a:noFill/>
          <a:ln w="571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04DD83C-9EB3-0C4F-8B03-767561617AF8}"/>
              </a:ext>
            </a:extLst>
          </p:cNvPr>
          <p:cNvSpPr txBox="1"/>
          <p:nvPr/>
        </p:nvSpPr>
        <p:spPr>
          <a:xfrm>
            <a:off x="5117085" y="2346138"/>
            <a:ext cx="3496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・サーベイ</a:t>
            </a:r>
            <a:endParaRPr kumimoji="1" lang="en-US" altLang="ja-JP" sz="2400" dirty="0"/>
          </a:p>
          <a:p>
            <a:r>
              <a:rPr kumimoji="1" lang="ja-JP" altLang="en-US" sz="2400"/>
              <a:t>・予稿執筆</a:t>
            </a:r>
            <a:r>
              <a:rPr kumimoji="1" lang="en-US" altLang="ja-JP" sz="2400" dirty="0"/>
              <a:t>/</a:t>
            </a:r>
            <a:r>
              <a:rPr kumimoji="1" lang="ja-JP" altLang="en-US" sz="2400"/>
              <a:t>修正</a:t>
            </a:r>
            <a:endParaRPr kumimoji="1" lang="en-US" altLang="ja-JP" sz="2400" dirty="0"/>
          </a:p>
          <a:p>
            <a:r>
              <a:rPr kumimoji="1" lang="ja-JP" altLang="en-US" sz="2400"/>
              <a:t>・実験動画作成</a:t>
            </a:r>
            <a:endParaRPr kumimoji="1" lang="en-US" altLang="ja-JP" sz="2400" dirty="0"/>
          </a:p>
          <a:p>
            <a:r>
              <a:rPr kumimoji="1" lang="ja-JP" altLang="en-US" sz="2400"/>
              <a:t>・アンケート作成</a:t>
            </a:r>
            <a:endParaRPr kumimoji="1" lang="en-US" altLang="ja-JP" sz="24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71B46BB-A077-B644-9537-2F04772973B6}"/>
              </a:ext>
            </a:extLst>
          </p:cNvPr>
          <p:cNvSpPr txBox="1"/>
          <p:nvPr/>
        </p:nvSpPr>
        <p:spPr>
          <a:xfrm>
            <a:off x="5117085" y="4952394"/>
            <a:ext cx="3496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・予稿の添削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修正まで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終了．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回目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・実験準備も終了．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5430DB6F-0980-FE43-8E9C-45EBE94D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AA74129-1965-59FC-59D1-F1AD2F412E2A}"/>
              </a:ext>
            </a:extLst>
          </p:cNvPr>
          <p:cNvSpPr/>
          <p:nvPr/>
        </p:nvSpPr>
        <p:spPr>
          <a:xfrm>
            <a:off x="599337" y="400947"/>
            <a:ext cx="2079839" cy="715088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/>
              <a:t>テーマ</a:t>
            </a:r>
            <a:endParaRPr kumimoji="1" lang="en-US" altLang="ja-JP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377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E185C7-66AD-E04F-A6EA-3047D00DC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73238"/>
            <a:ext cx="7772400" cy="1655762"/>
          </a:xfrm>
        </p:spPr>
        <p:txBody>
          <a:bodyPr>
            <a:normAutofit/>
          </a:bodyPr>
          <a:lstStyle/>
          <a:p>
            <a:r>
              <a:rPr lang="ja-JP" altLang="en-US" sz="4000"/>
              <a:t>ご清聴ありがとうございました．</a:t>
            </a:r>
            <a:endParaRPr kumimoji="1" lang="ja-JP" altLang="en-US" sz="40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BE9480-AB26-C34D-84DC-B42F62436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429919"/>
            <a:ext cx="6858000" cy="1655762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/>
              <a:t>佐賀大学　理工学部　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CPS</a:t>
            </a:r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研</a:t>
            </a:r>
            <a:r>
              <a:rPr kumimoji="1" lang="ja-JP" altLang="en-US"/>
              <a:t>究室</a:t>
            </a:r>
            <a:endParaRPr kumimoji="1" lang="en-US" altLang="ja-JP" dirty="0"/>
          </a:p>
          <a:p>
            <a:pPr algn="l"/>
            <a:r>
              <a:rPr lang="en-US" altLang="ja-JP" dirty="0"/>
              <a:t>	</a:t>
            </a:r>
            <a:r>
              <a:rPr lang="ja-JP" altLang="en-US"/>
              <a:t>指導教員：	福田 修 教授</a:t>
            </a:r>
          </a:p>
          <a:p>
            <a:r>
              <a:rPr lang="ja-JP" altLang="en-US"/>
              <a:t>			</a:t>
            </a:r>
            <a:r>
              <a:rPr lang="en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Yeoh Wen Liang </a:t>
            </a: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プロジェクト助教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dirty="0"/>
              <a:t> 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19238901 </a:t>
            </a:r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明石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華実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6652D87-1EB3-EB4A-8BAA-440767281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71707" y="6481000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902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4EA43A4-0706-4B80-48E2-DF33186CB60D}"/>
              </a:ext>
            </a:extLst>
          </p:cNvPr>
          <p:cNvSpPr/>
          <p:nvPr/>
        </p:nvSpPr>
        <p:spPr>
          <a:xfrm>
            <a:off x="502475" y="217638"/>
            <a:ext cx="211232" cy="64633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4B293EF-F308-817F-BB83-72105F05C36E}"/>
              </a:ext>
            </a:extLst>
          </p:cNvPr>
          <p:cNvSpPr txBox="1"/>
          <p:nvPr/>
        </p:nvSpPr>
        <p:spPr>
          <a:xfrm>
            <a:off x="1240325" y="185456"/>
            <a:ext cx="25699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Verdana" pitchFamily="34" charset="0"/>
              </a:rPr>
              <a:t>システム図</a:t>
            </a:r>
            <a:endParaRPr kumimoji="1" lang="ja-JP" altLang="en-US" sz="3600" dirty="0">
              <a:solidFill>
                <a:schemeClr val="tx2"/>
              </a:solidFill>
              <a:latin typeface="Verdana" pitchFamily="34" charset="0"/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415223E-CDC5-7E66-A076-C406E4573D3A}"/>
              </a:ext>
            </a:extLst>
          </p:cNvPr>
          <p:cNvGrpSpPr/>
          <p:nvPr/>
        </p:nvGrpSpPr>
        <p:grpSpPr>
          <a:xfrm>
            <a:off x="493997" y="938584"/>
            <a:ext cx="8355067" cy="2897783"/>
            <a:chOff x="493997" y="938584"/>
            <a:chExt cx="8355067" cy="2897783"/>
          </a:xfrm>
        </p:grpSpPr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2C9F8DBC-A372-FE69-8B31-0B5E858D60A7}"/>
                </a:ext>
              </a:extLst>
            </p:cNvPr>
            <p:cNvSpPr/>
            <p:nvPr/>
          </p:nvSpPr>
          <p:spPr>
            <a:xfrm rot="10800000">
              <a:off x="493997" y="938584"/>
              <a:ext cx="8355067" cy="86462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4000"/>
                    <a:lumOff val="26000"/>
                    <a:alpha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DA6526E0-7983-F97E-1E4D-7650A56D237B}"/>
                </a:ext>
              </a:extLst>
            </p:cNvPr>
            <p:cNvSpPr/>
            <p:nvPr/>
          </p:nvSpPr>
          <p:spPr>
            <a:xfrm>
              <a:off x="3358472" y="3374702"/>
              <a:ext cx="268411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5" name="図 4" descr="図形&#10;&#10;中程度の精度で自動的に生成された説明">
            <a:extLst>
              <a:ext uri="{FF2B5EF4-FFF2-40B4-BE49-F238E27FC236}">
                <a16:creationId xmlns:a16="http://schemas.microsoft.com/office/drawing/2014/main" id="{D40DCF22-07CE-0505-268E-6FC75B6797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4460" y="2363380"/>
            <a:ext cx="8455079" cy="213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89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44843</TotalTime>
  <Words>309</Words>
  <Application>Microsoft Office PowerPoint</Application>
  <PresentationFormat>画面に合わせる (4:3)</PresentationFormat>
  <Paragraphs>77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MS Gothic</vt:lpstr>
      <vt:lpstr>游ゴシック</vt:lpstr>
      <vt:lpstr>Arial</vt:lpstr>
      <vt:lpstr>Garamond</vt:lpstr>
      <vt:lpstr>Times New Roman</vt:lpstr>
      <vt:lpstr>Verdana</vt:lpstr>
      <vt:lpstr>Office テーマ</vt:lpstr>
      <vt:lpstr>福田 &amp; Yeoh ゼミ 進捗報告(09/01)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ご清聴ありがとうございました．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福田研ゼミ進捗報告(11/12)</dc:title>
  <dc:creator>19238901 明石　華実</dc:creator>
  <cp:lastModifiedBy>Akashi Haru</cp:lastModifiedBy>
  <cp:revision>108</cp:revision>
  <dcterms:created xsi:type="dcterms:W3CDTF">2021-11-05T11:24:13Z</dcterms:created>
  <dcterms:modified xsi:type="dcterms:W3CDTF">2023-02-13T12:10:05Z</dcterms:modified>
</cp:coreProperties>
</file>