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78" r:id="rId5"/>
  </p:sldMasterIdLst>
  <p:notesMasterIdLst>
    <p:notesMasterId r:id="rId35"/>
  </p:notesMasterIdLst>
  <p:sldIdLst>
    <p:sldId id="266" r:id="rId6"/>
    <p:sldId id="260" r:id="rId7"/>
    <p:sldId id="272" r:id="rId8"/>
    <p:sldId id="261" r:id="rId9"/>
    <p:sldId id="274" r:id="rId10"/>
    <p:sldId id="265" r:id="rId11"/>
    <p:sldId id="263" r:id="rId12"/>
    <p:sldId id="262" r:id="rId13"/>
    <p:sldId id="270" r:id="rId14"/>
    <p:sldId id="286" r:id="rId15"/>
    <p:sldId id="288" r:id="rId16"/>
    <p:sldId id="287" r:id="rId17"/>
    <p:sldId id="289" r:id="rId18"/>
    <p:sldId id="278" r:id="rId19"/>
    <p:sldId id="269" r:id="rId20"/>
    <p:sldId id="256" r:id="rId21"/>
    <p:sldId id="257" r:id="rId22"/>
    <p:sldId id="277" r:id="rId23"/>
    <p:sldId id="258" r:id="rId24"/>
    <p:sldId id="259" r:id="rId25"/>
    <p:sldId id="279" r:id="rId26"/>
    <p:sldId id="280" r:id="rId27"/>
    <p:sldId id="281" r:id="rId28"/>
    <p:sldId id="282" r:id="rId29"/>
    <p:sldId id="283" r:id="rId30"/>
    <p:sldId id="284" r:id="rId31"/>
    <p:sldId id="285" r:id="rId32"/>
    <p:sldId id="275" r:id="rId33"/>
    <p:sldId id="27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16DA210-FB5B-4158-B5E0-FEB733F419B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09" autoAdjust="0"/>
  </p:normalViewPr>
  <p:slideViewPr>
    <p:cSldViewPr snapToGrid="0">
      <p:cViewPr varScale="1">
        <p:scale>
          <a:sx n="74" d="100"/>
          <a:sy n="74" d="100"/>
        </p:scale>
        <p:origin x="1042" y="6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0_1" csCatId="mainScheme" phldr="1"/>
      <dgm:spPr/>
      <dgm:t>
        <a:bodyPr/>
        <a:lstStyle/>
        <a:p>
          <a:endParaRPr lang="en-US"/>
        </a:p>
      </dgm:t>
    </dgm:pt>
    <dgm:pt modelId="{A8C03FBB-4A75-4460-AEA6-DEAEB9C61496}">
      <dgm:prSet phldrT="[Text]" phldr="0"/>
      <dgm:spPr/>
      <dgm:t>
        <a:bodyPr/>
        <a:lstStyle/>
        <a:p>
          <a:pPr algn="ctr">
            <a:defRPr b="1"/>
          </a:pPr>
          <a:r>
            <a:rPr lang="en-US" dirty="0">
              <a:latin typeface="+mn-lt"/>
            </a:rPr>
            <a:t>Q3</a:t>
          </a:r>
        </a:p>
      </dgm:t>
    </dgm:pt>
    <dgm:pt modelId="{4E972F7F-4B1B-47AA-A25B-1FFC561F1C76}" type="parTrans" cxnId="{D3D81948-D963-4D1E-AE16-9705EAF510FC}">
      <dgm:prSet/>
      <dgm:spPr/>
      <dgm:t>
        <a:bodyPr/>
        <a:lstStyle/>
        <a:p>
          <a:pPr algn="ctr"/>
          <a:endParaRPr lang="en-US">
            <a:latin typeface="+mn-lt"/>
          </a:endParaRPr>
        </a:p>
      </dgm:t>
    </dgm:pt>
    <dgm:pt modelId="{67361508-930A-4A23-8CFC-BB56DA645C3C}" type="sibTrans" cxnId="{D3D81948-D963-4D1E-AE16-9705EAF510FC}">
      <dgm:prSet/>
      <dgm:spPr/>
      <dgm:t>
        <a:bodyPr/>
        <a:lstStyle/>
        <a:p>
          <a:pPr algn="ctr"/>
          <a:endParaRPr lang="en-US">
            <a:latin typeface="+mn-lt"/>
          </a:endParaRPr>
        </a:p>
      </dgm:t>
    </dgm:pt>
    <dgm:pt modelId="{91969DED-4CB8-4A14-A50B-3F7B848E46B5}">
      <dgm:prSet phldrT="[Text]" phldr="0"/>
      <dgm:spPr/>
      <dgm:t>
        <a:bodyPr/>
        <a:lstStyle/>
        <a:p>
          <a:pPr algn="ctr">
            <a:defRPr b="1"/>
          </a:pPr>
          <a:r>
            <a:rPr lang="en-US" dirty="0">
              <a:latin typeface="+mn-lt"/>
            </a:rPr>
            <a:t>Q4</a:t>
          </a:r>
        </a:p>
      </dgm:t>
    </dgm:pt>
    <dgm:pt modelId="{441CD73D-85E1-42A6-BCF8-362A3247E2F3}" type="parTrans" cxnId="{537F2ED0-8BD0-4AD5-B60D-89B660EDA1AC}">
      <dgm:prSet/>
      <dgm:spPr/>
      <dgm:t>
        <a:bodyPr/>
        <a:lstStyle/>
        <a:p>
          <a:pPr algn="ctr"/>
          <a:endParaRPr lang="en-US">
            <a:latin typeface="+mn-lt"/>
          </a:endParaRPr>
        </a:p>
      </dgm:t>
    </dgm:pt>
    <dgm:pt modelId="{81CA8AA2-C0C3-4381-BA8B-413EDD578B83}" type="sibTrans" cxnId="{537F2ED0-8BD0-4AD5-B60D-89B660EDA1AC}">
      <dgm:prSet/>
      <dgm:spPr/>
      <dgm:t>
        <a:bodyPr/>
        <a:lstStyle/>
        <a:p>
          <a:pPr algn="ctr"/>
          <a:endParaRPr lang="en-US">
            <a:latin typeface="+mn-lt"/>
          </a:endParaRPr>
        </a:p>
      </dgm:t>
    </dgm:pt>
    <dgm:pt modelId="{8A04F340-E8E1-4146-9905-E7ADCAEAABD7}">
      <dgm:prSet phldrT="[Text]" phldr="0" custT="1"/>
      <dgm:spPr/>
      <dgm:t>
        <a:bodyPr/>
        <a:lstStyle/>
        <a:p>
          <a:pPr algn="ctr"/>
          <a:r>
            <a:rPr lang="en-US" sz="1800" dirty="0">
              <a:latin typeface="+mn-lt"/>
            </a:rPr>
            <a:t>NSLOOKUP</a:t>
          </a:r>
        </a:p>
      </dgm:t>
    </dgm:pt>
    <dgm:pt modelId="{4EBD5EC2-45ED-4ED6-8376-97D155A911AE}" type="parTrans" cxnId="{E636BFFB-0404-4D4B-B3F0-C64FDFD9DDEF}">
      <dgm:prSet/>
      <dgm:spPr/>
      <dgm:t>
        <a:bodyPr/>
        <a:lstStyle/>
        <a:p>
          <a:pPr algn="ctr"/>
          <a:endParaRPr lang="en-US">
            <a:latin typeface="+mn-lt"/>
          </a:endParaRPr>
        </a:p>
      </dgm:t>
    </dgm:pt>
    <dgm:pt modelId="{F9CD2A04-6A34-4104-A971-391788B88F55}" type="sibTrans" cxnId="{E636BFFB-0404-4D4B-B3F0-C64FDFD9DDEF}">
      <dgm:prSet/>
      <dgm:spPr/>
      <dgm:t>
        <a:bodyPr/>
        <a:lstStyle/>
        <a:p>
          <a:pPr algn="ctr"/>
          <a:endParaRPr lang="en-US">
            <a:latin typeface="+mn-lt"/>
          </a:endParaRPr>
        </a:p>
      </dgm:t>
    </dgm:pt>
    <dgm:pt modelId="{3CC73758-10C1-47F8-AFA7-1A986D4DDD60}">
      <dgm:prSet phldrT="[Text]" phldr="0"/>
      <dgm:spPr/>
      <dgm:t>
        <a:bodyPr/>
        <a:lstStyle/>
        <a:p>
          <a:pPr algn="ctr">
            <a:defRPr b="1"/>
          </a:pPr>
          <a:r>
            <a:rPr lang="en-US" dirty="0">
              <a:latin typeface="+mn-lt"/>
            </a:rPr>
            <a:t>Q1</a:t>
          </a:r>
        </a:p>
      </dgm:t>
    </dgm:pt>
    <dgm:pt modelId="{FF6AE4B6-4A2F-49EE-9316-9AF55E77838B}" type="parTrans" cxnId="{4A69F85D-5C15-48FD-893A-B3050E1BADEB}">
      <dgm:prSet/>
      <dgm:spPr/>
      <dgm:t>
        <a:bodyPr/>
        <a:lstStyle/>
        <a:p>
          <a:pPr algn="ctr"/>
          <a:endParaRPr lang="en-US">
            <a:latin typeface="+mn-lt"/>
          </a:endParaRPr>
        </a:p>
      </dgm:t>
    </dgm:pt>
    <dgm:pt modelId="{D8170BBA-6035-4773-8431-FEDD687647FF}" type="sibTrans" cxnId="{4A69F85D-5C15-48FD-893A-B3050E1BADEB}">
      <dgm:prSet/>
      <dgm:spPr/>
      <dgm:t>
        <a:bodyPr/>
        <a:lstStyle/>
        <a:p>
          <a:pPr algn="ctr"/>
          <a:endParaRPr lang="en-US">
            <a:latin typeface="+mn-lt"/>
          </a:endParaRPr>
        </a:p>
      </dgm:t>
    </dgm:pt>
    <dgm:pt modelId="{FD9CA14A-483C-4869-B0C1-7C5FB7EEDBCC}">
      <dgm:prSet phldrT="[Text]" phldr="0" custT="1"/>
      <dgm:spPr/>
      <dgm:t>
        <a:bodyPr/>
        <a:lstStyle/>
        <a:p>
          <a:pPr algn="ctr"/>
          <a:r>
            <a:rPr lang="en-US" sz="1800" dirty="0">
              <a:latin typeface="+mn-lt"/>
            </a:rPr>
            <a:t>WIRESHARK</a:t>
          </a:r>
        </a:p>
      </dgm:t>
    </dgm:pt>
    <dgm:pt modelId="{8182A92F-45BA-4CD1-8E43-0B0810A50FEB}" type="parTrans" cxnId="{5EDA943F-300F-408A-A52E-3D5140FD5C22}">
      <dgm:prSet/>
      <dgm:spPr/>
      <dgm:t>
        <a:bodyPr/>
        <a:lstStyle/>
        <a:p>
          <a:pPr algn="ctr"/>
          <a:endParaRPr lang="en-US">
            <a:latin typeface="+mn-lt"/>
          </a:endParaRPr>
        </a:p>
      </dgm:t>
    </dgm:pt>
    <dgm:pt modelId="{914BB93C-EA8A-4B5B-8F06-30DA7C7F4B7B}" type="sibTrans" cxnId="{5EDA943F-300F-408A-A52E-3D5140FD5C22}">
      <dgm:prSet/>
      <dgm:spPr/>
      <dgm:t>
        <a:bodyPr/>
        <a:lstStyle/>
        <a:p>
          <a:pPr algn="ctr"/>
          <a:endParaRPr lang="en-US">
            <a:latin typeface="+mn-lt"/>
          </a:endParaRPr>
        </a:p>
      </dgm:t>
    </dgm:pt>
    <dgm:pt modelId="{D2FE027B-4161-41E1-B4D4-02AECB2E3FA0}">
      <dgm:prSet phldrT="[Text]" phldr="0"/>
      <dgm:spPr/>
      <dgm:t>
        <a:bodyPr/>
        <a:lstStyle/>
        <a:p>
          <a:pPr algn="ctr">
            <a:defRPr b="1"/>
          </a:pPr>
          <a:r>
            <a:rPr lang="en-US" dirty="0">
              <a:latin typeface="+mn-lt"/>
            </a:rPr>
            <a:t>Q2</a:t>
          </a:r>
        </a:p>
      </dgm:t>
    </dgm:pt>
    <dgm:pt modelId="{88680CFE-3CE0-4842-B3D3-716D3B671238}" type="parTrans" cxnId="{4F4F82A2-02F1-492B-96C1-46C070BEFCE3}">
      <dgm:prSet/>
      <dgm:spPr/>
      <dgm:t>
        <a:bodyPr/>
        <a:lstStyle/>
        <a:p>
          <a:pPr algn="ctr"/>
          <a:endParaRPr lang="en-US">
            <a:latin typeface="+mn-lt"/>
          </a:endParaRPr>
        </a:p>
      </dgm:t>
    </dgm:pt>
    <dgm:pt modelId="{4D59E06B-629C-40B5-96D3-423B7A56C945}" type="sibTrans" cxnId="{4F4F82A2-02F1-492B-96C1-46C070BEFCE3}">
      <dgm:prSet/>
      <dgm:spPr/>
      <dgm:t>
        <a:bodyPr/>
        <a:lstStyle/>
        <a:p>
          <a:pPr algn="ctr"/>
          <a:endParaRPr lang="en-US">
            <a:latin typeface="+mn-lt"/>
          </a:endParaRPr>
        </a:p>
      </dgm:t>
    </dgm:pt>
    <dgm:pt modelId="{2BE415B7-7185-4956-8487-237B40BC0EE5}">
      <dgm:prSet phldrT="[Text]" phldr="0" custT="1"/>
      <dgm:spPr/>
      <dgm:t>
        <a:bodyPr/>
        <a:lstStyle/>
        <a:p>
          <a:pPr algn="ctr"/>
          <a:r>
            <a:rPr lang="en-US" sz="1800" dirty="0">
              <a:latin typeface="+mn-lt"/>
            </a:rPr>
            <a:t>PYTHON</a:t>
          </a:r>
        </a:p>
      </dgm:t>
    </dgm:pt>
    <dgm:pt modelId="{A38E847E-0D1D-4F40-9A71-4D5999ADE08B}" type="parTrans" cxnId="{CB32A309-9CA9-4554-941D-519A91A9E733}">
      <dgm:prSet/>
      <dgm:spPr/>
      <dgm:t>
        <a:bodyPr/>
        <a:lstStyle/>
        <a:p>
          <a:pPr algn="ctr"/>
          <a:endParaRPr lang="en-US">
            <a:latin typeface="+mn-lt"/>
          </a:endParaRPr>
        </a:p>
      </dgm:t>
    </dgm:pt>
    <dgm:pt modelId="{F0D1C61C-E3F2-49BA-A2D8-C04A81308E5D}" type="sibTrans" cxnId="{CB32A309-9CA9-4554-941D-519A91A9E733}">
      <dgm:prSet/>
      <dgm:spPr/>
      <dgm:t>
        <a:bodyPr/>
        <a:lstStyle/>
        <a:p>
          <a:pPr algn="ctr"/>
          <a:endParaRPr lang="en-US">
            <a:latin typeface="+mn-lt"/>
          </a:endParaRPr>
        </a:p>
      </dgm:t>
    </dgm:pt>
    <dgm:pt modelId="{5E71F362-34DF-4EEC-92A3-0EFE450E05E4}">
      <dgm:prSet phldrT="[Text]" phldr="0" custT="1"/>
      <dgm:spPr/>
      <dgm:t>
        <a:bodyPr/>
        <a:lstStyle/>
        <a:p>
          <a:pPr algn="ctr"/>
          <a:r>
            <a:rPr lang="en-US" sz="1800" dirty="0">
              <a:latin typeface="+mn-lt"/>
            </a:rPr>
            <a:t>BIND</a:t>
          </a:r>
        </a:p>
      </dgm:t>
    </dgm:pt>
    <dgm:pt modelId="{B208B24A-E9FD-40A9-B764-FB7C2B7ED8B9}" type="sibTrans" cxnId="{B99CA6C9-28D1-4DDB-B8EC-AED73AD115CA}">
      <dgm:prSet/>
      <dgm:spPr/>
      <dgm:t>
        <a:bodyPr/>
        <a:lstStyle/>
        <a:p>
          <a:pPr algn="ctr"/>
          <a:endParaRPr lang="en-US">
            <a:latin typeface="+mn-lt"/>
          </a:endParaRPr>
        </a:p>
      </dgm:t>
    </dgm:pt>
    <dgm:pt modelId="{8E5EE4D1-908E-455C-B8B3-281AD42DEC9A}" type="parTrans" cxnId="{B99CA6C9-28D1-4DDB-B8EC-AED73AD115CA}">
      <dgm:prSet/>
      <dgm:spPr/>
      <dgm:t>
        <a:bodyPr/>
        <a:lstStyle/>
        <a:p>
          <a:pPr algn="ctr"/>
          <a:endParaRPr lang="en-US">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34925" cap="flat" cmpd="sng" algn="in">
          <a:solidFill>
            <a:schemeClr val="dk1">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6350" cap="flat" cmpd="sng" algn="in">
          <a:solidFill>
            <a:schemeClr val="dk1">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6350" cap="flat" cmpd="sng" algn="in">
          <a:solidFill>
            <a:schemeClr val="dk1">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6350" cap="flat" cmpd="sng" algn="in">
          <a:solidFill>
            <a:schemeClr val="dk1">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6350" cap="flat" cmpd="sng" algn="in">
          <a:solidFill>
            <a:schemeClr val="dk1">
              <a:hueOff val="0"/>
              <a:satOff val="0"/>
              <a:lumOff val="0"/>
              <a:alphaOff val="0"/>
            </a:schemeClr>
          </a:solidFill>
          <a:prstDash val="dash"/>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613693"/>
          <a:ext cx="10204450" cy="0"/>
        </a:xfrm>
        <a:prstGeom prst="line">
          <a:avLst/>
        </a:prstGeom>
        <a:solidFill>
          <a:schemeClr val="lt1">
            <a:alpha val="90000"/>
            <a:tint val="40000"/>
            <a:hueOff val="0"/>
            <a:satOff val="0"/>
            <a:lumOff val="0"/>
            <a:alphaOff val="0"/>
          </a:schemeClr>
        </a:solidFill>
        <a:ln w="34925" cap="flat" cmpd="sng" algn="in">
          <a:solidFill>
            <a:schemeClr val="dk1">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226361" y="1733107"/>
          <a:ext cx="3275389"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latin typeface="+mn-lt"/>
            </a:rPr>
            <a:t>Q3</a:t>
          </a:r>
        </a:p>
      </dsp:txBody>
      <dsp:txXfrm>
        <a:off x="226361" y="1733107"/>
        <a:ext cx="3275389" cy="364694"/>
      </dsp:txXfrm>
    </dsp:sp>
    <dsp:sp modelId="{BA29120C-7C6B-4F62-9079-4AD528BC0744}">
      <dsp:nvSpPr>
        <dsp:cNvPr id="0" name=""/>
        <dsp:cNvSpPr/>
      </dsp:nvSpPr>
      <dsp:spPr>
        <a:xfrm>
          <a:off x="3039" y="381436"/>
          <a:ext cx="3722033" cy="619053"/>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BIND</a:t>
          </a:r>
        </a:p>
      </dsp:txBody>
      <dsp:txXfrm>
        <a:off x="33259" y="411656"/>
        <a:ext cx="3661593" cy="558613"/>
      </dsp:txXfrm>
    </dsp:sp>
    <dsp:sp modelId="{A95DB80B-444A-4D69-B205-3A801BB8524A}">
      <dsp:nvSpPr>
        <dsp:cNvPr id="0" name=""/>
        <dsp:cNvSpPr/>
      </dsp:nvSpPr>
      <dsp:spPr>
        <a:xfrm>
          <a:off x="1864056" y="1000490"/>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2385140" y="1129585"/>
          <a:ext cx="3275389"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latin typeface="+mn-lt"/>
            </a:rPr>
            <a:t>Q4</a:t>
          </a:r>
        </a:p>
      </dsp:txBody>
      <dsp:txXfrm>
        <a:off x="2385140" y="1129585"/>
        <a:ext cx="3275389" cy="364694"/>
      </dsp:txXfrm>
    </dsp:sp>
    <dsp:sp modelId="{FA19A0AA-8B0B-4AA8-A80D-08CFFDD3F112}">
      <dsp:nvSpPr>
        <dsp:cNvPr id="0" name=""/>
        <dsp:cNvSpPr/>
      </dsp:nvSpPr>
      <dsp:spPr>
        <a:xfrm>
          <a:off x="1839850"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2161818" y="2226897"/>
          <a:ext cx="3722033" cy="619053"/>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NSLOOKUP</a:t>
          </a:r>
        </a:p>
      </dsp:txBody>
      <dsp:txXfrm>
        <a:off x="2192038" y="2257117"/>
        <a:ext cx="3661593" cy="558613"/>
      </dsp:txXfrm>
    </dsp:sp>
    <dsp:sp modelId="{DBD74D6B-057A-432C-9067-BF618C19EB2A}">
      <dsp:nvSpPr>
        <dsp:cNvPr id="0" name=""/>
        <dsp:cNvSpPr/>
      </dsp:nvSpPr>
      <dsp:spPr>
        <a:xfrm>
          <a:off x="4022835" y="1613693"/>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4543920" y="1733107"/>
          <a:ext cx="3275389"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latin typeface="+mn-lt"/>
            </a:rPr>
            <a:t>Q1</a:t>
          </a:r>
        </a:p>
      </dsp:txBody>
      <dsp:txXfrm>
        <a:off x="4543920" y="1733107"/>
        <a:ext cx="3275389" cy="364694"/>
      </dsp:txXfrm>
    </dsp:sp>
    <dsp:sp modelId="{0F979253-FD39-4920-BFCA-78C564B167EA}">
      <dsp:nvSpPr>
        <dsp:cNvPr id="0" name=""/>
        <dsp:cNvSpPr/>
      </dsp:nvSpPr>
      <dsp:spPr>
        <a:xfrm>
          <a:off x="3998629"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4320598" y="381436"/>
          <a:ext cx="3722033" cy="619053"/>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WIRESHARK</a:t>
          </a:r>
        </a:p>
      </dsp:txBody>
      <dsp:txXfrm>
        <a:off x="4350818" y="411656"/>
        <a:ext cx="3661593" cy="558613"/>
      </dsp:txXfrm>
    </dsp:sp>
    <dsp:sp modelId="{DCAE8A46-752C-4E82-84CE-E790E1F2918E}">
      <dsp:nvSpPr>
        <dsp:cNvPr id="0" name=""/>
        <dsp:cNvSpPr/>
      </dsp:nvSpPr>
      <dsp:spPr>
        <a:xfrm>
          <a:off x="6181614" y="1000490"/>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6702699" y="1129585"/>
          <a:ext cx="3275389"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latin typeface="+mn-lt"/>
            </a:rPr>
            <a:t>Q2</a:t>
          </a:r>
        </a:p>
      </dsp:txBody>
      <dsp:txXfrm>
        <a:off x="6702699" y="1129585"/>
        <a:ext cx="3275389" cy="364694"/>
      </dsp:txXfrm>
    </dsp:sp>
    <dsp:sp modelId="{B6459BF8-D2C3-4018-9C28-98667DC203F4}">
      <dsp:nvSpPr>
        <dsp:cNvPr id="0" name=""/>
        <dsp:cNvSpPr/>
      </dsp:nvSpPr>
      <dsp:spPr>
        <a:xfrm>
          <a:off x="6157409"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6479377" y="2226897"/>
          <a:ext cx="3722033" cy="619053"/>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PYTHON</a:t>
          </a:r>
        </a:p>
      </dsp:txBody>
      <dsp:txXfrm>
        <a:off x="6509597" y="2257117"/>
        <a:ext cx="3661593" cy="558613"/>
      </dsp:txXfrm>
    </dsp:sp>
    <dsp:sp modelId="{086FB9B1-82B2-4197-8B33-6E7FF94F8D2E}">
      <dsp:nvSpPr>
        <dsp:cNvPr id="0" name=""/>
        <dsp:cNvSpPr/>
      </dsp:nvSpPr>
      <dsp:spPr>
        <a:xfrm>
          <a:off x="8340393" y="1613693"/>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8316188"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8/4/2025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9052560" cy="2377440"/>
          </a:xfrm>
        </p:spPr>
        <p:txBody>
          <a:bodyPr anchor="t">
            <a:noAutofit/>
          </a:bodyPr>
          <a:lstStyle>
            <a:lvl1pPr algn="l">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4242816"/>
            <a:ext cx="9052560" cy="1188720"/>
          </a:xfrm>
        </p:spPr>
        <p:txBody>
          <a:bodyPr anchor="b">
            <a:normAutofit/>
          </a:bodyPr>
          <a:lstStyle>
            <a:lvl1pPr marL="0" indent="0" algn="r">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9239762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512064" indent="-512064">
              <a:buSzPct val="100000"/>
              <a:buFont typeface="+mj-lt"/>
              <a:buAutoNum type="arabicPeriod"/>
              <a:defRPr/>
            </a:lvl1pPr>
            <a:lvl2pPr marL="1170432" indent="-457200">
              <a:buSzPct val="100000"/>
              <a:buFont typeface="+mj-lt"/>
              <a:buAutoNum type="alphaLcPeriod"/>
              <a:defRPr/>
            </a:lvl2pPr>
            <a:lvl3pPr marL="1645920" indent="-384048">
              <a:buSzPct val="70000"/>
              <a:buFont typeface="+mj-lt"/>
              <a:buAutoNum type="romanLcPeriod"/>
              <a:defRPr/>
            </a:lvl3pPr>
            <a:lvl4pPr marL="2103120" indent="-384048">
              <a:buSzPct val="70000"/>
              <a:buFont typeface="+mj-lt"/>
              <a:buAutoNum type="arabicParenR"/>
              <a:defRPr/>
            </a:lvl4pPr>
            <a:lvl5pPr marL="2743200" indent="-384048">
              <a:buSzPct val="70000"/>
              <a:buFont typeface="+mj-lt"/>
              <a:buAutoNum type="alphaLcPare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17101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164FD9-A200-1A27-7217-47AF9DF9F598}"/>
              </a:ext>
            </a:extLst>
          </p:cNvPr>
          <p:cNvSpPr>
            <a:spLocks noGrp="1"/>
          </p:cNvSpPr>
          <p:nvPr>
            <p:ph type="ctrTitle"/>
          </p:nvPr>
        </p:nvSpPr>
        <p:spPr>
          <a:xfrm>
            <a:off x="1554480" y="1554480"/>
            <a:ext cx="9052560" cy="2377440"/>
          </a:xfrm>
        </p:spPr>
        <p:txBody>
          <a:bodyPr anchor="b">
            <a:noAutofit/>
          </a:bodyPr>
          <a:lstStyle>
            <a:lvl1pPr algn="ctr">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27048" y="4069080"/>
            <a:ext cx="9144000" cy="1371600"/>
          </a:xfrm>
        </p:spPr>
        <p:txBody>
          <a:bodyPr>
            <a:normAutofit/>
          </a:bodyPr>
          <a:lstStyle>
            <a:lvl1pPr marL="0" indent="0" algn="ctr">
              <a:lnSpc>
                <a:spcPct val="112000"/>
              </a:lnSpc>
              <a:spcBef>
                <a:spcPts val="40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22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E6E2DB"/>
          </a:solidFill>
          <a:ln/>
        </p:spPr>
      </p:sp>
      <p:sp>
        <p:nvSpPr>
          <p:cNvPr id="3" name="Shape 1"/>
          <p:cNvSpPr/>
          <p:nvPr/>
        </p:nvSpPr>
        <p:spPr>
          <a:xfrm>
            <a:off x="0" y="0"/>
            <a:ext cx="12192000" cy="68580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830391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E6E2DB"/>
          </a:solidFill>
          <a:ln/>
        </p:spPr>
      </p:sp>
      <p:sp>
        <p:nvSpPr>
          <p:cNvPr id="3" name="Shape 1"/>
          <p:cNvSpPr/>
          <p:nvPr/>
        </p:nvSpPr>
        <p:spPr>
          <a:xfrm>
            <a:off x="0" y="0"/>
            <a:ext cx="12192000" cy="68580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4096993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E6E2DB"/>
          </a:solidFill>
          <a:ln/>
        </p:spPr>
      </p:sp>
      <p:sp>
        <p:nvSpPr>
          <p:cNvPr id="3" name="Shape 1"/>
          <p:cNvSpPr/>
          <p:nvPr/>
        </p:nvSpPr>
        <p:spPr>
          <a:xfrm>
            <a:off x="0" y="0"/>
            <a:ext cx="12192000" cy="68580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980600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E6E2DB"/>
          </a:solidFill>
          <a:ln/>
        </p:spPr>
      </p:sp>
      <p:sp>
        <p:nvSpPr>
          <p:cNvPr id="3" name="Shape 1"/>
          <p:cNvSpPr/>
          <p:nvPr/>
        </p:nvSpPr>
        <p:spPr>
          <a:xfrm>
            <a:off x="0" y="0"/>
            <a:ext cx="12192000" cy="68580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605802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E6E2DB"/>
          </a:solidFill>
          <a:ln/>
        </p:spPr>
      </p:sp>
      <p:sp>
        <p:nvSpPr>
          <p:cNvPr id="3" name="Shape 1"/>
          <p:cNvSpPr/>
          <p:nvPr/>
        </p:nvSpPr>
        <p:spPr>
          <a:xfrm>
            <a:off x="0" y="0"/>
            <a:ext cx="12192000" cy="68580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416926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29768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576072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50025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Section header 0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2871216"/>
            <a:ext cx="9052560" cy="2523744"/>
          </a:xfrm>
        </p:spPr>
        <p:txBody>
          <a:bodyPr anchor="b">
            <a:noAutofit/>
          </a:bodyPr>
          <a:lstStyle>
            <a:lvl1pPr algn="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1554480"/>
            <a:ext cx="9052560" cy="1097280"/>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37589068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731520"/>
            <a:ext cx="5261776" cy="3200400"/>
          </a:xfrm>
        </p:spPr>
        <p:txBody>
          <a:bodyPr anchor="b">
            <a:normAutofit/>
          </a:bodyPr>
          <a:lstStyle>
            <a:lvl1pPr algn="l">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731519" y="3956278"/>
            <a:ext cx="5261775" cy="2167128"/>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6089904" y="768096"/>
            <a:ext cx="4480560" cy="4498848"/>
          </a:xfrm>
        </p:spPr>
        <p:txBody>
          <a:bodyPr/>
          <a:lstStyle>
            <a:lvl1pPr marL="0" indent="0">
              <a:buNone/>
              <a:defRPr/>
            </a:lvl1pPr>
          </a:lstStyle>
          <a:p>
            <a:r>
              <a:rPr lang="en-US"/>
              <a:t>Click icon to add picture</a:t>
            </a:r>
            <a:endParaRPr lang="en-US" dirty="0"/>
          </a:p>
        </p:txBody>
      </p:sp>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331515117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237744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37744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371600" y="3209544"/>
            <a:ext cx="10204704" cy="32278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3673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9360" y="685800"/>
            <a:ext cx="5212080" cy="2103120"/>
          </a:xfrm>
        </p:spPr>
        <p:txBody>
          <a:bodyPr anchor="b">
            <a:normAutofit/>
          </a:bodyPr>
          <a:lstStyle>
            <a:lvl1pPr>
              <a:defRPr sz="3600" b="1" spc="100" baseline="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06D8770C-634E-CA21-85DC-41D4395BF528}"/>
              </a:ext>
            </a:extLst>
          </p:cNvPr>
          <p:cNvSpPr>
            <a:spLocks noGrp="1"/>
          </p:cNvSpPr>
          <p:nvPr>
            <p:ph type="pic" sz="quarter" idx="13"/>
          </p:nvPr>
        </p:nvSpPr>
        <p:spPr>
          <a:xfrm>
            <a:off x="1371600" y="768096"/>
            <a:ext cx="3776472" cy="5340096"/>
          </a:xfrm>
        </p:spPr>
        <p:txBody>
          <a:bodyPr/>
          <a:lstStyle>
            <a:lvl1pPr marL="0" indent="0">
              <a:buNone/>
              <a:defRPr/>
            </a:lvl1pPr>
          </a:lstStyle>
          <a:p>
            <a:r>
              <a:rPr lang="en-US"/>
              <a:t>Click icon to add picture</a:t>
            </a:r>
            <a:endParaRPr lang="en-US" dirty="0"/>
          </a:p>
        </p:txBody>
      </p:sp>
      <p:sp>
        <p:nvSpPr>
          <p:cNvPr id="3" name="Content Placeholder 2"/>
          <p:cNvSpPr>
            <a:spLocks noGrp="1"/>
          </p:cNvSpPr>
          <p:nvPr>
            <p:ph idx="1"/>
          </p:nvPr>
        </p:nvSpPr>
        <p:spPr>
          <a:xfrm>
            <a:off x="6309360" y="2999232"/>
            <a:ext cx="5212080" cy="3310128"/>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91828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14047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149840" cy="1645920"/>
          </a:xfrm>
        </p:spPr>
        <p:txBody>
          <a:bodyPr>
            <a:normAutofit/>
          </a:bodyPr>
          <a:lstStyle>
            <a:lvl1pPr>
              <a:defRPr sz="3600" b="1" spc="100" baseline="0"/>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426464" y="2743200"/>
            <a:ext cx="10149840" cy="34564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0027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5577840" cy="3840480"/>
          </a:xfrm>
        </p:spPr>
        <p:txBody>
          <a:bodyPr anchor="t">
            <a:noAutofit/>
          </a:bodyPr>
          <a:lstStyle>
            <a:lvl1pPr algn="l">
              <a:defRPr sz="5400" cap="all" baseline="0">
                <a:solidFill>
                  <a:schemeClr val="tx2"/>
                </a:solidFill>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7653528" y="768096"/>
            <a:ext cx="3776472" cy="5340096"/>
          </a:xfrm>
        </p:spPr>
        <p:txBody>
          <a:bodyPr/>
          <a:lstStyle>
            <a:lvl1pPr marL="0" indent="0">
              <a:buNone/>
              <a:defRPr/>
            </a:lvl1pPr>
          </a:lstStyle>
          <a:p>
            <a:r>
              <a:rPr lang="en-US"/>
              <a:t>Click icon to add picture</a:t>
            </a:r>
            <a:endParaRPr lang="en-US" dirty="0"/>
          </a:p>
        </p:txBody>
      </p:sp>
      <p:sp>
        <p:nvSpPr>
          <p:cNvPr id="4" name="Freeform 6">
            <a:extLst>
              <a:ext uri="{FF2B5EF4-FFF2-40B4-BE49-F238E27FC236}">
                <a16:creationId xmlns:a16="http://schemas.microsoft.com/office/drawing/2014/main" id="{6EBE1C39-C107-91D5-DD19-349AD1A9DEAD}"/>
              </a:ext>
            </a:extLst>
          </p:cNvPr>
          <p:cNvSpPr/>
          <p:nvPr userDrawn="1"/>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24564874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8/4/2025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67" r:id="rId4"/>
    <p:sldLayoutId id="2147483671" r:id="rId5"/>
    <p:sldLayoutId id="2147483672" r:id="rId6"/>
    <p:sldLayoutId id="2147483674" r:id="rId7"/>
    <p:sldLayoutId id="2147483675" r:id="rId8"/>
    <p:sldLayoutId id="2147483676" r:id="rId9"/>
    <p:sldLayoutId id="2147483677" r:id="rId10"/>
    <p:sldLayoutId id="2147483649" r:id="rId11"/>
  </p:sldLayoutIdLst>
  <p:hf sldNum="0" hdr="0" ftr="0" dt="0"/>
  <p:txStyles>
    <p:titleStyle>
      <a:lvl1pPr algn="l" defTabSz="914400" rtl="0" eaLnBrk="1" latinLnBrk="0" hangingPunct="1">
        <a:lnSpc>
          <a:spcPct val="89000"/>
        </a:lnSpc>
        <a:spcBef>
          <a:spcPct val="0"/>
        </a:spcBef>
        <a:buNone/>
        <a:defRPr sz="4400" b="1" kern="1200" cap="all" spc="1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8039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hf sldNum="0" hdr="0" ftr="0" dt="0"/>
  <p:txStyles>
    <p:titleStyle>
      <a:lvl1pPr algn="ctr" defTabSz="761970"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761970" rtl="0" eaLnBrk="1" latinLnBrk="0" hangingPunct="1">
        <a:spcBef>
          <a:spcPct val="20000"/>
        </a:spcBef>
        <a:buFont typeface="Arial" pitchFamily="34" charset="0"/>
        <a:buChar char="•"/>
        <a:defRPr sz="2667" kern="1200">
          <a:solidFill>
            <a:schemeClr val="tx1"/>
          </a:solidFill>
          <a:latin typeface="+mn-lt"/>
          <a:ea typeface="+mn-ea"/>
          <a:cs typeface="+mn-cs"/>
        </a:defRPr>
      </a:lvl1pPr>
      <a:lvl2pPr marL="619100" indent="-238115" algn="l" defTabSz="761970" rtl="0" eaLnBrk="1" latinLnBrk="0" hangingPunct="1">
        <a:spcBef>
          <a:spcPct val="20000"/>
        </a:spcBef>
        <a:buFont typeface="Arial" pitchFamily="34" charset="0"/>
        <a:buChar char="–"/>
        <a:defRPr sz="2333" kern="1200">
          <a:solidFill>
            <a:schemeClr val="tx1"/>
          </a:solidFill>
          <a:latin typeface="+mn-lt"/>
          <a:ea typeface="+mn-ea"/>
          <a:cs typeface="+mn-cs"/>
        </a:defRPr>
      </a:lvl2pPr>
      <a:lvl3pPr marL="952462" indent="-190492" algn="l" defTabSz="76197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33447"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4pPr>
      <a:lvl5pPr marL="171443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techcore.com/"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www.mit.edu/"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1573162" y="1239651"/>
            <a:ext cx="10176386" cy="5239807"/>
          </a:xfrm>
        </p:spPr>
        <p:txBody>
          <a:bodyPr anchor="t" anchorCtr="0">
            <a:normAutofit/>
          </a:bodyPr>
          <a:lstStyle/>
          <a:p>
            <a:r>
              <a:rPr lang="en-US" sz="4400" dirty="0"/>
              <a:t>               CAPSTONE PROJECT</a:t>
            </a:r>
            <a:br>
              <a:rPr lang="en-US" sz="4400" dirty="0"/>
            </a:br>
            <a:br>
              <a:rPr lang="en-US" sz="4400" dirty="0"/>
            </a:br>
            <a:r>
              <a:rPr lang="en-US" sz="3600" dirty="0"/>
              <a:t>Internal vs external DNS RESOLUTION</a:t>
            </a:r>
            <a:br>
              <a:rPr lang="en-US" sz="4400" dirty="0"/>
            </a:br>
            <a:br>
              <a:rPr lang="en-US" sz="4400" dirty="0"/>
            </a:br>
            <a:br>
              <a:rPr lang="en-US" sz="3600" dirty="0"/>
            </a:br>
            <a:r>
              <a:rPr lang="en-US" sz="2400" b="0" dirty="0"/>
              <a:t>JANANI SRI       192511093</a:t>
            </a:r>
            <a:br>
              <a:rPr lang="en-US" sz="2400" b="0" dirty="0"/>
            </a:br>
            <a:r>
              <a:rPr lang="en-US" sz="2400" b="0" dirty="0"/>
              <a:t>LOGESWARI      192565040</a:t>
            </a:r>
            <a:br>
              <a:rPr lang="en-US" sz="2400" b="0" dirty="0"/>
            </a:br>
            <a:r>
              <a:rPr lang="en-US" sz="2400" b="0" dirty="0"/>
              <a:t>SARATH            192521169</a:t>
            </a:r>
            <a:br>
              <a:rPr lang="en-US" sz="2400" dirty="0"/>
            </a:br>
            <a:br>
              <a:rPr lang="en-US" sz="2400" dirty="0"/>
            </a:br>
            <a:r>
              <a:rPr lang="en-US" sz="2400" dirty="0"/>
              <a:t>       </a:t>
            </a:r>
            <a:br>
              <a:rPr lang="en-US" sz="2400" dirty="0"/>
            </a:br>
            <a:br>
              <a:rPr lang="en-US" sz="2400" dirty="0"/>
            </a:br>
            <a:endParaRPr lang="en-US" sz="2400" dirty="0"/>
          </a:p>
        </p:txBody>
      </p:sp>
      <p:sp>
        <p:nvSpPr>
          <p:cNvPr id="3" name="Subtitle 2">
            <a:extLst>
              <a:ext uri="{FF2B5EF4-FFF2-40B4-BE49-F238E27FC236}">
                <a16:creationId xmlns:a16="http://schemas.microsoft.com/office/drawing/2014/main" id="{36A0527F-C5FD-4E9B-9F21-5D1FBA31314B}"/>
              </a:ext>
            </a:extLst>
          </p:cNvPr>
          <p:cNvSpPr>
            <a:spLocks noGrp="1"/>
          </p:cNvSpPr>
          <p:nvPr>
            <p:ph type="subTitle" idx="1"/>
          </p:nvPr>
        </p:nvSpPr>
        <p:spPr>
          <a:xfrm>
            <a:off x="1721629" y="4429629"/>
            <a:ext cx="9052560" cy="1188720"/>
          </a:xfrm>
        </p:spPr>
        <p:txBody>
          <a:bodyPr vert="horz" lIns="91440" tIns="45720" rIns="91440" bIns="45720" rtlCol="0" anchor="b" anchorCtr="0">
            <a:normAutofit/>
          </a:bodyPr>
          <a:lstStyle/>
          <a:p>
            <a:r>
              <a:rPr lang="en-US" dirty="0"/>
              <a:t>   </a:t>
            </a:r>
          </a:p>
        </p:txBody>
      </p:sp>
    </p:spTree>
    <p:extLst>
      <p:ext uri="{BB962C8B-B14F-4D97-AF65-F5344CB8AC3E}">
        <p14:creationId xmlns:p14="http://schemas.microsoft.com/office/powerpoint/2010/main" val="74557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166E-DB30-789C-CD08-0B5A464C1A26}"/>
              </a:ext>
            </a:extLst>
          </p:cNvPr>
          <p:cNvSpPr>
            <a:spLocks noGrp="1"/>
          </p:cNvSpPr>
          <p:nvPr>
            <p:ph type="ctrTitle"/>
          </p:nvPr>
        </p:nvSpPr>
        <p:spPr/>
        <p:txBody>
          <a:bodyPr/>
          <a:lstStyle/>
          <a:p>
            <a:pPr algn="l"/>
            <a:r>
              <a:rPr lang="en-IN" sz="2000" dirty="0"/>
              <a:t>A medium-sized IT company (e.g., </a:t>
            </a:r>
            <a:r>
              <a:rPr lang="en-IN" sz="2000" dirty="0" err="1"/>
              <a:t>TechCore</a:t>
            </a:r>
            <a:r>
              <a:rPr lang="en-IN" sz="2000" dirty="0"/>
              <a:t> </a:t>
            </a:r>
            <a:r>
              <a:rPr lang="en-IN" sz="2000" dirty="0" err="1"/>
              <a:t>Pvt.</a:t>
            </a:r>
            <a:r>
              <a:rPr lang="en-IN" sz="2000" dirty="0"/>
              <a:t> Ltd.) has an internal network used by 300 employees. The company hosts internal resources like:</a:t>
            </a:r>
            <a:br>
              <a:rPr lang="en-IN" sz="2000" dirty="0"/>
            </a:br>
            <a:br>
              <a:rPr lang="en-IN" sz="2000" dirty="0"/>
            </a:br>
            <a:r>
              <a:rPr lang="en-IN" sz="2000" dirty="0"/>
              <a:t>*File servers (\</a:t>
            </a:r>
            <a:r>
              <a:rPr lang="en-IN" sz="2000" dirty="0" err="1"/>
              <a:t>fileserver.local</a:t>
            </a:r>
            <a:r>
              <a:rPr lang="en-IN" sz="2000" dirty="0"/>
              <a:t>)</a:t>
            </a:r>
            <a:br>
              <a:rPr lang="en-IN" sz="2000" dirty="0"/>
            </a:br>
            <a:r>
              <a:rPr lang="en-IN" sz="2000" dirty="0"/>
              <a:t>*Development servers (</a:t>
            </a:r>
            <a:r>
              <a:rPr lang="en-IN" sz="2000" dirty="0" err="1"/>
              <a:t>dev.techcore.local</a:t>
            </a:r>
            <a:r>
              <a:rPr lang="en-IN" sz="2000" dirty="0"/>
              <a:t>)</a:t>
            </a:r>
            <a:br>
              <a:rPr lang="en-IN" sz="2000" dirty="0"/>
            </a:br>
            <a:r>
              <a:rPr lang="en-IN" sz="2000" dirty="0"/>
              <a:t>*Internal tools (</a:t>
            </a:r>
            <a:r>
              <a:rPr lang="en-IN" sz="2000" dirty="0" err="1"/>
              <a:t>jira.techcore.local</a:t>
            </a:r>
            <a:r>
              <a:rPr lang="en-IN" sz="2000" dirty="0"/>
              <a:t>, </a:t>
            </a:r>
            <a:r>
              <a:rPr lang="en-IN" sz="2000" dirty="0" err="1"/>
              <a:t>git.techcore.local</a:t>
            </a:r>
            <a:r>
              <a:rPr lang="en-IN" sz="2000" dirty="0"/>
              <a:t>)</a:t>
            </a:r>
            <a:br>
              <a:rPr lang="en-IN" sz="2000" dirty="0"/>
            </a:br>
            <a:br>
              <a:rPr lang="en-IN" sz="2000" dirty="0"/>
            </a:br>
            <a:r>
              <a:rPr lang="en-US" sz="2000"/>
              <a:t>Employees’ devices use the internal DNS server (via DHCP).</a:t>
            </a:r>
            <a:endParaRPr lang="en-IN" sz="2000" dirty="0"/>
          </a:p>
        </p:txBody>
      </p:sp>
      <p:sp>
        <p:nvSpPr>
          <p:cNvPr id="3" name="Subtitle 2">
            <a:extLst>
              <a:ext uri="{FF2B5EF4-FFF2-40B4-BE49-F238E27FC236}">
                <a16:creationId xmlns:a16="http://schemas.microsoft.com/office/drawing/2014/main" id="{0EFB6C09-849F-8B29-DAD1-CB000E9610D1}"/>
              </a:ext>
            </a:extLst>
          </p:cNvPr>
          <p:cNvSpPr>
            <a:spLocks noGrp="1"/>
          </p:cNvSpPr>
          <p:nvPr>
            <p:ph type="subTitle" idx="1"/>
          </p:nvPr>
        </p:nvSpPr>
        <p:spPr/>
        <p:txBody>
          <a:bodyPr/>
          <a:lstStyle/>
          <a:p>
            <a:r>
              <a:rPr lang="en-US" dirty="0"/>
              <a:t>REALTIME SCENARIO – INTERNAL DNS SETUP</a:t>
            </a:r>
            <a:endParaRPr lang="en-IN" dirty="0"/>
          </a:p>
        </p:txBody>
      </p:sp>
    </p:spTree>
    <p:extLst>
      <p:ext uri="{BB962C8B-B14F-4D97-AF65-F5344CB8AC3E}">
        <p14:creationId xmlns:p14="http://schemas.microsoft.com/office/powerpoint/2010/main" val="203783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9EAA-3BA3-9BF4-B470-21109957EE56}"/>
              </a:ext>
            </a:extLst>
          </p:cNvPr>
          <p:cNvSpPr>
            <a:spLocks noGrp="1"/>
          </p:cNvSpPr>
          <p:nvPr>
            <p:ph type="title"/>
          </p:nvPr>
        </p:nvSpPr>
        <p:spPr>
          <a:xfrm>
            <a:off x="1465119" y="1278082"/>
            <a:ext cx="4724400" cy="5760720"/>
          </a:xfrm>
        </p:spPr>
        <p:txBody>
          <a:bodyPr anchor="t">
            <a:normAutofit/>
          </a:bodyPr>
          <a:lstStyle/>
          <a:p>
            <a:r>
              <a:rPr lang="en-US" sz="3100" dirty="0"/>
              <a:t>WHY INTERNAL DNS?</a:t>
            </a:r>
            <a:br>
              <a:rPr lang="en-US" sz="3100" dirty="0"/>
            </a:br>
            <a:br>
              <a:rPr lang="en-US" sz="3100" dirty="0"/>
            </a:br>
            <a:r>
              <a:rPr lang="en-US" sz="2400" b="0" cap="none" dirty="0"/>
              <a:t>Prevents exposure of internal systems to the internet</a:t>
            </a:r>
            <a:r>
              <a:rPr lang="en-US" sz="2400" dirty="0"/>
              <a:t>.</a:t>
            </a:r>
            <a:br>
              <a:rPr lang="en-US" sz="2400" dirty="0"/>
            </a:br>
            <a:br>
              <a:rPr lang="en-US" sz="2400" dirty="0"/>
            </a:br>
            <a:r>
              <a:rPr lang="en-US" sz="2400" b="0" cap="none" dirty="0"/>
              <a:t>Speeds up name resolution for LAN services.</a:t>
            </a:r>
            <a:br>
              <a:rPr lang="en-US" sz="2400" b="0" cap="none" dirty="0"/>
            </a:br>
            <a:br>
              <a:rPr lang="en-US" sz="2400" b="0" cap="none" dirty="0"/>
            </a:br>
            <a:r>
              <a:rPr lang="en-US" sz="2400" b="0" cap="none" dirty="0"/>
              <a:t>Helps in monitoring internal traffic and DNS logs.</a:t>
            </a:r>
            <a:endParaRPr lang="en-IN" sz="2400" b="0" dirty="0"/>
          </a:p>
        </p:txBody>
      </p:sp>
      <p:pic>
        <p:nvPicPr>
          <p:cNvPr id="1028" name="Picture 4" descr="5,200+ Cartoon Of A Small Business Stock Photos, Pictures ...">
            <a:extLst>
              <a:ext uri="{FF2B5EF4-FFF2-40B4-BE49-F238E27FC236}">
                <a16:creationId xmlns:a16="http://schemas.microsoft.com/office/drawing/2014/main" id="{E82A8B63-B951-5314-1591-F2AC87EE10C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41869" y="1686933"/>
            <a:ext cx="5212080" cy="3114217"/>
          </a:xfrm>
          <a:prstGeom prst="rect">
            <a:avLst/>
          </a:prstGeom>
          <a:solidFill>
            <a:srgbClr val="FFFFFF"/>
          </a:solidFill>
        </p:spPr>
      </p:pic>
    </p:spTree>
    <p:extLst>
      <p:ext uri="{BB962C8B-B14F-4D97-AF65-F5344CB8AC3E}">
        <p14:creationId xmlns:p14="http://schemas.microsoft.com/office/powerpoint/2010/main" val="1667404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0F13B-7B16-CD66-F8DF-CB57BC6847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3CEB5F-A0D5-1D9C-8338-F116B2689AFA}"/>
              </a:ext>
            </a:extLst>
          </p:cNvPr>
          <p:cNvSpPr>
            <a:spLocks noGrp="1"/>
          </p:cNvSpPr>
          <p:nvPr>
            <p:ph type="ctrTitle"/>
          </p:nvPr>
        </p:nvSpPr>
        <p:spPr/>
        <p:txBody>
          <a:bodyPr/>
          <a:lstStyle/>
          <a:p>
            <a:pPr algn="l"/>
            <a:r>
              <a:rPr lang="en-US" sz="2000" b="0" dirty="0"/>
              <a:t>The same company (</a:t>
            </a:r>
            <a:r>
              <a:rPr lang="en-US" sz="2000" b="0" dirty="0" err="1"/>
              <a:t>TechCore</a:t>
            </a:r>
            <a:r>
              <a:rPr lang="en-US" sz="2000" b="0" dirty="0"/>
              <a:t> Pvt. Ltd.) hosts a public website and mail services:</a:t>
            </a:r>
            <a:br>
              <a:rPr lang="en-US" sz="2000" b="0" dirty="0"/>
            </a:br>
            <a:r>
              <a:rPr lang="en-US" sz="2000" b="0" dirty="0">
                <a:hlinkClick r:id="rId2"/>
              </a:rPr>
              <a:t>www.techcore.com</a:t>
            </a:r>
            <a:br>
              <a:rPr lang="en-US" sz="2000" b="0" dirty="0"/>
            </a:br>
            <a:r>
              <a:rPr lang="en-US" sz="2000" b="0" dirty="0"/>
              <a:t>mail.techcore.com</a:t>
            </a:r>
            <a:br>
              <a:rPr lang="en-US" sz="2000" b="0" dirty="0"/>
            </a:br>
            <a:br>
              <a:rPr lang="en-US" sz="2000" b="0" dirty="0"/>
            </a:br>
            <a:r>
              <a:rPr lang="en-US" sz="2000" b="0" dirty="0"/>
              <a:t>They want the world to access their services, hosted on a cloud provider like AWS or Digital Ocean.</a:t>
            </a:r>
            <a:br>
              <a:rPr lang="en-US" sz="2000" b="0" dirty="0"/>
            </a:br>
            <a:br>
              <a:rPr lang="en-US" sz="2000" b="0" dirty="0"/>
            </a:br>
            <a:r>
              <a:rPr lang="en-US" sz="2000" b="0" dirty="0" err="1"/>
              <a:t>Goal:Make</a:t>
            </a:r>
            <a:r>
              <a:rPr lang="en-US" sz="2000" b="0" dirty="0"/>
              <a:t> services accessible globally, manage DNS records like A, MX, CNAME</a:t>
            </a:r>
            <a:br>
              <a:rPr lang="en-US" sz="2000" b="0" dirty="0"/>
            </a:br>
            <a:br>
              <a:rPr lang="en-US" sz="2000" dirty="0"/>
            </a:br>
            <a:endParaRPr lang="en-IN" sz="2000" dirty="0"/>
          </a:p>
        </p:txBody>
      </p:sp>
      <p:sp>
        <p:nvSpPr>
          <p:cNvPr id="3" name="Subtitle 2">
            <a:extLst>
              <a:ext uri="{FF2B5EF4-FFF2-40B4-BE49-F238E27FC236}">
                <a16:creationId xmlns:a16="http://schemas.microsoft.com/office/drawing/2014/main" id="{B2F7D390-B936-180D-4E1E-BE120C1D3BA8}"/>
              </a:ext>
            </a:extLst>
          </p:cNvPr>
          <p:cNvSpPr>
            <a:spLocks noGrp="1"/>
          </p:cNvSpPr>
          <p:nvPr>
            <p:ph type="subTitle" idx="1"/>
          </p:nvPr>
        </p:nvSpPr>
        <p:spPr>
          <a:xfrm>
            <a:off x="1554480" y="1346662"/>
            <a:ext cx="9052560" cy="1097280"/>
          </a:xfrm>
        </p:spPr>
        <p:txBody>
          <a:bodyPr/>
          <a:lstStyle/>
          <a:p>
            <a:r>
              <a:rPr lang="en-US" b="1" dirty="0"/>
              <a:t>REALTIME SCENARIO – EXTERNAL DNS SETUP</a:t>
            </a:r>
            <a:endParaRPr lang="en-IN" b="1" dirty="0"/>
          </a:p>
        </p:txBody>
      </p:sp>
    </p:spTree>
    <p:extLst>
      <p:ext uri="{BB962C8B-B14F-4D97-AF65-F5344CB8AC3E}">
        <p14:creationId xmlns:p14="http://schemas.microsoft.com/office/powerpoint/2010/main" val="17175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CCE0-834B-39C0-0F9F-65605F825ED9}"/>
              </a:ext>
            </a:extLst>
          </p:cNvPr>
          <p:cNvSpPr>
            <a:spLocks noGrp="1"/>
          </p:cNvSpPr>
          <p:nvPr>
            <p:ph type="title"/>
          </p:nvPr>
        </p:nvSpPr>
        <p:spPr>
          <a:xfrm>
            <a:off x="1371599" y="685800"/>
            <a:ext cx="4603173" cy="5760720"/>
          </a:xfrm>
        </p:spPr>
        <p:txBody>
          <a:bodyPr anchor="t">
            <a:normAutofit/>
          </a:bodyPr>
          <a:lstStyle/>
          <a:p>
            <a:r>
              <a:rPr lang="en-US" sz="2500" dirty="0"/>
              <a:t>WHY EXTERNAL DNS?</a:t>
            </a:r>
            <a:br>
              <a:rPr lang="en-US" sz="2500" dirty="0"/>
            </a:br>
            <a:br>
              <a:rPr lang="en-US" sz="2500" dirty="0"/>
            </a:br>
            <a:br>
              <a:rPr lang="en-US" sz="2500" dirty="0"/>
            </a:br>
            <a:r>
              <a:rPr lang="en-US" sz="2500" b="0" cap="none" dirty="0"/>
              <a:t>Makes services accessible from anywhere.</a:t>
            </a:r>
            <a:br>
              <a:rPr lang="en-US" sz="2500" b="0" cap="none" dirty="0"/>
            </a:br>
            <a:br>
              <a:rPr lang="en-US" sz="2500" b="0" cap="none" dirty="0"/>
            </a:br>
            <a:r>
              <a:rPr lang="en-US" sz="2500" b="0" cap="none" dirty="0"/>
              <a:t>Provides high availability with global DNS networks.</a:t>
            </a:r>
            <a:br>
              <a:rPr lang="en-US" sz="2500" b="0" cap="none" dirty="0"/>
            </a:br>
            <a:br>
              <a:rPr lang="en-US" sz="2500" b="0" cap="none" dirty="0"/>
            </a:br>
            <a:r>
              <a:rPr lang="en-US" sz="2500" b="0" cap="none" dirty="0"/>
              <a:t>Can implement CDN, </a:t>
            </a:r>
            <a:r>
              <a:rPr lang="en-US" sz="2500" b="0" cap="none" dirty="0" err="1"/>
              <a:t>DdOS</a:t>
            </a:r>
            <a:r>
              <a:rPr lang="en-US" sz="2500" b="0" cap="none" dirty="0"/>
              <a:t> </a:t>
            </a:r>
            <a:r>
              <a:rPr lang="en-US" sz="2500" b="0" cap="none" dirty="0" err="1"/>
              <a:t>protection,and</a:t>
            </a:r>
            <a:r>
              <a:rPr lang="en-US" sz="2500" b="0" cap="none" dirty="0"/>
              <a:t> load balancing.</a:t>
            </a:r>
            <a:endParaRPr lang="en-IN" sz="2500" b="0" dirty="0"/>
          </a:p>
        </p:txBody>
      </p:sp>
      <p:pic>
        <p:nvPicPr>
          <p:cNvPr id="2050" name="Picture 2" descr="18+ Thousand Company Building Cartoon Royalty-Free Images, Stock ...">
            <a:extLst>
              <a:ext uri="{FF2B5EF4-FFF2-40B4-BE49-F238E27FC236}">
                <a16:creationId xmlns:a16="http://schemas.microsoft.com/office/drawing/2014/main" id="{785B2004-146C-53C7-A70F-BE73820F14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1878" r="23837"/>
          <a:stretch>
            <a:fillRect/>
          </a:stretch>
        </p:blipFill>
        <p:spPr bwMode="auto">
          <a:xfrm>
            <a:off x="6522722" y="685800"/>
            <a:ext cx="4871258" cy="5384022"/>
          </a:xfrm>
          <a:prstGeom prst="rect">
            <a:avLst/>
          </a:prstGeom>
          <a:solidFill>
            <a:srgbClr val="FFFFFF"/>
          </a:solidFill>
        </p:spPr>
      </p:pic>
    </p:spTree>
    <p:extLst>
      <p:ext uri="{BB962C8B-B14F-4D97-AF65-F5344CB8AC3E}">
        <p14:creationId xmlns:p14="http://schemas.microsoft.com/office/powerpoint/2010/main" val="3493520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AI-generated content may be incorrect.">
            <a:extLst>
              <a:ext uri="{FF2B5EF4-FFF2-40B4-BE49-F238E27FC236}">
                <a16:creationId xmlns:a16="http://schemas.microsoft.com/office/drawing/2014/main" id="{FFF1FC93-74FE-63CE-98AD-5B3993C7EA6E}"/>
              </a:ext>
            </a:extLst>
          </p:cNvPr>
          <p:cNvPicPr>
            <a:picLocks noGrp="1" noChangeAspect="1"/>
          </p:cNvPicPr>
          <p:nvPr>
            <p:ph idx="1"/>
          </p:nvPr>
        </p:nvPicPr>
        <p:blipFill>
          <a:blip r:embed="rId2"/>
          <a:stretch>
            <a:fillRect/>
          </a:stretch>
        </p:blipFill>
        <p:spPr>
          <a:xfrm>
            <a:off x="1066800" y="383788"/>
            <a:ext cx="8732519" cy="6063050"/>
          </a:xfrm>
        </p:spPr>
      </p:pic>
    </p:spTree>
    <p:extLst>
      <p:ext uri="{BB962C8B-B14F-4D97-AF65-F5344CB8AC3E}">
        <p14:creationId xmlns:p14="http://schemas.microsoft.com/office/powerpoint/2010/main" val="701736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1371600" y="685800"/>
            <a:ext cx="10149840" cy="1645920"/>
          </a:xfrm>
          <a:noFill/>
        </p:spPr>
        <p:txBody>
          <a:bodyPr anchor="t" anchorCtr="0">
            <a:noAutofit/>
          </a:bodyPr>
          <a:lstStyle/>
          <a:p>
            <a:r>
              <a:rPr lang="en-US" dirty="0"/>
              <a:t>SAMPLE RESULTS</a:t>
            </a:r>
          </a:p>
        </p:txBody>
      </p:sp>
      <p:sp>
        <p:nvSpPr>
          <p:cNvPr id="5" name="Content Placeholder 4">
            <a:extLst>
              <a:ext uri="{FF2B5EF4-FFF2-40B4-BE49-F238E27FC236}">
                <a16:creationId xmlns:a16="http://schemas.microsoft.com/office/drawing/2014/main" id="{79F7ED56-56D9-290F-AB78-89408ABE69E0}"/>
              </a:ext>
            </a:extLst>
          </p:cNvPr>
          <p:cNvSpPr>
            <a:spLocks noGrp="1"/>
          </p:cNvSpPr>
          <p:nvPr>
            <p:ph idx="13"/>
          </p:nvPr>
        </p:nvSpPr>
        <p:spPr>
          <a:xfrm>
            <a:off x="1263904" y="2103120"/>
            <a:ext cx="5375887" cy="3456432"/>
          </a:xfrm>
        </p:spPr>
        <p:txBody>
          <a:bodyPr>
            <a:normAutofit fontScale="92500" lnSpcReduction="20000"/>
          </a:bodyPr>
          <a:lstStyle/>
          <a:p>
            <a:r>
              <a:rPr lang="en-IN" dirty="0">
                <a:solidFill>
                  <a:schemeClr val="tx1"/>
                </a:solidFill>
              </a:rPr>
              <a:t>Internal DNS: </a:t>
            </a:r>
            <a:r>
              <a:rPr lang="en-IN" dirty="0" err="1">
                <a:solidFill>
                  <a:schemeClr val="tx1"/>
                </a:solidFill>
              </a:rPr>
              <a:t>Avg</a:t>
            </a:r>
            <a:r>
              <a:rPr lang="en-IN" dirty="0">
                <a:solidFill>
                  <a:schemeClr val="tx1"/>
                </a:solidFill>
              </a:rPr>
              <a:t> response = 18ms,</a:t>
            </a:r>
          </a:p>
          <a:p>
            <a:r>
              <a:rPr lang="en-IN" dirty="0">
                <a:solidFill>
                  <a:schemeClr val="tx1"/>
                </a:solidFill>
              </a:rPr>
              <a:t>Cache hit = 70%.</a:t>
            </a:r>
          </a:p>
          <a:p>
            <a:r>
              <a:rPr lang="en-IN" dirty="0">
                <a:solidFill>
                  <a:schemeClr val="tx1"/>
                </a:solidFill>
              </a:rPr>
              <a:t>Resolution Success Rate: 100%</a:t>
            </a:r>
          </a:p>
          <a:p>
            <a:r>
              <a:rPr lang="en-IN" dirty="0">
                <a:solidFill>
                  <a:schemeClr val="tx1"/>
                </a:solidFill>
              </a:rPr>
              <a:t>External DNS: </a:t>
            </a:r>
            <a:r>
              <a:rPr lang="en-IN" dirty="0" err="1">
                <a:solidFill>
                  <a:schemeClr val="tx1"/>
                </a:solidFill>
              </a:rPr>
              <a:t>Avg</a:t>
            </a:r>
            <a:r>
              <a:rPr lang="en-IN" dirty="0">
                <a:solidFill>
                  <a:schemeClr val="tx1"/>
                </a:solidFill>
              </a:rPr>
              <a:t> response = 72ms,</a:t>
            </a:r>
          </a:p>
          <a:p>
            <a:r>
              <a:rPr lang="en-IN" dirty="0">
                <a:solidFill>
                  <a:schemeClr val="tx1"/>
                </a:solidFill>
              </a:rPr>
              <a:t>Cache hit = 30%.</a:t>
            </a:r>
          </a:p>
          <a:p>
            <a:r>
              <a:rPr lang="en-IN" dirty="0">
                <a:solidFill>
                  <a:schemeClr val="tx1"/>
                </a:solidFill>
              </a:rPr>
              <a:t>Resolution Success Rate : 95%</a:t>
            </a:r>
          </a:p>
          <a:p>
            <a:r>
              <a:rPr lang="en-IN" dirty="0">
                <a:solidFill>
                  <a:schemeClr val="tx1"/>
                </a:solidFill>
              </a:rPr>
              <a:t>Internal DNS provides faster and more</a:t>
            </a:r>
          </a:p>
          <a:p>
            <a:pPr marL="0" indent="0">
              <a:lnSpc>
                <a:spcPct val="110000"/>
              </a:lnSpc>
              <a:buNone/>
            </a:pPr>
            <a:r>
              <a:rPr lang="en-IN" dirty="0">
                <a:solidFill>
                  <a:schemeClr val="tx1"/>
                </a:solidFill>
              </a:rPr>
              <a:t>      reliable resolution whereas External DNS </a:t>
            </a:r>
          </a:p>
          <a:p>
            <a:pPr marL="0" indent="0">
              <a:lnSpc>
                <a:spcPct val="110000"/>
              </a:lnSpc>
              <a:buNone/>
            </a:pPr>
            <a:r>
              <a:rPr lang="en-IN" dirty="0">
                <a:solidFill>
                  <a:schemeClr val="tx1"/>
                </a:solidFill>
              </a:rPr>
              <a:t>      provides very slow resolution. </a:t>
            </a:r>
          </a:p>
        </p:txBody>
      </p:sp>
      <p:pic>
        <p:nvPicPr>
          <p:cNvPr id="7" name="Picture 6" descr="A graph of different colored bars&#10;&#10;AI-generated content may be incorrect.">
            <a:extLst>
              <a:ext uri="{FF2B5EF4-FFF2-40B4-BE49-F238E27FC236}">
                <a16:creationId xmlns:a16="http://schemas.microsoft.com/office/drawing/2014/main" id="{B909BD35-3E8B-1E07-24E6-AF999D8CD3AE}"/>
              </a:ext>
            </a:extLst>
          </p:cNvPr>
          <p:cNvPicPr>
            <a:picLocks noChangeAspect="1"/>
          </p:cNvPicPr>
          <p:nvPr/>
        </p:nvPicPr>
        <p:blipFill>
          <a:blip r:embed="rId2"/>
          <a:stretch>
            <a:fillRect/>
          </a:stretch>
        </p:blipFill>
        <p:spPr>
          <a:xfrm>
            <a:off x="6837680" y="1847107"/>
            <a:ext cx="4999037" cy="2989688"/>
          </a:xfrm>
          <a:prstGeom prst="rect">
            <a:avLst/>
          </a:prstGeom>
        </p:spPr>
      </p:pic>
    </p:spTree>
    <p:extLst>
      <p:ext uri="{BB962C8B-B14F-4D97-AF65-F5344CB8AC3E}">
        <p14:creationId xmlns:p14="http://schemas.microsoft.com/office/powerpoint/2010/main" val="360463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272481"/>
            <a:ext cx="10869018" cy="1033463"/>
          </a:xfrm>
          <a:prstGeom prst="rect">
            <a:avLst/>
          </a:prstGeom>
          <a:noFill/>
          <a:ln/>
        </p:spPr>
        <p:txBody>
          <a:bodyPr wrap="square" lIns="0" tIns="0" rIns="0" bIns="0" rtlCol="0" anchor="t"/>
          <a:lstStyle/>
          <a:p>
            <a:pPr defTabSz="761970">
              <a:lnSpc>
                <a:spcPts val="4042"/>
              </a:lnSpc>
            </a:pPr>
            <a:r>
              <a:rPr lang="en-US" sz="3250" dirty="0">
                <a:solidFill>
                  <a:srgbClr val="161613"/>
                </a:solidFill>
                <a:latin typeface="Franklin Gothic Book" panose="020B0503020102020204" pitchFamily="34" charset="0"/>
                <a:ea typeface="DM Sans Medium" pitchFamily="34" charset="-122"/>
                <a:cs typeface="DM Sans Medium" pitchFamily="34" charset="-120"/>
              </a:rPr>
              <a:t>Reflections on a DNS Server Project: Learning &amp; Development</a:t>
            </a:r>
            <a:endParaRPr lang="en-US" sz="3250" dirty="0">
              <a:solidFill>
                <a:prstClr val="black"/>
              </a:solidFill>
              <a:latin typeface="Franklin Gothic Book" panose="020B0503020102020204" pitchFamily="34" charset="0"/>
            </a:endParaRPr>
          </a:p>
        </p:txBody>
      </p:sp>
      <p:sp>
        <p:nvSpPr>
          <p:cNvPr id="3" name="Text 1"/>
          <p:cNvSpPr/>
          <p:nvPr/>
        </p:nvSpPr>
        <p:spPr>
          <a:xfrm>
            <a:off x="661492" y="2182020"/>
            <a:ext cx="10869018" cy="1248470"/>
          </a:xfrm>
          <a:prstGeom prst="rect">
            <a:avLst/>
          </a:prstGeom>
          <a:noFill/>
          <a:ln/>
        </p:spPr>
        <p:txBody>
          <a:bodyPr wrap="square" lIns="0" tIns="0" rIns="0" bIns="0" rtlCol="0" anchor="t"/>
          <a:lstStyle/>
          <a:p>
            <a:pPr defTabSz="761970">
              <a:lnSpc>
                <a:spcPts val="2083"/>
              </a:lnSpc>
            </a:pPr>
            <a:r>
              <a:rPr lang="en-US" sz="2000" dirty="0">
                <a:solidFill>
                  <a:srgbClr val="161613"/>
                </a:solidFill>
                <a:latin typeface="Franklin Gothic Book" panose="020B0503020102020204" pitchFamily="34" charset="0"/>
                <a:ea typeface="Inter" pitchFamily="34" charset="-122"/>
                <a:cs typeface="Inter" pitchFamily="34" charset="-120"/>
              </a:rPr>
              <a:t>This presentation outlines the journey through a project focused on DNS server configuration and analysis. It reflects on key learning outcomes, challenges, and the practical application of engineering principles, culminating in insights relevant to industry practices and personal development.</a:t>
            </a:r>
            <a:endParaRPr lang="en-US" sz="2000" dirty="0">
              <a:solidFill>
                <a:prstClr val="black"/>
              </a:solidFill>
              <a:latin typeface="Franklin Gothic Book" panose="020B0503020102020204" pitchFamily="34" charset="0"/>
            </a:endParaRPr>
          </a:p>
        </p:txBody>
      </p:sp>
      <p:sp>
        <p:nvSpPr>
          <p:cNvPr id="4" name="Shape 2"/>
          <p:cNvSpPr/>
          <p:nvPr/>
        </p:nvSpPr>
        <p:spPr>
          <a:xfrm>
            <a:off x="661492" y="3616523"/>
            <a:ext cx="372070" cy="372070"/>
          </a:xfrm>
          <a:prstGeom prst="roundRect">
            <a:avLst>
              <a:gd name="adj" fmla="val 6668"/>
            </a:avLst>
          </a:prstGeom>
          <a:solidFill>
            <a:srgbClr val="EDEBE3"/>
          </a:solidFill>
          <a:ln/>
        </p:spPr>
        <p:txBody>
          <a:bodyPr/>
          <a:lstStyle/>
          <a:p>
            <a:pPr defTabSz="761970"/>
            <a:endParaRPr lang="en-IN" sz="1500">
              <a:solidFill>
                <a:prstClr val="black"/>
              </a:solidFill>
              <a:latin typeface="Calibri" panose="020F0502020204030204"/>
            </a:endParaRPr>
          </a:p>
        </p:txBody>
      </p:sp>
      <p:sp>
        <p:nvSpPr>
          <p:cNvPr id="5" name="Text 3"/>
          <p:cNvSpPr/>
          <p:nvPr/>
        </p:nvSpPr>
        <p:spPr>
          <a:xfrm>
            <a:off x="1198860" y="3673376"/>
            <a:ext cx="2309018" cy="258465"/>
          </a:xfrm>
          <a:prstGeom prst="rect">
            <a:avLst/>
          </a:prstGeom>
          <a:noFill/>
          <a:ln/>
        </p:spPr>
        <p:txBody>
          <a:bodyPr wrap="none" lIns="0" tIns="0" rIns="0" bIns="0" rtlCol="0" anchor="t"/>
          <a:lstStyle/>
          <a:p>
            <a:pPr defTabSz="761970">
              <a:lnSpc>
                <a:spcPts val="2000"/>
              </a:lnSpc>
            </a:pPr>
            <a:r>
              <a:rPr lang="en-US" sz="2000" dirty="0">
                <a:solidFill>
                  <a:srgbClr val="161613"/>
                </a:solidFill>
                <a:latin typeface="Franklin Gothic Book" panose="020B0503020102020204" pitchFamily="34" charset="0"/>
                <a:ea typeface="DM Sans Medium" pitchFamily="34" charset="-122"/>
                <a:cs typeface="DM Sans Medium" pitchFamily="34" charset="-120"/>
              </a:rPr>
              <a:t>Key Learning Outcomes</a:t>
            </a:r>
            <a:endParaRPr lang="en-US" sz="2000" dirty="0">
              <a:solidFill>
                <a:prstClr val="black"/>
              </a:solidFill>
              <a:latin typeface="Franklin Gothic Book" panose="020B0503020102020204" pitchFamily="34" charset="0"/>
            </a:endParaRPr>
          </a:p>
        </p:txBody>
      </p:sp>
      <p:sp>
        <p:nvSpPr>
          <p:cNvPr id="6" name="Text 4"/>
          <p:cNvSpPr/>
          <p:nvPr/>
        </p:nvSpPr>
        <p:spPr>
          <a:xfrm>
            <a:off x="1198860" y="4031059"/>
            <a:ext cx="10331648" cy="264617"/>
          </a:xfrm>
          <a:prstGeom prst="rect">
            <a:avLst/>
          </a:prstGeom>
          <a:noFill/>
          <a:ln/>
        </p:spPr>
        <p:txBody>
          <a:bodyPr wrap="none" lIns="0" tIns="0" rIns="0" bIns="0" rtlCol="0" anchor="t"/>
          <a:lstStyle/>
          <a:p>
            <a:pPr marL="285739" indent="-285739" defTabSz="761970">
              <a:lnSpc>
                <a:spcPts val="2083"/>
              </a:lnSpc>
              <a:buSzPct val="100000"/>
              <a:buFontTx/>
              <a:buChar char="•"/>
            </a:pPr>
            <a:r>
              <a:rPr lang="en-US" sz="2000" dirty="0">
                <a:solidFill>
                  <a:srgbClr val="161613"/>
                </a:solidFill>
                <a:latin typeface="Franklin Gothic Book" panose="020B0503020102020204" pitchFamily="34" charset="0"/>
                <a:ea typeface="Inter" pitchFamily="34" charset="-122"/>
                <a:cs typeface="Inter" pitchFamily="34" charset="-120"/>
              </a:rPr>
              <a:t>Developed skills in configuring a BIND DNS server.</a:t>
            </a:r>
            <a:endParaRPr lang="en-US" sz="2000" dirty="0">
              <a:solidFill>
                <a:prstClr val="black"/>
              </a:solidFill>
              <a:latin typeface="Franklin Gothic Book" panose="020B0503020102020204" pitchFamily="34" charset="0"/>
            </a:endParaRPr>
          </a:p>
        </p:txBody>
      </p:sp>
      <p:sp>
        <p:nvSpPr>
          <p:cNvPr id="7" name="Text 5"/>
          <p:cNvSpPr/>
          <p:nvPr/>
        </p:nvSpPr>
        <p:spPr>
          <a:xfrm>
            <a:off x="1198860" y="4353520"/>
            <a:ext cx="10331648" cy="264617"/>
          </a:xfrm>
          <a:prstGeom prst="rect">
            <a:avLst/>
          </a:prstGeom>
          <a:noFill/>
          <a:ln/>
        </p:spPr>
        <p:txBody>
          <a:bodyPr wrap="none" lIns="0" tIns="0" rIns="0" bIns="0" rtlCol="0" anchor="t"/>
          <a:lstStyle/>
          <a:p>
            <a:pPr marL="285739" indent="-285739" defTabSz="761970">
              <a:lnSpc>
                <a:spcPts val="2083"/>
              </a:lnSpc>
              <a:buSzPct val="100000"/>
              <a:buFontTx/>
              <a:buChar char="•"/>
            </a:pPr>
            <a:r>
              <a:rPr lang="en-US" sz="2000" dirty="0">
                <a:solidFill>
                  <a:srgbClr val="161613"/>
                </a:solidFill>
                <a:latin typeface="Franklin Gothic Book" panose="020B0503020102020204" pitchFamily="34" charset="0"/>
                <a:ea typeface="Inter" pitchFamily="34" charset="-122"/>
                <a:cs typeface="Inter" pitchFamily="34" charset="-120"/>
              </a:rPr>
              <a:t>Understood differences in DNS resolution times, caching, and TTL.</a:t>
            </a:r>
            <a:endParaRPr lang="en-US" sz="2000" dirty="0">
              <a:solidFill>
                <a:prstClr val="black"/>
              </a:solidFill>
              <a:latin typeface="Franklin Gothic Book" panose="020B0503020102020204" pitchFamily="34" charset="0"/>
            </a:endParaRPr>
          </a:p>
        </p:txBody>
      </p:sp>
      <p:sp>
        <p:nvSpPr>
          <p:cNvPr id="8" name="Text 6"/>
          <p:cNvSpPr/>
          <p:nvPr/>
        </p:nvSpPr>
        <p:spPr>
          <a:xfrm>
            <a:off x="1198860" y="4675981"/>
            <a:ext cx="10331648" cy="264617"/>
          </a:xfrm>
          <a:prstGeom prst="rect">
            <a:avLst/>
          </a:prstGeom>
          <a:noFill/>
          <a:ln/>
        </p:spPr>
        <p:txBody>
          <a:bodyPr wrap="none" lIns="0" tIns="0" rIns="0" bIns="0" rtlCol="0" anchor="t"/>
          <a:lstStyle/>
          <a:p>
            <a:pPr marL="285739" indent="-285739" defTabSz="761970">
              <a:lnSpc>
                <a:spcPts val="2083"/>
              </a:lnSpc>
              <a:buSzPct val="100000"/>
              <a:buFontTx/>
              <a:buChar char="•"/>
            </a:pPr>
            <a:r>
              <a:rPr lang="en-US" sz="2000" dirty="0">
                <a:solidFill>
                  <a:srgbClr val="161613"/>
                </a:solidFill>
                <a:latin typeface="Franklin Gothic Book" panose="020B0503020102020204" pitchFamily="34" charset="0"/>
                <a:ea typeface="Inter" pitchFamily="34" charset="-122"/>
                <a:cs typeface="Inter" pitchFamily="34" charset="-120"/>
              </a:rPr>
              <a:t>Gained experience with </a:t>
            </a:r>
            <a:r>
              <a:rPr lang="en-US" sz="2000" dirty="0">
                <a:solidFill>
                  <a:srgbClr val="161613"/>
                </a:solidFill>
                <a:highlight>
                  <a:srgbClr val="ECEBE8"/>
                </a:highlight>
                <a:latin typeface="Franklin Gothic Book" panose="020B0503020102020204" pitchFamily="34" charset="0"/>
                <a:ea typeface="Consolas" pitchFamily="34" charset="-122"/>
                <a:cs typeface="Consolas" pitchFamily="34" charset="-120"/>
              </a:rPr>
              <a:t>nslookup</a:t>
            </a:r>
            <a:r>
              <a:rPr lang="en-US" sz="2000" dirty="0">
                <a:solidFill>
                  <a:srgbClr val="161613"/>
                </a:solidFill>
                <a:latin typeface="Franklin Gothic Book" panose="020B0503020102020204" pitchFamily="34" charset="0"/>
                <a:ea typeface="Inter" pitchFamily="34" charset="-122"/>
                <a:cs typeface="Inter" pitchFamily="34" charset="-120"/>
              </a:rPr>
              <a:t> and Wireshark for DNS analysis.</a:t>
            </a:r>
            <a:endParaRPr lang="en-US" sz="2000" dirty="0">
              <a:solidFill>
                <a:prstClr val="black"/>
              </a:solidFill>
              <a:latin typeface="Franklin Gothic Book" panose="020B0503020102020204" pitchFamily="34" charset="0"/>
            </a:endParaRPr>
          </a:p>
        </p:txBody>
      </p:sp>
      <p:sp>
        <p:nvSpPr>
          <p:cNvPr id="9" name="Text 7"/>
          <p:cNvSpPr/>
          <p:nvPr/>
        </p:nvSpPr>
        <p:spPr>
          <a:xfrm>
            <a:off x="1198860" y="4998442"/>
            <a:ext cx="10331648" cy="264617"/>
          </a:xfrm>
          <a:prstGeom prst="rect">
            <a:avLst/>
          </a:prstGeom>
          <a:noFill/>
          <a:ln/>
        </p:spPr>
        <p:txBody>
          <a:bodyPr wrap="none" lIns="0" tIns="0" rIns="0" bIns="0" rtlCol="0" anchor="t"/>
          <a:lstStyle/>
          <a:p>
            <a:pPr marL="285739" indent="-285739" defTabSz="761970">
              <a:lnSpc>
                <a:spcPts val="2083"/>
              </a:lnSpc>
              <a:buSzPct val="100000"/>
              <a:buFontTx/>
              <a:buChar char="•"/>
            </a:pPr>
            <a:r>
              <a:rPr lang="en-US" sz="2000" dirty="0">
                <a:solidFill>
                  <a:srgbClr val="161613"/>
                </a:solidFill>
                <a:latin typeface="Franklin Gothic Book" panose="020B0503020102020204" pitchFamily="34" charset="0"/>
                <a:ea typeface="Inter" pitchFamily="34" charset="-122"/>
                <a:cs typeface="Inter" pitchFamily="34" charset="-120"/>
              </a:rPr>
              <a:t>Strengthened scripting/automation for testing and data collection.</a:t>
            </a:r>
            <a:endParaRPr lang="en-US" sz="2000" dirty="0">
              <a:solidFill>
                <a:prstClr val="black"/>
              </a:solidFill>
              <a:latin typeface="Franklin Gothic Book" panose="020B0503020102020204" pitchFamily="34" charset="0"/>
            </a:endParaRPr>
          </a:p>
        </p:txBody>
      </p:sp>
      <p:sp>
        <p:nvSpPr>
          <p:cNvPr id="10" name="Text 8"/>
          <p:cNvSpPr/>
          <p:nvPr/>
        </p:nvSpPr>
        <p:spPr>
          <a:xfrm>
            <a:off x="1198860" y="5320903"/>
            <a:ext cx="10331648" cy="264617"/>
          </a:xfrm>
          <a:prstGeom prst="rect">
            <a:avLst/>
          </a:prstGeom>
          <a:noFill/>
          <a:ln/>
        </p:spPr>
        <p:txBody>
          <a:bodyPr wrap="none" lIns="0" tIns="0" rIns="0" bIns="0" rtlCol="0" anchor="t"/>
          <a:lstStyle/>
          <a:p>
            <a:pPr marL="285739" indent="-285739" defTabSz="761970">
              <a:lnSpc>
                <a:spcPts val="2083"/>
              </a:lnSpc>
              <a:buSzPct val="100000"/>
              <a:buFontTx/>
              <a:buChar char="•"/>
            </a:pPr>
            <a:r>
              <a:rPr lang="en-US" sz="2000" dirty="0">
                <a:solidFill>
                  <a:srgbClr val="161613"/>
                </a:solidFill>
                <a:latin typeface="Franklin Gothic Book" panose="020B0503020102020204" pitchFamily="34" charset="0"/>
                <a:ea typeface="Inter" pitchFamily="34" charset="-122"/>
                <a:cs typeface="Inter" pitchFamily="34" charset="-120"/>
              </a:rPr>
              <a:t>Improved ability to present findings with graphs and structured documentation.</a:t>
            </a:r>
            <a:endParaRPr lang="en-US" sz="2000" dirty="0">
              <a:solidFill>
                <a:prstClr val="black"/>
              </a:solidFill>
              <a:latin typeface="Franklin Gothic Book" panose="020B0503020102020204" pitchFamily="34" charset="0"/>
            </a:endParaRPr>
          </a:p>
        </p:txBody>
      </p:sp>
      <p:sp>
        <p:nvSpPr>
          <p:cNvPr id="13" name="Rectangle 12">
            <a:extLst>
              <a:ext uri="{FF2B5EF4-FFF2-40B4-BE49-F238E27FC236}">
                <a16:creationId xmlns:a16="http://schemas.microsoft.com/office/drawing/2014/main" id="{81B262A6-FD07-CC24-7891-C3A58B60AAC0}"/>
              </a:ext>
            </a:extLst>
          </p:cNvPr>
          <p:cNvSpPr/>
          <p:nvPr/>
        </p:nvSpPr>
        <p:spPr>
          <a:xfrm flipV="1">
            <a:off x="9891345" y="6529166"/>
            <a:ext cx="2300655" cy="2669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defTabSz="761970"/>
            <a:endParaRPr lang="en-US" sz="1500">
              <a:solidFill>
                <a:prstClr val="black"/>
              </a:solidFill>
              <a:latin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528042"/>
            <a:ext cx="5626993" cy="516732"/>
          </a:xfrm>
          <a:prstGeom prst="rect">
            <a:avLst/>
          </a:prstGeom>
          <a:noFill/>
          <a:ln/>
        </p:spPr>
        <p:txBody>
          <a:bodyPr wrap="none" lIns="0" tIns="0" rIns="0" bIns="0" rtlCol="0" anchor="t"/>
          <a:lstStyle/>
          <a:p>
            <a:pPr defTabSz="761970">
              <a:lnSpc>
                <a:spcPts val="4042"/>
              </a:lnSpc>
            </a:pPr>
            <a:r>
              <a:rPr lang="en-US" sz="3250" dirty="0">
                <a:solidFill>
                  <a:srgbClr val="161613"/>
                </a:solidFill>
                <a:latin typeface="DM Sans Medium" pitchFamily="34" charset="0"/>
                <a:ea typeface="DM Sans Medium" pitchFamily="34" charset="-122"/>
                <a:cs typeface="DM Sans Medium" pitchFamily="34" charset="-120"/>
              </a:rPr>
              <a:t>Navigating Project Obstacles</a:t>
            </a:r>
            <a:endParaRPr lang="en-US" sz="3250" dirty="0">
              <a:solidFill>
                <a:prstClr val="black"/>
              </a:solidFill>
              <a:latin typeface="Calibri" panose="020F0502020204030204"/>
            </a:endParaRPr>
          </a:p>
        </p:txBody>
      </p:sp>
      <p:sp>
        <p:nvSpPr>
          <p:cNvPr id="3" name="Text 1"/>
          <p:cNvSpPr/>
          <p:nvPr/>
        </p:nvSpPr>
        <p:spPr>
          <a:xfrm>
            <a:off x="661492" y="1375469"/>
            <a:ext cx="10869018" cy="529233"/>
          </a:xfrm>
          <a:prstGeom prst="rect">
            <a:avLst/>
          </a:prstGeom>
          <a:noFill/>
          <a:ln/>
        </p:spPr>
        <p:txBody>
          <a:bodyPr wrap="square" lIns="0" tIns="0" rIns="0" bIns="0" rtlCol="0" anchor="t"/>
          <a:lstStyle/>
          <a:p>
            <a:pPr defTabSz="761970">
              <a:lnSpc>
                <a:spcPts val="2083"/>
              </a:lnSpc>
            </a:pPr>
            <a:r>
              <a:rPr lang="en-US" sz="2000" dirty="0">
                <a:solidFill>
                  <a:srgbClr val="161613"/>
                </a:solidFill>
                <a:latin typeface="Franklin Gothic Book" panose="020B0503020102020204" pitchFamily="34" charset="0"/>
                <a:ea typeface="Inter" pitchFamily="34" charset="-122"/>
                <a:cs typeface="Inter" pitchFamily="34" charset="-120"/>
              </a:rPr>
              <a:t>Every complex project presents its own set of hurdles. This section details the significant challenges encountered during the DNS server configuration and analysis, and critically, how these were systematically overcome through dedicated effort and problem-solving.</a:t>
            </a:r>
            <a:endParaRPr lang="en-US" sz="2000" dirty="0">
              <a:solidFill>
                <a:prstClr val="black"/>
              </a:solidFill>
              <a:latin typeface="Franklin Gothic Book" panose="020B0503020102020204" pitchFamily="34" charset="0"/>
            </a:endParaRPr>
          </a:p>
        </p:txBody>
      </p:sp>
      <p:sp>
        <p:nvSpPr>
          <p:cNvPr id="4" name="Shape 2"/>
          <p:cNvSpPr/>
          <p:nvPr/>
        </p:nvSpPr>
        <p:spPr>
          <a:xfrm>
            <a:off x="661492" y="2276773"/>
            <a:ext cx="5232797" cy="1850926"/>
          </a:xfrm>
          <a:prstGeom prst="roundRect">
            <a:avLst>
              <a:gd name="adj" fmla="val 4940"/>
            </a:avLst>
          </a:prstGeom>
          <a:solidFill>
            <a:srgbClr val="F9F8F5"/>
          </a:solidFill>
          <a:ln w="22860">
            <a:solidFill>
              <a:srgbClr val="D3D1C9"/>
            </a:solidFill>
            <a:prstDash val="solid"/>
          </a:ln>
        </p:spPr>
        <p:txBody>
          <a:bodyPr/>
          <a:lstStyle/>
          <a:p>
            <a:pPr defTabSz="761970"/>
            <a:endParaRPr lang="en-IN" sz="1500">
              <a:solidFill>
                <a:prstClr val="black"/>
              </a:solidFill>
              <a:latin typeface="Calibri" panose="020F0502020204030204"/>
            </a:endParaRPr>
          </a:p>
        </p:txBody>
      </p:sp>
      <p:sp>
        <p:nvSpPr>
          <p:cNvPr id="5" name="Shape 3"/>
          <p:cNvSpPr/>
          <p:nvPr/>
        </p:nvSpPr>
        <p:spPr>
          <a:xfrm>
            <a:off x="642442" y="2276773"/>
            <a:ext cx="76200" cy="1850926"/>
          </a:xfrm>
          <a:prstGeom prst="roundRect">
            <a:avLst>
              <a:gd name="adj" fmla="val 32558"/>
            </a:avLst>
          </a:prstGeom>
          <a:solidFill>
            <a:srgbClr val="28282F"/>
          </a:solidFill>
          <a:ln/>
        </p:spPr>
        <p:txBody>
          <a:bodyPr/>
          <a:lstStyle/>
          <a:p>
            <a:pPr defTabSz="761970"/>
            <a:endParaRPr lang="en-IN" sz="1500">
              <a:solidFill>
                <a:prstClr val="black"/>
              </a:solidFill>
              <a:latin typeface="Calibri" panose="020F0502020204030204"/>
            </a:endParaRPr>
          </a:p>
        </p:txBody>
      </p:sp>
      <p:sp>
        <p:nvSpPr>
          <p:cNvPr id="6" name="Text 4"/>
          <p:cNvSpPr/>
          <p:nvPr/>
        </p:nvSpPr>
        <p:spPr>
          <a:xfrm>
            <a:off x="902990" y="2461121"/>
            <a:ext cx="2658070" cy="258465"/>
          </a:xfrm>
          <a:prstGeom prst="rect">
            <a:avLst/>
          </a:prstGeom>
          <a:noFill/>
          <a:ln/>
        </p:spPr>
        <p:txBody>
          <a:bodyPr wrap="none" lIns="0" tIns="0" rIns="0" bIns="0" rtlCol="0" anchor="t"/>
          <a:lstStyle/>
          <a:p>
            <a:pPr defTabSz="761970">
              <a:lnSpc>
                <a:spcPts val="2000"/>
              </a:lnSpc>
            </a:pPr>
            <a:r>
              <a:rPr lang="en-US" sz="1625" dirty="0">
                <a:solidFill>
                  <a:srgbClr val="161613"/>
                </a:solidFill>
                <a:latin typeface="DM Sans Medium" pitchFamily="34" charset="0"/>
                <a:ea typeface="DM Sans Medium" pitchFamily="34" charset="-122"/>
                <a:cs typeface="DM Sans Medium" pitchFamily="34" charset="-120"/>
              </a:rPr>
              <a:t>Configuration Complexities</a:t>
            </a:r>
            <a:endParaRPr lang="en-US" sz="1625" dirty="0">
              <a:solidFill>
                <a:prstClr val="black"/>
              </a:solidFill>
              <a:latin typeface="Calibri" panose="020F0502020204030204"/>
            </a:endParaRPr>
          </a:p>
        </p:txBody>
      </p:sp>
      <p:sp>
        <p:nvSpPr>
          <p:cNvPr id="7" name="Text 5"/>
          <p:cNvSpPr/>
          <p:nvPr/>
        </p:nvSpPr>
        <p:spPr>
          <a:xfrm>
            <a:off x="902990" y="2884885"/>
            <a:ext cx="4806950" cy="1058466"/>
          </a:xfrm>
          <a:prstGeom prst="rect">
            <a:avLst/>
          </a:prstGeom>
          <a:noFill/>
          <a:ln/>
        </p:spPr>
        <p:txBody>
          <a:bodyPr wrap="square" lIns="0" tIns="0" rIns="0" bIns="0" rtlCol="0" anchor="t"/>
          <a:lstStyle/>
          <a:p>
            <a:pPr defTabSz="761970">
              <a:lnSpc>
                <a:spcPts val="2083"/>
              </a:lnSpc>
            </a:pPr>
            <a:r>
              <a:rPr lang="en-US" sz="1292" dirty="0">
                <a:solidFill>
                  <a:srgbClr val="161613"/>
                </a:solidFill>
                <a:latin typeface="Inter" pitchFamily="34" charset="0"/>
                <a:ea typeface="Inter" pitchFamily="34" charset="-122"/>
                <a:cs typeface="Inter" pitchFamily="34" charset="-120"/>
              </a:rPr>
              <a:t>Initial difficulties arose with BIND zone file syntax and critical file permissions. This required meticulous review of documentation and iterative testing to achieve stable server operation.</a:t>
            </a:r>
            <a:endParaRPr lang="en-US" sz="1292" dirty="0">
              <a:solidFill>
                <a:prstClr val="black"/>
              </a:solidFill>
              <a:latin typeface="Calibri" panose="020F0502020204030204"/>
            </a:endParaRPr>
          </a:p>
        </p:txBody>
      </p:sp>
      <p:sp>
        <p:nvSpPr>
          <p:cNvPr id="8" name="Shape 6"/>
          <p:cNvSpPr/>
          <p:nvPr/>
        </p:nvSpPr>
        <p:spPr>
          <a:xfrm>
            <a:off x="661492" y="4292997"/>
            <a:ext cx="5232797" cy="1850926"/>
          </a:xfrm>
          <a:prstGeom prst="roundRect">
            <a:avLst>
              <a:gd name="adj" fmla="val 4940"/>
            </a:avLst>
          </a:prstGeom>
          <a:solidFill>
            <a:srgbClr val="F9F8F5"/>
          </a:solidFill>
          <a:ln w="22860">
            <a:solidFill>
              <a:srgbClr val="D3D1C9"/>
            </a:solidFill>
            <a:prstDash val="solid"/>
          </a:ln>
        </p:spPr>
        <p:txBody>
          <a:bodyPr/>
          <a:lstStyle/>
          <a:p>
            <a:pPr defTabSz="761970"/>
            <a:endParaRPr lang="en-IN" sz="1500">
              <a:solidFill>
                <a:prstClr val="black"/>
              </a:solidFill>
              <a:latin typeface="Calibri" panose="020F0502020204030204"/>
            </a:endParaRPr>
          </a:p>
        </p:txBody>
      </p:sp>
      <p:sp>
        <p:nvSpPr>
          <p:cNvPr id="9" name="Shape 7"/>
          <p:cNvSpPr/>
          <p:nvPr/>
        </p:nvSpPr>
        <p:spPr>
          <a:xfrm>
            <a:off x="642442" y="4292997"/>
            <a:ext cx="76200" cy="1850926"/>
          </a:xfrm>
          <a:prstGeom prst="roundRect">
            <a:avLst>
              <a:gd name="adj" fmla="val 32558"/>
            </a:avLst>
          </a:prstGeom>
          <a:solidFill>
            <a:srgbClr val="28282F"/>
          </a:solidFill>
          <a:ln/>
        </p:spPr>
        <p:txBody>
          <a:bodyPr/>
          <a:lstStyle/>
          <a:p>
            <a:pPr defTabSz="761970"/>
            <a:endParaRPr lang="en-IN" sz="1500">
              <a:solidFill>
                <a:prstClr val="black"/>
              </a:solidFill>
              <a:latin typeface="Calibri" panose="020F0502020204030204"/>
            </a:endParaRPr>
          </a:p>
        </p:txBody>
      </p:sp>
      <p:sp>
        <p:nvSpPr>
          <p:cNvPr id="10" name="Text 8"/>
          <p:cNvSpPr/>
          <p:nvPr/>
        </p:nvSpPr>
        <p:spPr>
          <a:xfrm>
            <a:off x="902990" y="4477345"/>
            <a:ext cx="2829223" cy="258465"/>
          </a:xfrm>
          <a:prstGeom prst="rect">
            <a:avLst/>
          </a:prstGeom>
          <a:noFill/>
          <a:ln/>
        </p:spPr>
        <p:txBody>
          <a:bodyPr wrap="none" lIns="0" tIns="0" rIns="0" bIns="0" rtlCol="0" anchor="t"/>
          <a:lstStyle/>
          <a:p>
            <a:pPr defTabSz="761970">
              <a:lnSpc>
                <a:spcPts val="2000"/>
              </a:lnSpc>
            </a:pPr>
            <a:r>
              <a:rPr lang="en-US" sz="1625" dirty="0">
                <a:solidFill>
                  <a:srgbClr val="161613"/>
                </a:solidFill>
                <a:latin typeface="DM Sans Medium" pitchFamily="34" charset="0"/>
                <a:ea typeface="DM Sans Medium" pitchFamily="34" charset="-122"/>
                <a:cs typeface="DM Sans Medium" pitchFamily="34" charset="-120"/>
              </a:rPr>
              <a:t>DNS Caching Inconsistencies</a:t>
            </a:r>
            <a:endParaRPr lang="en-US" sz="1625" dirty="0">
              <a:solidFill>
                <a:prstClr val="black"/>
              </a:solidFill>
              <a:latin typeface="Calibri" panose="020F0502020204030204"/>
            </a:endParaRPr>
          </a:p>
        </p:txBody>
      </p:sp>
      <p:sp>
        <p:nvSpPr>
          <p:cNvPr id="11" name="Text 9"/>
          <p:cNvSpPr/>
          <p:nvPr/>
        </p:nvSpPr>
        <p:spPr>
          <a:xfrm>
            <a:off x="902990" y="4901109"/>
            <a:ext cx="4806950" cy="1058466"/>
          </a:xfrm>
          <a:prstGeom prst="rect">
            <a:avLst/>
          </a:prstGeom>
          <a:noFill/>
          <a:ln/>
        </p:spPr>
        <p:txBody>
          <a:bodyPr wrap="square" lIns="0" tIns="0" rIns="0" bIns="0" rtlCol="0" anchor="t"/>
          <a:lstStyle/>
          <a:p>
            <a:pPr defTabSz="761970">
              <a:lnSpc>
                <a:spcPts val="2083"/>
              </a:lnSpc>
            </a:pPr>
            <a:r>
              <a:rPr lang="en-US" sz="1292" dirty="0">
                <a:solidFill>
                  <a:srgbClr val="161613"/>
                </a:solidFill>
                <a:latin typeface="Inter" pitchFamily="34" charset="0"/>
                <a:ea typeface="Inter" pitchFamily="34" charset="-122"/>
                <a:cs typeface="Inter" pitchFamily="34" charset="-120"/>
              </a:rPr>
              <a:t>Inconsistent test results due to aggressive DNS caching were a significant hurdle. Resolution involved implementing cache flush tools and precise timing controls within the testing scripts.</a:t>
            </a:r>
            <a:endParaRPr lang="en-US" sz="1292" dirty="0">
              <a:solidFill>
                <a:prstClr val="black"/>
              </a:solidFill>
              <a:latin typeface="Calibri" panose="020F0502020204030204"/>
            </a:endParaRPr>
          </a:p>
        </p:txBody>
      </p:sp>
      <p:sp>
        <p:nvSpPr>
          <p:cNvPr id="12" name="Shape 10"/>
          <p:cNvSpPr/>
          <p:nvPr/>
        </p:nvSpPr>
        <p:spPr>
          <a:xfrm>
            <a:off x="6304062" y="2276773"/>
            <a:ext cx="5232797" cy="1850926"/>
          </a:xfrm>
          <a:prstGeom prst="roundRect">
            <a:avLst>
              <a:gd name="adj" fmla="val 4940"/>
            </a:avLst>
          </a:prstGeom>
          <a:solidFill>
            <a:srgbClr val="F9F8F5"/>
          </a:solidFill>
          <a:ln w="22860">
            <a:solidFill>
              <a:srgbClr val="D3D1C9"/>
            </a:solidFill>
            <a:prstDash val="solid"/>
          </a:ln>
        </p:spPr>
        <p:txBody>
          <a:bodyPr/>
          <a:lstStyle/>
          <a:p>
            <a:pPr defTabSz="761970"/>
            <a:endParaRPr lang="en-IN" sz="1500">
              <a:solidFill>
                <a:prstClr val="black"/>
              </a:solidFill>
              <a:latin typeface="Calibri" panose="020F0502020204030204"/>
            </a:endParaRPr>
          </a:p>
        </p:txBody>
      </p:sp>
      <p:sp>
        <p:nvSpPr>
          <p:cNvPr id="13" name="Shape 11"/>
          <p:cNvSpPr/>
          <p:nvPr/>
        </p:nvSpPr>
        <p:spPr>
          <a:xfrm>
            <a:off x="6285012" y="2276773"/>
            <a:ext cx="76200" cy="1850926"/>
          </a:xfrm>
          <a:prstGeom prst="roundRect">
            <a:avLst>
              <a:gd name="adj" fmla="val 32558"/>
            </a:avLst>
          </a:prstGeom>
          <a:solidFill>
            <a:srgbClr val="28282F"/>
          </a:solidFill>
          <a:ln/>
        </p:spPr>
        <p:txBody>
          <a:bodyPr/>
          <a:lstStyle/>
          <a:p>
            <a:pPr defTabSz="761970"/>
            <a:endParaRPr lang="en-IN" sz="1500">
              <a:solidFill>
                <a:prstClr val="black"/>
              </a:solidFill>
              <a:latin typeface="Calibri" panose="020F0502020204030204"/>
            </a:endParaRPr>
          </a:p>
        </p:txBody>
      </p:sp>
      <p:sp>
        <p:nvSpPr>
          <p:cNvPr id="14" name="Text 12"/>
          <p:cNvSpPr/>
          <p:nvPr/>
        </p:nvSpPr>
        <p:spPr>
          <a:xfrm>
            <a:off x="6545560" y="2461121"/>
            <a:ext cx="2642593" cy="258465"/>
          </a:xfrm>
          <a:prstGeom prst="rect">
            <a:avLst/>
          </a:prstGeom>
          <a:noFill/>
          <a:ln/>
        </p:spPr>
        <p:txBody>
          <a:bodyPr wrap="none" lIns="0" tIns="0" rIns="0" bIns="0" rtlCol="0" anchor="t"/>
          <a:lstStyle/>
          <a:p>
            <a:pPr defTabSz="761970">
              <a:lnSpc>
                <a:spcPts val="2000"/>
              </a:lnSpc>
            </a:pPr>
            <a:r>
              <a:rPr lang="en-US" sz="1625" dirty="0">
                <a:solidFill>
                  <a:srgbClr val="161613"/>
                </a:solidFill>
                <a:latin typeface="DM Sans Medium" pitchFamily="34" charset="0"/>
                <a:ea typeface="DM Sans Medium" pitchFamily="34" charset="-122"/>
                <a:cs typeface="DM Sans Medium" pitchFamily="34" charset="-120"/>
              </a:rPr>
              <a:t>Measuring Response Times</a:t>
            </a:r>
            <a:endParaRPr lang="en-US" sz="1625" dirty="0">
              <a:solidFill>
                <a:prstClr val="black"/>
              </a:solidFill>
              <a:latin typeface="Calibri" panose="020F0502020204030204"/>
            </a:endParaRPr>
          </a:p>
        </p:txBody>
      </p:sp>
      <p:sp>
        <p:nvSpPr>
          <p:cNvPr id="15" name="Text 13"/>
          <p:cNvSpPr/>
          <p:nvPr/>
        </p:nvSpPr>
        <p:spPr>
          <a:xfrm>
            <a:off x="6545560" y="2884885"/>
            <a:ext cx="4806950" cy="1058466"/>
          </a:xfrm>
          <a:prstGeom prst="rect">
            <a:avLst/>
          </a:prstGeom>
          <a:noFill/>
          <a:ln/>
        </p:spPr>
        <p:txBody>
          <a:bodyPr wrap="square" lIns="0" tIns="0" rIns="0" bIns="0" rtlCol="0" anchor="t"/>
          <a:lstStyle/>
          <a:p>
            <a:pPr defTabSz="761970">
              <a:lnSpc>
                <a:spcPts val="2083"/>
              </a:lnSpc>
            </a:pPr>
            <a:r>
              <a:rPr lang="en-US" sz="1292" dirty="0">
                <a:solidFill>
                  <a:srgbClr val="161613"/>
                </a:solidFill>
                <a:latin typeface="Inter" pitchFamily="34" charset="0"/>
                <a:ea typeface="Inter" pitchFamily="34" charset="-122"/>
                <a:cs typeface="Inter" pitchFamily="34" charset="-120"/>
              </a:rPr>
              <a:t>Accurately measuring DNS response times proved challenging. This was overcome by developing custom scripts to automate timed queries and process large datasets effectively.</a:t>
            </a:r>
            <a:endParaRPr lang="en-US" sz="1292" dirty="0">
              <a:solidFill>
                <a:prstClr val="black"/>
              </a:solidFill>
              <a:latin typeface="Calibri" panose="020F0502020204030204"/>
            </a:endParaRPr>
          </a:p>
        </p:txBody>
      </p:sp>
      <p:sp>
        <p:nvSpPr>
          <p:cNvPr id="16" name="Shape 14"/>
          <p:cNvSpPr/>
          <p:nvPr/>
        </p:nvSpPr>
        <p:spPr>
          <a:xfrm>
            <a:off x="6304062" y="4292997"/>
            <a:ext cx="5232797" cy="1586309"/>
          </a:xfrm>
          <a:prstGeom prst="roundRect">
            <a:avLst>
              <a:gd name="adj" fmla="val 5764"/>
            </a:avLst>
          </a:prstGeom>
          <a:solidFill>
            <a:srgbClr val="F9F8F5"/>
          </a:solidFill>
          <a:ln w="22860">
            <a:solidFill>
              <a:srgbClr val="D3D1C9"/>
            </a:solidFill>
            <a:prstDash val="solid"/>
          </a:ln>
        </p:spPr>
        <p:txBody>
          <a:bodyPr/>
          <a:lstStyle/>
          <a:p>
            <a:pPr defTabSz="761970"/>
            <a:endParaRPr lang="en-IN" sz="1500">
              <a:solidFill>
                <a:prstClr val="black"/>
              </a:solidFill>
              <a:latin typeface="Calibri" panose="020F0502020204030204"/>
            </a:endParaRPr>
          </a:p>
        </p:txBody>
      </p:sp>
      <p:sp>
        <p:nvSpPr>
          <p:cNvPr id="17" name="Shape 15"/>
          <p:cNvSpPr/>
          <p:nvPr/>
        </p:nvSpPr>
        <p:spPr>
          <a:xfrm>
            <a:off x="6285012" y="4292997"/>
            <a:ext cx="76200" cy="1586309"/>
          </a:xfrm>
          <a:prstGeom prst="roundRect">
            <a:avLst>
              <a:gd name="adj" fmla="val 32558"/>
            </a:avLst>
          </a:prstGeom>
          <a:solidFill>
            <a:srgbClr val="28282F"/>
          </a:solidFill>
          <a:ln/>
        </p:spPr>
        <p:txBody>
          <a:bodyPr/>
          <a:lstStyle/>
          <a:p>
            <a:pPr defTabSz="761970"/>
            <a:endParaRPr lang="en-IN" sz="1500">
              <a:solidFill>
                <a:prstClr val="black"/>
              </a:solidFill>
              <a:latin typeface="Calibri" panose="020F0502020204030204"/>
            </a:endParaRPr>
          </a:p>
        </p:txBody>
      </p:sp>
      <p:sp>
        <p:nvSpPr>
          <p:cNvPr id="18" name="Text 16"/>
          <p:cNvSpPr/>
          <p:nvPr/>
        </p:nvSpPr>
        <p:spPr>
          <a:xfrm>
            <a:off x="6545560" y="4477345"/>
            <a:ext cx="2440881" cy="258465"/>
          </a:xfrm>
          <a:prstGeom prst="rect">
            <a:avLst/>
          </a:prstGeom>
          <a:noFill/>
          <a:ln/>
        </p:spPr>
        <p:txBody>
          <a:bodyPr wrap="none" lIns="0" tIns="0" rIns="0" bIns="0" rtlCol="0" anchor="t"/>
          <a:lstStyle/>
          <a:p>
            <a:pPr defTabSz="761970">
              <a:lnSpc>
                <a:spcPts val="2000"/>
              </a:lnSpc>
            </a:pPr>
            <a:r>
              <a:rPr lang="en-US" sz="1625" dirty="0">
                <a:solidFill>
                  <a:srgbClr val="161613"/>
                </a:solidFill>
                <a:latin typeface="DM Sans Medium" pitchFamily="34" charset="0"/>
                <a:ea typeface="DM Sans Medium" pitchFamily="34" charset="-122"/>
                <a:cs typeface="DM Sans Medium" pitchFamily="34" charset="-120"/>
              </a:rPr>
              <a:t>Network Troubleshooting</a:t>
            </a:r>
            <a:endParaRPr lang="en-US" sz="1625" dirty="0">
              <a:solidFill>
                <a:prstClr val="black"/>
              </a:solidFill>
              <a:latin typeface="Calibri" panose="020F0502020204030204"/>
            </a:endParaRPr>
          </a:p>
        </p:txBody>
      </p:sp>
      <p:sp>
        <p:nvSpPr>
          <p:cNvPr id="19" name="Text 17"/>
          <p:cNvSpPr/>
          <p:nvPr/>
        </p:nvSpPr>
        <p:spPr>
          <a:xfrm>
            <a:off x="6545560" y="4901109"/>
            <a:ext cx="4806950" cy="793849"/>
          </a:xfrm>
          <a:prstGeom prst="rect">
            <a:avLst/>
          </a:prstGeom>
          <a:noFill/>
          <a:ln/>
        </p:spPr>
        <p:txBody>
          <a:bodyPr wrap="square" lIns="0" tIns="0" rIns="0" bIns="0" rtlCol="0" anchor="t"/>
          <a:lstStyle/>
          <a:p>
            <a:pPr defTabSz="761970">
              <a:lnSpc>
                <a:spcPts val="2083"/>
              </a:lnSpc>
            </a:pPr>
            <a:r>
              <a:rPr lang="en-US" sz="1292" dirty="0">
                <a:solidFill>
                  <a:srgbClr val="161613"/>
                </a:solidFill>
                <a:latin typeface="Inter" pitchFamily="34" charset="0"/>
                <a:ea typeface="Inter" pitchFamily="34" charset="-122"/>
                <a:cs typeface="Inter" pitchFamily="34" charset="-120"/>
              </a:rPr>
              <a:t>Hands-on troubleshooting skills were honed by diagnosing issues spanning firewall rules, network connectivity, and intricate DNS configurations across different environments.</a:t>
            </a:r>
            <a:endParaRPr lang="en-US" sz="1292" dirty="0">
              <a:solidFill>
                <a:prstClr val="black"/>
              </a:solidFill>
              <a:latin typeface="Calibri" panose="020F0502020204030204"/>
            </a:endParaRPr>
          </a:p>
        </p:txBody>
      </p:sp>
      <p:sp>
        <p:nvSpPr>
          <p:cNvPr id="20" name="Rectangle 19">
            <a:extLst>
              <a:ext uri="{FF2B5EF4-FFF2-40B4-BE49-F238E27FC236}">
                <a16:creationId xmlns:a16="http://schemas.microsoft.com/office/drawing/2014/main" id="{3535CAD4-6880-90AF-08BD-DB7089285405}"/>
              </a:ext>
            </a:extLst>
          </p:cNvPr>
          <p:cNvSpPr/>
          <p:nvPr/>
        </p:nvSpPr>
        <p:spPr>
          <a:xfrm>
            <a:off x="10037885" y="6487417"/>
            <a:ext cx="2154115" cy="27777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1970"/>
            <a:endParaRPr lang="en-US" sz="1500">
              <a:solidFill>
                <a:prstClr val="white"/>
              </a:solidFill>
              <a:latin typeface="Calibri"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387872"/>
            <a:ext cx="10869018" cy="1033463"/>
          </a:xfrm>
          <a:prstGeom prst="rect">
            <a:avLst/>
          </a:prstGeom>
          <a:noFill/>
          <a:ln/>
        </p:spPr>
        <p:txBody>
          <a:bodyPr wrap="square" lIns="0" tIns="0" rIns="0" bIns="0" rtlCol="0" anchor="t"/>
          <a:lstStyle/>
          <a:p>
            <a:pPr defTabSz="761970">
              <a:lnSpc>
                <a:spcPts val="4042"/>
              </a:lnSpc>
            </a:pPr>
            <a:r>
              <a:rPr lang="en-US" sz="3600" dirty="0">
                <a:solidFill>
                  <a:srgbClr val="161613"/>
                </a:solidFill>
                <a:latin typeface="Franklin Gothic Book" panose="020B0503020102020204" pitchFamily="34" charset="0"/>
                <a:ea typeface="DM Sans Medium" pitchFamily="34" charset="-122"/>
                <a:cs typeface="DM Sans Medium" pitchFamily="34" charset="-120"/>
              </a:rPr>
              <a:t>Conclusion: Advancing Technical &amp; Professional Acumen</a:t>
            </a:r>
            <a:endParaRPr lang="en-US" sz="3600" dirty="0">
              <a:solidFill>
                <a:prstClr val="black"/>
              </a:solidFill>
              <a:latin typeface="Franklin Gothic Book" panose="020B0503020102020204" pitchFamily="34" charset="0"/>
            </a:endParaRPr>
          </a:p>
        </p:txBody>
      </p:sp>
      <p:sp>
        <p:nvSpPr>
          <p:cNvPr id="3" name="Text 1"/>
          <p:cNvSpPr/>
          <p:nvPr/>
        </p:nvSpPr>
        <p:spPr>
          <a:xfrm>
            <a:off x="661492" y="2247803"/>
            <a:ext cx="10869018" cy="1033462"/>
          </a:xfrm>
          <a:prstGeom prst="rect">
            <a:avLst/>
          </a:prstGeom>
          <a:noFill/>
          <a:ln/>
        </p:spPr>
        <p:txBody>
          <a:bodyPr wrap="square" lIns="0" tIns="0" rIns="0" bIns="0" rtlCol="0" anchor="t"/>
          <a:lstStyle/>
          <a:p>
            <a:pPr defTabSz="761970">
              <a:lnSpc>
                <a:spcPts val="2083"/>
              </a:lnSpc>
            </a:pPr>
            <a:r>
              <a:rPr lang="en-US" sz="2000" dirty="0">
                <a:solidFill>
                  <a:srgbClr val="161613"/>
                </a:solidFill>
                <a:latin typeface="Franklin Gothic Book" panose="020B0503020102020204" pitchFamily="34" charset="0"/>
                <a:ea typeface="Inter" pitchFamily="34" charset="-122"/>
                <a:cs typeface="Inter" pitchFamily="34" charset="-120"/>
              </a:rPr>
              <a:t>This project served as a pivotal experience, significantly enhancing both my technical proficiencies and broader professional skills. It provided a practical crucible for applying theoretical knowledge to real-world networking challenges.</a:t>
            </a:r>
            <a:endParaRPr lang="en-US" sz="2000" dirty="0">
              <a:solidFill>
                <a:prstClr val="black"/>
              </a:solidFill>
              <a:latin typeface="Franklin Gothic Book" panose="020B0503020102020204" pitchFamily="34" charset="0"/>
            </a:endParaRPr>
          </a:p>
        </p:txBody>
      </p:sp>
      <p:sp>
        <p:nvSpPr>
          <p:cNvPr id="4" name="Shape 2"/>
          <p:cNvSpPr/>
          <p:nvPr/>
        </p:nvSpPr>
        <p:spPr>
          <a:xfrm>
            <a:off x="661492" y="3467298"/>
            <a:ext cx="10869018" cy="2002830"/>
          </a:xfrm>
          <a:prstGeom prst="roundRect">
            <a:avLst>
              <a:gd name="adj" fmla="val 1239"/>
            </a:avLst>
          </a:prstGeom>
          <a:solidFill>
            <a:schemeClr val="bg1"/>
          </a:solidFill>
          <a:ln/>
        </p:spPr>
        <p:txBody>
          <a:bodyPr/>
          <a:lstStyle/>
          <a:p>
            <a:pPr defTabSz="761970"/>
            <a:endParaRPr lang="en-IN" sz="1500">
              <a:solidFill>
                <a:prstClr val="black"/>
              </a:solidFill>
              <a:latin typeface="Calibri" panose="020F0502020204030204"/>
            </a:endParaRPr>
          </a:p>
        </p:txBody>
      </p:sp>
      <p:pic>
        <p:nvPicPr>
          <p:cNvPr id="5" name="Image 0" descr="preencoded.png"/>
          <p:cNvPicPr>
            <a:picLocks noChangeAspect="1"/>
          </p:cNvPicPr>
          <p:nvPr/>
        </p:nvPicPr>
        <p:blipFill>
          <a:blip r:embed="rId3"/>
          <a:stretch>
            <a:fillRect/>
          </a:stretch>
        </p:blipFill>
        <p:spPr>
          <a:xfrm>
            <a:off x="826790" y="3689846"/>
            <a:ext cx="258366" cy="206673"/>
          </a:xfrm>
          <a:prstGeom prst="rect">
            <a:avLst/>
          </a:prstGeom>
        </p:spPr>
      </p:pic>
      <p:sp>
        <p:nvSpPr>
          <p:cNvPr id="6" name="Text 3"/>
          <p:cNvSpPr/>
          <p:nvPr/>
        </p:nvSpPr>
        <p:spPr>
          <a:xfrm>
            <a:off x="1250455" y="3673872"/>
            <a:ext cx="2067421" cy="258465"/>
          </a:xfrm>
          <a:prstGeom prst="rect">
            <a:avLst/>
          </a:prstGeom>
          <a:noFill/>
          <a:ln/>
        </p:spPr>
        <p:txBody>
          <a:bodyPr wrap="none" lIns="0" tIns="0" rIns="0" bIns="0" rtlCol="0" anchor="t"/>
          <a:lstStyle/>
          <a:p>
            <a:pPr defTabSz="761970">
              <a:lnSpc>
                <a:spcPts val="2000"/>
              </a:lnSpc>
            </a:pPr>
            <a:r>
              <a:rPr lang="en-US" sz="2000" dirty="0">
                <a:solidFill>
                  <a:srgbClr val="000000"/>
                </a:solidFill>
                <a:latin typeface="Franklin Gothic Book" panose="020B0503020102020204" pitchFamily="34" charset="0"/>
                <a:ea typeface="DM Sans Medium" pitchFamily="34" charset="-122"/>
                <a:cs typeface="DM Sans Medium" pitchFamily="34" charset="-120"/>
              </a:rPr>
              <a:t>Key Takeaways</a:t>
            </a:r>
            <a:endParaRPr lang="en-US" sz="2000" dirty="0">
              <a:solidFill>
                <a:prstClr val="black"/>
              </a:solidFill>
              <a:latin typeface="Franklin Gothic Book" panose="020B0503020102020204" pitchFamily="34" charset="0"/>
            </a:endParaRPr>
          </a:p>
        </p:txBody>
      </p:sp>
      <p:sp>
        <p:nvSpPr>
          <p:cNvPr id="7" name="Text 4"/>
          <p:cNvSpPr/>
          <p:nvPr/>
        </p:nvSpPr>
        <p:spPr>
          <a:xfrm>
            <a:off x="1250454" y="4097635"/>
            <a:ext cx="10114757" cy="264617"/>
          </a:xfrm>
          <a:prstGeom prst="rect">
            <a:avLst/>
          </a:prstGeom>
          <a:noFill/>
          <a:ln/>
        </p:spPr>
        <p:txBody>
          <a:bodyPr wrap="none" lIns="0" tIns="0" rIns="0" bIns="0" rtlCol="0" anchor="t"/>
          <a:lstStyle/>
          <a:p>
            <a:pPr marL="285739" indent="-285739" defTabSz="761970">
              <a:lnSpc>
                <a:spcPts val="2083"/>
              </a:lnSpc>
              <a:buSzPct val="100000"/>
              <a:buFontTx/>
              <a:buChar char="•"/>
            </a:pPr>
            <a:r>
              <a:rPr lang="en-US" sz="2000" b="1" dirty="0">
                <a:solidFill>
                  <a:srgbClr val="000000"/>
                </a:solidFill>
                <a:latin typeface="Franklin Gothic Book" panose="020B0503020102020204" pitchFamily="34" charset="0"/>
                <a:ea typeface="Inter" pitchFamily="34" charset="-122"/>
                <a:cs typeface="Inter" pitchFamily="34" charset="-120"/>
              </a:rPr>
              <a:t>Confidence Boost:</a:t>
            </a:r>
            <a:r>
              <a:rPr lang="en-US" sz="2000" dirty="0">
                <a:solidFill>
                  <a:srgbClr val="000000"/>
                </a:solidFill>
                <a:latin typeface="Franklin Gothic Book" panose="020B0503020102020204" pitchFamily="34" charset="0"/>
                <a:ea typeface="Inter" pitchFamily="34" charset="-122"/>
                <a:cs typeface="Inter" pitchFamily="34" charset="-120"/>
              </a:rPr>
              <a:t> Tackling complex networking issues has significantly increased my confidence</a:t>
            </a:r>
          </a:p>
          <a:p>
            <a:pPr defTabSz="761970">
              <a:lnSpc>
                <a:spcPts val="2083"/>
              </a:lnSpc>
              <a:buSzPct val="100000"/>
            </a:pPr>
            <a:r>
              <a:rPr lang="en-US" sz="2000" dirty="0">
                <a:solidFill>
                  <a:srgbClr val="000000"/>
                </a:solidFill>
                <a:latin typeface="Franklin Gothic Book" panose="020B0503020102020204" pitchFamily="34" charset="0"/>
                <a:ea typeface="Inter" pitchFamily="34" charset="-122"/>
                <a:cs typeface="Inter" pitchFamily="34" charset="-120"/>
              </a:rPr>
              <a:t> in problem-solving.</a:t>
            </a:r>
            <a:endParaRPr lang="en-US" sz="2000" dirty="0">
              <a:solidFill>
                <a:prstClr val="black"/>
              </a:solidFill>
              <a:latin typeface="Franklin Gothic Book" panose="020B0503020102020204" pitchFamily="34" charset="0"/>
            </a:endParaRPr>
          </a:p>
        </p:txBody>
      </p:sp>
      <p:sp>
        <p:nvSpPr>
          <p:cNvPr id="8" name="Text 5"/>
          <p:cNvSpPr/>
          <p:nvPr/>
        </p:nvSpPr>
        <p:spPr>
          <a:xfrm>
            <a:off x="1272475" y="4628467"/>
            <a:ext cx="10114757" cy="264617"/>
          </a:xfrm>
          <a:prstGeom prst="rect">
            <a:avLst/>
          </a:prstGeom>
          <a:noFill/>
          <a:ln/>
        </p:spPr>
        <p:txBody>
          <a:bodyPr wrap="none" lIns="0" tIns="0" rIns="0" bIns="0" rtlCol="0" anchor="t"/>
          <a:lstStyle/>
          <a:p>
            <a:pPr marL="285739" indent="-285739" defTabSz="761970">
              <a:lnSpc>
                <a:spcPts val="2083"/>
              </a:lnSpc>
              <a:buSzPct val="100000"/>
              <a:buFontTx/>
              <a:buChar char="•"/>
            </a:pPr>
            <a:r>
              <a:rPr lang="en-US" sz="2000" b="1" dirty="0">
                <a:solidFill>
                  <a:srgbClr val="000000"/>
                </a:solidFill>
                <a:latin typeface="Franklin Gothic Book" panose="020B0503020102020204" pitchFamily="34" charset="0"/>
                <a:ea typeface="Inter" pitchFamily="34" charset="-122"/>
                <a:cs typeface="Inter" pitchFamily="34" charset="-120"/>
              </a:rPr>
              <a:t>Project Lifecycle Mastery:</a:t>
            </a:r>
            <a:r>
              <a:rPr lang="en-US" sz="2000" dirty="0">
                <a:solidFill>
                  <a:srgbClr val="000000"/>
                </a:solidFill>
                <a:latin typeface="Franklin Gothic Book" panose="020B0503020102020204" pitchFamily="34" charset="0"/>
                <a:ea typeface="Inter" pitchFamily="34" charset="-122"/>
                <a:cs typeface="Inter" pitchFamily="34" charset="-120"/>
              </a:rPr>
              <a:t> From initial setup to final reporting, I gained hands-on experience </a:t>
            </a:r>
          </a:p>
          <a:p>
            <a:pPr defTabSz="761970">
              <a:lnSpc>
                <a:spcPts val="2083"/>
              </a:lnSpc>
              <a:buSzPct val="100000"/>
            </a:pPr>
            <a:r>
              <a:rPr lang="en-US" sz="2000" dirty="0">
                <a:solidFill>
                  <a:srgbClr val="000000"/>
                </a:solidFill>
                <a:latin typeface="Franklin Gothic Book" panose="020B0503020102020204" pitchFamily="34" charset="0"/>
                <a:ea typeface="Inter" pitchFamily="34" charset="-122"/>
                <a:cs typeface="Inter" pitchFamily="34" charset="-120"/>
              </a:rPr>
              <a:t>managing a full project lifecycle.</a:t>
            </a:r>
            <a:endParaRPr lang="en-US" sz="2000" dirty="0">
              <a:solidFill>
                <a:prstClr val="black"/>
              </a:solidFill>
              <a:latin typeface="Franklin Gothic Book" panose="020B0503020102020204" pitchFamily="34" charset="0"/>
            </a:endParaRPr>
          </a:p>
        </p:txBody>
      </p:sp>
      <p:sp>
        <p:nvSpPr>
          <p:cNvPr id="9" name="Text 6"/>
          <p:cNvSpPr/>
          <p:nvPr/>
        </p:nvSpPr>
        <p:spPr>
          <a:xfrm>
            <a:off x="1250453" y="5194988"/>
            <a:ext cx="10114757" cy="264617"/>
          </a:xfrm>
          <a:prstGeom prst="rect">
            <a:avLst/>
          </a:prstGeom>
          <a:noFill/>
          <a:ln/>
        </p:spPr>
        <p:txBody>
          <a:bodyPr wrap="none" lIns="0" tIns="0" rIns="0" bIns="0" rtlCol="0" anchor="t"/>
          <a:lstStyle/>
          <a:p>
            <a:pPr marL="285739" indent="-285739" defTabSz="761970">
              <a:lnSpc>
                <a:spcPts val="2083"/>
              </a:lnSpc>
              <a:buSzPct val="100000"/>
              <a:buFontTx/>
              <a:buChar char="•"/>
            </a:pPr>
            <a:r>
              <a:rPr lang="en-US" sz="2000" b="1" dirty="0">
                <a:solidFill>
                  <a:srgbClr val="000000"/>
                </a:solidFill>
                <a:latin typeface="Franklin Gothic Book" panose="020B0503020102020204" pitchFamily="34" charset="0"/>
                <a:ea typeface="Inter" pitchFamily="34" charset="-122"/>
                <a:cs typeface="Inter" pitchFamily="34" charset="-120"/>
              </a:rPr>
              <a:t>Enhanced Skillset:</a:t>
            </a:r>
            <a:r>
              <a:rPr lang="en-US" sz="2000" dirty="0">
                <a:solidFill>
                  <a:srgbClr val="000000"/>
                </a:solidFill>
                <a:latin typeface="Franklin Gothic Book" panose="020B0503020102020204" pitchFamily="34" charset="0"/>
                <a:ea typeface="Inter" pitchFamily="34" charset="-122"/>
                <a:cs typeface="Inter" pitchFamily="34" charset="-120"/>
              </a:rPr>
              <a:t> Persistent research, systematic troubleshooting, and effective scripting are </a:t>
            </a:r>
          </a:p>
          <a:p>
            <a:pPr defTabSz="761970">
              <a:lnSpc>
                <a:spcPts val="2083"/>
              </a:lnSpc>
              <a:buSzPct val="100000"/>
            </a:pPr>
            <a:r>
              <a:rPr lang="en-US" sz="2000" dirty="0">
                <a:solidFill>
                  <a:srgbClr val="000000"/>
                </a:solidFill>
                <a:latin typeface="Franklin Gothic Book" panose="020B0503020102020204" pitchFamily="34" charset="0"/>
                <a:ea typeface="Inter" pitchFamily="34" charset="-122"/>
                <a:cs typeface="Inter" pitchFamily="34" charset="-120"/>
              </a:rPr>
              <a:t>now firmly embedded skills.</a:t>
            </a:r>
            <a:endParaRPr lang="en-US" sz="2000" dirty="0">
              <a:solidFill>
                <a:prstClr val="black"/>
              </a:solidFill>
              <a:latin typeface="Franklin Gothic Book" panose="020B0503020102020204" pitchFamily="34" charset="0"/>
            </a:endParaRPr>
          </a:p>
        </p:txBody>
      </p:sp>
      <p:sp>
        <p:nvSpPr>
          <p:cNvPr id="10" name="Text 7"/>
          <p:cNvSpPr/>
          <p:nvPr/>
        </p:nvSpPr>
        <p:spPr>
          <a:xfrm>
            <a:off x="1250454" y="5725820"/>
            <a:ext cx="10114757" cy="264617"/>
          </a:xfrm>
          <a:prstGeom prst="rect">
            <a:avLst/>
          </a:prstGeom>
          <a:noFill/>
          <a:ln/>
        </p:spPr>
        <p:txBody>
          <a:bodyPr wrap="none" lIns="0" tIns="0" rIns="0" bIns="0" rtlCol="0" anchor="t"/>
          <a:lstStyle/>
          <a:p>
            <a:pPr marL="285739" indent="-285739" defTabSz="761970">
              <a:lnSpc>
                <a:spcPts val="2083"/>
              </a:lnSpc>
              <a:buSzPct val="100000"/>
              <a:buFontTx/>
              <a:buChar char="•"/>
            </a:pPr>
            <a:r>
              <a:rPr lang="en-US" sz="2000" b="1" dirty="0">
                <a:solidFill>
                  <a:srgbClr val="000000"/>
                </a:solidFill>
                <a:latin typeface="Franklin Gothic Book" panose="020B0503020102020204" pitchFamily="34" charset="0"/>
                <a:ea typeface="Inter" pitchFamily="34" charset="-122"/>
                <a:cs typeface="Inter" pitchFamily="34" charset="-120"/>
              </a:rPr>
              <a:t>Career Readiness:</a:t>
            </a:r>
            <a:r>
              <a:rPr lang="en-US" sz="2000" dirty="0">
                <a:solidFill>
                  <a:srgbClr val="000000"/>
                </a:solidFill>
                <a:latin typeface="Franklin Gothic Book" panose="020B0503020102020204" pitchFamily="34" charset="0"/>
                <a:ea typeface="Inter" pitchFamily="34" charset="-122"/>
                <a:cs typeface="Inter" pitchFamily="34" charset="-120"/>
              </a:rPr>
              <a:t> I feel better equipped for roles in networking, system administration, and </a:t>
            </a:r>
          </a:p>
          <a:p>
            <a:pPr defTabSz="761970">
              <a:lnSpc>
                <a:spcPts val="2083"/>
              </a:lnSpc>
              <a:buSzPct val="100000"/>
            </a:pPr>
            <a:r>
              <a:rPr lang="en-US" sz="2000" dirty="0">
                <a:solidFill>
                  <a:srgbClr val="000000"/>
                </a:solidFill>
                <a:latin typeface="Franklin Gothic Book" panose="020B0503020102020204" pitchFamily="34" charset="0"/>
                <a:ea typeface="Inter" pitchFamily="34" charset="-122"/>
                <a:cs typeface="Inter" pitchFamily="34" charset="-120"/>
              </a:rPr>
              <a:t>related technical fields.</a:t>
            </a:r>
            <a:endParaRPr lang="en-US" sz="2000" dirty="0">
              <a:solidFill>
                <a:prstClr val="black"/>
              </a:solidFill>
              <a:latin typeface="Franklin Gothic Book" panose="020B0503020102020204" pitchFamily="34" charset="0"/>
            </a:endParaRPr>
          </a:p>
        </p:txBody>
      </p:sp>
      <p:sp>
        <p:nvSpPr>
          <p:cNvPr id="12" name="Rectangle 11">
            <a:extLst>
              <a:ext uri="{FF2B5EF4-FFF2-40B4-BE49-F238E27FC236}">
                <a16:creationId xmlns:a16="http://schemas.microsoft.com/office/drawing/2014/main" id="{03C628BD-C2DD-A5C6-4D9D-9FB9EC12062A}"/>
              </a:ext>
            </a:extLst>
          </p:cNvPr>
          <p:cNvSpPr/>
          <p:nvPr/>
        </p:nvSpPr>
        <p:spPr>
          <a:xfrm>
            <a:off x="10403240" y="6267175"/>
            <a:ext cx="1724789" cy="52972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1970"/>
            <a:endParaRPr lang="en-US" sz="1500">
              <a:solidFill>
                <a:prstClr val="white"/>
              </a:solidFill>
              <a:latin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690166"/>
            <a:ext cx="6840934" cy="516732"/>
          </a:xfrm>
          <a:prstGeom prst="rect">
            <a:avLst/>
          </a:prstGeom>
          <a:noFill/>
          <a:ln/>
        </p:spPr>
        <p:txBody>
          <a:bodyPr wrap="none" lIns="0" tIns="0" rIns="0" bIns="0" rtlCol="0" anchor="t"/>
          <a:lstStyle/>
          <a:p>
            <a:pPr defTabSz="761970">
              <a:lnSpc>
                <a:spcPts val="4042"/>
              </a:lnSpc>
            </a:pPr>
            <a:r>
              <a:rPr lang="en-US" sz="3250" dirty="0">
                <a:solidFill>
                  <a:srgbClr val="161613"/>
                </a:solidFill>
                <a:latin typeface="Franklin Gothic Book" panose="020B0503020102020204" pitchFamily="34" charset="0"/>
                <a:ea typeface="DM Sans Medium" pitchFamily="34" charset="-122"/>
                <a:cs typeface="DM Sans Medium" pitchFamily="34" charset="-120"/>
              </a:rPr>
              <a:t>Adhering to Engineering Excellence</a:t>
            </a:r>
            <a:endParaRPr lang="en-US" sz="3250" dirty="0">
              <a:solidFill>
                <a:prstClr val="black"/>
              </a:solidFill>
              <a:latin typeface="Franklin Gothic Book" panose="020B0503020102020204" pitchFamily="34" charset="0"/>
            </a:endParaRPr>
          </a:p>
        </p:txBody>
      </p:sp>
      <p:sp>
        <p:nvSpPr>
          <p:cNvPr id="3" name="Text 1"/>
          <p:cNvSpPr/>
          <p:nvPr/>
        </p:nvSpPr>
        <p:spPr>
          <a:xfrm>
            <a:off x="661492" y="1537594"/>
            <a:ext cx="10869018" cy="529233"/>
          </a:xfrm>
          <a:prstGeom prst="rect">
            <a:avLst/>
          </a:prstGeom>
          <a:noFill/>
          <a:ln/>
        </p:spPr>
        <p:txBody>
          <a:bodyPr wrap="square" lIns="0" tIns="0" rIns="0" bIns="0" rtlCol="0" anchor="t"/>
          <a:lstStyle/>
          <a:p>
            <a:pPr defTabSz="761970">
              <a:lnSpc>
                <a:spcPts val="2083"/>
              </a:lnSpc>
            </a:pPr>
            <a:r>
              <a:rPr lang="en-US" sz="2000" dirty="0">
                <a:solidFill>
                  <a:srgbClr val="161613"/>
                </a:solidFill>
                <a:latin typeface="Franklin Gothic Book" panose="020B0503020102020204" pitchFamily="34" charset="0"/>
                <a:ea typeface="Inter" pitchFamily="34" charset="-122"/>
                <a:cs typeface="Inter" pitchFamily="34" charset="-120"/>
              </a:rPr>
              <a:t>The project was executed with a strong commitment to established engineering standards, ensuring robustness, reliability, and academic rigour. This approach underpinned every stage, from initial setup to final data analysis.</a:t>
            </a:r>
            <a:endParaRPr lang="en-US" sz="2000" dirty="0">
              <a:solidFill>
                <a:prstClr val="black"/>
              </a:solidFill>
              <a:latin typeface="Franklin Gothic Book" panose="020B0503020102020204" pitchFamily="34" charset="0"/>
            </a:endParaRPr>
          </a:p>
        </p:txBody>
      </p:sp>
      <p:sp>
        <p:nvSpPr>
          <p:cNvPr id="4" name="Shape 2"/>
          <p:cNvSpPr/>
          <p:nvPr/>
        </p:nvSpPr>
        <p:spPr>
          <a:xfrm>
            <a:off x="661492" y="2500908"/>
            <a:ext cx="5372497" cy="165298"/>
          </a:xfrm>
          <a:prstGeom prst="roundRect">
            <a:avLst>
              <a:gd name="adj" fmla="val 15009"/>
            </a:avLst>
          </a:prstGeom>
          <a:solidFill>
            <a:srgbClr val="EDEBE3"/>
          </a:solidFill>
          <a:ln/>
        </p:spPr>
        <p:txBody>
          <a:bodyPr/>
          <a:lstStyle/>
          <a:p>
            <a:pPr defTabSz="761970"/>
            <a:endParaRPr lang="en-IN" sz="1500">
              <a:solidFill>
                <a:prstClr val="black"/>
              </a:solidFill>
              <a:latin typeface="Calibri" panose="020F0502020204030204"/>
            </a:endParaRPr>
          </a:p>
        </p:txBody>
      </p:sp>
      <p:sp>
        <p:nvSpPr>
          <p:cNvPr id="5" name="Text 3"/>
          <p:cNvSpPr/>
          <p:nvPr/>
        </p:nvSpPr>
        <p:spPr>
          <a:xfrm>
            <a:off x="826790" y="2831505"/>
            <a:ext cx="2067421" cy="258465"/>
          </a:xfrm>
          <a:prstGeom prst="rect">
            <a:avLst/>
          </a:prstGeom>
          <a:noFill/>
          <a:ln/>
        </p:spPr>
        <p:txBody>
          <a:bodyPr wrap="none" lIns="0" tIns="0" rIns="0" bIns="0" rtlCol="0" anchor="t"/>
          <a:lstStyle/>
          <a:p>
            <a:pPr defTabSz="761970">
              <a:lnSpc>
                <a:spcPts val="2000"/>
              </a:lnSpc>
            </a:pPr>
            <a:r>
              <a:rPr lang="en-US" sz="2000" dirty="0">
                <a:solidFill>
                  <a:srgbClr val="161613"/>
                </a:solidFill>
                <a:latin typeface="Franklin Gothic Book" panose="020B0503020102020204" pitchFamily="34" charset="0"/>
                <a:ea typeface="DM Sans Medium" pitchFamily="34" charset="-122"/>
                <a:cs typeface="DM Sans Medium" pitchFamily="34" charset="-120"/>
              </a:rPr>
              <a:t>RFC Compliance</a:t>
            </a:r>
            <a:endParaRPr lang="en-US" sz="2000" dirty="0">
              <a:solidFill>
                <a:prstClr val="black"/>
              </a:solidFill>
              <a:latin typeface="Franklin Gothic Book" panose="020B0503020102020204" pitchFamily="34" charset="0"/>
            </a:endParaRPr>
          </a:p>
        </p:txBody>
      </p:sp>
      <p:sp>
        <p:nvSpPr>
          <p:cNvPr id="6" name="Text 4"/>
          <p:cNvSpPr/>
          <p:nvPr/>
        </p:nvSpPr>
        <p:spPr>
          <a:xfrm>
            <a:off x="826790" y="3189189"/>
            <a:ext cx="5041900" cy="793849"/>
          </a:xfrm>
          <a:prstGeom prst="rect">
            <a:avLst/>
          </a:prstGeom>
          <a:noFill/>
          <a:ln/>
        </p:spPr>
        <p:txBody>
          <a:bodyPr wrap="square" lIns="0" tIns="0" rIns="0" bIns="0" rtlCol="0" anchor="t"/>
          <a:lstStyle/>
          <a:p>
            <a:pPr defTabSz="761970">
              <a:lnSpc>
                <a:spcPts val="2083"/>
              </a:lnSpc>
            </a:pPr>
            <a:r>
              <a:rPr lang="en-US" sz="2000" dirty="0">
                <a:solidFill>
                  <a:srgbClr val="161613"/>
                </a:solidFill>
                <a:latin typeface="Franklin Gothic Book" panose="020B0503020102020204" pitchFamily="34" charset="0"/>
                <a:ea typeface="Inter" pitchFamily="34" charset="-122"/>
                <a:cs typeface="Inter" pitchFamily="34" charset="-120"/>
              </a:rPr>
              <a:t>Server setup and testing rigorously adhered to relevant DNS RFC protocols, ensuring a standards-compliant and interoperable solution.</a:t>
            </a:r>
            <a:endParaRPr lang="en-US" sz="2000" dirty="0">
              <a:solidFill>
                <a:prstClr val="black"/>
              </a:solidFill>
              <a:latin typeface="Franklin Gothic Book" panose="020B0503020102020204" pitchFamily="34" charset="0"/>
            </a:endParaRPr>
          </a:p>
        </p:txBody>
      </p:sp>
      <p:sp>
        <p:nvSpPr>
          <p:cNvPr id="7" name="Shape 5"/>
          <p:cNvSpPr/>
          <p:nvPr/>
        </p:nvSpPr>
        <p:spPr>
          <a:xfrm>
            <a:off x="6158012" y="2252861"/>
            <a:ext cx="5372497" cy="165298"/>
          </a:xfrm>
          <a:prstGeom prst="roundRect">
            <a:avLst>
              <a:gd name="adj" fmla="val 15009"/>
            </a:avLst>
          </a:prstGeom>
          <a:solidFill>
            <a:srgbClr val="EDEBE3"/>
          </a:solidFill>
          <a:ln/>
        </p:spPr>
        <p:txBody>
          <a:bodyPr/>
          <a:lstStyle/>
          <a:p>
            <a:pPr defTabSz="761970"/>
            <a:endParaRPr lang="en-IN" sz="1500">
              <a:solidFill>
                <a:prstClr val="black"/>
              </a:solidFill>
              <a:latin typeface="Calibri" panose="020F0502020204030204"/>
            </a:endParaRPr>
          </a:p>
        </p:txBody>
      </p:sp>
      <p:sp>
        <p:nvSpPr>
          <p:cNvPr id="8" name="Text 6"/>
          <p:cNvSpPr/>
          <p:nvPr/>
        </p:nvSpPr>
        <p:spPr>
          <a:xfrm>
            <a:off x="6323310" y="2583458"/>
            <a:ext cx="2268240" cy="258465"/>
          </a:xfrm>
          <a:prstGeom prst="rect">
            <a:avLst/>
          </a:prstGeom>
          <a:noFill/>
          <a:ln/>
        </p:spPr>
        <p:txBody>
          <a:bodyPr wrap="none" lIns="0" tIns="0" rIns="0" bIns="0" rtlCol="0" anchor="t"/>
          <a:lstStyle/>
          <a:p>
            <a:pPr defTabSz="761970">
              <a:lnSpc>
                <a:spcPts val="2000"/>
              </a:lnSpc>
            </a:pPr>
            <a:r>
              <a:rPr lang="en-US" sz="2000" dirty="0">
                <a:solidFill>
                  <a:srgbClr val="161613"/>
                </a:solidFill>
                <a:latin typeface="Franklin Gothic Book" panose="020B0503020102020204" pitchFamily="34" charset="0"/>
                <a:ea typeface="DM Sans Medium" pitchFamily="34" charset="-122"/>
                <a:cs typeface="DM Sans Medium" pitchFamily="34" charset="-120"/>
              </a:rPr>
              <a:t>Security Best Practices</a:t>
            </a:r>
            <a:endParaRPr lang="en-US" sz="2000" dirty="0">
              <a:solidFill>
                <a:prstClr val="black"/>
              </a:solidFill>
              <a:latin typeface="Franklin Gothic Book" panose="020B0503020102020204" pitchFamily="34" charset="0"/>
            </a:endParaRPr>
          </a:p>
        </p:txBody>
      </p:sp>
      <p:sp>
        <p:nvSpPr>
          <p:cNvPr id="9" name="Text 7"/>
          <p:cNvSpPr/>
          <p:nvPr/>
        </p:nvSpPr>
        <p:spPr>
          <a:xfrm>
            <a:off x="6323310" y="2941142"/>
            <a:ext cx="5041900" cy="793849"/>
          </a:xfrm>
          <a:prstGeom prst="rect">
            <a:avLst/>
          </a:prstGeom>
          <a:noFill/>
          <a:ln/>
        </p:spPr>
        <p:txBody>
          <a:bodyPr wrap="square" lIns="0" tIns="0" rIns="0" bIns="0" rtlCol="0" anchor="t"/>
          <a:lstStyle/>
          <a:p>
            <a:pPr defTabSz="761970">
              <a:lnSpc>
                <a:spcPts val="2083"/>
              </a:lnSpc>
            </a:pPr>
            <a:r>
              <a:rPr lang="en-US" sz="2000" dirty="0">
                <a:solidFill>
                  <a:srgbClr val="161613"/>
                </a:solidFill>
                <a:latin typeface="Franklin Gothic Book" panose="020B0503020102020204" pitchFamily="34" charset="0"/>
                <a:ea typeface="Inter" pitchFamily="34" charset="-122"/>
                <a:cs typeface="Inter" pitchFamily="34" charset="-120"/>
              </a:rPr>
              <a:t>Applied industry best practices in DNS security, including stringent access control mechanisms and comprehensive logging for auditing and incident response.</a:t>
            </a:r>
            <a:endParaRPr lang="en-US" sz="2000" dirty="0">
              <a:solidFill>
                <a:prstClr val="black"/>
              </a:solidFill>
              <a:latin typeface="Franklin Gothic Book" panose="020B0503020102020204" pitchFamily="34" charset="0"/>
            </a:endParaRPr>
          </a:p>
        </p:txBody>
      </p:sp>
      <p:sp>
        <p:nvSpPr>
          <p:cNvPr id="10" name="Shape 8"/>
          <p:cNvSpPr/>
          <p:nvPr/>
        </p:nvSpPr>
        <p:spPr>
          <a:xfrm>
            <a:off x="661492" y="4520407"/>
            <a:ext cx="5372497" cy="165298"/>
          </a:xfrm>
          <a:prstGeom prst="roundRect">
            <a:avLst>
              <a:gd name="adj" fmla="val 15009"/>
            </a:avLst>
          </a:prstGeom>
          <a:solidFill>
            <a:srgbClr val="EDEBE3"/>
          </a:solidFill>
          <a:ln/>
        </p:spPr>
        <p:txBody>
          <a:bodyPr/>
          <a:lstStyle/>
          <a:p>
            <a:pPr defTabSz="761970"/>
            <a:endParaRPr lang="en-IN" sz="1500">
              <a:solidFill>
                <a:prstClr val="black"/>
              </a:solidFill>
              <a:latin typeface="Calibri" panose="020F0502020204030204"/>
            </a:endParaRPr>
          </a:p>
        </p:txBody>
      </p:sp>
      <p:sp>
        <p:nvSpPr>
          <p:cNvPr id="11" name="Text 9"/>
          <p:cNvSpPr/>
          <p:nvPr/>
        </p:nvSpPr>
        <p:spPr>
          <a:xfrm>
            <a:off x="826790" y="4851003"/>
            <a:ext cx="3248323" cy="258465"/>
          </a:xfrm>
          <a:prstGeom prst="rect">
            <a:avLst/>
          </a:prstGeom>
          <a:noFill/>
          <a:ln/>
        </p:spPr>
        <p:txBody>
          <a:bodyPr wrap="none" lIns="0" tIns="0" rIns="0" bIns="0" rtlCol="0" anchor="t"/>
          <a:lstStyle/>
          <a:p>
            <a:pPr defTabSz="761970">
              <a:lnSpc>
                <a:spcPts val="2000"/>
              </a:lnSpc>
            </a:pPr>
            <a:r>
              <a:rPr lang="en-US" sz="2000" dirty="0">
                <a:solidFill>
                  <a:srgbClr val="161613"/>
                </a:solidFill>
                <a:latin typeface="Franklin Gothic Book" panose="020B0503020102020204" pitchFamily="34" charset="0"/>
                <a:ea typeface="DM Sans Medium" pitchFamily="34" charset="-122"/>
                <a:cs typeface="DM Sans Medium" pitchFamily="34" charset="-120"/>
              </a:rPr>
              <a:t>Reproducibility &amp; Version Control</a:t>
            </a:r>
            <a:endParaRPr lang="en-US" sz="2000" dirty="0">
              <a:solidFill>
                <a:prstClr val="black"/>
              </a:solidFill>
              <a:latin typeface="Franklin Gothic Book" panose="020B0503020102020204" pitchFamily="34" charset="0"/>
            </a:endParaRPr>
          </a:p>
        </p:txBody>
      </p:sp>
      <p:sp>
        <p:nvSpPr>
          <p:cNvPr id="12" name="Text 10"/>
          <p:cNvSpPr/>
          <p:nvPr/>
        </p:nvSpPr>
        <p:spPr>
          <a:xfrm>
            <a:off x="826790" y="5208687"/>
            <a:ext cx="5041900" cy="793849"/>
          </a:xfrm>
          <a:prstGeom prst="rect">
            <a:avLst/>
          </a:prstGeom>
          <a:noFill/>
          <a:ln/>
        </p:spPr>
        <p:txBody>
          <a:bodyPr wrap="square" lIns="0" tIns="0" rIns="0" bIns="0" rtlCol="0" anchor="t"/>
          <a:lstStyle/>
          <a:p>
            <a:pPr defTabSz="761970">
              <a:lnSpc>
                <a:spcPts val="2083"/>
              </a:lnSpc>
            </a:pPr>
            <a:r>
              <a:rPr lang="en-US" sz="2000" dirty="0">
                <a:solidFill>
                  <a:srgbClr val="161613"/>
                </a:solidFill>
                <a:latin typeface="Franklin Gothic Book" panose="020B0503020102020204" pitchFamily="34" charset="0"/>
                <a:ea typeface="Inter" pitchFamily="34" charset="-122"/>
                <a:cs typeface="Inter" pitchFamily="34" charset="-120"/>
              </a:rPr>
              <a:t>Ensured full reproducibility of the project environment and results through meticulously documented procedures and strict version control for all configurations and scripts.</a:t>
            </a:r>
            <a:endParaRPr lang="en-US" sz="2000" dirty="0">
              <a:solidFill>
                <a:prstClr val="black"/>
              </a:solidFill>
              <a:latin typeface="Franklin Gothic Book" panose="020B0503020102020204" pitchFamily="34" charset="0"/>
            </a:endParaRPr>
          </a:p>
        </p:txBody>
      </p:sp>
      <p:sp>
        <p:nvSpPr>
          <p:cNvPr id="13" name="Shape 11"/>
          <p:cNvSpPr/>
          <p:nvPr/>
        </p:nvSpPr>
        <p:spPr>
          <a:xfrm>
            <a:off x="6158012" y="4272359"/>
            <a:ext cx="5372497" cy="165298"/>
          </a:xfrm>
          <a:prstGeom prst="roundRect">
            <a:avLst>
              <a:gd name="adj" fmla="val 15009"/>
            </a:avLst>
          </a:prstGeom>
          <a:solidFill>
            <a:srgbClr val="EDEBE3"/>
          </a:solidFill>
          <a:ln/>
        </p:spPr>
        <p:txBody>
          <a:bodyPr/>
          <a:lstStyle/>
          <a:p>
            <a:pPr defTabSz="761970"/>
            <a:endParaRPr lang="en-IN" sz="1500">
              <a:solidFill>
                <a:prstClr val="black"/>
              </a:solidFill>
              <a:latin typeface="Calibri" panose="020F0502020204030204"/>
            </a:endParaRPr>
          </a:p>
        </p:txBody>
      </p:sp>
      <p:sp>
        <p:nvSpPr>
          <p:cNvPr id="14" name="Text 12"/>
          <p:cNvSpPr/>
          <p:nvPr/>
        </p:nvSpPr>
        <p:spPr>
          <a:xfrm>
            <a:off x="6323310" y="4602957"/>
            <a:ext cx="2642593" cy="258465"/>
          </a:xfrm>
          <a:prstGeom prst="rect">
            <a:avLst/>
          </a:prstGeom>
          <a:noFill/>
          <a:ln/>
        </p:spPr>
        <p:txBody>
          <a:bodyPr wrap="none" lIns="0" tIns="0" rIns="0" bIns="0" rtlCol="0" anchor="t"/>
          <a:lstStyle/>
          <a:p>
            <a:pPr defTabSz="761970">
              <a:lnSpc>
                <a:spcPts val="2000"/>
              </a:lnSpc>
            </a:pPr>
            <a:r>
              <a:rPr lang="en-US" sz="2000" dirty="0">
                <a:solidFill>
                  <a:srgbClr val="161613"/>
                </a:solidFill>
                <a:latin typeface="Franklin Gothic Book" panose="020B0503020102020204" pitchFamily="34" charset="0"/>
                <a:ea typeface="DM Sans Medium" pitchFamily="34" charset="-122"/>
                <a:cs typeface="DM Sans Medium" pitchFamily="34" charset="-120"/>
              </a:rPr>
              <a:t>Systematic Data Collection</a:t>
            </a:r>
            <a:endParaRPr lang="en-US" sz="2000" dirty="0">
              <a:solidFill>
                <a:prstClr val="black"/>
              </a:solidFill>
              <a:latin typeface="Franklin Gothic Book" panose="020B0503020102020204" pitchFamily="34" charset="0"/>
            </a:endParaRPr>
          </a:p>
        </p:txBody>
      </p:sp>
      <p:sp>
        <p:nvSpPr>
          <p:cNvPr id="15" name="Text 13"/>
          <p:cNvSpPr/>
          <p:nvPr/>
        </p:nvSpPr>
        <p:spPr>
          <a:xfrm>
            <a:off x="6323310" y="4960641"/>
            <a:ext cx="5041900" cy="793849"/>
          </a:xfrm>
          <a:prstGeom prst="rect">
            <a:avLst/>
          </a:prstGeom>
          <a:noFill/>
          <a:ln/>
        </p:spPr>
        <p:txBody>
          <a:bodyPr wrap="square" lIns="0" tIns="0" rIns="0" bIns="0" rtlCol="0" anchor="t"/>
          <a:lstStyle/>
          <a:p>
            <a:pPr defTabSz="761970">
              <a:lnSpc>
                <a:spcPts val="2083"/>
              </a:lnSpc>
            </a:pPr>
            <a:r>
              <a:rPr lang="en-US" sz="2000" dirty="0">
                <a:solidFill>
                  <a:srgbClr val="161613"/>
                </a:solidFill>
                <a:latin typeface="Franklin Gothic Book" panose="020B0503020102020204" pitchFamily="34" charset="0"/>
                <a:ea typeface="Inter" pitchFamily="34" charset="-122"/>
                <a:cs typeface="Inter" pitchFamily="34" charset="-120"/>
              </a:rPr>
              <a:t>Employed systematic testing methodologies to collect unbiased data, forming the foundation for accurate analysis and drawing valid conclusions.</a:t>
            </a:r>
            <a:endParaRPr lang="en-US" sz="2000" dirty="0">
              <a:solidFill>
                <a:prstClr val="black"/>
              </a:solidFill>
              <a:latin typeface="Franklin Gothic Book" panose="020B0503020102020204" pitchFamily="34" charset="0"/>
            </a:endParaRPr>
          </a:p>
        </p:txBody>
      </p:sp>
      <p:sp>
        <p:nvSpPr>
          <p:cNvPr id="16" name="Rectangle 15">
            <a:extLst>
              <a:ext uri="{FF2B5EF4-FFF2-40B4-BE49-F238E27FC236}">
                <a16:creationId xmlns:a16="http://schemas.microsoft.com/office/drawing/2014/main" id="{A8227252-6ECC-F5AE-F5E0-38139A83AC57}"/>
              </a:ext>
            </a:extLst>
          </p:cNvPr>
          <p:cNvSpPr/>
          <p:nvPr/>
        </p:nvSpPr>
        <p:spPr>
          <a:xfrm>
            <a:off x="9891347" y="6291858"/>
            <a:ext cx="2300653" cy="5292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1970"/>
            <a:endParaRPr lang="en-US" sz="1500">
              <a:solidFill>
                <a:prstClr val="white"/>
              </a:solidFill>
              <a:latin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371600" y="685800"/>
            <a:ext cx="4297680" cy="5760720"/>
          </a:xfrm>
          <a:noFill/>
        </p:spPr>
        <p:txBody>
          <a:bodyPr>
            <a:noAutofit/>
          </a:bodyPr>
          <a:lstStyle/>
          <a:p>
            <a:r>
              <a:rPr lang="en-US" dirty="0"/>
              <a:t>ABSTRACT</a:t>
            </a:r>
          </a:p>
        </p:txBody>
      </p:sp>
      <p:sp>
        <p:nvSpPr>
          <p:cNvPr id="3" name="Content Placeholder 2" descr="che">
            <a:extLst>
              <a:ext uri="{FF2B5EF4-FFF2-40B4-BE49-F238E27FC236}">
                <a16:creationId xmlns:a16="http://schemas.microsoft.com/office/drawing/2014/main" id="{9BEA8735-F1DC-1DE6-0A38-429B2F660F8A}"/>
              </a:ext>
            </a:extLst>
          </p:cNvPr>
          <p:cNvSpPr>
            <a:spLocks noGrp="1"/>
          </p:cNvSpPr>
          <p:nvPr>
            <p:ph idx="1"/>
          </p:nvPr>
        </p:nvSpPr>
        <p:spPr>
          <a:xfrm>
            <a:off x="1310642" y="1767349"/>
            <a:ext cx="5212080" cy="5760720"/>
          </a:xfrm>
          <a:noFill/>
        </p:spPr>
        <p:txBody>
          <a:bodyPr/>
          <a:lstStyle/>
          <a:p>
            <a:pPr marL="0" indent="0">
              <a:buNone/>
            </a:pPr>
            <a:r>
              <a:rPr lang="en-US" dirty="0">
                <a:latin typeface="Amasis MT Pro Medium" panose="02040604050005020304" pitchFamily="18" charset="0"/>
              </a:rPr>
              <a:t>Introduction to DNS</a:t>
            </a:r>
          </a:p>
          <a:p>
            <a:pPr marL="0" indent="0">
              <a:buNone/>
            </a:pPr>
            <a:r>
              <a:rPr lang="en-US" dirty="0">
                <a:latin typeface="Amasis MT Pro Medium" panose="02040604050005020304" pitchFamily="18" charset="0"/>
              </a:rPr>
              <a:t>Internal vs External DNS Resolution</a:t>
            </a:r>
          </a:p>
          <a:p>
            <a:pPr marL="0" indent="0">
              <a:buNone/>
            </a:pPr>
            <a:r>
              <a:rPr lang="en-US" dirty="0">
                <a:latin typeface="Amasis MT Pro Medium" panose="02040604050005020304" pitchFamily="18" charset="0"/>
              </a:rPr>
              <a:t>Definition of response time and cache hits</a:t>
            </a:r>
          </a:p>
          <a:p>
            <a:pPr marL="0" indent="0">
              <a:buNone/>
            </a:pPr>
            <a:r>
              <a:rPr lang="en-US" dirty="0">
                <a:latin typeface="Amasis MT Pro Medium" panose="02040604050005020304" pitchFamily="18" charset="0"/>
              </a:rPr>
              <a:t>IPS vs custom DNS</a:t>
            </a:r>
          </a:p>
          <a:p>
            <a:pPr marL="0" indent="0">
              <a:buNone/>
            </a:pPr>
            <a:r>
              <a:rPr lang="en-US" dirty="0">
                <a:latin typeface="Amasis MT Pro Medium" panose="02040604050005020304" pitchFamily="18" charset="0"/>
              </a:rPr>
              <a:t>Tools and techniques used</a:t>
            </a:r>
          </a:p>
          <a:p>
            <a:pPr marL="0" indent="0">
              <a:buNone/>
            </a:pPr>
            <a:r>
              <a:rPr lang="en-US" dirty="0">
                <a:latin typeface="Amasis MT Pro Medium" panose="02040604050005020304" pitchFamily="18" charset="0"/>
              </a:rPr>
              <a:t>Testing with </a:t>
            </a:r>
            <a:r>
              <a:rPr lang="en-US" dirty="0" err="1">
                <a:latin typeface="Amasis MT Pro Medium" panose="02040604050005020304" pitchFamily="18" charset="0"/>
              </a:rPr>
              <a:t>nslookup</a:t>
            </a:r>
            <a:endParaRPr lang="en-US" dirty="0">
              <a:latin typeface="Amasis MT Pro Medium" panose="02040604050005020304" pitchFamily="18" charset="0"/>
            </a:endParaRPr>
          </a:p>
          <a:p>
            <a:pPr marL="0" indent="0">
              <a:buNone/>
            </a:pPr>
            <a:r>
              <a:rPr lang="en-US" dirty="0">
                <a:latin typeface="Amasis MT Pro Medium" panose="02040604050005020304" pitchFamily="18" charset="0"/>
              </a:rPr>
              <a:t>Result summary</a:t>
            </a:r>
          </a:p>
          <a:p>
            <a:pPr marL="0" indent="0">
              <a:buNone/>
            </a:pPr>
            <a:r>
              <a:rPr lang="en-US" dirty="0">
                <a:latin typeface="Amasis MT Pro Medium" panose="02040604050005020304" pitchFamily="18" charset="0"/>
              </a:rPr>
              <a:t>Conclusion</a:t>
            </a:r>
          </a:p>
        </p:txBody>
      </p:sp>
      <p:pic>
        <p:nvPicPr>
          <p:cNvPr id="2050" name="Picture 2" descr="15 DNS Best Practices for Security and Performance">
            <a:extLst>
              <a:ext uri="{FF2B5EF4-FFF2-40B4-BE49-F238E27FC236}">
                <a16:creationId xmlns:a16="http://schemas.microsoft.com/office/drawing/2014/main" id="{66A06C0A-775B-6759-FF8A-9154F49B2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7518" y="1361863"/>
            <a:ext cx="5292702" cy="289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552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082873"/>
            <a:ext cx="9529564" cy="516732"/>
          </a:xfrm>
          <a:prstGeom prst="rect">
            <a:avLst/>
          </a:prstGeom>
          <a:noFill/>
          <a:ln/>
        </p:spPr>
        <p:txBody>
          <a:bodyPr wrap="none" lIns="0" tIns="0" rIns="0" bIns="0" rtlCol="0" anchor="t"/>
          <a:lstStyle/>
          <a:p>
            <a:pPr defTabSz="761970">
              <a:lnSpc>
                <a:spcPts val="4042"/>
              </a:lnSpc>
            </a:pPr>
            <a:r>
              <a:rPr lang="en-US" sz="3250" dirty="0">
                <a:solidFill>
                  <a:srgbClr val="161613"/>
                </a:solidFill>
                <a:latin typeface="Franklin Gothic Book" panose="020B0503020102020204" pitchFamily="34" charset="0"/>
                <a:ea typeface="DM Sans Medium" pitchFamily="34" charset="-122"/>
                <a:cs typeface="DM Sans Medium" pitchFamily="34" charset="-120"/>
              </a:rPr>
              <a:t>Industry Insights: The Evolving Landscape of DNS</a:t>
            </a:r>
            <a:endParaRPr lang="en-US" sz="3250" dirty="0">
              <a:solidFill>
                <a:prstClr val="black"/>
              </a:solidFill>
              <a:latin typeface="Franklin Gothic Book" panose="020B0503020102020204" pitchFamily="34" charset="0"/>
            </a:endParaRPr>
          </a:p>
        </p:txBody>
      </p:sp>
      <p:sp>
        <p:nvSpPr>
          <p:cNvPr id="3" name="Text 1"/>
          <p:cNvSpPr/>
          <p:nvPr/>
        </p:nvSpPr>
        <p:spPr>
          <a:xfrm>
            <a:off x="661492" y="1764903"/>
            <a:ext cx="10869018" cy="694631"/>
          </a:xfrm>
          <a:prstGeom prst="rect">
            <a:avLst/>
          </a:prstGeom>
          <a:noFill/>
          <a:ln/>
        </p:spPr>
        <p:txBody>
          <a:bodyPr wrap="square" lIns="0" tIns="0" rIns="0" bIns="0" rtlCol="0" anchor="t"/>
          <a:lstStyle/>
          <a:p>
            <a:pPr defTabSz="761970">
              <a:lnSpc>
                <a:spcPts val="2083"/>
              </a:lnSpc>
            </a:pPr>
            <a:r>
              <a:rPr lang="en-US" sz="2000" dirty="0">
                <a:solidFill>
                  <a:srgbClr val="161613"/>
                </a:solidFill>
                <a:latin typeface="Franklin Gothic Book" panose="020B0503020102020204" pitchFamily="34" charset="0"/>
                <a:ea typeface="Inter" pitchFamily="34" charset="-122"/>
                <a:cs typeface="Inter" pitchFamily="34" charset="-120"/>
              </a:rPr>
              <a:t>Beyond the technical implementation, this project offered valuable insights into the broader implications of DNS within modern industry, highlighting critical considerations for network architects and service providers.</a:t>
            </a:r>
            <a:endParaRPr lang="en-US" sz="2000" dirty="0">
              <a:solidFill>
                <a:prstClr val="black"/>
              </a:solidFill>
              <a:latin typeface="Franklin Gothic Book" panose="020B0503020102020204" pitchFamily="34" charset="0"/>
            </a:endParaRPr>
          </a:p>
        </p:txBody>
      </p:sp>
      <p:sp>
        <p:nvSpPr>
          <p:cNvPr id="4" name="Shape 2"/>
          <p:cNvSpPr/>
          <p:nvPr/>
        </p:nvSpPr>
        <p:spPr>
          <a:xfrm>
            <a:off x="661492" y="2645568"/>
            <a:ext cx="5351859" cy="1482130"/>
          </a:xfrm>
          <a:prstGeom prst="roundRect">
            <a:avLst>
              <a:gd name="adj" fmla="val 1674"/>
            </a:avLst>
          </a:prstGeom>
          <a:solidFill>
            <a:srgbClr val="EDEBE3"/>
          </a:solidFill>
          <a:ln/>
        </p:spPr>
        <p:txBody>
          <a:bodyPr/>
          <a:lstStyle/>
          <a:p>
            <a:pPr defTabSz="761970"/>
            <a:endParaRPr lang="en-IN" sz="1500">
              <a:solidFill>
                <a:prstClr val="black"/>
              </a:solidFill>
              <a:latin typeface="Calibri" panose="020F0502020204030204"/>
            </a:endParaRPr>
          </a:p>
        </p:txBody>
      </p:sp>
      <p:sp>
        <p:nvSpPr>
          <p:cNvPr id="5" name="Text 3"/>
          <p:cNvSpPr/>
          <p:nvPr/>
        </p:nvSpPr>
        <p:spPr>
          <a:xfrm>
            <a:off x="826790" y="2810868"/>
            <a:ext cx="2576612" cy="258465"/>
          </a:xfrm>
          <a:prstGeom prst="rect">
            <a:avLst/>
          </a:prstGeom>
          <a:noFill/>
          <a:ln/>
        </p:spPr>
        <p:txBody>
          <a:bodyPr wrap="none" lIns="0" tIns="0" rIns="0" bIns="0" rtlCol="0" anchor="t"/>
          <a:lstStyle/>
          <a:p>
            <a:pPr defTabSz="761970">
              <a:lnSpc>
                <a:spcPts val="2000"/>
              </a:lnSpc>
            </a:pPr>
            <a:r>
              <a:rPr lang="en-US" sz="2000" dirty="0">
                <a:solidFill>
                  <a:srgbClr val="161613"/>
                </a:solidFill>
                <a:latin typeface="Franklin Gothic Book" panose="020B0503020102020204" pitchFamily="34" charset="0"/>
                <a:ea typeface="DM Sans Medium" pitchFamily="34" charset="-122"/>
                <a:cs typeface="DM Sans Medium" pitchFamily="34" charset="-120"/>
              </a:rPr>
              <a:t>Performance is Paramount</a:t>
            </a:r>
            <a:endParaRPr lang="en-US" sz="2000" dirty="0">
              <a:solidFill>
                <a:prstClr val="black"/>
              </a:solidFill>
              <a:latin typeface="Franklin Gothic Book" panose="020B0503020102020204" pitchFamily="34" charset="0"/>
            </a:endParaRPr>
          </a:p>
        </p:txBody>
      </p:sp>
      <p:sp>
        <p:nvSpPr>
          <p:cNvPr id="6" name="Text 4"/>
          <p:cNvSpPr/>
          <p:nvPr/>
        </p:nvSpPr>
        <p:spPr>
          <a:xfrm>
            <a:off x="826790" y="3168551"/>
            <a:ext cx="5021263" cy="793849"/>
          </a:xfrm>
          <a:prstGeom prst="rect">
            <a:avLst/>
          </a:prstGeom>
          <a:noFill/>
          <a:ln/>
        </p:spPr>
        <p:txBody>
          <a:bodyPr wrap="square" lIns="0" tIns="0" rIns="0" bIns="0" rtlCol="0" anchor="t"/>
          <a:lstStyle/>
          <a:p>
            <a:pPr defTabSz="761970">
              <a:lnSpc>
                <a:spcPts val="2083"/>
              </a:lnSpc>
            </a:pPr>
            <a:r>
              <a:rPr lang="en-US" sz="2000" dirty="0">
                <a:solidFill>
                  <a:srgbClr val="161613"/>
                </a:solidFill>
                <a:latin typeface="Franklin Gothic Book" panose="020B0503020102020204" pitchFamily="34" charset="0"/>
                <a:ea typeface="Inter" pitchFamily="34" charset="-122"/>
                <a:cs typeface="Inter" pitchFamily="34" charset="-120"/>
              </a:rPr>
              <a:t>Demonstrated that DNS performance is a critical factor directly impacting user experience, particularly in high-availability and latency-sensitive network environments.</a:t>
            </a:r>
            <a:endParaRPr lang="en-US" sz="2000" dirty="0">
              <a:solidFill>
                <a:prstClr val="black"/>
              </a:solidFill>
              <a:latin typeface="Franklin Gothic Book" panose="020B0503020102020204" pitchFamily="34" charset="0"/>
            </a:endParaRPr>
          </a:p>
        </p:txBody>
      </p:sp>
      <p:sp>
        <p:nvSpPr>
          <p:cNvPr id="7" name="Shape 5"/>
          <p:cNvSpPr/>
          <p:nvPr/>
        </p:nvSpPr>
        <p:spPr>
          <a:xfrm>
            <a:off x="6178650" y="2645568"/>
            <a:ext cx="5351859" cy="1482130"/>
          </a:xfrm>
          <a:prstGeom prst="roundRect">
            <a:avLst>
              <a:gd name="adj" fmla="val 1674"/>
            </a:avLst>
          </a:prstGeom>
          <a:solidFill>
            <a:srgbClr val="EDEBE3"/>
          </a:solidFill>
          <a:ln/>
        </p:spPr>
        <p:txBody>
          <a:bodyPr/>
          <a:lstStyle/>
          <a:p>
            <a:pPr defTabSz="761970"/>
            <a:endParaRPr lang="en-IN" sz="1500">
              <a:solidFill>
                <a:prstClr val="black"/>
              </a:solidFill>
              <a:latin typeface="Calibri" panose="020F0502020204030204"/>
            </a:endParaRPr>
          </a:p>
        </p:txBody>
      </p:sp>
      <p:sp>
        <p:nvSpPr>
          <p:cNvPr id="8" name="Text 6"/>
          <p:cNvSpPr/>
          <p:nvPr/>
        </p:nvSpPr>
        <p:spPr>
          <a:xfrm>
            <a:off x="6343948" y="2810868"/>
            <a:ext cx="2352774" cy="258465"/>
          </a:xfrm>
          <a:prstGeom prst="rect">
            <a:avLst/>
          </a:prstGeom>
          <a:noFill/>
          <a:ln/>
        </p:spPr>
        <p:txBody>
          <a:bodyPr wrap="none" lIns="0" tIns="0" rIns="0" bIns="0" rtlCol="0" anchor="t"/>
          <a:lstStyle/>
          <a:p>
            <a:pPr defTabSz="761970">
              <a:lnSpc>
                <a:spcPts val="2000"/>
              </a:lnSpc>
            </a:pPr>
            <a:r>
              <a:rPr lang="en-US" sz="2000" dirty="0">
                <a:solidFill>
                  <a:srgbClr val="161613"/>
                </a:solidFill>
                <a:latin typeface="Franklin Gothic Book" panose="020B0503020102020204" pitchFamily="34" charset="0"/>
                <a:ea typeface="DM Sans Medium" pitchFamily="34" charset="-122"/>
                <a:cs typeface="DM Sans Medium" pitchFamily="34" charset="-120"/>
              </a:rPr>
              <a:t>Internal vs. External DNS</a:t>
            </a:r>
            <a:endParaRPr lang="en-US" sz="2000" dirty="0">
              <a:solidFill>
                <a:prstClr val="black"/>
              </a:solidFill>
              <a:latin typeface="Franklin Gothic Book" panose="020B0503020102020204" pitchFamily="34" charset="0"/>
            </a:endParaRPr>
          </a:p>
        </p:txBody>
      </p:sp>
      <p:sp>
        <p:nvSpPr>
          <p:cNvPr id="9" name="Text 7"/>
          <p:cNvSpPr/>
          <p:nvPr/>
        </p:nvSpPr>
        <p:spPr>
          <a:xfrm>
            <a:off x="6343948" y="3168551"/>
            <a:ext cx="5021263" cy="793849"/>
          </a:xfrm>
          <a:prstGeom prst="rect">
            <a:avLst/>
          </a:prstGeom>
          <a:noFill/>
          <a:ln/>
        </p:spPr>
        <p:txBody>
          <a:bodyPr wrap="square" lIns="0" tIns="0" rIns="0" bIns="0" rtlCol="0" anchor="t"/>
          <a:lstStyle/>
          <a:p>
            <a:pPr defTabSz="761970">
              <a:lnSpc>
                <a:spcPts val="2083"/>
              </a:lnSpc>
            </a:pPr>
            <a:r>
              <a:rPr lang="en-US" sz="2000" dirty="0">
                <a:solidFill>
                  <a:srgbClr val="161613"/>
                </a:solidFill>
                <a:latin typeface="Franklin Gothic Book" panose="020B0503020102020204" pitchFamily="34" charset="0"/>
                <a:ea typeface="Inter" pitchFamily="34" charset="-122"/>
                <a:cs typeface="Inter" pitchFamily="34" charset="-120"/>
              </a:rPr>
              <a:t>Underlined how large enterprises strategically leverage both internal and external DNS infrastructure for redundancy, load balancing, and performance tuning.</a:t>
            </a:r>
            <a:endParaRPr lang="en-US" sz="2000" dirty="0">
              <a:solidFill>
                <a:prstClr val="black"/>
              </a:solidFill>
              <a:latin typeface="Franklin Gothic Book" panose="020B0503020102020204" pitchFamily="34" charset="0"/>
            </a:endParaRPr>
          </a:p>
        </p:txBody>
      </p:sp>
      <p:sp>
        <p:nvSpPr>
          <p:cNvPr id="10" name="Shape 8"/>
          <p:cNvSpPr/>
          <p:nvPr/>
        </p:nvSpPr>
        <p:spPr>
          <a:xfrm>
            <a:off x="661492" y="4292997"/>
            <a:ext cx="5351859" cy="1895376"/>
          </a:xfrm>
          <a:prstGeom prst="roundRect">
            <a:avLst>
              <a:gd name="adj" fmla="val 1674"/>
            </a:avLst>
          </a:prstGeom>
          <a:solidFill>
            <a:srgbClr val="EDEBE3"/>
          </a:solidFill>
          <a:ln/>
        </p:spPr>
        <p:txBody>
          <a:bodyPr/>
          <a:lstStyle/>
          <a:p>
            <a:pPr defTabSz="761970"/>
            <a:endParaRPr lang="en-IN" sz="1500">
              <a:solidFill>
                <a:prstClr val="black"/>
              </a:solidFill>
              <a:latin typeface="Calibri" panose="020F0502020204030204"/>
            </a:endParaRPr>
          </a:p>
        </p:txBody>
      </p:sp>
      <p:sp>
        <p:nvSpPr>
          <p:cNvPr id="11" name="Text 9"/>
          <p:cNvSpPr/>
          <p:nvPr/>
        </p:nvSpPr>
        <p:spPr>
          <a:xfrm>
            <a:off x="826790" y="4458295"/>
            <a:ext cx="2067421" cy="258465"/>
          </a:xfrm>
          <a:prstGeom prst="rect">
            <a:avLst/>
          </a:prstGeom>
          <a:noFill/>
          <a:ln/>
        </p:spPr>
        <p:txBody>
          <a:bodyPr wrap="none" lIns="0" tIns="0" rIns="0" bIns="0" rtlCol="0" anchor="t"/>
          <a:lstStyle/>
          <a:p>
            <a:pPr defTabSz="761970">
              <a:lnSpc>
                <a:spcPts val="2000"/>
              </a:lnSpc>
            </a:pPr>
            <a:r>
              <a:rPr lang="en-US" sz="2000" dirty="0">
                <a:solidFill>
                  <a:srgbClr val="161613"/>
                </a:solidFill>
                <a:latin typeface="Franklin Gothic Book" panose="020B0503020102020204" pitchFamily="34" charset="0"/>
                <a:ea typeface="DM Sans Medium" pitchFamily="34" charset="-122"/>
                <a:cs typeface="DM Sans Medium" pitchFamily="34" charset="-120"/>
              </a:rPr>
              <a:t>ISP Influence on DNS</a:t>
            </a:r>
            <a:endParaRPr lang="en-US" sz="2000" dirty="0">
              <a:solidFill>
                <a:prstClr val="black"/>
              </a:solidFill>
              <a:latin typeface="Franklin Gothic Book" panose="020B0503020102020204" pitchFamily="34" charset="0"/>
            </a:endParaRPr>
          </a:p>
        </p:txBody>
      </p:sp>
      <p:sp>
        <p:nvSpPr>
          <p:cNvPr id="12" name="Text 10"/>
          <p:cNvSpPr/>
          <p:nvPr/>
        </p:nvSpPr>
        <p:spPr>
          <a:xfrm>
            <a:off x="826790" y="4815980"/>
            <a:ext cx="5021263" cy="793849"/>
          </a:xfrm>
          <a:prstGeom prst="rect">
            <a:avLst/>
          </a:prstGeom>
          <a:noFill/>
          <a:ln/>
        </p:spPr>
        <p:txBody>
          <a:bodyPr wrap="square" lIns="0" tIns="0" rIns="0" bIns="0" rtlCol="0" anchor="t"/>
          <a:lstStyle/>
          <a:p>
            <a:pPr defTabSz="761970">
              <a:lnSpc>
                <a:spcPts val="2083"/>
              </a:lnSpc>
            </a:pPr>
            <a:r>
              <a:rPr lang="en-US" sz="2000" dirty="0">
                <a:solidFill>
                  <a:srgbClr val="161613"/>
                </a:solidFill>
                <a:latin typeface="Franklin Gothic Book" panose="020B0503020102020204" pitchFamily="34" charset="0"/>
                <a:ea typeface="Inter" pitchFamily="34" charset="-122"/>
                <a:cs typeface="Inter" pitchFamily="34" charset="-120"/>
              </a:rPr>
              <a:t>Revealed how Internet Service Providers (ISPs) can filter or shape DNS traffic, potentially affecting reliability and access to certain resources for end-users.</a:t>
            </a:r>
            <a:endParaRPr lang="en-US" sz="2000" dirty="0">
              <a:solidFill>
                <a:prstClr val="black"/>
              </a:solidFill>
              <a:latin typeface="Franklin Gothic Book" panose="020B0503020102020204" pitchFamily="34" charset="0"/>
            </a:endParaRPr>
          </a:p>
        </p:txBody>
      </p:sp>
      <p:sp>
        <p:nvSpPr>
          <p:cNvPr id="13" name="Shape 11"/>
          <p:cNvSpPr/>
          <p:nvPr/>
        </p:nvSpPr>
        <p:spPr>
          <a:xfrm>
            <a:off x="6178650" y="4292997"/>
            <a:ext cx="5351859" cy="1895376"/>
          </a:xfrm>
          <a:prstGeom prst="roundRect">
            <a:avLst>
              <a:gd name="adj" fmla="val 1674"/>
            </a:avLst>
          </a:prstGeom>
          <a:solidFill>
            <a:srgbClr val="EDEBE3"/>
          </a:solidFill>
          <a:ln/>
        </p:spPr>
        <p:txBody>
          <a:bodyPr/>
          <a:lstStyle/>
          <a:p>
            <a:pPr defTabSz="761970"/>
            <a:endParaRPr lang="en-IN" sz="1500">
              <a:solidFill>
                <a:prstClr val="black"/>
              </a:solidFill>
              <a:latin typeface="Calibri" panose="020F0502020204030204"/>
            </a:endParaRPr>
          </a:p>
        </p:txBody>
      </p:sp>
      <p:sp>
        <p:nvSpPr>
          <p:cNvPr id="14" name="Text 12"/>
          <p:cNvSpPr/>
          <p:nvPr/>
        </p:nvSpPr>
        <p:spPr>
          <a:xfrm>
            <a:off x="6343948" y="4458295"/>
            <a:ext cx="2629694" cy="258465"/>
          </a:xfrm>
          <a:prstGeom prst="rect">
            <a:avLst/>
          </a:prstGeom>
          <a:noFill/>
          <a:ln/>
        </p:spPr>
        <p:txBody>
          <a:bodyPr wrap="none" lIns="0" tIns="0" rIns="0" bIns="0" rtlCol="0" anchor="t"/>
          <a:lstStyle/>
          <a:p>
            <a:pPr defTabSz="761970">
              <a:lnSpc>
                <a:spcPts val="2000"/>
              </a:lnSpc>
            </a:pPr>
            <a:r>
              <a:rPr lang="en-US" sz="2000" dirty="0">
                <a:solidFill>
                  <a:srgbClr val="161613"/>
                </a:solidFill>
                <a:latin typeface="Franklin Gothic Book" panose="020B0503020102020204" pitchFamily="34" charset="0"/>
                <a:ea typeface="DM Sans Medium" pitchFamily="34" charset="-122"/>
                <a:cs typeface="DM Sans Medium" pitchFamily="34" charset="-120"/>
              </a:rPr>
              <a:t>Privacy-Focused Protocols</a:t>
            </a:r>
            <a:endParaRPr lang="en-US" sz="2000" dirty="0">
              <a:solidFill>
                <a:prstClr val="black"/>
              </a:solidFill>
              <a:latin typeface="Franklin Gothic Book" panose="020B0503020102020204" pitchFamily="34" charset="0"/>
            </a:endParaRPr>
          </a:p>
        </p:txBody>
      </p:sp>
      <p:sp>
        <p:nvSpPr>
          <p:cNvPr id="15" name="Text 13"/>
          <p:cNvSpPr/>
          <p:nvPr/>
        </p:nvSpPr>
        <p:spPr>
          <a:xfrm>
            <a:off x="6343948" y="4815980"/>
            <a:ext cx="5021263" cy="793849"/>
          </a:xfrm>
          <a:prstGeom prst="rect">
            <a:avLst/>
          </a:prstGeom>
          <a:noFill/>
          <a:ln/>
        </p:spPr>
        <p:txBody>
          <a:bodyPr wrap="square" lIns="0" tIns="0" rIns="0" bIns="0" rtlCol="0" anchor="t"/>
          <a:lstStyle/>
          <a:p>
            <a:pPr defTabSz="761970">
              <a:lnSpc>
                <a:spcPts val="2083"/>
              </a:lnSpc>
            </a:pPr>
            <a:r>
              <a:rPr lang="en-US" sz="2000" dirty="0">
                <a:solidFill>
                  <a:srgbClr val="161613"/>
                </a:solidFill>
                <a:latin typeface="Franklin Gothic Book" panose="020B0503020102020204" pitchFamily="34" charset="0"/>
                <a:ea typeface="Inter" pitchFamily="34" charset="-122"/>
                <a:cs typeface="Inter" pitchFamily="34" charset="-120"/>
              </a:rPr>
              <a:t>Acknowledged the growing industry trend towards the adoption of privacy-enhancing DNS protocols, such as DNS over HTTPS (DoH), to encrypt queries and improve user privacy.</a:t>
            </a:r>
            <a:endParaRPr lang="en-US" sz="2000" dirty="0">
              <a:solidFill>
                <a:prstClr val="black"/>
              </a:solidFill>
              <a:latin typeface="Franklin Gothic Book" panose="020B0503020102020204" pitchFamily="34" charset="0"/>
            </a:endParaRPr>
          </a:p>
        </p:txBody>
      </p:sp>
      <p:sp>
        <p:nvSpPr>
          <p:cNvPr id="16" name="Rectangle 15">
            <a:extLst>
              <a:ext uri="{FF2B5EF4-FFF2-40B4-BE49-F238E27FC236}">
                <a16:creationId xmlns:a16="http://schemas.microsoft.com/office/drawing/2014/main" id="{591A3D64-44FD-CA59-6A14-58C874FCF0FD}"/>
              </a:ext>
            </a:extLst>
          </p:cNvPr>
          <p:cNvSpPr/>
          <p:nvPr/>
        </p:nvSpPr>
        <p:spPr>
          <a:xfrm>
            <a:off x="10334255" y="6353671"/>
            <a:ext cx="1768833" cy="50432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1970"/>
            <a:endParaRPr lang="en-US" sz="1500">
              <a:solidFill>
                <a:prstClr val="white"/>
              </a:solidFill>
              <a:latin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64DA-2200-5679-0152-4A38B83FAACB}"/>
              </a:ext>
            </a:extLst>
          </p:cNvPr>
          <p:cNvSpPr>
            <a:spLocks noGrp="1"/>
          </p:cNvSpPr>
          <p:nvPr>
            <p:ph type="ctrTitle"/>
          </p:nvPr>
        </p:nvSpPr>
        <p:spPr>
          <a:xfrm>
            <a:off x="3540641" y="1426464"/>
            <a:ext cx="7193989" cy="742153"/>
          </a:xfrm>
        </p:spPr>
        <p:txBody>
          <a:bodyPr/>
          <a:lstStyle/>
          <a:p>
            <a:r>
              <a:rPr lang="en-US" sz="4400" dirty="0"/>
              <a:t>QUERY DOMAIN</a:t>
            </a:r>
            <a:endParaRPr lang="en-IN" sz="4400" dirty="0"/>
          </a:p>
        </p:txBody>
      </p:sp>
      <p:sp>
        <p:nvSpPr>
          <p:cNvPr id="3" name="Subtitle 2">
            <a:extLst>
              <a:ext uri="{FF2B5EF4-FFF2-40B4-BE49-F238E27FC236}">
                <a16:creationId xmlns:a16="http://schemas.microsoft.com/office/drawing/2014/main" id="{AB35A2E3-7C5B-A4E1-3EA3-01569A0ACCD6}"/>
              </a:ext>
            </a:extLst>
          </p:cNvPr>
          <p:cNvSpPr>
            <a:spLocks noGrp="1"/>
          </p:cNvSpPr>
          <p:nvPr>
            <p:ph type="subTitle" idx="1"/>
          </p:nvPr>
        </p:nvSpPr>
        <p:spPr>
          <a:xfrm>
            <a:off x="1363094" y="2371485"/>
            <a:ext cx="9052560" cy="3178710"/>
          </a:xfrm>
        </p:spPr>
        <p:txBody>
          <a:bodyPr/>
          <a:lstStyle/>
          <a:p>
            <a:pPr marL="12700" marR="5080" algn="ctr">
              <a:lnSpc>
                <a:spcPct val="115799"/>
              </a:lnSpc>
              <a:spcBef>
                <a:spcPts val="100"/>
              </a:spcBef>
            </a:pPr>
            <a:r>
              <a:rPr lang="en-US" dirty="0">
                <a:latin typeface="Verdana"/>
                <a:cs typeface="Verdana"/>
              </a:rPr>
              <a:t>In</a:t>
            </a:r>
            <a:r>
              <a:rPr lang="en-US" spc="-215" dirty="0">
                <a:latin typeface="Verdana"/>
                <a:cs typeface="Verdana"/>
              </a:rPr>
              <a:t> </a:t>
            </a:r>
            <a:r>
              <a:rPr lang="en-US" dirty="0">
                <a:latin typeface="Verdana"/>
                <a:cs typeface="Verdana"/>
              </a:rPr>
              <a:t>Computer</a:t>
            </a:r>
            <a:r>
              <a:rPr lang="en-US" spc="-215" dirty="0">
                <a:latin typeface="Verdana"/>
                <a:cs typeface="Verdana"/>
              </a:rPr>
              <a:t> </a:t>
            </a:r>
            <a:r>
              <a:rPr lang="en-US" spc="-20" dirty="0">
                <a:latin typeface="Verdana"/>
                <a:cs typeface="Verdana"/>
              </a:rPr>
              <a:t>Networks</a:t>
            </a:r>
            <a:r>
              <a:rPr lang="en-US" spc="-229" dirty="0">
                <a:latin typeface="Verdana"/>
                <a:cs typeface="Verdana"/>
              </a:rPr>
              <a:t> </a:t>
            </a:r>
            <a:r>
              <a:rPr lang="en-US" dirty="0">
                <a:latin typeface="Verdana"/>
                <a:cs typeface="Verdana"/>
              </a:rPr>
              <a:t>and</a:t>
            </a:r>
            <a:r>
              <a:rPr lang="en-US" spc="-210" dirty="0">
                <a:latin typeface="Verdana"/>
                <a:cs typeface="Verdana"/>
              </a:rPr>
              <a:t> </a:t>
            </a:r>
            <a:r>
              <a:rPr lang="en-US" spc="50" dirty="0">
                <a:latin typeface="Verdana"/>
                <a:cs typeface="Verdana"/>
              </a:rPr>
              <a:t>DNS</a:t>
            </a:r>
            <a:r>
              <a:rPr lang="en-US" spc="-110" dirty="0">
                <a:latin typeface="Verdana"/>
                <a:cs typeface="Verdana"/>
              </a:rPr>
              <a:t> </a:t>
            </a:r>
            <a:r>
              <a:rPr lang="en-US" spc="-30" dirty="0">
                <a:latin typeface="Verdana"/>
                <a:cs typeface="Verdana"/>
              </a:rPr>
              <a:t>(Domain</a:t>
            </a:r>
            <a:r>
              <a:rPr lang="en-US" spc="-235" dirty="0">
                <a:latin typeface="Verdana"/>
                <a:cs typeface="Verdana"/>
              </a:rPr>
              <a:t> </a:t>
            </a:r>
            <a:r>
              <a:rPr lang="en-US" dirty="0">
                <a:latin typeface="Verdana"/>
                <a:cs typeface="Verdana"/>
              </a:rPr>
              <a:t>Name</a:t>
            </a:r>
            <a:r>
              <a:rPr lang="en-US" spc="-210" dirty="0">
                <a:latin typeface="Verdana"/>
                <a:cs typeface="Verdana"/>
              </a:rPr>
              <a:t> </a:t>
            </a:r>
            <a:r>
              <a:rPr lang="en-US" spc="-10" dirty="0">
                <a:latin typeface="Verdana"/>
                <a:cs typeface="Verdana"/>
              </a:rPr>
              <a:t>System),</a:t>
            </a:r>
            <a:r>
              <a:rPr lang="en-US" spc="-215" dirty="0">
                <a:latin typeface="Verdana"/>
                <a:cs typeface="Verdana"/>
              </a:rPr>
              <a:t> </a:t>
            </a:r>
            <a:r>
              <a:rPr lang="en-US" dirty="0">
                <a:latin typeface="Verdana"/>
                <a:cs typeface="Verdana"/>
              </a:rPr>
              <a:t>a</a:t>
            </a:r>
            <a:r>
              <a:rPr lang="en-US" spc="-204" dirty="0">
                <a:latin typeface="Verdana"/>
                <a:cs typeface="Verdana"/>
              </a:rPr>
              <a:t> </a:t>
            </a:r>
            <a:r>
              <a:rPr lang="en-US" dirty="0">
                <a:latin typeface="Verdana"/>
                <a:cs typeface="Verdana"/>
              </a:rPr>
              <a:t>Query</a:t>
            </a:r>
            <a:r>
              <a:rPr lang="en-US" spc="-215" dirty="0">
                <a:latin typeface="Verdana"/>
                <a:cs typeface="Verdana"/>
              </a:rPr>
              <a:t> </a:t>
            </a:r>
            <a:r>
              <a:rPr lang="en-US" spc="-30" dirty="0">
                <a:latin typeface="Verdana"/>
                <a:cs typeface="Verdana"/>
              </a:rPr>
              <a:t>Domain</a:t>
            </a:r>
            <a:r>
              <a:rPr lang="en-US" spc="-240" dirty="0">
                <a:latin typeface="Verdana"/>
                <a:cs typeface="Verdana"/>
              </a:rPr>
              <a:t> </a:t>
            </a:r>
            <a:r>
              <a:rPr lang="en-US" spc="-10" dirty="0">
                <a:latin typeface="Verdana"/>
                <a:cs typeface="Verdana"/>
              </a:rPr>
              <a:t>refers </a:t>
            </a:r>
            <a:r>
              <a:rPr lang="en-US" dirty="0">
                <a:latin typeface="Verdana"/>
                <a:cs typeface="Verdana"/>
              </a:rPr>
              <a:t>to</a:t>
            </a:r>
            <a:r>
              <a:rPr lang="en-US" spc="-165" dirty="0">
                <a:latin typeface="Verdana"/>
                <a:cs typeface="Verdana"/>
              </a:rPr>
              <a:t> </a:t>
            </a:r>
            <a:r>
              <a:rPr lang="en-US" dirty="0">
                <a:latin typeface="Verdana"/>
                <a:cs typeface="Verdana"/>
              </a:rPr>
              <a:t>the</a:t>
            </a:r>
            <a:r>
              <a:rPr lang="en-US" spc="-65" dirty="0">
                <a:latin typeface="Verdana"/>
                <a:cs typeface="Verdana"/>
              </a:rPr>
              <a:t> </a:t>
            </a:r>
            <a:r>
              <a:rPr lang="en-US" spc="-25" dirty="0">
                <a:latin typeface="Verdana"/>
                <a:cs typeface="Verdana"/>
              </a:rPr>
              <a:t>domain</a:t>
            </a:r>
            <a:r>
              <a:rPr lang="en-US" spc="-250" dirty="0">
                <a:latin typeface="Verdana"/>
                <a:cs typeface="Verdana"/>
              </a:rPr>
              <a:t> </a:t>
            </a:r>
            <a:r>
              <a:rPr lang="en-US" dirty="0">
                <a:latin typeface="Verdana"/>
                <a:cs typeface="Verdana"/>
              </a:rPr>
              <a:t>name</a:t>
            </a:r>
            <a:r>
              <a:rPr lang="en-US" spc="-229" dirty="0">
                <a:latin typeface="Verdana"/>
                <a:cs typeface="Verdana"/>
              </a:rPr>
              <a:t> </a:t>
            </a:r>
            <a:r>
              <a:rPr lang="en-US" dirty="0">
                <a:latin typeface="Verdana"/>
                <a:cs typeface="Verdana"/>
              </a:rPr>
              <a:t>for</a:t>
            </a:r>
            <a:r>
              <a:rPr lang="en-US" spc="-225" dirty="0">
                <a:latin typeface="Verdana"/>
                <a:cs typeface="Verdana"/>
              </a:rPr>
              <a:t> </a:t>
            </a:r>
            <a:r>
              <a:rPr lang="en-US" dirty="0">
                <a:latin typeface="Verdana"/>
                <a:cs typeface="Verdana"/>
              </a:rPr>
              <a:t>which</a:t>
            </a:r>
            <a:r>
              <a:rPr lang="en-US" spc="-220" dirty="0">
                <a:latin typeface="Verdana"/>
                <a:cs typeface="Verdana"/>
              </a:rPr>
              <a:t> </a:t>
            </a:r>
            <a:r>
              <a:rPr lang="en-US" dirty="0">
                <a:latin typeface="Verdana"/>
                <a:cs typeface="Verdana"/>
              </a:rPr>
              <a:t>a</a:t>
            </a:r>
            <a:r>
              <a:rPr lang="en-US" spc="-225" dirty="0">
                <a:latin typeface="Verdana"/>
                <a:cs typeface="Verdana"/>
              </a:rPr>
              <a:t> </a:t>
            </a:r>
            <a:r>
              <a:rPr lang="en-US" spc="50" dirty="0">
                <a:latin typeface="Verdana"/>
                <a:cs typeface="Verdana"/>
              </a:rPr>
              <a:t>DNS</a:t>
            </a:r>
            <a:r>
              <a:rPr lang="en-US" spc="-120" dirty="0">
                <a:latin typeface="Verdana"/>
                <a:cs typeface="Verdana"/>
              </a:rPr>
              <a:t> </a:t>
            </a:r>
            <a:r>
              <a:rPr lang="en-US" dirty="0">
                <a:latin typeface="Verdana"/>
                <a:cs typeface="Verdana"/>
              </a:rPr>
              <a:t>client</a:t>
            </a:r>
            <a:r>
              <a:rPr lang="en-US" spc="-220" dirty="0">
                <a:latin typeface="Verdana"/>
                <a:cs typeface="Verdana"/>
              </a:rPr>
              <a:t> </a:t>
            </a:r>
            <a:r>
              <a:rPr lang="en-US" spc="-75" dirty="0">
                <a:latin typeface="Verdana"/>
                <a:cs typeface="Verdana"/>
              </a:rPr>
              <a:t>(like</a:t>
            </a:r>
            <a:r>
              <a:rPr lang="en-US" spc="-280" dirty="0">
                <a:latin typeface="Verdana"/>
                <a:cs typeface="Verdana"/>
              </a:rPr>
              <a:t> </a:t>
            </a:r>
            <a:r>
              <a:rPr lang="en-US" dirty="0">
                <a:latin typeface="Verdana"/>
                <a:cs typeface="Verdana"/>
              </a:rPr>
              <a:t>a</a:t>
            </a:r>
            <a:r>
              <a:rPr lang="en-US" spc="-225" dirty="0">
                <a:latin typeface="Verdana"/>
                <a:cs typeface="Verdana"/>
              </a:rPr>
              <a:t> </a:t>
            </a:r>
            <a:r>
              <a:rPr lang="en-US" spc="-25" dirty="0">
                <a:latin typeface="Verdana"/>
                <a:cs typeface="Verdana"/>
              </a:rPr>
              <a:t>web</a:t>
            </a:r>
            <a:endParaRPr lang="en-US" dirty="0">
              <a:latin typeface="Verdana"/>
              <a:cs typeface="Verdana"/>
            </a:endParaRPr>
          </a:p>
          <a:p>
            <a:pPr algn="ctr">
              <a:lnSpc>
                <a:spcPct val="100000"/>
              </a:lnSpc>
              <a:spcBef>
                <a:spcPts val="1290"/>
              </a:spcBef>
            </a:pPr>
            <a:r>
              <a:rPr lang="en-US" dirty="0">
                <a:latin typeface="Verdana"/>
                <a:cs typeface="Verdana"/>
              </a:rPr>
              <a:t>browser)</a:t>
            </a:r>
            <a:r>
              <a:rPr lang="en-US" spc="-229" dirty="0">
                <a:latin typeface="Verdana"/>
                <a:cs typeface="Verdana"/>
              </a:rPr>
              <a:t> </a:t>
            </a:r>
            <a:r>
              <a:rPr lang="en-US" dirty="0">
                <a:latin typeface="Verdana"/>
                <a:cs typeface="Verdana"/>
              </a:rPr>
              <a:t>wants</a:t>
            </a:r>
            <a:r>
              <a:rPr lang="en-US" spc="-220" dirty="0">
                <a:latin typeface="Verdana"/>
                <a:cs typeface="Verdana"/>
              </a:rPr>
              <a:t> </a:t>
            </a:r>
            <a:r>
              <a:rPr lang="en-US" dirty="0">
                <a:latin typeface="Verdana"/>
                <a:cs typeface="Verdana"/>
              </a:rPr>
              <a:t>to</a:t>
            </a:r>
            <a:r>
              <a:rPr lang="en-US" spc="-170" dirty="0">
                <a:latin typeface="Verdana"/>
                <a:cs typeface="Verdana"/>
              </a:rPr>
              <a:t> </a:t>
            </a:r>
            <a:r>
              <a:rPr lang="en-US" dirty="0">
                <a:latin typeface="Verdana"/>
                <a:cs typeface="Verdana"/>
              </a:rPr>
              <a:t>find</a:t>
            </a:r>
            <a:r>
              <a:rPr lang="en-US" spc="-235" dirty="0">
                <a:latin typeface="Verdana"/>
                <a:cs typeface="Verdana"/>
              </a:rPr>
              <a:t> </a:t>
            </a:r>
            <a:r>
              <a:rPr lang="en-US" dirty="0">
                <a:latin typeface="Verdana"/>
                <a:cs typeface="Verdana"/>
              </a:rPr>
              <a:t>the</a:t>
            </a:r>
            <a:r>
              <a:rPr lang="en-US" spc="-220" dirty="0">
                <a:latin typeface="Verdana"/>
                <a:cs typeface="Verdana"/>
              </a:rPr>
              <a:t> </a:t>
            </a:r>
            <a:r>
              <a:rPr lang="en-US" spc="90" dirty="0">
                <a:latin typeface="Verdana"/>
                <a:cs typeface="Verdana"/>
              </a:rPr>
              <a:t>IP</a:t>
            </a:r>
            <a:r>
              <a:rPr lang="en-US" spc="-45" dirty="0">
                <a:latin typeface="Verdana"/>
                <a:cs typeface="Verdana"/>
              </a:rPr>
              <a:t> </a:t>
            </a:r>
            <a:r>
              <a:rPr lang="en-US" spc="-10" dirty="0">
                <a:latin typeface="Verdana"/>
                <a:cs typeface="Verdana"/>
              </a:rPr>
              <a:t>address</a:t>
            </a:r>
            <a:endParaRPr lang="en-US" dirty="0">
              <a:latin typeface="Verdana"/>
              <a:cs typeface="Verdana"/>
            </a:endParaRPr>
          </a:p>
          <a:p>
            <a:endParaRPr lang="en-IN" dirty="0"/>
          </a:p>
        </p:txBody>
      </p:sp>
    </p:spTree>
    <p:extLst>
      <p:ext uri="{BB962C8B-B14F-4D97-AF65-F5344CB8AC3E}">
        <p14:creationId xmlns:p14="http://schemas.microsoft.com/office/powerpoint/2010/main" val="942642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6188-4D18-E71E-1358-F2779E7DDD77}"/>
              </a:ext>
            </a:extLst>
          </p:cNvPr>
          <p:cNvSpPr>
            <a:spLocks noGrp="1"/>
          </p:cNvSpPr>
          <p:nvPr>
            <p:ph type="ctrTitle"/>
          </p:nvPr>
        </p:nvSpPr>
        <p:spPr>
          <a:xfrm>
            <a:off x="1554480" y="1554480"/>
            <a:ext cx="9052560" cy="827213"/>
          </a:xfrm>
        </p:spPr>
        <p:txBody>
          <a:bodyPr/>
          <a:lstStyle/>
          <a:p>
            <a:r>
              <a:rPr lang="en-US" sz="4000" dirty="0"/>
              <a:t>TYPES OF DNS QUERIES</a:t>
            </a:r>
            <a:endParaRPr lang="en-IN" sz="4000" dirty="0"/>
          </a:p>
        </p:txBody>
      </p:sp>
      <p:sp>
        <p:nvSpPr>
          <p:cNvPr id="3" name="Subtitle 2">
            <a:extLst>
              <a:ext uri="{FF2B5EF4-FFF2-40B4-BE49-F238E27FC236}">
                <a16:creationId xmlns:a16="http://schemas.microsoft.com/office/drawing/2014/main" id="{42A105CC-5D0E-D89B-3E30-4919E421F354}"/>
              </a:ext>
            </a:extLst>
          </p:cNvPr>
          <p:cNvSpPr>
            <a:spLocks noGrp="1"/>
          </p:cNvSpPr>
          <p:nvPr>
            <p:ph type="subTitle" idx="1"/>
          </p:nvPr>
        </p:nvSpPr>
        <p:spPr>
          <a:xfrm>
            <a:off x="1469420" y="2509709"/>
            <a:ext cx="9052560" cy="3040486"/>
          </a:xfrm>
        </p:spPr>
        <p:txBody>
          <a:bodyPr>
            <a:normAutofit/>
          </a:bodyPr>
          <a:lstStyle/>
          <a:p>
            <a:pPr marL="2209165" marR="1444625">
              <a:lnSpc>
                <a:spcPct val="115799"/>
              </a:lnSpc>
              <a:spcBef>
                <a:spcPts val="100"/>
              </a:spcBef>
              <a:buSzPct val="85294"/>
              <a:tabLst>
                <a:tab pos="2656840" algn="l"/>
                <a:tab pos="3669029" algn="l"/>
              </a:tabLst>
            </a:pPr>
            <a:endParaRPr lang="en-US" dirty="0">
              <a:latin typeface="Verdana"/>
              <a:cs typeface="Verdana"/>
            </a:endParaRPr>
          </a:p>
          <a:p>
            <a:endParaRPr lang="en-IN" dirty="0"/>
          </a:p>
        </p:txBody>
      </p:sp>
      <p:sp>
        <p:nvSpPr>
          <p:cNvPr id="4" name="TextBox 3">
            <a:extLst>
              <a:ext uri="{FF2B5EF4-FFF2-40B4-BE49-F238E27FC236}">
                <a16:creationId xmlns:a16="http://schemas.microsoft.com/office/drawing/2014/main" id="{1E5B14D6-8330-87F0-18A6-1A29F0F189D4}"/>
              </a:ext>
            </a:extLst>
          </p:cNvPr>
          <p:cNvSpPr txBox="1"/>
          <p:nvPr/>
        </p:nvSpPr>
        <p:spPr>
          <a:xfrm>
            <a:off x="-170121" y="2542032"/>
            <a:ext cx="9835115" cy="2322815"/>
          </a:xfrm>
          <a:prstGeom prst="rect">
            <a:avLst/>
          </a:prstGeom>
          <a:noFill/>
        </p:spPr>
        <p:txBody>
          <a:bodyPr wrap="square" rtlCol="0">
            <a:spAutoFit/>
          </a:bodyPr>
          <a:lstStyle/>
          <a:p>
            <a:pPr marL="2209165" marR="1444625">
              <a:lnSpc>
                <a:spcPct val="115799"/>
              </a:lnSpc>
              <a:spcBef>
                <a:spcPts val="100"/>
              </a:spcBef>
              <a:buSzPct val="85294"/>
              <a:tabLst>
                <a:tab pos="2656840" algn="l"/>
                <a:tab pos="3669029" algn="l"/>
              </a:tabLst>
            </a:pPr>
            <a:r>
              <a:rPr lang="en-US" dirty="0">
                <a:latin typeface="Verdana"/>
                <a:cs typeface="Verdana"/>
              </a:rPr>
              <a:t>1.Recursive</a:t>
            </a:r>
            <a:r>
              <a:rPr lang="en-US" spc="-190" dirty="0">
                <a:latin typeface="Verdana"/>
                <a:cs typeface="Verdana"/>
              </a:rPr>
              <a:t> </a:t>
            </a:r>
            <a:r>
              <a:rPr lang="en-US" dirty="0">
                <a:latin typeface="Verdana"/>
                <a:cs typeface="Verdana"/>
              </a:rPr>
              <a:t>Query</a:t>
            </a:r>
            <a:r>
              <a:rPr lang="en-US" spc="-175" dirty="0">
                <a:latin typeface="Verdana"/>
                <a:cs typeface="Verdana"/>
              </a:rPr>
              <a:t> </a:t>
            </a:r>
            <a:r>
              <a:rPr lang="en-US" spc="-25" dirty="0">
                <a:latin typeface="Verdana"/>
                <a:cs typeface="Verdana"/>
              </a:rPr>
              <a:t>-</a:t>
            </a:r>
            <a:r>
              <a:rPr lang="en-US" spc="-844" dirty="0">
                <a:latin typeface="Verdana"/>
                <a:cs typeface="Verdana"/>
              </a:rPr>
              <a:t> </a:t>
            </a:r>
            <a:r>
              <a:rPr lang="en-US" spc="50" dirty="0">
                <a:latin typeface="Verdana"/>
                <a:cs typeface="Verdana"/>
              </a:rPr>
              <a:t>DNS</a:t>
            </a:r>
            <a:r>
              <a:rPr lang="en-US" spc="-70" dirty="0">
                <a:latin typeface="Verdana"/>
                <a:cs typeface="Verdana"/>
              </a:rPr>
              <a:t> </a:t>
            </a:r>
            <a:r>
              <a:rPr lang="en-US" dirty="0">
                <a:latin typeface="Verdana"/>
                <a:cs typeface="Verdana"/>
              </a:rPr>
              <a:t>server</a:t>
            </a:r>
            <a:r>
              <a:rPr lang="en-US" spc="-175" dirty="0">
                <a:latin typeface="Verdana"/>
                <a:cs typeface="Verdana"/>
              </a:rPr>
              <a:t> </a:t>
            </a:r>
            <a:r>
              <a:rPr lang="en-US" dirty="0">
                <a:latin typeface="Verdana"/>
                <a:cs typeface="Verdana"/>
              </a:rPr>
              <a:t>does</a:t>
            </a:r>
            <a:r>
              <a:rPr lang="en-US" spc="-180" dirty="0">
                <a:latin typeface="Verdana"/>
                <a:cs typeface="Verdana"/>
              </a:rPr>
              <a:t> </a:t>
            </a:r>
            <a:r>
              <a:rPr lang="en-US" spc="-25" dirty="0">
                <a:latin typeface="Verdana"/>
                <a:cs typeface="Verdana"/>
              </a:rPr>
              <a:t>all the</a:t>
            </a:r>
            <a:r>
              <a:rPr lang="en-US" dirty="0">
                <a:latin typeface="Verdana"/>
                <a:cs typeface="Verdana"/>
              </a:rPr>
              <a:t>	</a:t>
            </a:r>
            <a:r>
              <a:rPr lang="en-US" spc="-60" dirty="0">
                <a:latin typeface="Verdana"/>
                <a:cs typeface="Verdana"/>
              </a:rPr>
              <a:t>work</a:t>
            </a:r>
            <a:r>
              <a:rPr lang="en-US" spc="-225" dirty="0">
                <a:latin typeface="Verdana"/>
                <a:cs typeface="Verdana"/>
              </a:rPr>
              <a:t> </a:t>
            </a:r>
            <a:r>
              <a:rPr lang="en-US" dirty="0">
                <a:latin typeface="Verdana"/>
                <a:cs typeface="Verdana"/>
              </a:rPr>
              <a:t>to</a:t>
            </a:r>
            <a:r>
              <a:rPr lang="en-US" spc="-105" dirty="0">
                <a:latin typeface="Verdana"/>
                <a:cs typeface="Verdana"/>
              </a:rPr>
              <a:t> </a:t>
            </a:r>
            <a:r>
              <a:rPr lang="en-US" dirty="0">
                <a:latin typeface="Verdana"/>
                <a:cs typeface="Verdana"/>
              </a:rPr>
              <a:t>resolve</a:t>
            </a:r>
            <a:r>
              <a:rPr lang="en-US" spc="-155" dirty="0">
                <a:latin typeface="Verdana"/>
                <a:cs typeface="Verdana"/>
              </a:rPr>
              <a:t> </a:t>
            </a:r>
            <a:r>
              <a:rPr lang="en-US" dirty="0">
                <a:latin typeface="Verdana"/>
                <a:cs typeface="Verdana"/>
              </a:rPr>
              <a:t>the</a:t>
            </a:r>
            <a:r>
              <a:rPr lang="en-US" spc="-155" dirty="0">
                <a:latin typeface="Verdana"/>
                <a:cs typeface="Verdana"/>
              </a:rPr>
              <a:t> </a:t>
            </a:r>
            <a:r>
              <a:rPr lang="en-US" dirty="0">
                <a:latin typeface="Verdana"/>
                <a:cs typeface="Verdana"/>
              </a:rPr>
              <a:t>query</a:t>
            </a:r>
            <a:r>
              <a:rPr lang="en-US" spc="-155" dirty="0">
                <a:latin typeface="Verdana"/>
                <a:cs typeface="Verdana"/>
              </a:rPr>
              <a:t> </a:t>
            </a:r>
            <a:r>
              <a:rPr lang="en-US" spc="-10" dirty="0">
                <a:latin typeface="Verdana"/>
                <a:cs typeface="Verdana"/>
              </a:rPr>
              <a:t>domain.</a:t>
            </a:r>
          </a:p>
          <a:p>
            <a:pPr marL="2209165" marR="1444625">
              <a:lnSpc>
                <a:spcPct val="115799"/>
              </a:lnSpc>
              <a:spcBef>
                <a:spcPts val="100"/>
              </a:spcBef>
              <a:buSzPct val="85294"/>
              <a:tabLst>
                <a:tab pos="2656840" algn="l"/>
                <a:tab pos="3669029" algn="l"/>
              </a:tabLst>
            </a:pPr>
            <a:r>
              <a:rPr lang="en-US" dirty="0">
                <a:latin typeface="Verdana"/>
                <a:cs typeface="Verdana"/>
              </a:rPr>
              <a:t>2.Iterative</a:t>
            </a:r>
            <a:r>
              <a:rPr lang="en-US" spc="-85" dirty="0">
                <a:latin typeface="Verdana"/>
                <a:cs typeface="Verdana"/>
              </a:rPr>
              <a:t> </a:t>
            </a:r>
            <a:r>
              <a:rPr lang="en-US" dirty="0">
                <a:latin typeface="Verdana"/>
                <a:cs typeface="Verdana"/>
              </a:rPr>
              <a:t>Query</a:t>
            </a:r>
            <a:r>
              <a:rPr lang="en-US" spc="-130" dirty="0">
                <a:latin typeface="Verdana"/>
                <a:cs typeface="Verdana"/>
              </a:rPr>
              <a:t> </a:t>
            </a:r>
            <a:r>
              <a:rPr lang="en-US" spc="-25" dirty="0">
                <a:latin typeface="Verdana"/>
                <a:cs typeface="Verdana"/>
              </a:rPr>
              <a:t>-</a:t>
            </a:r>
            <a:r>
              <a:rPr lang="en-US" spc="-835" dirty="0">
                <a:latin typeface="Verdana"/>
                <a:cs typeface="Verdana"/>
              </a:rPr>
              <a:t> </a:t>
            </a:r>
            <a:r>
              <a:rPr lang="en-US" spc="50" dirty="0">
                <a:latin typeface="Verdana"/>
                <a:cs typeface="Verdana"/>
              </a:rPr>
              <a:t>DNS</a:t>
            </a:r>
            <a:r>
              <a:rPr lang="en-US" spc="-20" dirty="0">
                <a:latin typeface="Verdana"/>
                <a:cs typeface="Verdana"/>
              </a:rPr>
              <a:t> </a:t>
            </a:r>
            <a:r>
              <a:rPr lang="en-US" dirty="0">
                <a:latin typeface="Verdana"/>
                <a:cs typeface="Verdana"/>
              </a:rPr>
              <a:t>server</a:t>
            </a:r>
            <a:r>
              <a:rPr lang="en-US" spc="-125" dirty="0">
                <a:latin typeface="Verdana"/>
                <a:cs typeface="Verdana"/>
              </a:rPr>
              <a:t> </a:t>
            </a:r>
            <a:r>
              <a:rPr lang="en-US" dirty="0">
                <a:latin typeface="Verdana"/>
                <a:cs typeface="Verdana"/>
              </a:rPr>
              <a:t>refers</a:t>
            </a:r>
            <a:r>
              <a:rPr lang="en-US" spc="-125" dirty="0">
                <a:latin typeface="Verdana"/>
                <a:cs typeface="Verdana"/>
              </a:rPr>
              <a:t> </a:t>
            </a:r>
            <a:r>
              <a:rPr lang="en-US" dirty="0">
                <a:latin typeface="Verdana"/>
                <a:cs typeface="Verdana"/>
              </a:rPr>
              <a:t>the</a:t>
            </a:r>
            <a:r>
              <a:rPr lang="en-US" spc="-125" dirty="0">
                <a:latin typeface="Verdana"/>
                <a:cs typeface="Verdana"/>
              </a:rPr>
              <a:t> </a:t>
            </a:r>
            <a:r>
              <a:rPr lang="en-US" dirty="0">
                <a:latin typeface="Verdana"/>
                <a:cs typeface="Verdana"/>
              </a:rPr>
              <a:t>client</a:t>
            </a:r>
            <a:r>
              <a:rPr lang="en-US" spc="-130" dirty="0">
                <a:latin typeface="Verdana"/>
                <a:cs typeface="Verdana"/>
              </a:rPr>
              <a:t> </a:t>
            </a:r>
            <a:r>
              <a:rPr lang="en-US" dirty="0">
                <a:latin typeface="Verdana"/>
                <a:cs typeface="Verdana"/>
              </a:rPr>
              <a:t>to</a:t>
            </a:r>
            <a:r>
              <a:rPr lang="en-US" spc="-70" dirty="0">
                <a:latin typeface="Verdana"/>
                <a:cs typeface="Verdana"/>
              </a:rPr>
              <a:t> </a:t>
            </a:r>
            <a:r>
              <a:rPr lang="en-US" spc="-10" dirty="0">
                <a:latin typeface="Verdana"/>
                <a:cs typeface="Verdana"/>
              </a:rPr>
              <a:t>another server.</a:t>
            </a:r>
          </a:p>
          <a:p>
            <a:pPr marL="2209165" marR="1444625">
              <a:lnSpc>
                <a:spcPct val="115799"/>
              </a:lnSpc>
              <a:spcBef>
                <a:spcPts val="100"/>
              </a:spcBef>
              <a:buSzPct val="85294"/>
              <a:tabLst>
                <a:tab pos="2656840" algn="l"/>
                <a:tab pos="3669029" algn="l"/>
              </a:tabLst>
            </a:pPr>
            <a:r>
              <a:rPr lang="en-US" spc="-10" dirty="0">
                <a:latin typeface="Verdana"/>
                <a:cs typeface="Verdana"/>
              </a:rPr>
              <a:t>3. </a:t>
            </a:r>
            <a:r>
              <a:rPr lang="en-US" dirty="0">
                <a:latin typeface="Verdana"/>
                <a:cs typeface="Verdana"/>
              </a:rPr>
              <a:t>Inverse</a:t>
            </a:r>
            <a:r>
              <a:rPr lang="en-US" spc="-190" dirty="0">
                <a:latin typeface="Verdana"/>
                <a:cs typeface="Verdana"/>
              </a:rPr>
              <a:t> </a:t>
            </a:r>
            <a:r>
              <a:rPr lang="en-US" dirty="0">
                <a:latin typeface="Verdana"/>
                <a:cs typeface="Verdana"/>
              </a:rPr>
              <a:t>Query</a:t>
            </a:r>
            <a:r>
              <a:rPr lang="en-US" spc="-180" dirty="0">
                <a:latin typeface="Verdana"/>
                <a:cs typeface="Verdana"/>
              </a:rPr>
              <a:t> </a:t>
            </a:r>
            <a:r>
              <a:rPr lang="en-US" spc="-25" dirty="0">
                <a:latin typeface="Verdana"/>
                <a:cs typeface="Verdana"/>
              </a:rPr>
              <a:t>-</a:t>
            </a:r>
            <a:r>
              <a:rPr lang="en-US" spc="-860" dirty="0">
                <a:latin typeface="Verdana"/>
                <a:cs typeface="Verdana"/>
              </a:rPr>
              <a:t> </a:t>
            </a:r>
            <a:r>
              <a:rPr lang="en-US" dirty="0">
                <a:latin typeface="Verdana"/>
                <a:cs typeface="Verdana"/>
              </a:rPr>
              <a:t>Used</a:t>
            </a:r>
            <a:r>
              <a:rPr lang="en-US" spc="-185" dirty="0">
                <a:latin typeface="Verdana"/>
                <a:cs typeface="Verdana"/>
              </a:rPr>
              <a:t> </a:t>
            </a:r>
            <a:r>
              <a:rPr lang="en-US" dirty="0">
                <a:latin typeface="Verdana"/>
                <a:cs typeface="Verdana"/>
              </a:rPr>
              <a:t>to</a:t>
            </a:r>
            <a:r>
              <a:rPr lang="en-US" spc="-130" dirty="0">
                <a:latin typeface="Verdana"/>
                <a:cs typeface="Verdana"/>
              </a:rPr>
              <a:t> </a:t>
            </a:r>
            <a:r>
              <a:rPr lang="en-US" dirty="0">
                <a:latin typeface="Verdana"/>
                <a:cs typeface="Verdana"/>
              </a:rPr>
              <a:t>find</a:t>
            </a:r>
            <a:r>
              <a:rPr lang="en-US" spc="-180" dirty="0">
                <a:latin typeface="Verdana"/>
                <a:cs typeface="Verdana"/>
              </a:rPr>
              <a:t> </a:t>
            </a:r>
            <a:r>
              <a:rPr lang="en-US" spc="-10" dirty="0">
                <a:latin typeface="Verdana"/>
                <a:cs typeface="Verdana"/>
              </a:rPr>
              <a:t>domain</a:t>
            </a:r>
            <a:r>
              <a:rPr lang="en-US" dirty="0">
                <a:latin typeface="Verdana"/>
                <a:cs typeface="Verdana"/>
              </a:rPr>
              <a:t> </a:t>
            </a:r>
            <a:r>
              <a:rPr lang="en-US" spc="-20" dirty="0">
                <a:latin typeface="Verdana"/>
                <a:cs typeface="Verdana"/>
              </a:rPr>
              <a:t>name </a:t>
            </a:r>
            <a:r>
              <a:rPr lang="en-US" dirty="0">
                <a:latin typeface="Verdana"/>
                <a:cs typeface="Verdana"/>
              </a:rPr>
              <a:t>from</a:t>
            </a:r>
            <a:r>
              <a:rPr lang="en-US" spc="-220" dirty="0">
                <a:latin typeface="Verdana"/>
                <a:cs typeface="Verdana"/>
              </a:rPr>
              <a:t> </a:t>
            </a:r>
            <a:r>
              <a:rPr lang="en-US" dirty="0">
                <a:latin typeface="Verdana"/>
                <a:cs typeface="Verdana"/>
              </a:rPr>
              <a:t>an</a:t>
            </a:r>
            <a:r>
              <a:rPr lang="en-US" spc="-215" dirty="0">
                <a:latin typeface="Verdana"/>
                <a:cs typeface="Verdana"/>
              </a:rPr>
              <a:t> </a:t>
            </a:r>
            <a:r>
              <a:rPr lang="en-US" spc="90" dirty="0">
                <a:latin typeface="Verdana"/>
                <a:cs typeface="Verdana"/>
              </a:rPr>
              <a:t>IP</a:t>
            </a:r>
            <a:r>
              <a:rPr lang="en-US" spc="-40" dirty="0">
                <a:latin typeface="Verdana"/>
                <a:cs typeface="Verdana"/>
              </a:rPr>
              <a:t> </a:t>
            </a:r>
            <a:r>
              <a:rPr lang="en-US" dirty="0">
                <a:latin typeface="Verdana"/>
                <a:cs typeface="Verdana"/>
              </a:rPr>
              <a:t>(reverse</a:t>
            </a:r>
            <a:r>
              <a:rPr lang="en-US" spc="-215" dirty="0">
                <a:latin typeface="Verdana"/>
                <a:cs typeface="Verdana"/>
              </a:rPr>
              <a:t> </a:t>
            </a:r>
            <a:r>
              <a:rPr lang="en-US" spc="-10" dirty="0">
                <a:latin typeface="Verdana"/>
                <a:cs typeface="Verdana"/>
              </a:rPr>
              <a:t>lookup)</a:t>
            </a:r>
            <a:endParaRPr lang="en-US" dirty="0">
              <a:latin typeface="Verdana"/>
              <a:cs typeface="Verdana"/>
            </a:endParaRPr>
          </a:p>
          <a:p>
            <a:endParaRPr lang="en-IN" dirty="0"/>
          </a:p>
        </p:txBody>
      </p:sp>
    </p:spTree>
    <p:extLst>
      <p:ext uri="{BB962C8B-B14F-4D97-AF65-F5344CB8AC3E}">
        <p14:creationId xmlns:p14="http://schemas.microsoft.com/office/powerpoint/2010/main" val="3620583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EE5CE00-DD37-DB7C-C16D-4FC577A757B5}"/>
              </a:ext>
            </a:extLst>
          </p:cNvPr>
          <p:cNvSpPr>
            <a:spLocks noGrp="1"/>
          </p:cNvSpPr>
          <p:nvPr>
            <p:ph type="subTitle" idx="1"/>
          </p:nvPr>
        </p:nvSpPr>
        <p:spPr>
          <a:xfrm>
            <a:off x="1569720" y="1363094"/>
            <a:ext cx="9052560" cy="1097280"/>
          </a:xfrm>
        </p:spPr>
        <p:txBody>
          <a:bodyPr>
            <a:normAutofit/>
          </a:bodyPr>
          <a:lstStyle/>
          <a:p>
            <a:r>
              <a:rPr lang="en-US" sz="3600" b="1" dirty="0"/>
              <a:t>EXAMPLE</a:t>
            </a:r>
            <a:endParaRPr lang="en-IN" sz="3600" b="1" dirty="0"/>
          </a:p>
        </p:txBody>
      </p:sp>
      <p:sp>
        <p:nvSpPr>
          <p:cNvPr id="6" name="TextBox 5">
            <a:extLst>
              <a:ext uri="{FF2B5EF4-FFF2-40B4-BE49-F238E27FC236}">
                <a16:creationId xmlns:a16="http://schemas.microsoft.com/office/drawing/2014/main" id="{96BBCA60-85D2-9EE4-51D6-D6C85E2D5A34}"/>
              </a:ext>
            </a:extLst>
          </p:cNvPr>
          <p:cNvSpPr txBox="1"/>
          <p:nvPr/>
        </p:nvSpPr>
        <p:spPr>
          <a:xfrm>
            <a:off x="1569720" y="2360428"/>
            <a:ext cx="8935247" cy="2372444"/>
          </a:xfrm>
          <a:prstGeom prst="rect">
            <a:avLst/>
          </a:prstGeom>
          <a:noFill/>
        </p:spPr>
        <p:txBody>
          <a:bodyPr wrap="square" rtlCol="0">
            <a:spAutoFit/>
          </a:bodyPr>
          <a:lstStyle/>
          <a:p>
            <a:pPr marL="12700" marR="2396490">
              <a:lnSpc>
                <a:spcPct val="100000"/>
              </a:lnSpc>
              <a:spcBef>
                <a:spcPts val="100"/>
              </a:spcBef>
            </a:pPr>
            <a:r>
              <a:rPr lang="en-US" dirty="0">
                <a:latin typeface="Verdana"/>
                <a:cs typeface="Verdana"/>
              </a:rPr>
              <a:t>Suppose</a:t>
            </a:r>
            <a:r>
              <a:rPr lang="en-US" spc="-185" dirty="0">
                <a:latin typeface="Verdana"/>
                <a:cs typeface="Verdana"/>
              </a:rPr>
              <a:t> </a:t>
            </a:r>
            <a:r>
              <a:rPr lang="en-US" dirty="0">
                <a:latin typeface="Verdana"/>
                <a:cs typeface="Verdana"/>
              </a:rPr>
              <a:t>you</a:t>
            </a:r>
            <a:r>
              <a:rPr lang="en-US" spc="-175" dirty="0">
                <a:latin typeface="Verdana"/>
                <a:cs typeface="Verdana"/>
              </a:rPr>
              <a:t> </a:t>
            </a:r>
            <a:r>
              <a:rPr lang="en-US" dirty="0">
                <a:latin typeface="Verdana"/>
                <a:cs typeface="Verdana"/>
              </a:rPr>
              <a:t>want</a:t>
            </a:r>
            <a:r>
              <a:rPr lang="en-US" spc="-175" dirty="0">
                <a:latin typeface="Verdana"/>
                <a:cs typeface="Verdana"/>
              </a:rPr>
              <a:t> </a:t>
            </a:r>
            <a:r>
              <a:rPr lang="en-US" dirty="0">
                <a:latin typeface="Verdana"/>
                <a:cs typeface="Verdana"/>
              </a:rPr>
              <a:t>to</a:t>
            </a:r>
            <a:r>
              <a:rPr lang="en-US" spc="-110" dirty="0">
                <a:latin typeface="Verdana"/>
                <a:cs typeface="Verdana"/>
              </a:rPr>
              <a:t> </a:t>
            </a:r>
            <a:r>
              <a:rPr lang="en-US" spc="-10" dirty="0">
                <a:latin typeface="Verdana"/>
                <a:cs typeface="Verdana"/>
              </a:rPr>
              <a:t>access </a:t>
            </a:r>
            <a:r>
              <a:rPr lang="en-US" u="sng" spc="-10" dirty="0">
                <a:uFill>
                  <a:solidFill>
                    <a:srgbClr val="000000"/>
                  </a:solidFill>
                </a:uFill>
                <a:latin typeface="Verdana"/>
                <a:cs typeface="Verdana"/>
                <a:hlinkClick r:id="rId2"/>
              </a:rPr>
              <a:t>www.mit.edu</a:t>
            </a:r>
            <a:endParaRPr lang="en-US" u="sng" spc="-10" dirty="0">
              <a:uFill>
                <a:solidFill>
                  <a:srgbClr val="000000"/>
                </a:solidFill>
              </a:uFill>
              <a:latin typeface="Verdana"/>
              <a:cs typeface="Verdana"/>
            </a:endParaRPr>
          </a:p>
          <a:p>
            <a:pPr marL="12700" marR="2396490">
              <a:lnSpc>
                <a:spcPct val="100000"/>
              </a:lnSpc>
              <a:spcBef>
                <a:spcPts val="100"/>
              </a:spcBef>
            </a:pPr>
            <a:r>
              <a:rPr lang="en-US" dirty="0">
                <a:latin typeface="Verdana"/>
                <a:cs typeface="Verdana"/>
              </a:rPr>
              <a:t>·</a:t>
            </a:r>
          </a:p>
          <a:p>
            <a:pPr marL="12700" marR="2396490">
              <a:lnSpc>
                <a:spcPct val="100000"/>
              </a:lnSpc>
              <a:spcBef>
                <a:spcPts val="100"/>
              </a:spcBef>
            </a:pPr>
            <a:r>
              <a:rPr lang="en-US" dirty="0">
                <a:latin typeface="Verdana"/>
                <a:cs typeface="Verdana"/>
              </a:rPr>
              <a:t>DNS</a:t>
            </a:r>
            <a:r>
              <a:rPr lang="en-US" spc="-160" dirty="0">
                <a:latin typeface="Verdana"/>
                <a:cs typeface="Verdana"/>
              </a:rPr>
              <a:t> </a:t>
            </a:r>
            <a:r>
              <a:rPr lang="en-US" dirty="0">
                <a:latin typeface="Verdana"/>
                <a:cs typeface="Verdana"/>
              </a:rPr>
              <a:t>Query</a:t>
            </a:r>
            <a:r>
              <a:rPr lang="en-US" spc="-295" dirty="0">
                <a:latin typeface="Verdana"/>
                <a:cs typeface="Verdana"/>
              </a:rPr>
              <a:t> </a:t>
            </a:r>
            <a:r>
              <a:rPr lang="en-US" dirty="0">
                <a:latin typeface="Verdana"/>
                <a:cs typeface="Verdana"/>
              </a:rPr>
              <a:t>sent</a:t>
            </a:r>
            <a:r>
              <a:rPr lang="en-US" spc="-290" dirty="0">
                <a:latin typeface="Verdana"/>
                <a:cs typeface="Verdana"/>
              </a:rPr>
              <a:t> </a:t>
            </a:r>
            <a:r>
              <a:rPr lang="en-US" spc="-50" dirty="0">
                <a:latin typeface="Verdana"/>
                <a:cs typeface="Verdana"/>
              </a:rPr>
              <a:t>–</a:t>
            </a:r>
          </a:p>
          <a:p>
            <a:pPr marL="12700" marR="2396490">
              <a:lnSpc>
                <a:spcPct val="100000"/>
              </a:lnSpc>
              <a:spcBef>
                <a:spcPts val="100"/>
              </a:spcBef>
            </a:pPr>
            <a:r>
              <a:rPr lang="en-US" dirty="0">
                <a:latin typeface="Verdana"/>
                <a:cs typeface="Verdana"/>
              </a:rPr>
              <a:t>Query</a:t>
            </a:r>
            <a:r>
              <a:rPr lang="en-US" spc="-335" dirty="0">
                <a:latin typeface="Verdana"/>
                <a:cs typeface="Verdana"/>
              </a:rPr>
              <a:t> </a:t>
            </a:r>
            <a:r>
              <a:rPr lang="en-US" spc="-20" dirty="0">
                <a:latin typeface="Verdana"/>
                <a:cs typeface="Verdana"/>
              </a:rPr>
              <a:t>Domain</a:t>
            </a:r>
            <a:r>
              <a:rPr lang="en-US" spc="-355" dirty="0">
                <a:latin typeface="Verdana"/>
                <a:cs typeface="Verdana"/>
              </a:rPr>
              <a:t> </a:t>
            </a:r>
            <a:r>
              <a:rPr lang="en-US" spc="-50" dirty="0">
                <a:latin typeface="Verdana"/>
                <a:cs typeface="Verdana"/>
              </a:rPr>
              <a:t>= </a:t>
            </a:r>
            <a:r>
              <a:rPr lang="en-US" u="sng" spc="-10" dirty="0">
                <a:uFill>
                  <a:solidFill>
                    <a:srgbClr val="000000"/>
                  </a:solidFill>
                </a:uFill>
                <a:latin typeface="Verdana"/>
                <a:cs typeface="Verdana"/>
                <a:hlinkClick r:id="rId2"/>
              </a:rPr>
              <a:t>www.mit.edu</a:t>
            </a:r>
            <a:endParaRPr lang="en-US" u="sng" dirty="0">
              <a:uFill>
                <a:solidFill>
                  <a:srgbClr val="000000"/>
                </a:solidFill>
              </a:uFill>
              <a:latin typeface="Verdana"/>
              <a:cs typeface="Verdana"/>
            </a:endParaRPr>
          </a:p>
          <a:p>
            <a:pPr marL="12700" marR="2396490">
              <a:lnSpc>
                <a:spcPct val="100000"/>
              </a:lnSpc>
              <a:spcBef>
                <a:spcPts val="100"/>
              </a:spcBef>
            </a:pPr>
            <a:endParaRPr lang="en-US" u="sng" spc="-70" dirty="0">
              <a:uFill>
                <a:solidFill>
                  <a:srgbClr val="000000"/>
                </a:solidFill>
              </a:uFill>
              <a:latin typeface="Verdana"/>
              <a:cs typeface="Verdana"/>
            </a:endParaRPr>
          </a:p>
          <a:p>
            <a:pPr marL="12700" marR="2396490">
              <a:lnSpc>
                <a:spcPct val="100000"/>
              </a:lnSpc>
              <a:spcBef>
                <a:spcPts val="100"/>
              </a:spcBef>
            </a:pPr>
            <a:r>
              <a:rPr lang="en-US" spc="-70" dirty="0">
                <a:latin typeface="Verdana"/>
                <a:cs typeface="Verdana"/>
              </a:rPr>
              <a:t>The</a:t>
            </a:r>
            <a:r>
              <a:rPr lang="en-US" spc="-330" dirty="0">
                <a:latin typeface="Verdana"/>
                <a:cs typeface="Verdana"/>
              </a:rPr>
              <a:t> </a:t>
            </a:r>
            <a:r>
              <a:rPr lang="en-US" spc="80" dirty="0">
                <a:latin typeface="Verdana"/>
                <a:cs typeface="Verdana"/>
              </a:rPr>
              <a:t>DNS</a:t>
            </a:r>
            <a:r>
              <a:rPr lang="en-US" spc="-120" dirty="0">
                <a:latin typeface="Verdana"/>
                <a:cs typeface="Verdana"/>
              </a:rPr>
              <a:t> </a:t>
            </a:r>
            <a:r>
              <a:rPr lang="en-US" dirty="0">
                <a:latin typeface="Verdana"/>
                <a:cs typeface="Verdana"/>
              </a:rPr>
              <a:t>server</a:t>
            </a:r>
            <a:r>
              <a:rPr lang="en-US" spc="-215" dirty="0">
                <a:latin typeface="Verdana"/>
                <a:cs typeface="Verdana"/>
              </a:rPr>
              <a:t> </a:t>
            </a:r>
            <a:r>
              <a:rPr lang="en-US" dirty="0">
                <a:latin typeface="Verdana"/>
                <a:cs typeface="Verdana"/>
              </a:rPr>
              <a:t>will</a:t>
            </a:r>
            <a:r>
              <a:rPr lang="en-US" spc="-270" dirty="0">
                <a:latin typeface="Verdana"/>
                <a:cs typeface="Verdana"/>
              </a:rPr>
              <a:t> </a:t>
            </a:r>
            <a:r>
              <a:rPr lang="en-US" dirty="0">
                <a:latin typeface="Verdana"/>
                <a:cs typeface="Verdana"/>
              </a:rPr>
              <a:t>return</a:t>
            </a:r>
            <a:r>
              <a:rPr lang="en-US" spc="-265" dirty="0">
                <a:latin typeface="Verdana"/>
                <a:cs typeface="Verdana"/>
              </a:rPr>
              <a:t> </a:t>
            </a:r>
            <a:r>
              <a:rPr lang="en-US" spc="-50" dirty="0">
                <a:latin typeface="Verdana"/>
                <a:cs typeface="Verdana"/>
              </a:rPr>
              <a:t>- </a:t>
            </a:r>
            <a:r>
              <a:rPr lang="en-US" spc="-35" dirty="0">
                <a:latin typeface="Verdana"/>
                <a:cs typeface="Verdana"/>
              </a:rPr>
              <a:t>Response:</a:t>
            </a:r>
            <a:r>
              <a:rPr lang="en-US" spc="-285" dirty="0">
                <a:latin typeface="Verdana"/>
                <a:cs typeface="Verdana"/>
              </a:rPr>
              <a:t> </a:t>
            </a:r>
            <a:r>
              <a:rPr lang="en-US" spc="-210" dirty="0">
                <a:latin typeface="Verdana"/>
                <a:cs typeface="Verdana"/>
              </a:rPr>
              <a:t>18.9.22.69</a:t>
            </a:r>
            <a:r>
              <a:rPr lang="en-US" spc="-470" dirty="0">
                <a:latin typeface="Verdana"/>
                <a:cs typeface="Verdana"/>
              </a:rPr>
              <a:t> </a:t>
            </a:r>
            <a:r>
              <a:rPr lang="en-US" spc="90" dirty="0">
                <a:latin typeface="Verdana"/>
                <a:cs typeface="Verdana"/>
              </a:rPr>
              <a:t>(IP</a:t>
            </a:r>
            <a:r>
              <a:rPr lang="en-US" spc="-105" dirty="0">
                <a:latin typeface="Verdana"/>
                <a:cs typeface="Verdana"/>
              </a:rPr>
              <a:t> </a:t>
            </a:r>
            <a:r>
              <a:rPr lang="en-US" spc="-10" dirty="0">
                <a:latin typeface="Verdana"/>
                <a:cs typeface="Verdana"/>
              </a:rPr>
              <a:t>Address </a:t>
            </a:r>
            <a:r>
              <a:rPr lang="en-US" dirty="0">
                <a:latin typeface="Verdana"/>
                <a:cs typeface="Verdana"/>
              </a:rPr>
              <a:t>of</a:t>
            </a:r>
            <a:r>
              <a:rPr lang="en-US" spc="-120" dirty="0">
                <a:latin typeface="Verdana"/>
                <a:cs typeface="Verdana"/>
              </a:rPr>
              <a:t> </a:t>
            </a:r>
            <a:r>
              <a:rPr lang="en-US" u="sng" spc="-10" dirty="0">
                <a:uFill>
                  <a:solidFill>
                    <a:srgbClr val="000000"/>
                  </a:solidFill>
                </a:uFill>
                <a:latin typeface="Verdana"/>
                <a:cs typeface="Verdana"/>
                <a:hlinkClick r:id="rId2"/>
              </a:rPr>
              <a:t>www.mit.edu)</a:t>
            </a:r>
            <a:endParaRPr lang="en-US" dirty="0">
              <a:latin typeface="Verdana"/>
              <a:cs typeface="Verdana"/>
            </a:endParaRPr>
          </a:p>
          <a:p>
            <a:endParaRPr lang="en-IN" dirty="0"/>
          </a:p>
        </p:txBody>
      </p:sp>
    </p:spTree>
    <p:extLst>
      <p:ext uri="{BB962C8B-B14F-4D97-AF65-F5344CB8AC3E}">
        <p14:creationId xmlns:p14="http://schemas.microsoft.com/office/powerpoint/2010/main" val="3378487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DCFC-CC48-BE33-D1D6-26CDA0E920F1}"/>
              </a:ext>
            </a:extLst>
          </p:cNvPr>
          <p:cNvSpPr>
            <a:spLocks noGrp="1"/>
          </p:cNvSpPr>
          <p:nvPr>
            <p:ph type="title"/>
          </p:nvPr>
        </p:nvSpPr>
        <p:spPr>
          <a:xfrm>
            <a:off x="1371600" y="685800"/>
            <a:ext cx="4937760" cy="568842"/>
          </a:xfrm>
        </p:spPr>
        <p:txBody>
          <a:bodyPr>
            <a:normAutofit fontScale="90000"/>
          </a:bodyPr>
          <a:lstStyle/>
          <a:p>
            <a:r>
              <a:rPr lang="en-US" dirty="0"/>
              <a:t>Domain queries</a:t>
            </a:r>
            <a:endParaRPr lang="en-IN" dirty="0"/>
          </a:p>
        </p:txBody>
      </p:sp>
      <p:pic>
        <p:nvPicPr>
          <p:cNvPr id="5" name="Content Placeholder 4">
            <a:extLst>
              <a:ext uri="{FF2B5EF4-FFF2-40B4-BE49-F238E27FC236}">
                <a16:creationId xmlns:a16="http://schemas.microsoft.com/office/drawing/2014/main" id="{FD087BF1-AF3D-78B7-FF2F-948296A63685}"/>
              </a:ext>
            </a:extLst>
          </p:cNvPr>
          <p:cNvPicPr>
            <a:picLocks noGrp="1" noChangeAspect="1"/>
          </p:cNvPicPr>
          <p:nvPr>
            <p:ph idx="1"/>
          </p:nvPr>
        </p:nvPicPr>
        <p:blipFill>
          <a:blip r:embed="rId2"/>
          <a:stretch>
            <a:fillRect/>
          </a:stretch>
        </p:blipFill>
        <p:spPr>
          <a:xfrm>
            <a:off x="3033762" y="1529667"/>
            <a:ext cx="7109698" cy="4439184"/>
          </a:xfrm>
          <a:prstGeom prst="rect">
            <a:avLst/>
          </a:prstGeom>
        </p:spPr>
      </p:pic>
    </p:spTree>
    <p:extLst>
      <p:ext uri="{BB962C8B-B14F-4D97-AF65-F5344CB8AC3E}">
        <p14:creationId xmlns:p14="http://schemas.microsoft.com/office/powerpoint/2010/main" val="4203691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B244D7-0F9C-4E72-3B14-9C87A5DB6259}"/>
              </a:ext>
            </a:extLst>
          </p:cNvPr>
          <p:cNvPicPr>
            <a:picLocks noGrp="1" noChangeAspect="1"/>
          </p:cNvPicPr>
          <p:nvPr>
            <p:ph idx="1"/>
          </p:nvPr>
        </p:nvPicPr>
        <p:blipFill>
          <a:blip r:embed="rId2"/>
          <a:stretch>
            <a:fillRect/>
          </a:stretch>
        </p:blipFill>
        <p:spPr>
          <a:xfrm>
            <a:off x="1156720" y="68263"/>
            <a:ext cx="10584998" cy="6721475"/>
          </a:xfrm>
          <a:prstGeom prst="rect">
            <a:avLst/>
          </a:prstGeom>
          <a:noFill/>
        </p:spPr>
      </p:pic>
    </p:spTree>
    <p:extLst>
      <p:ext uri="{BB962C8B-B14F-4D97-AF65-F5344CB8AC3E}">
        <p14:creationId xmlns:p14="http://schemas.microsoft.com/office/powerpoint/2010/main" val="3582848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6182-C711-8CC3-13D0-9C1991B95A3E}"/>
              </a:ext>
            </a:extLst>
          </p:cNvPr>
          <p:cNvSpPr>
            <a:spLocks noGrp="1"/>
          </p:cNvSpPr>
          <p:nvPr>
            <p:ph type="title"/>
          </p:nvPr>
        </p:nvSpPr>
        <p:spPr>
          <a:xfrm>
            <a:off x="1371600" y="685800"/>
            <a:ext cx="4146698" cy="643270"/>
          </a:xfrm>
        </p:spPr>
        <p:txBody>
          <a:bodyPr/>
          <a:lstStyle/>
          <a:p>
            <a:r>
              <a:rPr lang="en-US" dirty="0" err="1"/>
              <a:t>Ttl</a:t>
            </a:r>
            <a:r>
              <a:rPr lang="en-US" dirty="0"/>
              <a:t> value</a:t>
            </a:r>
            <a:endParaRPr lang="en-IN" dirty="0"/>
          </a:p>
        </p:txBody>
      </p:sp>
      <p:sp>
        <p:nvSpPr>
          <p:cNvPr id="6" name="TextBox 5">
            <a:extLst>
              <a:ext uri="{FF2B5EF4-FFF2-40B4-BE49-F238E27FC236}">
                <a16:creationId xmlns:a16="http://schemas.microsoft.com/office/drawing/2014/main" id="{3B668249-F6C7-A8F5-BAAA-2817540F6C00}"/>
              </a:ext>
            </a:extLst>
          </p:cNvPr>
          <p:cNvSpPr txBox="1"/>
          <p:nvPr/>
        </p:nvSpPr>
        <p:spPr>
          <a:xfrm>
            <a:off x="1371600" y="1818167"/>
            <a:ext cx="9824484" cy="4247317"/>
          </a:xfrm>
          <a:prstGeom prst="rect">
            <a:avLst/>
          </a:prstGeom>
          <a:noFill/>
        </p:spPr>
        <p:txBody>
          <a:bodyPr wrap="square" rtlCol="0">
            <a:spAutoFit/>
          </a:bodyPr>
          <a:lstStyle/>
          <a:p>
            <a:r>
              <a:rPr lang="en-US" sz="2800" spc="-75" dirty="0"/>
              <a:t>TTL</a:t>
            </a:r>
            <a:r>
              <a:rPr lang="en-US" sz="2800" spc="-275" dirty="0"/>
              <a:t> </a:t>
            </a:r>
            <a:r>
              <a:rPr lang="en-US" sz="2800" spc="-70" dirty="0"/>
              <a:t>(Time</a:t>
            </a:r>
            <a:r>
              <a:rPr lang="en-US" sz="2800" spc="-245" dirty="0"/>
              <a:t> </a:t>
            </a:r>
            <a:r>
              <a:rPr lang="en-US" sz="2800" spc="-65" dirty="0"/>
              <a:t>To</a:t>
            </a:r>
            <a:r>
              <a:rPr lang="en-US" sz="2800" spc="-280" dirty="0"/>
              <a:t> </a:t>
            </a:r>
            <a:r>
              <a:rPr lang="en-US" sz="2800" dirty="0"/>
              <a:t>Live)</a:t>
            </a:r>
            <a:r>
              <a:rPr lang="en-US" sz="2800" spc="-225" dirty="0"/>
              <a:t> </a:t>
            </a:r>
            <a:r>
              <a:rPr lang="en-US" sz="2800" spc="-60" dirty="0"/>
              <a:t>is</a:t>
            </a:r>
            <a:r>
              <a:rPr lang="en-US" sz="2800" spc="-265" dirty="0"/>
              <a:t> </a:t>
            </a:r>
            <a:r>
              <a:rPr lang="en-US" sz="2800" dirty="0"/>
              <a:t>a</a:t>
            </a:r>
            <a:r>
              <a:rPr lang="en-US" sz="2800" spc="-195" dirty="0"/>
              <a:t> </a:t>
            </a:r>
            <a:r>
              <a:rPr lang="en-US" sz="2800" dirty="0"/>
              <a:t>value</a:t>
            </a:r>
            <a:r>
              <a:rPr lang="en-US" sz="2800" spc="-190" dirty="0"/>
              <a:t> </a:t>
            </a:r>
            <a:r>
              <a:rPr lang="en-US" sz="2800" dirty="0"/>
              <a:t>used</a:t>
            </a:r>
            <a:r>
              <a:rPr lang="en-US" sz="2800" spc="-200" dirty="0"/>
              <a:t> </a:t>
            </a:r>
            <a:r>
              <a:rPr lang="en-US" sz="2800" spc="-25" dirty="0"/>
              <a:t>in </a:t>
            </a:r>
            <a:r>
              <a:rPr lang="en-US" sz="2800" spc="-60" dirty="0"/>
              <a:t>networking</a:t>
            </a:r>
            <a:r>
              <a:rPr lang="en-US" sz="2800" spc="-240" dirty="0"/>
              <a:t> </a:t>
            </a:r>
            <a:r>
              <a:rPr lang="en-US" sz="2800" dirty="0"/>
              <a:t>to</a:t>
            </a:r>
            <a:r>
              <a:rPr lang="en-US" sz="2800" spc="-140" dirty="0"/>
              <a:t> </a:t>
            </a:r>
            <a:r>
              <a:rPr lang="en-US" sz="2800" dirty="0"/>
              <a:t>specify</a:t>
            </a:r>
            <a:r>
              <a:rPr lang="en-US" sz="2800" spc="-180" dirty="0"/>
              <a:t> </a:t>
            </a:r>
            <a:r>
              <a:rPr lang="en-US" sz="2800" dirty="0"/>
              <a:t>how</a:t>
            </a:r>
            <a:r>
              <a:rPr lang="en-US" sz="2800" spc="-175" dirty="0"/>
              <a:t> </a:t>
            </a:r>
            <a:r>
              <a:rPr lang="en-US" sz="2800" spc="-60" dirty="0"/>
              <a:t>long</a:t>
            </a:r>
            <a:r>
              <a:rPr lang="en-US" sz="2800" spc="-245" dirty="0"/>
              <a:t> </a:t>
            </a:r>
            <a:r>
              <a:rPr lang="en-US" sz="2800" dirty="0"/>
              <a:t>data</a:t>
            </a:r>
            <a:r>
              <a:rPr lang="en-US" sz="2800" spc="-175" dirty="0"/>
              <a:t> </a:t>
            </a:r>
            <a:r>
              <a:rPr lang="en-US" sz="2800" spc="-10" dirty="0"/>
              <a:t>should </a:t>
            </a:r>
            <a:r>
              <a:rPr lang="en-US" sz="2800" spc="-25" dirty="0"/>
              <a:t>be</a:t>
            </a:r>
            <a:r>
              <a:rPr lang="en-US" sz="2800" dirty="0"/>
              <a:t> </a:t>
            </a:r>
            <a:r>
              <a:rPr lang="en-US" sz="2800" spc="-20" dirty="0"/>
              <a:t>kept</a:t>
            </a:r>
            <a:r>
              <a:rPr lang="en-US" sz="2800" spc="-229" dirty="0"/>
              <a:t> </a:t>
            </a:r>
            <a:r>
              <a:rPr lang="en-US" sz="2800" dirty="0"/>
              <a:t>alive</a:t>
            </a:r>
            <a:r>
              <a:rPr lang="en-US" sz="2800" spc="-195" dirty="0"/>
              <a:t> </a:t>
            </a:r>
            <a:r>
              <a:rPr lang="en-US" sz="2800" dirty="0"/>
              <a:t>or</a:t>
            </a:r>
            <a:r>
              <a:rPr lang="en-US" sz="2800" spc="-195" dirty="0"/>
              <a:t> </a:t>
            </a:r>
            <a:r>
              <a:rPr lang="en-US" sz="2800" dirty="0"/>
              <a:t>how</a:t>
            </a:r>
            <a:r>
              <a:rPr lang="en-US" sz="2800" spc="-190" dirty="0"/>
              <a:t> </a:t>
            </a:r>
            <a:r>
              <a:rPr lang="en-US" sz="2800" dirty="0"/>
              <a:t>far</a:t>
            </a:r>
            <a:r>
              <a:rPr lang="en-US" sz="2800" spc="-195" dirty="0"/>
              <a:t> </a:t>
            </a:r>
            <a:r>
              <a:rPr lang="en-US" sz="2800" dirty="0"/>
              <a:t>it</a:t>
            </a:r>
            <a:r>
              <a:rPr lang="en-US" sz="2800" spc="-195" dirty="0"/>
              <a:t> </a:t>
            </a:r>
            <a:r>
              <a:rPr lang="en-US" sz="2800" spc="-10" dirty="0"/>
              <a:t>should</a:t>
            </a:r>
            <a:r>
              <a:rPr lang="en-US" sz="2800" spc="-210" dirty="0"/>
              <a:t> </a:t>
            </a:r>
            <a:r>
              <a:rPr lang="en-US" sz="2800" dirty="0"/>
              <a:t>travel</a:t>
            </a:r>
            <a:r>
              <a:rPr lang="en-US" sz="2800" spc="-140" dirty="0"/>
              <a:t> </a:t>
            </a:r>
            <a:r>
              <a:rPr lang="en-US" sz="2800" dirty="0"/>
              <a:t>before</a:t>
            </a:r>
            <a:r>
              <a:rPr lang="en-US" sz="2800" spc="-195" dirty="0"/>
              <a:t> </a:t>
            </a:r>
            <a:r>
              <a:rPr lang="en-US" sz="2800" spc="-55" dirty="0"/>
              <a:t>being</a:t>
            </a:r>
            <a:r>
              <a:rPr lang="en-US" sz="2800" spc="-254" dirty="0"/>
              <a:t> </a:t>
            </a:r>
            <a:r>
              <a:rPr lang="en-US" sz="2800" spc="-10" dirty="0"/>
              <a:t>discarded.</a:t>
            </a:r>
          </a:p>
          <a:p>
            <a:endParaRPr lang="en-US" sz="2800" spc="-10" dirty="0"/>
          </a:p>
          <a:p>
            <a:r>
              <a:rPr lang="en-US" sz="2800" spc="-80" dirty="0"/>
              <a:t>TTL</a:t>
            </a:r>
            <a:r>
              <a:rPr lang="en-US" sz="2800" spc="-305" dirty="0"/>
              <a:t> </a:t>
            </a:r>
            <a:r>
              <a:rPr lang="en-US" sz="2800" spc="-55" dirty="0"/>
              <a:t>is</a:t>
            </a:r>
            <a:r>
              <a:rPr lang="en-US" sz="2800" spc="-280" dirty="0"/>
              <a:t> </a:t>
            </a:r>
            <a:r>
              <a:rPr lang="en-US" sz="2800" dirty="0"/>
              <a:t>a</a:t>
            </a:r>
            <a:r>
              <a:rPr lang="en-US" sz="2800" spc="-200" dirty="0"/>
              <a:t> </a:t>
            </a:r>
            <a:r>
              <a:rPr lang="en-US" sz="2800" dirty="0"/>
              <a:t>field</a:t>
            </a:r>
            <a:r>
              <a:rPr lang="en-US" sz="2800" spc="-200" dirty="0"/>
              <a:t> </a:t>
            </a:r>
            <a:r>
              <a:rPr lang="en-US" sz="2800" spc="-30" dirty="0"/>
              <a:t>in</a:t>
            </a:r>
            <a:r>
              <a:rPr lang="en-US" sz="2800" spc="-250" dirty="0"/>
              <a:t> </a:t>
            </a:r>
            <a:r>
              <a:rPr lang="en-US" sz="2800" dirty="0"/>
              <a:t>the</a:t>
            </a:r>
            <a:r>
              <a:rPr lang="en-US" sz="2800" spc="-200" dirty="0"/>
              <a:t> </a:t>
            </a:r>
            <a:r>
              <a:rPr lang="en-US" sz="2800" spc="90" dirty="0"/>
              <a:t>IP</a:t>
            </a:r>
            <a:r>
              <a:rPr lang="en-US" sz="2800" spc="-15" dirty="0"/>
              <a:t> </a:t>
            </a:r>
            <a:r>
              <a:rPr lang="en-US" sz="2800" dirty="0"/>
              <a:t>packet</a:t>
            </a:r>
            <a:r>
              <a:rPr lang="en-US" sz="2800" spc="-200" dirty="0"/>
              <a:t> </a:t>
            </a:r>
            <a:r>
              <a:rPr lang="en-US" sz="2800" dirty="0"/>
              <a:t>header</a:t>
            </a:r>
            <a:r>
              <a:rPr lang="en-US" sz="2800" spc="-200" dirty="0"/>
              <a:t> </a:t>
            </a:r>
            <a:r>
              <a:rPr lang="en-US" sz="2800" dirty="0"/>
              <a:t>that</a:t>
            </a:r>
            <a:r>
              <a:rPr lang="en-US" sz="2800" spc="-145" dirty="0"/>
              <a:t> </a:t>
            </a:r>
            <a:r>
              <a:rPr lang="en-US" sz="2800" spc="-10" dirty="0"/>
              <a:t>limits </a:t>
            </a:r>
            <a:r>
              <a:rPr lang="en-US" sz="2800" dirty="0"/>
              <a:t>the</a:t>
            </a:r>
            <a:r>
              <a:rPr lang="en-US" sz="2800" spc="-240" dirty="0"/>
              <a:t> </a:t>
            </a:r>
            <a:r>
              <a:rPr lang="en-US" sz="2800" spc="-10" dirty="0"/>
              <a:t>lifetime</a:t>
            </a:r>
            <a:r>
              <a:rPr lang="en-US" sz="2800" spc="-235" dirty="0"/>
              <a:t> </a:t>
            </a:r>
            <a:r>
              <a:rPr lang="en-US" sz="2800" dirty="0"/>
              <a:t>or</a:t>
            </a:r>
            <a:r>
              <a:rPr lang="en-US" sz="2800" spc="-235" dirty="0"/>
              <a:t> </a:t>
            </a:r>
            <a:r>
              <a:rPr lang="en-US" sz="2800" dirty="0"/>
              <a:t>number</a:t>
            </a:r>
            <a:r>
              <a:rPr lang="en-US" sz="2800" spc="-240" dirty="0"/>
              <a:t> </a:t>
            </a:r>
            <a:r>
              <a:rPr lang="en-US" sz="2800" dirty="0"/>
              <a:t>of</a:t>
            </a:r>
            <a:r>
              <a:rPr lang="en-US" sz="2800" spc="-235" dirty="0"/>
              <a:t> </a:t>
            </a:r>
            <a:r>
              <a:rPr lang="en-US" sz="2800" dirty="0"/>
              <a:t>hops</a:t>
            </a:r>
            <a:r>
              <a:rPr lang="en-US" sz="2800" spc="-245" dirty="0"/>
              <a:t> </a:t>
            </a:r>
            <a:r>
              <a:rPr lang="en-US" sz="2800" dirty="0"/>
              <a:t>a</a:t>
            </a:r>
            <a:r>
              <a:rPr lang="en-US" sz="2800" spc="-235" dirty="0"/>
              <a:t> </a:t>
            </a:r>
            <a:r>
              <a:rPr lang="en-US" sz="2800" dirty="0"/>
              <a:t>packet</a:t>
            </a:r>
            <a:r>
              <a:rPr lang="en-US" sz="2800" spc="-229" dirty="0"/>
              <a:t> </a:t>
            </a:r>
            <a:r>
              <a:rPr lang="en-US" sz="2800" spc="-25" dirty="0"/>
              <a:t>can </a:t>
            </a:r>
            <a:r>
              <a:rPr lang="en-US" sz="2800" spc="-20" dirty="0"/>
              <a:t>take</a:t>
            </a:r>
            <a:r>
              <a:rPr lang="en-US" sz="2800" dirty="0"/>
              <a:t> </a:t>
            </a:r>
            <a:r>
              <a:rPr lang="en-US" sz="2800" spc="-35" dirty="0"/>
              <a:t>through</a:t>
            </a:r>
            <a:r>
              <a:rPr lang="en-US" sz="2800" spc="-245" dirty="0"/>
              <a:t> </a:t>
            </a:r>
            <a:r>
              <a:rPr lang="en-US" sz="2800" dirty="0"/>
              <a:t>a</a:t>
            </a:r>
            <a:r>
              <a:rPr lang="en-US" sz="2800" spc="-200" dirty="0"/>
              <a:t> </a:t>
            </a:r>
            <a:r>
              <a:rPr lang="en-US" sz="2800" spc="-55" dirty="0"/>
              <a:t>network.</a:t>
            </a:r>
            <a:r>
              <a:rPr lang="en-US" sz="2800" spc="-245" dirty="0"/>
              <a:t> </a:t>
            </a:r>
          </a:p>
          <a:p>
            <a:endParaRPr lang="en-US" sz="2800" spc="-245" dirty="0"/>
          </a:p>
          <a:p>
            <a:r>
              <a:rPr lang="en-US" sz="2800" dirty="0"/>
              <a:t>It</a:t>
            </a:r>
            <a:r>
              <a:rPr lang="en-US" sz="2800" spc="-125" dirty="0"/>
              <a:t> </a:t>
            </a:r>
            <a:r>
              <a:rPr lang="en-US" sz="2800" dirty="0"/>
              <a:t>helps</a:t>
            </a:r>
            <a:r>
              <a:rPr lang="en-US" sz="2800" spc="-200" dirty="0"/>
              <a:t> </a:t>
            </a:r>
            <a:r>
              <a:rPr lang="en-US" sz="2800" dirty="0"/>
              <a:t>prevent</a:t>
            </a:r>
            <a:r>
              <a:rPr lang="en-US" sz="2800" spc="-145" dirty="0"/>
              <a:t> </a:t>
            </a:r>
            <a:r>
              <a:rPr lang="en-US" sz="2800" spc="-10" dirty="0"/>
              <a:t>packets</a:t>
            </a:r>
            <a:r>
              <a:rPr lang="en-US" sz="2800" spc="-210" dirty="0"/>
              <a:t> </a:t>
            </a:r>
            <a:r>
              <a:rPr lang="en-US" sz="2800" dirty="0"/>
              <a:t>from</a:t>
            </a:r>
            <a:r>
              <a:rPr lang="en-US" sz="2800" spc="-204" dirty="0"/>
              <a:t> </a:t>
            </a:r>
            <a:r>
              <a:rPr lang="en-US" sz="2800" spc="-10" dirty="0"/>
              <a:t>circulating</a:t>
            </a:r>
            <a:r>
              <a:rPr lang="en-US" sz="2800" spc="-204" dirty="0"/>
              <a:t> </a:t>
            </a:r>
            <a:r>
              <a:rPr lang="en-US" sz="2800" dirty="0"/>
              <a:t>indefinitely</a:t>
            </a:r>
            <a:r>
              <a:rPr lang="en-US" sz="2800" spc="-200" dirty="0"/>
              <a:t> </a:t>
            </a:r>
            <a:r>
              <a:rPr lang="en-US" sz="2800" spc="-35" dirty="0"/>
              <a:t>in</a:t>
            </a:r>
            <a:r>
              <a:rPr lang="en-US" sz="2800" spc="-254" dirty="0"/>
              <a:t> </a:t>
            </a:r>
            <a:r>
              <a:rPr lang="en-US" sz="2800" spc="-20" dirty="0"/>
              <a:t>case </a:t>
            </a:r>
            <a:r>
              <a:rPr lang="en-US" sz="2800" dirty="0"/>
              <a:t>of</a:t>
            </a:r>
            <a:r>
              <a:rPr lang="en-US" sz="2800" spc="-80" dirty="0"/>
              <a:t> </a:t>
            </a:r>
            <a:r>
              <a:rPr lang="en-US" sz="2800" spc="-45" dirty="0"/>
              <a:t>routing</a:t>
            </a:r>
            <a:r>
              <a:rPr lang="en-US" sz="2800" spc="-254" dirty="0"/>
              <a:t> </a:t>
            </a:r>
            <a:r>
              <a:rPr lang="en-US" sz="2800" spc="-10" dirty="0"/>
              <a:t>loops.</a:t>
            </a:r>
            <a:endParaRPr lang="en-US" sz="2800" dirty="0"/>
          </a:p>
          <a:p>
            <a:endParaRPr lang="en-IN" dirty="0"/>
          </a:p>
        </p:txBody>
      </p:sp>
    </p:spTree>
    <p:extLst>
      <p:ext uri="{BB962C8B-B14F-4D97-AF65-F5344CB8AC3E}">
        <p14:creationId xmlns:p14="http://schemas.microsoft.com/office/powerpoint/2010/main" val="1103547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5994-61AE-C7AF-4102-6733E1802C85}"/>
              </a:ext>
            </a:extLst>
          </p:cNvPr>
          <p:cNvSpPr>
            <a:spLocks noGrp="1"/>
          </p:cNvSpPr>
          <p:nvPr>
            <p:ph type="title"/>
          </p:nvPr>
        </p:nvSpPr>
        <p:spPr>
          <a:xfrm>
            <a:off x="1371599" y="685800"/>
            <a:ext cx="5092995" cy="632637"/>
          </a:xfrm>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FEF791C8-9CB0-5F6A-BE3F-ECA28FA7F3E7}"/>
              </a:ext>
            </a:extLst>
          </p:cNvPr>
          <p:cNvSpPr>
            <a:spLocks noGrp="1"/>
          </p:cNvSpPr>
          <p:nvPr>
            <p:ph idx="1"/>
          </p:nvPr>
        </p:nvSpPr>
        <p:spPr>
          <a:xfrm>
            <a:off x="1371599" y="1913860"/>
            <a:ext cx="10149841" cy="4532660"/>
          </a:xfrm>
        </p:spPr>
        <p:txBody>
          <a:bodyPr>
            <a:normAutofit/>
          </a:bodyPr>
          <a:lstStyle/>
          <a:p>
            <a:r>
              <a:rPr lang="en-US" sz="3200" dirty="0"/>
              <a:t>If</a:t>
            </a:r>
            <a:r>
              <a:rPr lang="en-US" sz="3200" spc="-305" dirty="0"/>
              <a:t> </a:t>
            </a:r>
            <a:r>
              <a:rPr lang="en-US" sz="3200" dirty="0"/>
              <a:t>a</a:t>
            </a:r>
            <a:r>
              <a:rPr lang="en-US" sz="3200" spc="-320" dirty="0"/>
              <a:t> </a:t>
            </a:r>
            <a:r>
              <a:rPr lang="en-US" sz="3200" spc="-10" dirty="0"/>
              <a:t>packet</a:t>
            </a:r>
            <a:r>
              <a:rPr lang="en-US" sz="3200" spc="-320" dirty="0"/>
              <a:t> </a:t>
            </a:r>
            <a:r>
              <a:rPr lang="en-US" sz="3200" spc="-10" dirty="0"/>
              <a:t>has</a:t>
            </a:r>
            <a:r>
              <a:rPr lang="en-US" sz="3200" spc="-340" dirty="0"/>
              <a:t> </a:t>
            </a:r>
            <a:r>
              <a:rPr lang="en-US" sz="3200" spc="-95" dirty="0"/>
              <a:t>TTL</a:t>
            </a:r>
            <a:r>
              <a:rPr lang="en-US" sz="3200" spc="-409" dirty="0"/>
              <a:t> </a:t>
            </a:r>
            <a:r>
              <a:rPr lang="en-US" sz="3200" spc="-35" dirty="0"/>
              <a:t>=5,</a:t>
            </a:r>
            <a:r>
              <a:rPr lang="en-US" sz="3200" spc="-525" dirty="0"/>
              <a:t> </a:t>
            </a:r>
            <a:r>
              <a:rPr lang="en-US" sz="3200" dirty="0"/>
              <a:t>and</a:t>
            </a:r>
            <a:r>
              <a:rPr lang="en-US" sz="3200" spc="-320" dirty="0"/>
              <a:t> </a:t>
            </a:r>
            <a:r>
              <a:rPr lang="en-US" sz="3200" dirty="0"/>
              <a:t>it</a:t>
            </a:r>
            <a:r>
              <a:rPr lang="en-US" sz="3200" spc="-315" dirty="0"/>
              <a:t> </a:t>
            </a:r>
            <a:r>
              <a:rPr lang="en-US" sz="3200" spc="-25" dirty="0"/>
              <a:t>passes</a:t>
            </a:r>
            <a:r>
              <a:rPr lang="en-US" sz="3200" spc="-330" dirty="0"/>
              <a:t> </a:t>
            </a:r>
            <a:r>
              <a:rPr lang="en-US" sz="3200" spc="-35" dirty="0"/>
              <a:t>through</a:t>
            </a:r>
            <a:r>
              <a:rPr lang="en-US" sz="3200" spc="-355" dirty="0"/>
              <a:t> </a:t>
            </a:r>
            <a:r>
              <a:rPr lang="en-US" sz="3200" spc="-10" dirty="0"/>
              <a:t>5routers</a:t>
            </a:r>
          </a:p>
          <a:p>
            <a:r>
              <a:rPr lang="en-US" sz="3200" spc="-60" dirty="0"/>
              <a:t>After</a:t>
            </a:r>
            <a:r>
              <a:rPr lang="en-US" sz="3200" spc="-100" dirty="0"/>
              <a:t>1st</a:t>
            </a:r>
            <a:r>
              <a:rPr lang="en-US" sz="3200" spc="-395" dirty="0"/>
              <a:t> </a:t>
            </a:r>
            <a:r>
              <a:rPr lang="en-US" sz="3200" dirty="0"/>
              <a:t>router:</a:t>
            </a:r>
            <a:r>
              <a:rPr lang="en-US" sz="3200" spc="-320" dirty="0"/>
              <a:t> </a:t>
            </a:r>
            <a:r>
              <a:rPr lang="en-US" sz="3200" spc="-90" dirty="0"/>
              <a:t>TTL</a:t>
            </a:r>
            <a:r>
              <a:rPr lang="en-US" sz="3200" spc="-385" dirty="0"/>
              <a:t> </a:t>
            </a:r>
            <a:r>
              <a:rPr lang="en-US" sz="3200" spc="-710" dirty="0"/>
              <a:t>=</a:t>
            </a:r>
            <a:r>
              <a:rPr lang="en-US" sz="3200" spc="-40" dirty="0"/>
              <a:t>4</a:t>
            </a:r>
          </a:p>
          <a:p>
            <a:r>
              <a:rPr lang="en-US" sz="3200" spc="-60" dirty="0"/>
              <a:t>After</a:t>
            </a:r>
            <a:r>
              <a:rPr lang="en-US" sz="3200" spc="-340" dirty="0"/>
              <a:t> </a:t>
            </a:r>
            <a:r>
              <a:rPr lang="en-US" sz="3200" spc="-90" dirty="0"/>
              <a:t>2nd</a:t>
            </a:r>
            <a:r>
              <a:rPr lang="en-US" sz="3200" spc="-385" dirty="0"/>
              <a:t> </a:t>
            </a:r>
            <a:r>
              <a:rPr lang="en-US" sz="3200" dirty="0"/>
              <a:t>router:</a:t>
            </a:r>
            <a:r>
              <a:rPr lang="en-US" sz="3200" spc="-320" dirty="0"/>
              <a:t> </a:t>
            </a:r>
            <a:r>
              <a:rPr lang="en-US" sz="3200" spc="-90" dirty="0"/>
              <a:t>TTL</a:t>
            </a:r>
            <a:r>
              <a:rPr lang="en-US" sz="3200" spc="-385" dirty="0"/>
              <a:t> </a:t>
            </a:r>
            <a:r>
              <a:rPr lang="en-US" sz="3200" spc="-755" dirty="0"/>
              <a:t>=</a:t>
            </a:r>
            <a:r>
              <a:rPr lang="en-US" sz="3200" spc="-40" dirty="0"/>
              <a:t>3</a:t>
            </a:r>
          </a:p>
          <a:p>
            <a:r>
              <a:rPr lang="en-US" sz="3200" spc="-65" dirty="0"/>
              <a:t>After</a:t>
            </a:r>
            <a:r>
              <a:rPr lang="en-US" sz="3200" spc="-315" dirty="0"/>
              <a:t> </a:t>
            </a:r>
            <a:r>
              <a:rPr lang="en-US" sz="3200" dirty="0"/>
              <a:t>5th</a:t>
            </a:r>
            <a:r>
              <a:rPr lang="en-US" sz="3200" spc="-310" dirty="0"/>
              <a:t> </a:t>
            </a:r>
            <a:r>
              <a:rPr lang="en-US" sz="3200" spc="-10" dirty="0"/>
              <a:t>router:</a:t>
            </a:r>
            <a:r>
              <a:rPr lang="en-US" sz="3200" spc="-300" dirty="0"/>
              <a:t> </a:t>
            </a:r>
            <a:r>
              <a:rPr lang="en-US" sz="3200" spc="-95" dirty="0"/>
              <a:t>TTL</a:t>
            </a:r>
            <a:r>
              <a:rPr lang="en-US" sz="3200" spc="-400" dirty="0"/>
              <a:t> </a:t>
            </a:r>
            <a:r>
              <a:rPr lang="en-US" sz="3200" spc="170" dirty="0"/>
              <a:t>=</a:t>
            </a:r>
            <a:r>
              <a:rPr lang="en-US" sz="3200" spc="-330" dirty="0"/>
              <a:t>0</a:t>
            </a:r>
            <a:r>
              <a:rPr lang="en-US" sz="3200" spc="-20" dirty="0"/>
              <a:t>-</a:t>
            </a:r>
            <a:r>
              <a:rPr lang="en-US" sz="3200" spc="-600" dirty="0"/>
              <a:t> </a:t>
            </a:r>
            <a:r>
              <a:rPr lang="en-US" sz="3200" spc="-50" dirty="0"/>
              <a:t>The</a:t>
            </a:r>
            <a:r>
              <a:rPr lang="en-US" sz="3200" spc="-350" dirty="0"/>
              <a:t> </a:t>
            </a:r>
            <a:r>
              <a:rPr lang="en-US" sz="3200" spc="-10" dirty="0"/>
              <a:t>packet</a:t>
            </a:r>
            <a:r>
              <a:rPr lang="en-US" sz="3200" spc="-295" dirty="0"/>
              <a:t> </a:t>
            </a:r>
            <a:r>
              <a:rPr lang="en-US" sz="3200" spc="-75" dirty="0"/>
              <a:t>is</a:t>
            </a:r>
            <a:r>
              <a:rPr lang="en-US" sz="3200" spc="-380" dirty="0"/>
              <a:t> </a:t>
            </a:r>
            <a:r>
              <a:rPr lang="en-US" sz="3200" spc="-10" dirty="0"/>
              <a:t>dropped.</a:t>
            </a:r>
            <a:endParaRPr lang="en-IN" sz="3200" dirty="0"/>
          </a:p>
        </p:txBody>
      </p:sp>
    </p:spTree>
    <p:extLst>
      <p:ext uri="{BB962C8B-B14F-4D97-AF65-F5344CB8AC3E}">
        <p14:creationId xmlns:p14="http://schemas.microsoft.com/office/powerpoint/2010/main" val="2705916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501EE-C508-5704-DEF8-AD2F27E3C411}"/>
              </a:ext>
            </a:extLst>
          </p:cNvPr>
          <p:cNvSpPr>
            <a:spLocks noGrp="1"/>
          </p:cNvSpPr>
          <p:nvPr>
            <p:ph type="ctrTitle"/>
          </p:nvPr>
        </p:nvSpPr>
        <p:spPr>
          <a:xfrm>
            <a:off x="1554480" y="1483360"/>
            <a:ext cx="6099048" cy="863600"/>
          </a:xfrm>
        </p:spPr>
        <p:txBody>
          <a:bodyPr anchor="t" anchorCtr="0"/>
          <a:lstStyle/>
          <a:p>
            <a:r>
              <a:rPr lang="en-US" sz="3600" dirty="0" err="1"/>
              <a:t>concluSion</a:t>
            </a:r>
            <a:endParaRPr lang="en-US" sz="3600" dirty="0"/>
          </a:p>
        </p:txBody>
      </p:sp>
      <p:sp>
        <p:nvSpPr>
          <p:cNvPr id="4" name="Picture Placeholder 3">
            <a:extLst>
              <a:ext uri="{FF2B5EF4-FFF2-40B4-BE49-F238E27FC236}">
                <a16:creationId xmlns:a16="http://schemas.microsoft.com/office/drawing/2014/main" id="{7D136742-078E-AD0A-A58F-EEC0BDB01452}"/>
              </a:ext>
            </a:extLst>
          </p:cNvPr>
          <p:cNvSpPr>
            <a:spLocks noGrp="1"/>
          </p:cNvSpPr>
          <p:nvPr>
            <p:ph type="pic" sz="quarter" idx="10"/>
          </p:nvPr>
        </p:nvSpPr>
        <p:spPr>
          <a:xfrm>
            <a:off x="9113520" y="768096"/>
            <a:ext cx="2316480" cy="3621024"/>
          </a:xfrm>
        </p:spPr>
        <p:txBody>
          <a:bodyPr/>
          <a:lstStyle/>
          <a:p>
            <a:endParaRPr lang="en-IN"/>
          </a:p>
        </p:txBody>
      </p:sp>
      <p:sp>
        <p:nvSpPr>
          <p:cNvPr id="5" name="TextBox 4">
            <a:extLst>
              <a:ext uri="{FF2B5EF4-FFF2-40B4-BE49-F238E27FC236}">
                <a16:creationId xmlns:a16="http://schemas.microsoft.com/office/drawing/2014/main" id="{7B0B447D-594E-B357-567C-B0C6ADC95E4A}"/>
              </a:ext>
            </a:extLst>
          </p:cNvPr>
          <p:cNvSpPr txBox="1"/>
          <p:nvPr/>
        </p:nvSpPr>
        <p:spPr>
          <a:xfrm>
            <a:off x="1554480" y="2499360"/>
            <a:ext cx="7426960" cy="2308324"/>
          </a:xfrm>
          <a:prstGeom prst="rect">
            <a:avLst/>
          </a:prstGeom>
          <a:noFill/>
        </p:spPr>
        <p:txBody>
          <a:bodyPr wrap="square" rtlCol="0">
            <a:spAutoFit/>
          </a:bodyPr>
          <a:lstStyle/>
          <a:p>
            <a:r>
              <a:rPr lang="en-IN" sz="2400" dirty="0"/>
              <a:t>Internal DNS is faster for repeated lookups due to caching</a:t>
            </a:r>
          </a:p>
          <a:p>
            <a:endParaRPr lang="en-IN" sz="2400" dirty="0"/>
          </a:p>
          <a:p>
            <a:r>
              <a:rPr lang="en-IN" sz="2400" dirty="0"/>
              <a:t>External DNS is easier to use, but offers less control</a:t>
            </a:r>
          </a:p>
          <a:p>
            <a:endParaRPr lang="en-IN" sz="2400" dirty="0"/>
          </a:p>
          <a:p>
            <a:r>
              <a:rPr lang="en-IN" sz="2400" dirty="0"/>
              <a:t>Best option: Internal DNS with forwarding to Google DNS</a:t>
            </a:r>
          </a:p>
        </p:txBody>
      </p:sp>
    </p:spTree>
    <p:extLst>
      <p:ext uri="{BB962C8B-B14F-4D97-AF65-F5344CB8AC3E}">
        <p14:creationId xmlns:p14="http://schemas.microsoft.com/office/powerpoint/2010/main" val="132274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FD43-B4C9-8C9C-1C01-65BAACF12BC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517994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2DD6-F512-26F3-A86D-DF4AF2256ED0}"/>
              </a:ext>
            </a:extLst>
          </p:cNvPr>
          <p:cNvSpPr>
            <a:spLocks noGrp="1"/>
          </p:cNvSpPr>
          <p:nvPr>
            <p:ph type="ctrTitle"/>
          </p:nvPr>
        </p:nvSpPr>
        <p:spPr>
          <a:xfrm>
            <a:off x="1484671" y="2359741"/>
            <a:ext cx="8544232" cy="2300749"/>
          </a:xfrm>
        </p:spPr>
        <p:txBody>
          <a:bodyPr/>
          <a:lstStyle/>
          <a:p>
            <a:r>
              <a:rPr lang="en-US" sz="2000" b="0" dirty="0"/>
              <a:t>. </a:t>
            </a:r>
            <a:endParaRPr lang="en-US" sz="2000" dirty="0"/>
          </a:p>
        </p:txBody>
      </p:sp>
      <p:sp>
        <p:nvSpPr>
          <p:cNvPr id="3" name="Subtitle 2">
            <a:extLst>
              <a:ext uri="{FF2B5EF4-FFF2-40B4-BE49-F238E27FC236}">
                <a16:creationId xmlns:a16="http://schemas.microsoft.com/office/drawing/2014/main" id="{1668B0FA-B731-5A4B-D795-1F3C45DC9C54}"/>
              </a:ext>
            </a:extLst>
          </p:cNvPr>
          <p:cNvSpPr>
            <a:spLocks noGrp="1"/>
          </p:cNvSpPr>
          <p:nvPr>
            <p:ph type="subTitle" idx="1"/>
          </p:nvPr>
        </p:nvSpPr>
        <p:spPr>
          <a:xfrm>
            <a:off x="1554480" y="1554480"/>
            <a:ext cx="9052560" cy="1097280"/>
          </a:xfrm>
        </p:spPr>
        <p:txBody>
          <a:bodyPr>
            <a:normAutofit/>
          </a:bodyPr>
          <a:lstStyle/>
          <a:p>
            <a:r>
              <a:rPr lang="en-US" dirty="0"/>
              <a:t>WHAT IS DNS?</a:t>
            </a:r>
          </a:p>
        </p:txBody>
      </p:sp>
      <p:sp>
        <p:nvSpPr>
          <p:cNvPr id="4" name="TextBox 3">
            <a:extLst>
              <a:ext uri="{FF2B5EF4-FFF2-40B4-BE49-F238E27FC236}">
                <a16:creationId xmlns:a16="http://schemas.microsoft.com/office/drawing/2014/main" id="{646B283D-9896-B750-99E6-CA957D5C681E}"/>
              </a:ext>
            </a:extLst>
          </p:cNvPr>
          <p:cNvSpPr txBox="1"/>
          <p:nvPr/>
        </p:nvSpPr>
        <p:spPr>
          <a:xfrm>
            <a:off x="1484671" y="2418763"/>
            <a:ext cx="8470490" cy="3046988"/>
          </a:xfrm>
          <a:prstGeom prst="rect">
            <a:avLst/>
          </a:prstGeom>
          <a:noFill/>
        </p:spPr>
        <p:txBody>
          <a:bodyPr wrap="square" rtlCol="0">
            <a:spAutoFit/>
          </a:bodyPr>
          <a:lstStyle/>
          <a:p>
            <a:r>
              <a:rPr lang="en-US" sz="2400" dirty="0"/>
              <a:t>DNS, or the Domain Name System, is a hierarchical and distributed naming system that translates human-readable domain names (like google.com) into machine-readable IP addresses (like 172.217.160.142). </a:t>
            </a:r>
          </a:p>
          <a:p>
            <a:endParaRPr lang="en-US" sz="2400" dirty="0"/>
          </a:p>
          <a:p>
            <a:r>
              <a:rPr lang="en-US" sz="2400" dirty="0"/>
              <a:t>This allows users to access websites and other internet resources using easy-to-remember names instead of complex numerical IP addresses. </a:t>
            </a:r>
            <a:endParaRPr lang="en-IN" sz="2400" dirty="0"/>
          </a:p>
        </p:txBody>
      </p:sp>
    </p:spTree>
    <p:extLst>
      <p:ext uri="{BB962C8B-B14F-4D97-AF65-F5344CB8AC3E}">
        <p14:creationId xmlns:p14="http://schemas.microsoft.com/office/powerpoint/2010/main" val="207867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371600" y="685800"/>
            <a:ext cx="4663440" cy="2377440"/>
          </a:xfrm>
        </p:spPr>
        <p:txBody>
          <a:bodyPr anchor="t">
            <a:normAutofit/>
          </a:bodyPr>
          <a:lstStyle/>
          <a:p>
            <a:r>
              <a:rPr lang="en-US" dirty="0"/>
              <a:t>Internal vs external </a:t>
            </a:r>
            <a:r>
              <a:rPr lang="en-US" dirty="0" err="1"/>
              <a:t>dns</a:t>
            </a:r>
            <a:endParaRPr lang="en-US" dirty="0"/>
          </a:p>
        </p:txBody>
      </p:sp>
      <p:pic>
        <p:nvPicPr>
          <p:cNvPr id="1027" name="Picture 3" descr="Securing DNS Servers | Microsoft Windows Security Resource Kit">
            <a:extLst>
              <a:ext uri="{FF2B5EF4-FFF2-40B4-BE49-F238E27FC236}">
                <a16:creationId xmlns:a16="http://schemas.microsoft.com/office/drawing/2014/main" id="{BB0AF44D-31CD-58C9-EB1F-D9095A4590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49505" y="420625"/>
            <a:ext cx="6271935" cy="2487452"/>
          </a:xfrm>
          <a:prstGeom prst="rect">
            <a:avLst/>
          </a:prstGeom>
          <a:solidFill>
            <a:srgbClr val="FFFFFF"/>
          </a:solid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idx="13"/>
          </p:nvPr>
        </p:nvSpPr>
        <p:spPr>
          <a:xfrm>
            <a:off x="1371600" y="3429000"/>
            <a:ext cx="10204704" cy="3227832"/>
          </a:xfrm>
        </p:spPr>
        <p:txBody>
          <a:bodyPr>
            <a:normAutofit/>
          </a:bodyPr>
          <a:lstStyle/>
          <a:p>
            <a:pPr marL="0" indent="0">
              <a:buNone/>
            </a:pPr>
            <a:r>
              <a:rPr lang="en-US" dirty="0"/>
              <a:t>Internal DNS and external DNS serve distinct purposes within a network. </a:t>
            </a:r>
          </a:p>
          <a:p>
            <a:pPr marL="0" indent="0">
              <a:buNone/>
            </a:pPr>
            <a:r>
              <a:rPr lang="en-US" dirty="0"/>
              <a:t>Internal DNS resolves domain names to IP addresses for resources within a private network, like a company's internal servers and devices. </a:t>
            </a:r>
          </a:p>
          <a:p>
            <a:pPr marL="0" indent="0">
              <a:buNone/>
            </a:pPr>
            <a:r>
              <a:rPr lang="en-US" dirty="0"/>
              <a:t>External DNS, on the other hand, handles domain name resolution for the public internet, translating domain names into public IP addresses so users worldwide can access websites and online services. </a:t>
            </a:r>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0721-D146-EC57-6F92-4D2398AE7896}"/>
              </a:ext>
            </a:extLst>
          </p:cNvPr>
          <p:cNvSpPr>
            <a:spLocks noGrp="1"/>
          </p:cNvSpPr>
          <p:nvPr>
            <p:ph type="ctrTitle"/>
          </p:nvPr>
        </p:nvSpPr>
        <p:spPr>
          <a:xfrm>
            <a:off x="558800" y="904240"/>
            <a:ext cx="7000240" cy="589280"/>
          </a:xfrm>
        </p:spPr>
        <p:txBody>
          <a:bodyPr>
            <a:normAutofit fontScale="90000"/>
          </a:bodyPr>
          <a:lstStyle/>
          <a:p>
            <a:r>
              <a:rPr lang="en-US" sz="3600"/>
              <a:t>Response time and cache hits</a:t>
            </a:r>
            <a:endParaRPr lang="en-US" sz="3600" dirty="0"/>
          </a:p>
        </p:txBody>
      </p:sp>
      <p:sp>
        <p:nvSpPr>
          <p:cNvPr id="3" name="Subtitle 2">
            <a:extLst>
              <a:ext uri="{FF2B5EF4-FFF2-40B4-BE49-F238E27FC236}">
                <a16:creationId xmlns:a16="http://schemas.microsoft.com/office/drawing/2014/main" id="{B2BCEBA2-3D8F-552D-5443-226FAF284763}"/>
              </a:ext>
            </a:extLst>
          </p:cNvPr>
          <p:cNvSpPr>
            <a:spLocks noGrp="1"/>
          </p:cNvSpPr>
          <p:nvPr>
            <p:ph type="subTitle" idx="1"/>
          </p:nvPr>
        </p:nvSpPr>
        <p:spPr>
          <a:xfrm>
            <a:off x="558800" y="2066518"/>
            <a:ext cx="5261775" cy="2167128"/>
          </a:xfrm>
        </p:spPr>
        <p:txBody>
          <a:bodyPr>
            <a:noAutofit/>
          </a:bodyPr>
          <a:lstStyle/>
          <a:p>
            <a:r>
              <a:rPr lang="en-US" sz="2000" dirty="0"/>
              <a:t>Response time refers to the duration it takes for a system, device, or individual to react to a specific input or request.</a:t>
            </a:r>
          </a:p>
          <a:p>
            <a:r>
              <a:rPr lang="en-US" sz="2000" dirty="0"/>
              <a:t> It's a critical metric for evaluating performance and usability, especially in interactive systems like software applications, websites, and electronic devices. </a:t>
            </a:r>
          </a:p>
          <a:p>
            <a:r>
              <a:rPr lang="en-US" sz="2000" dirty="0"/>
              <a:t>In essence, it measures how quickly something responds to a command or action. </a:t>
            </a:r>
          </a:p>
        </p:txBody>
      </p:sp>
      <p:pic>
        <p:nvPicPr>
          <p:cNvPr id="8" name="Picture 2" descr="Response Time Measurement - TFTCentral">
            <a:extLst>
              <a:ext uri="{FF2B5EF4-FFF2-40B4-BE49-F238E27FC236}">
                <a16:creationId xmlns:a16="http://schemas.microsoft.com/office/drawing/2014/main" id="{4F9D0E10-8A1F-0DAD-EA90-7EBCEFE3CED9}"/>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7406" r="7406"/>
          <a:stretch>
            <a:fillRect/>
          </a:stretch>
        </p:blipFill>
        <p:spPr bwMode="auto">
          <a:xfrm>
            <a:off x="6350000" y="1788858"/>
            <a:ext cx="4602480" cy="2876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98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1219200" y="680720"/>
            <a:ext cx="5212080" cy="686816"/>
          </a:xfrm>
          <a:noFill/>
        </p:spPr>
        <p:txBody>
          <a:bodyPr>
            <a:noAutofit/>
          </a:bodyPr>
          <a:lstStyle/>
          <a:p>
            <a:r>
              <a:rPr lang="en-US" dirty="0"/>
              <a:t>Cache hit</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idx="1"/>
          </p:nvPr>
        </p:nvSpPr>
        <p:spPr>
          <a:xfrm>
            <a:off x="6268720" y="1849120"/>
            <a:ext cx="5537200" cy="3982720"/>
          </a:xfrm>
          <a:noFill/>
        </p:spPr>
        <p:txBody>
          <a:bodyPr vert="horz" lIns="91440" tIns="45720" rIns="91440" bIns="45720" rtlCol="0" anchor="t">
            <a:normAutofit/>
          </a:bodyPr>
          <a:lstStyle/>
          <a:p>
            <a:pPr marL="0" indent="0">
              <a:buNone/>
            </a:pPr>
            <a:r>
              <a:rPr lang="en-US" sz="2400" dirty="0">
                <a:latin typeface="+mj-lt"/>
              </a:rPr>
              <a:t>A cache hit occurs when requested data is found in the cache memory, allowing for faster retrieval than if the data had to be fetched from the main memory or a slower storage location. </a:t>
            </a:r>
          </a:p>
          <a:p>
            <a:pPr marL="0" indent="0">
              <a:buNone/>
            </a:pPr>
            <a:r>
              <a:rPr lang="en-US" sz="2400" dirty="0">
                <a:latin typeface="+mj-lt"/>
              </a:rPr>
              <a:t>Essentially, it means the cache is working effectively by providing the information quickly. </a:t>
            </a:r>
          </a:p>
        </p:txBody>
      </p:sp>
      <p:pic>
        <p:nvPicPr>
          <p:cNvPr id="10" name="Picture 4" descr="Laravel Cache: How To Speed Up Your ...">
            <a:extLst>
              <a:ext uri="{FF2B5EF4-FFF2-40B4-BE49-F238E27FC236}">
                <a16:creationId xmlns:a16="http://schemas.microsoft.com/office/drawing/2014/main" id="{F4346FB2-23EC-54C5-E052-676FCD9245F3}"/>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3208" b="3208"/>
          <a:stretch>
            <a:fillRect/>
          </a:stretch>
        </p:blipFill>
        <p:spPr bwMode="auto">
          <a:xfrm>
            <a:off x="985520" y="2133600"/>
            <a:ext cx="4617556" cy="2875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6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371600" y="685800"/>
            <a:ext cx="4663440" cy="2377440"/>
          </a:xfrm>
          <a:noFill/>
        </p:spPr>
        <p:txBody>
          <a:bodyPr>
            <a:noAutofit/>
          </a:bodyPr>
          <a:lstStyle/>
          <a:p>
            <a:r>
              <a:rPr lang="en-US" dirty="0"/>
              <a:t>TOOLS AND TECHNIQUES USED</a:t>
            </a:r>
          </a:p>
        </p:txBody>
      </p:sp>
      <p:graphicFrame>
        <p:nvGraphicFramePr>
          <p:cNvPr id="13" name="Content Placeholder 12" descr="A timeline of the product launch">
            <a:extLst>
              <a:ext uri="{FF2B5EF4-FFF2-40B4-BE49-F238E27FC236}">
                <a16:creationId xmlns:a16="http://schemas.microsoft.com/office/drawing/2014/main" id="{A7FD81E4-2CEB-1301-59FF-81509B86E571}"/>
              </a:ext>
            </a:extLst>
          </p:cNvPr>
          <p:cNvGraphicFramePr>
            <a:graphicFrameLocks noGrp="1"/>
          </p:cNvGraphicFramePr>
          <p:nvPr>
            <p:ph idx="13"/>
            <p:extLst>
              <p:ext uri="{D42A27DB-BD31-4B8C-83A1-F6EECF244321}">
                <p14:modId xmlns:p14="http://schemas.microsoft.com/office/powerpoint/2010/main" val="1671033066"/>
              </p:ext>
            </p:extLst>
          </p:nvPr>
        </p:nvGraphicFramePr>
        <p:xfrm>
          <a:off x="1371600" y="3209925"/>
          <a:ext cx="10204450" cy="3227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Bind ERP Reviews, Cost &amp; Features | GetApp Australia 2025">
            <a:extLst>
              <a:ext uri="{FF2B5EF4-FFF2-40B4-BE49-F238E27FC236}">
                <a16:creationId xmlns:a16="http://schemas.microsoft.com/office/drawing/2014/main" id="{9006406A-2438-7EDA-EA64-A17F3F200A88}"/>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6801556" y="685800"/>
            <a:ext cx="4227688" cy="237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24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1371600" y="685800"/>
            <a:ext cx="4663440" cy="5760720"/>
          </a:xfrm>
          <a:noFill/>
        </p:spPr>
        <p:txBody>
          <a:bodyPr>
            <a:noAutofit/>
          </a:bodyPr>
          <a:lstStyle/>
          <a:p>
            <a:r>
              <a:rPr lang="en-US" dirty="0"/>
              <a:t>IPS VS CUSTOM DNS</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1127760" y="1788160"/>
            <a:ext cx="5538893" cy="3535680"/>
          </a:xfrm>
          <a:noFill/>
        </p:spPr>
        <p:txBody>
          <a:bodyPr vert="horz" lIns="91440" tIns="45720" rIns="91440" bIns="45720" rtlCol="0" anchor="t">
            <a:normAutofit fontScale="92500" lnSpcReduction="10000"/>
          </a:bodyPr>
          <a:lstStyle/>
          <a:p>
            <a:r>
              <a:rPr lang="en-US" sz="2400" dirty="0"/>
              <a:t>IPS (Intrusion Prevention System) and custom DNS are distinct security measures with different roles.</a:t>
            </a:r>
          </a:p>
          <a:p>
            <a:r>
              <a:rPr lang="en-US" sz="2400" dirty="0"/>
              <a:t> IPS focuses on actively detecting and blocking malicious network traffic, while custom DNS offers benefits like faster browsing and potential privacy improvements by using a non-ISP DNS server.</a:t>
            </a:r>
          </a:p>
          <a:p>
            <a:r>
              <a:rPr lang="en-US" sz="2400" dirty="0"/>
              <a:t> IPS provides a proactive security layer, while custom DNS offers a more reactive approach. </a:t>
            </a:r>
          </a:p>
        </p:txBody>
      </p:sp>
      <p:sp>
        <p:nvSpPr>
          <p:cNvPr id="4" name="Content Placeholder 3">
            <a:extLst>
              <a:ext uri="{FF2B5EF4-FFF2-40B4-BE49-F238E27FC236}">
                <a16:creationId xmlns:a16="http://schemas.microsoft.com/office/drawing/2014/main" id="{D97126AE-AE4A-97A5-21F5-E5ACF7E0605F}"/>
              </a:ext>
            </a:extLst>
          </p:cNvPr>
          <p:cNvSpPr>
            <a:spLocks noGrp="1"/>
          </p:cNvSpPr>
          <p:nvPr>
            <p:ph idx="13"/>
          </p:nvPr>
        </p:nvSpPr>
        <p:spPr>
          <a:xfrm>
            <a:off x="6309360" y="3637722"/>
            <a:ext cx="5212080" cy="2651760"/>
          </a:xfrm>
          <a:noFill/>
        </p:spPr>
        <p:txBody>
          <a:bodyPr vert="horz" lIns="91440" tIns="45720" rIns="91440" bIns="45720" rtlCol="0" anchor="t">
            <a:normAutofit/>
          </a:bodyPr>
          <a:lstStyle/>
          <a:p>
            <a:r>
              <a:rPr lang="en-US" dirty="0"/>
              <a:t> </a:t>
            </a:r>
          </a:p>
        </p:txBody>
      </p:sp>
      <p:pic>
        <p:nvPicPr>
          <p:cNvPr id="6146" name="Picture 2" descr="What Is an Intrusion Prevention System (IPS)?">
            <a:extLst>
              <a:ext uri="{FF2B5EF4-FFF2-40B4-BE49-F238E27FC236}">
                <a16:creationId xmlns:a16="http://schemas.microsoft.com/office/drawing/2014/main" id="{52CB2B4D-CE6B-A490-A44B-B89DCBDE9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446" y="1366520"/>
            <a:ext cx="4763347" cy="3535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80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1371600" y="685800"/>
            <a:ext cx="7701280" cy="624840"/>
          </a:xfrm>
          <a:noFill/>
        </p:spPr>
        <p:txBody>
          <a:bodyPr>
            <a:noAutofit/>
          </a:bodyPr>
          <a:lstStyle/>
          <a:p>
            <a:r>
              <a:rPr lang="en-US" dirty="0"/>
              <a:t>TESTING IN NSLOOKUP</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idx="1"/>
          </p:nvPr>
        </p:nvSpPr>
        <p:spPr>
          <a:xfrm>
            <a:off x="6309360" y="685800"/>
            <a:ext cx="5212080" cy="2651760"/>
          </a:xfrm>
          <a:noFill/>
        </p:spPr>
        <p:txBody>
          <a:bodyPr vert="horz" lIns="91440" tIns="45720" rIns="91440" bIns="45720" rtlCol="0" anchor="t">
            <a:normAutofit/>
          </a:bodyPr>
          <a:lstStyle/>
          <a:p>
            <a:endParaRPr lang="en-US" dirty="0"/>
          </a:p>
          <a:p>
            <a:endParaRPr lang="en-US" dirty="0"/>
          </a:p>
        </p:txBody>
      </p:sp>
      <p:sp>
        <p:nvSpPr>
          <p:cNvPr id="12" name="Content Placeholder 3">
            <a:extLst>
              <a:ext uri="{FF2B5EF4-FFF2-40B4-BE49-F238E27FC236}">
                <a16:creationId xmlns:a16="http://schemas.microsoft.com/office/drawing/2014/main" id="{3EE67564-0457-E486-97D0-8109D2C97B3F}"/>
              </a:ext>
            </a:extLst>
          </p:cNvPr>
          <p:cNvSpPr>
            <a:spLocks noGrp="1"/>
          </p:cNvSpPr>
          <p:nvPr>
            <p:ph idx="13"/>
          </p:nvPr>
        </p:nvSpPr>
        <p:spPr>
          <a:xfrm>
            <a:off x="1057275" y="1870075"/>
            <a:ext cx="10464800" cy="4419600"/>
          </a:xfrm>
          <a:noFill/>
        </p:spPr>
        <p:txBody>
          <a:bodyPr vert="horz" lIns="91440" tIns="45720" rIns="91440" bIns="45720" rtlCol="0" anchor="t">
            <a:normAutofit/>
          </a:bodyPr>
          <a:lstStyle/>
          <a:p>
            <a:endParaRPr lang="en-US" dirty="0"/>
          </a:p>
          <a:p>
            <a:endParaRPr lang="en-US" dirty="0"/>
          </a:p>
        </p:txBody>
      </p:sp>
      <p:sp>
        <p:nvSpPr>
          <p:cNvPr id="13" name="Content Placeholder 3">
            <a:extLst>
              <a:ext uri="{FF2B5EF4-FFF2-40B4-BE49-F238E27FC236}">
                <a16:creationId xmlns:a16="http://schemas.microsoft.com/office/drawing/2014/main" id="{DB390C10-AA35-B09D-B0F6-5768619DD965}"/>
              </a:ext>
            </a:extLst>
          </p:cNvPr>
          <p:cNvSpPr txBox="1">
            <a:spLocks/>
          </p:cNvSpPr>
          <p:nvPr/>
        </p:nvSpPr>
        <p:spPr>
          <a:xfrm>
            <a:off x="6309360" y="3637722"/>
            <a:ext cx="5212080" cy="2651760"/>
          </a:xfrm>
          <a:prstGeom prst="rect">
            <a:avLst/>
          </a:prstGeom>
          <a:noFill/>
        </p:spPr>
        <p:txBody>
          <a:bodyPr vert="horz" lIns="91440" tIns="45720" rIns="91440" bIns="45720" rtlCol="0" anchor="t">
            <a:normAutofit/>
          </a:bodyPr>
          <a:lstStyle>
            <a:lvl1pPr marL="512064" indent="-512064" algn="l" defTabSz="914400" rtl="0" eaLnBrk="1" latinLnBrk="0" hangingPunct="1">
              <a:lnSpc>
                <a:spcPct val="94000"/>
              </a:lnSpc>
              <a:spcBef>
                <a:spcPts val="1000"/>
              </a:spcBef>
              <a:spcAft>
                <a:spcPts val="200"/>
              </a:spcAft>
              <a:buSzPct val="100000"/>
              <a:buFont typeface="+mj-lt"/>
              <a:buAutoNum type="arabicPeriod"/>
              <a:defRPr sz="2000" kern="1200" baseline="0">
                <a:solidFill>
                  <a:schemeClr val="tx2"/>
                </a:solidFill>
                <a:latin typeface="+mn-lt"/>
                <a:ea typeface="+mn-ea"/>
                <a:cs typeface="+mn-cs"/>
              </a:defRPr>
            </a:lvl1pPr>
            <a:lvl2pPr marL="1170432" indent="-457200" algn="l" defTabSz="914400" rtl="0" eaLnBrk="1" latinLnBrk="0" hangingPunct="1">
              <a:lnSpc>
                <a:spcPct val="94000"/>
              </a:lnSpc>
              <a:spcBef>
                <a:spcPts val="500"/>
              </a:spcBef>
              <a:spcAft>
                <a:spcPts val="200"/>
              </a:spcAft>
              <a:buSzPct val="100000"/>
              <a:buFont typeface="+mj-lt"/>
              <a:buAutoNum type="alphaLcPeriod"/>
              <a:defRPr sz="2000" i="1" kern="1200" baseline="0">
                <a:solidFill>
                  <a:schemeClr val="tx2"/>
                </a:solidFill>
                <a:latin typeface="+mn-lt"/>
                <a:ea typeface="+mn-ea"/>
                <a:cs typeface="+mn-cs"/>
              </a:defRPr>
            </a:lvl2pPr>
            <a:lvl3pPr marL="1645920" indent="-384048" algn="l" defTabSz="914400" rtl="0" eaLnBrk="1" latinLnBrk="0" hangingPunct="1">
              <a:lnSpc>
                <a:spcPct val="94000"/>
              </a:lnSpc>
              <a:spcBef>
                <a:spcPts val="500"/>
              </a:spcBef>
              <a:spcAft>
                <a:spcPts val="200"/>
              </a:spcAft>
              <a:buSzPct val="70000"/>
              <a:buFont typeface="+mj-lt"/>
              <a:buAutoNum type="romanLcPeriod"/>
              <a:defRPr sz="1800" kern="1200" baseline="0">
                <a:solidFill>
                  <a:schemeClr val="tx2"/>
                </a:solidFill>
                <a:latin typeface="+mn-lt"/>
                <a:ea typeface="+mn-ea"/>
                <a:cs typeface="+mn-cs"/>
              </a:defRPr>
            </a:lvl3pPr>
            <a:lvl4pPr marL="2103120" indent="-384048" algn="l" defTabSz="914400" rtl="0" eaLnBrk="1" latinLnBrk="0" hangingPunct="1">
              <a:lnSpc>
                <a:spcPct val="94000"/>
              </a:lnSpc>
              <a:spcBef>
                <a:spcPts val="500"/>
              </a:spcBef>
              <a:spcAft>
                <a:spcPts val="200"/>
              </a:spcAft>
              <a:buSzPct val="70000"/>
              <a:buFont typeface="+mj-lt"/>
              <a:buAutoNum type="arabicParenR"/>
              <a:defRPr sz="1800" i="1" kern="1200" baseline="0">
                <a:solidFill>
                  <a:schemeClr val="tx2"/>
                </a:solidFill>
                <a:latin typeface="+mn-lt"/>
                <a:ea typeface="+mn-ea"/>
                <a:cs typeface="+mn-cs"/>
              </a:defRPr>
            </a:lvl4pPr>
            <a:lvl5pPr marL="2743200" indent="-384048" algn="l" defTabSz="914400" rtl="0" eaLnBrk="1" latinLnBrk="0" hangingPunct="1">
              <a:lnSpc>
                <a:spcPct val="94000"/>
              </a:lnSpc>
              <a:spcBef>
                <a:spcPts val="500"/>
              </a:spcBef>
              <a:spcAft>
                <a:spcPts val="200"/>
              </a:spcAft>
              <a:buSzPct val="70000"/>
              <a:buFont typeface="+mj-lt"/>
              <a:buAutoNum type="alphaLcParen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a:p>
          <a:p>
            <a:endParaRPr lang="en-US" dirty="0"/>
          </a:p>
        </p:txBody>
      </p:sp>
      <p:sp>
        <p:nvSpPr>
          <p:cNvPr id="14" name="Content Placeholder 3">
            <a:extLst>
              <a:ext uri="{FF2B5EF4-FFF2-40B4-BE49-F238E27FC236}">
                <a16:creationId xmlns:a16="http://schemas.microsoft.com/office/drawing/2014/main" id="{2052F674-7BAE-F432-34A4-D5A7DB3C0CBA}"/>
              </a:ext>
            </a:extLst>
          </p:cNvPr>
          <p:cNvSpPr txBox="1">
            <a:spLocks/>
          </p:cNvSpPr>
          <p:nvPr/>
        </p:nvSpPr>
        <p:spPr>
          <a:xfrm>
            <a:off x="6461760" y="3790122"/>
            <a:ext cx="5212080" cy="2651760"/>
          </a:xfrm>
          <a:prstGeom prst="rect">
            <a:avLst/>
          </a:prstGeom>
          <a:noFill/>
        </p:spPr>
        <p:txBody>
          <a:bodyPr vert="horz" lIns="91440" tIns="45720" rIns="91440" bIns="45720" rtlCol="0" anchor="t">
            <a:normAutofit/>
          </a:bodyPr>
          <a:lstStyle>
            <a:lvl1pPr marL="512064" indent="-512064" algn="l" defTabSz="914400" rtl="0" eaLnBrk="1" latinLnBrk="0" hangingPunct="1">
              <a:lnSpc>
                <a:spcPct val="94000"/>
              </a:lnSpc>
              <a:spcBef>
                <a:spcPts val="1000"/>
              </a:spcBef>
              <a:spcAft>
                <a:spcPts val="200"/>
              </a:spcAft>
              <a:buSzPct val="100000"/>
              <a:buFont typeface="+mj-lt"/>
              <a:buAutoNum type="arabicPeriod"/>
              <a:defRPr sz="2000" kern="1200" baseline="0">
                <a:solidFill>
                  <a:schemeClr val="tx2"/>
                </a:solidFill>
                <a:latin typeface="+mn-lt"/>
                <a:ea typeface="+mn-ea"/>
                <a:cs typeface="+mn-cs"/>
              </a:defRPr>
            </a:lvl1pPr>
            <a:lvl2pPr marL="1170432" indent="-457200" algn="l" defTabSz="914400" rtl="0" eaLnBrk="1" latinLnBrk="0" hangingPunct="1">
              <a:lnSpc>
                <a:spcPct val="94000"/>
              </a:lnSpc>
              <a:spcBef>
                <a:spcPts val="500"/>
              </a:spcBef>
              <a:spcAft>
                <a:spcPts val="200"/>
              </a:spcAft>
              <a:buSzPct val="100000"/>
              <a:buFont typeface="+mj-lt"/>
              <a:buAutoNum type="alphaLcPeriod"/>
              <a:defRPr sz="2000" i="1" kern="1200" baseline="0">
                <a:solidFill>
                  <a:schemeClr val="tx2"/>
                </a:solidFill>
                <a:latin typeface="+mn-lt"/>
                <a:ea typeface="+mn-ea"/>
                <a:cs typeface="+mn-cs"/>
              </a:defRPr>
            </a:lvl2pPr>
            <a:lvl3pPr marL="1645920" indent="-384048" algn="l" defTabSz="914400" rtl="0" eaLnBrk="1" latinLnBrk="0" hangingPunct="1">
              <a:lnSpc>
                <a:spcPct val="94000"/>
              </a:lnSpc>
              <a:spcBef>
                <a:spcPts val="500"/>
              </a:spcBef>
              <a:spcAft>
                <a:spcPts val="200"/>
              </a:spcAft>
              <a:buSzPct val="70000"/>
              <a:buFont typeface="+mj-lt"/>
              <a:buAutoNum type="romanLcPeriod"/>
              <a:defRPr sz="1800" kern="1200" baseline="0">
                <a:solidFill>
                  <a:schemeClr val="tx2"/>
                </a:solidFill>
                <a:latin typeface="+mn-lt"/>
                <a:ea typeface="+mn-ea"/>
                <a:cs typeface="+mn-cs"/>
              </a:defRPr>
            </a:lvl3pPr>
            <a:lvl4pPr marL="2103120" indent="-384048" algn="l" defTabSz="914400" rtl="0" eaLnBrk="1" latinLnBrk="0" hangingPunct="1">
              <a:lnSpc>
                <a:spcPct val="94000"/>
              </a:lnSpc>
              <a:spcBef>
                <a:spcPts val="500"/>
              </a:spcBef>
              <a:spcAft>
                <a:spcPts val="200"/>
              </a:spcAft>
              <a:buSzPct val="70000"/>
              <a:buFont typeface="+mj-lt"/>
              <a:buAutoNum type="arabicParenR"/>
              <a:defRPr sz="1800" i="1" kern="1200" baseline="0">
                <a:solidFill>
                  <a:schemeClr val="tx2"/>
                </a:solidFill>
                <a:latin typeface="+mn-lt"/>
                <a:ea typeface="+mn-ea"/>
                <a:cs typeface="+mn-cs"/>
              </a:defRPr>
            </a:lvl4pPr>
            <a:lvl5pPr marL="2743200" indent="-384048" algn="l" defTabSz="914400" rtl="0" eaLnBrk="1" latinLnBrk="0" hangingPunct="1">
              <a:lnSpc>
                <a:spcPct val="94000"/>
              </a:lnSpc>
              <a:spcBef>
                <a:spcPts val="500"/>
              </a:spcBef>
              <a:spcAft>
                <a:spcPts val="200"/>
              </a:spcAft>
              <a:buSzPct val="70000"/>
              <a:buFont typeface="+mj-lt"/>
              <a:buAutoNum type="alphaLcParen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a:p>
          <a:p>
            <a:endParaRPr lang="en-US" dirty="0"/>
          </a:p>
        </p:txBody>
      </p:sp>
      <p:sp>
        <p:nvSpPr>
          <p:cNvPr id="15" name="Content Placeholder 3">
            <a:extLst>
              <a:ext uri="{FF2B5EF4-FFF2-40B4-BE49-F238E27FC236}">
                <a16:creationId xmlns:a16="http://schemas.microsoft.com/office/drawing/2014/main" id="{76C0867F-208B-C5AE-2243-15346BD8D3F4}"/>
              </a:ext>
            </a:extLst>
          </p:cNvPr>
          <p:cNvSpPr txBox="1">
            <a:spLocks/>
          </p:cNvSpPr>
          <p:nvPr/>
        </p:nvSpPr>
        <p:spPr>
          <a:xfrm flipV="1">
            <a:off x="1168400" y="1651001"/>
            <a:ext cx="10657840" cy="45719"/>
          </a:xfrm>
          <a:prstGeom prst="rect">
            <a:avLst/>
          </a:prstGeom>
          <a:noFill/>
        </p:spPr>
        <p:txBody>
          <a:bodyPr vert="horz" lIns="91440" tIns="45720" rIns="91440" bIns="45720" rtlCol="0" anchor="t">
            <a:normAutofit fontScale="25000" lnSpcReduction="20000"/>
          </a:bodyPr>
          <a:lstStyle>
            <a:lvl1pPr marL="512064" indent="-512064" algn="l" defTabSz="914400" rtl="0" eaLnBrk="1" latinLnBrk="0" hangingPunct="1">
              <a:lnSpc>
                <a:spcPct val="94000"/>
              </a:lnSpc>
              <a:spcBef>
                <a:spcPts val="1000"/>
              </a:spcBef>
              <a:spcAft>
                <a:spcPts val="200"/>
              </a:spcAft>
              <a:buSzPct val="100000"/>
              <a:buFont typeface="+mj-lt"/>
              <a:buAutoNum type="arabicPeriod"/>
              <a:defRPr sz="2000" kern="1200" baseline="0">
                <a:solidFill>
                  <a:schemeClr val="tx2"/>
                </a:solidFill>
                <a:latin typeface="+mn-lt"/>
                <a:ea typeface="+mn-ea"/>
                <a:cs typeface="+mn-cs"/>
              </a:defRPr>
            </a:lvl1pPr>
            <a:lvl2pPr marL="1170432" indent="-457200" algn="l" defTabSz="914400" rtl="0" eaLnBrk="1" latinLnBrk="0" hangingPunct="1">
              <a:lnSpc>
                <a:spcPct val="94000"/>
              </a:lnSpc>
              <a:spcBef>
                <a:spcPts val="500"/>
              </a:spcBef>
              <a:spcAft>
                <a:spcPts val="200"/>
              </a:spcAft>
              <a:buSzPct val="100000"/>
              <a:buFont typeface="+mj-lt"/>
              <a:buAutoNum type="alphaLcPeriod"/>
              <a:defRPr sz="2000" i="1" kern="1200" baseline="0">
                <a:solidFill>
                  <a:schemeClr val="tx2"/>
                </a:solidFill>
                <a:latin typeface="+mn-lt"/>
                <a:ea typeface="+mn-ea"/>
                <a:cs typeface="+mn-cs"/>
              </a:defRPr>
            </a:lvl2pPr>
            <a:lvl3pPr marL="1645920" indent="-384048" algn="l" defTabSz="914400" rtl="0" eaLnBrk="1" latinLnBrk="0" hangingPunct="1">
              <a:lnSpc>
                <a:spcPct val="94000"/>
              </a:lnSpc>
              <a:spcBef>
                <a:spcPts val="500"/>
              </a:spcBef>
              <a:spcAft>
                <a:spcPts val="200"/>
              </a:spcAft>
              <a:buSzPct val="70000"/>
              <a:buFont typeface="+mj-lt"/>
              <a:buAutoNum type="romanLcPeriod"/>
              <a:defRPr sz="1800" kern="1200" baseline="0">
                <a:solidFill>
                  <a:schemeClr val="tx2"/>
                </a:solidFill>
                <a:latin typeface="+mn-lt"/>
                <a:ea typeface="+mn-ea"/>
                <a:cs typeface="+mn-cs"/>
              </a:defRPr>
            </a:lvl3pPr>
            <a:lvl4pPr marL="2103120" indent="-384048" algn="l" defTabSz="914400" rtl="0" eaLnBrk="1" latinLnBrk="0" hangingPunct="1">
              <a:lnSpc>
                <a:spcPct val="94000"/>
              </a:lnSpc>
              <a:spcBef>
                <a:spcPts val="500"/>
              </a:spcBef>
              <a:spcAft>
                <a:spcPts val="200"/>
              </a:spcAft>
              <a:buSzPct val="70000"/>
              <a:buFont typeface="+mj-lt"/>
              <a:buAutoNum type="arabicParenR"/>
              <a:defRPr sz="1800" i="1" kern="1200" baseline="0">
                <a:solidFill>
                  <a:schemeClr val="tx2"/>
                </a:solidFill>
                <a:latin typeface="+mn-lt"/>
                <a:ea typeface="+mn-ea"/>
                <a:cs typeface="+mn-cs"/>
              </a:defRPr>
            </a:lvl4pPr>
            <a:lvl5pPr marL="2743200" indent="-384048" algn="l" defTabSz="914400" rtl="0" eaLnBrk="1" latinLnBrk="0" hangingPunct="1">
              <a:lnSpc>
                <a:spcPct val="94000"/>
              </a:lnSpc>
              <a:spcBef>
                <a:spcPts val="500"/>
              </a:spcBef>
              <a:spcAft>
                <a:spcPts val="200"/>
              </a:spcAft>
              <a:buSzPct val="70000"/>
              <a:buFont typeface="+mj-lt"/>
              <a:buAutoNum type="alphaLcParen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a:p>
          <a:p>
            <a:endParaRPr lang="en-US" dirty="0"/>
          </a:p>
        </p:txBody>
      </p:sp>
      <p:sp>
        <p:nvSpPr>
          <p:cNvPr id="16" name="Rectangle 5">
            <a:extLst>
              <a:ext uri="{FF2B5EF4-FFF2-40B4-BE49-F238E27FC236}">
                <a16:creationId xmlns:a16="http://schemas.microsoft.com/office/drawing/2014/main" id="{CF1345A8-9F2E-4426-6661-F10FE870748B}"/>
              </a:ext>
            </a:extLst>
          </p:cNvPr>
          <p:cNvSpPr>
            <a:spLocks noChangeArrowheads="1"/>
          </p:cNvSpPr>
          <p:nvPr/>
        </p:nvSpPr>
        <p:spPr bwMode="auto">
          <a:xfrm>
            <a:off x="1168082" y="1706587"/>
            <a:ext cx="8448358" cy="38215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1D35"/>
                </a:solidFill>
                <a:effectLst/>
                <a:latin typeface="Courier New" panose="02070309020205020404" pitchFamily="49" charset="0"/>
                <a:cs typeface="Courier New" panose="02070309020205020404" pitchFamily="49" charset="0"/>
              </a:rPr>
              <a:t>nslookup</a:t>
            </a:r>
            <a:r>
              <a:rPr kumimoji="0" lang="en-US" altLang="en-US" sz="2400" b="0" i="0" u="none" strike="noStrike" cap="none" normalizeH="0" baseline="0" dirty="0">
                <a:ln>
                  <a:noFill/>
                </a:ln>
                <a:solidFill>
                  <a:srgbClr val="001D35"/>
                </a:solidFill>
                <a:effectLst/>
                <a:latin typeface="Google Sans"/>
              </a:rPr>
              <a:t> is a command-line tool used to query Domain Name System (DNS) servers to obtain domain name or IP address mapping, and other DNS record information.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1D35"/>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1D35"/>
                </a:solidFill>
                <a:effectLst/>
                <a:latin typeface="Google Sans"/>
              </a:rPr>
              <a:t>It is a valuable tool for troubleshooting DNS resolution issues. You can use it to check if a domain name resolves to the correct IP address or to verify the existence of specific DNS records like MX or NS records.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rgbClr val="001D35"/>
                </a:solidFill>
                <a:effectLst/>
                <a:latin typeface="Google Sans"/>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7779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357615_win32_EF_v3" id="{E0D2F1F9-7AB8-4CD0-BAF5-572B3B8BE236}" vid="{36B7CD22-9CE9-4A36-A2A9-2F6B82431D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D9A38F-9A2C-42E5-9013-4C4B1FFCB4F6}">
  <ds:schemaRefs>
    <ds:schemaRef ds:uri="http://schemas.microsoft.com/office/2006/metadata/properties"/>
    <ds:schemaRef ds:uri="71af3243-3dd4-4a8d-8c0d-dd76da1f02a5"/>
    <ds:schemaRef ds:uri="http://purl.org/dc/terms/"/>
    <ds:schemaRef ds:uri="http://www.w3.org/XML/1998/namespace"/>
    <ds:schemaRef ds:uri="http://purl.org/dc/elements/1.1/"/>
    <ds:schemaRef ds:uri="230e9df3-be65-4c73-a93b-d1236ebd677e"/>
    <ds:schemaRef ds:uri="http://schemas.microsoft.com/office/2006/documentManagement/types"/>
    <ds:schemaRef ds:uri="http://purl.org/dc/dcmitype/"/>
    <ds:schemaRef ds:uri="16c05727-aa75-4e4a-9b5f-8a80a1165891"/>
    <ds:schemaRef ds:uri="http://schemas.microsoft.com/office/infopath/2007/PartnerControls"/>
    <ds:schemaRef ds:uri="http://schemas.openxmlformats.org/package/2006/metadata/core-properties"/>
    <ds:schemaRef ds:uri="http://schemas.microsoft.com/sharepoint/v3"/>
  </ds:schemaRefs>
</ds:datastoreItem>
</file>

<file path=customXml/itemProps2.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3.xml><?xml version="1.0" encoding="utf-8"?>
<ds:datastoreItem xmlns:ds="http://schemas.openxmlformats.org/officeDocument/2006/customXml" ds:itemID="{648BEDAE-AC7E-4F41-A2BD-A46A86095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Crop design</Template>
  <TotalTime>283</TotalTime>
  <Words>1718</Words>
  <Application>Microsoft Office PowerPoint</Application>
  <PresentationFormat>Widescreen</PresentationFormat>
  <Paragraphs>149</Paragraphs>
  <Slides>29</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Amasis MT Pro Medium</vt:lpstr>
      <vt:lpstr>Aptos</vt:lpstr>
      <vt:lpstr>Arial</vt:lpstr>
      <vt:lpstr>Calibri</vt:lpstr>
      <vt:lpstr>Courier New</vt:lpstr>
      <vt:lpstr>DM Sans Medium</vt:lpstr>
      <vt:lpstr>Franklin Gothic Book</vt:lpstr>
      <vt:lpstr>Google Sans</vt:lpstr>
      <vt:lpstr>Inter</vt:lpstr>
      <vt:lpstr>Verdana</vt:lpstr>
      <vt:lpstr>Crop</vt:lpstr>
      <vt:lpstr>Office Theme</vt:lpstr>
      <vt:lpstr>               CAPSTONE PROJECT  Internal vs external DNS RESOLUTION   JANANI SRI       192511093 LOGESWARI      192565040 SARATH            192521169           </vt:lpstr>
      <vt:lpstr>ABSTRACT</vt:lpstr>
      <vt:lpstr>. </vt:lpstr>
      <vt:lpstr>Internal vs external dns</vt:lpstr>
      <vt:lpstr>Response time and cache hits</vt:lpstr>
      <vt:lpstr>Cache hit</vt:lpstr>
      <vt:lpstr>TOOLS AND TECHNIQUES USED</vt:lpstr>
      <vt:lpstr>IPS VS CUSTOM DNS</vt:lpstr>
      <vt:lpstr>TESTING IN NSLOOKUP</vt:lpstr>
      <vt:lpstr>A medium-sized IT company (e.g., TechCore Pvt. Ltd.) has an internal network used by 300 employees. The company hosts internal resources like:  *File servers (\fileserver.local) *Development servers (dev.techcore.local) *Internal tools (jira.techcore.local, git.techcore.local)  Employees’ devices use the internal DNS server (via DHCP).</vt:lpstr>
      <vt:lpstr>WHY INTERNAL DNS?  Prevents exposure of internal systems to the internet.  Speeds up name resolution for LAN services.  Helps in monitoring internal traffic and DNS logs.</vt:lpstr>
      <vt:lpstr>The same company (TechCore Pvt. Ltd.) hosts a public website and mail services: www.techcore.com mail.techcore.com  They want the world to access their services, hosted on a cloud provider like AWS or Digital Ocean.  Goal:Make services accessible globally, manage DNS records like A, MX, CNAME  </vt:lpstr>
      <vt:lpstr>WHY EXTERNAL DNS?   Makes services accessible from anywhere.  Provides high availability with global DNS networks.  Can implement CDN, DdOS protection,and load balancing.</vt:lpstr>
      <vt:lpstr>PowerPoint Presentation</vt:lpstr>
      <vt:lpstr>SAMPLE RESULTS</vt:lpstr>
      <vt:lpstr>PowerPoint Presentation</vt:lpstr>
      <vt:lpstr>PowerPoint Presentation</vt:lpstr>
      <vt:lpstr>PowerPoint Presentation</vt:lpstr>
      <vt:lpstr>PowerPoint Presentation</vt:lpstr>
      <vt:lpstr>PowerPoint Presentation</vt:lpstr>
      <vt:lpstr>QUERY DOMAIN</vt:lpstr>
      <vt:lpstr>TYPES OF DNS QUERIES</vt:lpstr>
      <vt:lpstr>PowerPoint Presentation</vt:lpstr>
      <vt:lpstr>Domain queries</vt:lpstr>
      <vt:lpstr>PowerPoint Presentation</vt:lpstr>
      <vt:lpstr>Ttl value</vt:lpstr>
      <vt:lpstr>example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BHUBESH R.K</dc:creator>
  <cp:lastModifiedBy>BHUBESH R.K</cp:lastModifiedBy>
  <cp:revision>12</cp:revision>
  <dcterms:created xsi:type="dcterms:W3CDTF">2025-07-23T14:24:49Z</dcterms:created>
  <dcterms:modified xsi:type="dcterms:W3CDTF">2025-08-04T04:28:27Z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