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6" r:id="rId2"/>
    <p:sldId id="269" r:id="rId3"/>
    <p:sldId id="270" r:id="rId4"/>
    <p:sldId id="271" r:id="rId5"/>
    <p:sldId id="272" r:id="rId6"/>
    <p:sldId id="273" r:id="rId7"/>
    <p:sldId id="274" r:id="rId8"/>
    <p:sldId id="275" r:id="rId9"/>
    <p:sldId id="276" r:id="rId10"/>
    <p:sldId id="277"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878" autoAdjust="0"/>
    <p:restoredTop sz="94660"/>
  </p:normalViewPr>
  <p:slideViewPr>
    <p:cSldViewPr snapToGrid="0">
      <p:cViewPr varScale="1">
        <p:scale>
          <a:sx n="78" d="100"/>
          <a:sy n="78" d="100"/>
        </p:scale>
        <p:origin x="14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B18E0A-E2AF-4F0F-89FA-31FDF12A5088}"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A15DF4-E8D8-46D4-979C-CE453172EC00}" type="slidenum">
              <a:rPr lang="en-IN" smtClean="0"/>
              <a:t>‹#›</a:t>
            </a:fld>
            <a:endParaRPr lang="en-IN"/>
          </a:p>
        </p:txBody>
      </p:sp>
    </p:spTree>
    <p:extLst>
      <p:ext uri="{BB962C8B-B14F-4D97-AF65-F5344CB8AC3E}">
        <p14:creationId xmlns:p14="http://schemas.microsoft.com/office/powerpoint/2010/main" val="3361144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BA15DF4-E8D8-46D4-979C-CE453172EC00}" type="slidenum">
              <a:rPr lang="en-IN" smtClean="0"/>
              <a:t>4</a:t>
            </a:fld>
            <a:endParaRPr lang="en-IN"/>
          </a:p>
        </p:txBody>
      </p:sp>
    </p:spTree>
    <p:extLst>
      <p:ext uri="{BB962C8B-B14F-4D97-AF65-F5344CB8AC3E}">
        <p14:creationId xmlns:p14="http://schemas.microsoft.com/office/powerpoint/2010/main" val="205516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4128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2426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777240" y="365125"/>
            <a:ext cx="77952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6932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2287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30293" y="1709738"/>
            <a:ext cx="10617157"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30293" y="4589463"/>
            <a:ext cx="1061715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8082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48389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3903"/>
            <a:ext cx="522033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737063"/>
            <a:ext cx="5220335"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390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737063"/>
            <a:ext cx="5183188" cy="345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87014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8754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74112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2226364"/>
            <a:ext cx="3994785" cy="3642623"/>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7285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18020" y="457200"/>
            <a:ext cx="4054006"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18020" y="2250218"/>
            <a:ext cx="4054006" cy="361876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3657AA7F-BE72-4467-897E-7A302F46504F}" type="datetimeFigureOut">
              <a:rPr lang="en-US" smtClean="0"/>
              <a:t>7/23/2025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9441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D62DB5A-5AA0-4E7E-94AB-AD20F02CA8DF}"/>
              </a:ext>
            </a:extLst>
          </p:cNvPr>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1" name="Rectangle 10">
            <a:extLst>
              <a:ext uri="{FF2B5EF4-FFF2-40B4-BE49-F238E27FC236}">
                <a16:creationId xmlns:a16="http://schemas.microsoft.com/office/drawing/2014/main" id="{0F086ECE-EF43-4B07-9DD0-59679471A067}"/>
              </a:ext>
            </a:extLst>
          </p:cNvPr>
          <p:cNvSpPr/>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2" y="365125"/>
            <a:ext cx="10637518"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2" y="1825625"/>
            <a:ext cx="10637518"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2" y="6488268"/>
            <a:ext cx="2743200" cy="233209"/>
          </a:xfrm>
          <a:prstGeom prst="rect">
            <a:avLst/>
          </a:prstGeom>
        </p:spPr>
        <p:txBody>
          <a:bodyPr vert="horz" lIns="91440" tIns="45720" rIns="91440" bIns="45720" rtlCol="0" anchor="ctr"/>
          <a:lstStyle>
            <a:lvl1pPr algn="l">
              <a:defRPr sz="1000">
                <a:solidFill>
                  <a:schemeClr val="tx1"/>
                </a:solidFill>
              </a:defRPr>
            </a:lvl1pPr>
          </a:lstStyle>
          <a:p>
            <a:fld id="{3657AA7F-BE72-4467-897E-7A302F46504F}" type="datetimeFigureOut">
              <a:rPr lang="en-US" smtClean="0"/>
              <a:pPr/>
              <a:t>7/23/2025</a:t>
            </a:fld>
            <a:endParaRPr lang="en-US"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solidFill>
              </a:defRPr>
            </a:lvl1pPr>
          </a:lstStyle>
          <a:p>
            <a:endParaRPr lang="en-US">
              <a:solidFill>
                <a:schemeClr val="tx1"/>
              </a:solidFill>
            </a:endParaRPr>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71560" y="6488268"/>
            <a:ext cx="2743200" cy="233209"/>
          </a:xfrm>
          <a:prstGeom prst="rect">
            <a:avLst/>
          </a:prstGeom>
        </p:spPr>
        <p:txBody>
          <a:bodyPr vert="horz" lIns="91440" tIns="45720" rIns="91440" bIns="45720" rtlCol="0" anchor="ctr"/>
          <a:lstStyle>
            <a:lvl1pPr algn="r">
              <a:defRPr sz="1000">
                <a:solidFill>
                  <a:schemeClr val="tx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760860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lumMod val="60000"/>
            <a:lumOff val="40000"/>
          </a:schemeClr>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lumMod val="60000"/>
            <a:lumOff val="40000"/>
          </a:schemeClr>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1.svg"/><Relationship Id="rId7"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jpeg"/><Relationship Id="rId7" Type="http://schemas.openxmlformats.org/officeDocument/2006/relationships/image" Target="../media/image13.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4CF648-5CB3-49E4-BE34-8A0598901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669E559C-09DA-4586-86C9-F3C05D9A0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777240" y="1122363"/>
            <a:ext cx="4116035" cy="2387600"/>
          </a:xfrm>
        </p:spPr>
        <p:txBody>
          <a:bodyPr>
            <a:normAutofit/>
          </a:bodyPr>
          <a:lstStyle/>
          <a:p>
            <a:pPr algn="l"/>
            <a:r>
              <a:rPr lang="en-US"/>
              <a:t>CAPSTONE PROJECT </a:t>
            </a:r>
          </a:p>
        </p:txBody>
      </p:sp>
      <p:sp>
        <p:nvSpPr>
          <p:cNvPr id="3" name="SubTitle"/>
          <p:cNvSpPr>
            <a:spLocks noGrp="1"/>
          </p:cNvSpPr>
          <p:nvPr>
            <p:ph type="subTitle" idx="1"/>
          </p:nvPr>
        </p:nvSpPr>
        <p:spPr>
          <a:xfrm>
            <a:off x="777239" y="3611870"/>
            <a:ext cx="4116035" cy="1655762"/>
          </a:xfrm>
        </p:spPr>
        <p:txBody>
          <a:bodyPr>
            <a:normAutofit fontScale="25000" lnSpcReduction="20000"/>
          </a:bodyPr>
          <a:lstStyle/>
          <a:p>
            <a:pPr algn="l"/>
            <a:r>
              <a:rPr lang="en-US" sz="12800" dirty="0"/>
              <a:t>VRRP BASED FAILOVER ROUTING SYSTEM
</a:t>
            </a:r>
            <a:r>
              <a:rPr lang="en-US" sz="600" dirty="0"/>
              <a:t>
</a:t>
            </a:r>
            <a:r>
              <a:rPr lang="en-US" sz="12800" dirty="0"/>
              <a:t>PRESENTED BY:
Prashanth (192524072)
Arshad (192525060)
Kamali (192512093)</a:t>
            </a:r>
            <a:r>
              <a:rPr lang="en-US" sz="600" dirty="0"/>
              <a:t>
</a:t>
            </a:r>
          </a:p>
        </p:txBody>
      </p:sp>
      <p:sp>
        <p:nvSpPr>
          <p:cNvPr id="14" name="Rectangle 13">
            <a:extLst>
              <a:ext uri="{FF2B5EF4-FFF2-40B4-BE49-F238E27FC236}">
                <a16:creationId xmlns:a16="http://schemas.microsoft.com/office/drawing/2014/main" id="{87AA7ECE-DB5E-48B2-9EF4-7EEAF123B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6445" y="0"/>
            <a:ext cx="3435555"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CB4E80-C571-41A6-BC8A-968D8C75F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0"/>
            <a:ext cx="3429000" cy="3429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D27CB19-45CA-A45B-AB99-2EB937FFDD17}"/>
              </a:ext>
            </a:extLst>
          </p:cNvPr>
          <p:cNvPicPr>
            <a:picLocks noChangeAspect="1"/>
          </p:cNvPicPr>
          <p:nvPr/>
        </p:nvPicPr>
        <p:blipFill>
          <a:blip r:embed="rId2"/>
          <a:srcRect l="25107" r="24869" b="4"/>
          <a:stretch>
            <a:fillRect/>
          </a:stretch>
        </p:blipFill>
        <p:spPr>
          <a:xfrm>
            <a:off x="5327445" y="10"/>
            <a:ext cx="3429000" cy="3427190"/>
          </a:xfrm>
          <a:prstGeom prst="rect">
            <a:avLst/>
          </a:prstGeom>
        </p:spPr>
      </p:pic>
      <p:pic>
        <p:nvPicPr>
          <p:cNvPr id="18" name="Graphic 17">
            <a:extLst>
              <a:ext uri="{FF2B5EF4-FFF2-40B4-BE49-F238E27FC236}">
                <a16:creationId xmlns:a16="http://schemas.microsoft.com/office/drawing/2014/main" id="{4C072E0C-5768-4B45-A438-DFFA8AF4C6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59722" y="-3600"/>
            <a:ext cx="3429000" cy="3429000"/>
          </a:xfrm>
          <a:prstGeom prst="rect">
            <a:avLst/>
          </a:prstGeom>
        </p:spPr>
      </p:pic>
      <p:sp>
        <p:nvSpPr>
          <p:cNvPr id="20" name="Rectangle 19">
            <a:extLst>
              <a:ext uri="{FF2B5EF4-FFF2-40B4-BE49-F238E27FC236}">
                <a16:creationId xmlns:a16="http://schemas.microsoft.com/office/drawing/2014/main" id="{454F422E-435A-4694-BE6E-B4968E798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3427200"/>
            <a:ext cx="3430800" cy="3430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DE9F60-E2BA-44E6-8C5B-A51B19292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a:extLst>
              <a:ext uri="{FF2B5EF4-FFF2-40B4-BE49-F238E27FC236}">
                <a16:creationId xmlns:a16="http://schemas.microsoft.com/office/drawing/2014/main" id="{02430862-1B4A-470B-8AD3-780215B6739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67754" y="3429000"/>
            <a:ext cx="3429000" cy="3429000"/>
          </a:xfrm>
          <a:prstGeom prst="rect">
            <a:avLst/>
          </a:prstGeom>
        </p:spPr>
      </p:pic>
      <p:pic>
        <p:nvPicPr>
          <p:cNvPr id="26" name="Graphic 25">
            <a:extLst>
              <a:ext uri="{FF2B5EF4-FFF2-40B4-BE49-F238E27FC236}">
                <a16:creationId xmlns:a16="http://schemas.microsoft.com/office/drawing/2014/main" id="{B168F1C9-4999-4AA2-A916-26FD968681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48260" y="3429000"/>
            <a:ext cx="3429000" cy="3429000"/>
          </a:xfrm>
          <a:prstGeom prst="rect">
            <a:avLst/>
          </a:prstGeom>
        </p:spPr>
      </p:pic>
    </p:spTree>
    <p:extLst>
      <p:ext uri="{BB962C8B-B14F-4D97-AF65-F5344CB8AC3E}">
        <p14:creationId xmlns:p14="http://schemas.microsoft.com/office/powerpoint/2010/main" val="223018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231271" y="865239"/>
            <a:ext cx="7477747" cy="3913371"/>
          </a:xfrm>
        </p:spPr>
        <p:txBody>
          <a:bodyPr anchor="b">
            <a:noAutofit/>
          </a:bodyPr>
          <a:lstStyle/>
          <a:p>
            <a:r>
              <a:rPr lang="en-US" sz="2800" dirty="0"/>
              <a:t>RESULT &amp; OUTCOME</a:t>
            </a:r>
            <a:br>
              <a:rPr lang="en-US" sz="2800" dirty="0"/>
            </a:br>
            <a:br>
              <a:rPr lang="en-US" sz="2800" dirty="0"/>
            </a:br>
            <a:r>
              <a:rPr lang="en-US" sz="2800" dirty="0"/>
              <a:t>Packet Tracer simulation with 2 routers.</a:t>
            </a:r>
            <a:br>
              <a:rPr lang="en-US" sz="2800" dirty="0"/>
            </a:br>
            <a:r>
              <a:rPr lang="en-US" sz="2800" dirty="0"/>
              <a:t>When Master goes down, Backup router takes over instantly.</a:t>
            </a:r>
            <a:br>
              <a:rPr lang="en-US" sz="2800" dirty="0"/>
            </a:br>
            <a:r>
              <a:rPr lang="en-US" sz="2800" dirty="0"/>
              <a:t>No disruption in network traffic.</a:t>
            </a:r>
            <a:br>
              <a:rPr lang="en-US" sz="2800" dirty="0"/>
            </a:br>
            <a:r>
              <a:rPr lang="en-US" sz="2800" dirty="0"/>
              <a:t>System reverts to original Master when restored.</a:t>
            </a:r>
            <a:br>
              <a:rPr lang="en-US" sz="2800" dirty="0"/>
            </a:br>
            <a:r>
              <a:rPr lang="en-US" sz="2800" dirty="0"/>
              <a:t>Achieved failover within 3 seconds.</a:t>
            </a:r>
          </a:p>
        </p:txBody>
      </p:sp>
      <p:sp>
        <p:nvSpPr>
          <p:cNvPr id="15" name="Rectangle 1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erver">
            <a:extLst>
              <a:ext uri="{FF2B5EF4-FFF2-40B4-BE49-F238E27FC236}">
                <a16:creationId xmlns:a16="http://schemas.microsoft.com/office/drawing/2014/main" id="{87DB003F-1405-C6DD-4670-180530937D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17" name="Rectangle 1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87010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492104" y="2493315"/>
            <a:ext cx="7059598" cy="1867769"/>
          </a:xfrm>
        </p:spPr>
        <p:txBody>
          <a:bodyPr anchor="b">
            <a:noAutofit/>
          </a:bodyPr>
          <a:lstStyle/>
          <a:p>
            <a:r>
              <a:rPr lang="en-US" sz="2800" dirty="0"/>
              <a:t>CONCLUSION</a:t>
            </a:r>
            <a:br>
              <a:rPr lang="en-US" sz="2800" dirty="0"/>
            </a:br>
            <a:br>
              <a:rPr lang="en-US" sz="2800" dirty="0"/>
            </a:br>
            <a:r>
              <a:rPr lang="en-US" sz="2800" dirty="0"/>
              <a:t>VRRP enhances network fault tolerance.</a:t>
            </a:r>
            <a:br>
              <a:rPr lang="en-US" sz="2800" dirty="0"/>
            </a:br>
            <a:r>
              <a:rPr lang="en-US" sz="2800" dirty="0"/>
              <a:t>Provides automatic and fast gateway redundancy.</a:t>
            </a:r>
            <a:br>
              <a:rPr lang="en-US" sz="2800" dirty="0"/>
            </a:br>
            <a:r>
              <a:rPr lang="en-US" sz="2800" dirty="0"/>
              <a:t>Suitable for enterprise and high-availability systems.</a:t>
            </a:r>
            <a:br>
              <a:rPr lang="en-US" sz="2800" dirty="0"/>
            </a:br>
            <a:r>
              <a:rPr lang="en-US" sz="2800" dirty="0"/>
              <a:t>Easy to set up using simulation tools.</a:t>
            </a:r>
          </a:p>
        </p:txBody>
      </p:sp>
      <p:sp>
        <p:nvSpPr>
          <p:cNvPr id="15" name="Rectangle 1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erver">
            <a:extLst>
              <a:ext uri="{FF2B5EF4-FFF2-40B4-BE49-F238E27FC236}">
                <a16:creationId xmlns:a16="http://schemas.microsoft.com/office/drawing/2014/main" id="{F49A3EAA-F752-C47D-0B56-6B5B23E81F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17" name="Rectangle 1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3637497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658761" y="1323913"/>
            <a:ext cx="7178077" cy="4427958"/>
          </a:xfrm>
        </p:spPr>
        <p:txBody>
          <a:bodyPr anchor="b">
            <a:normAutofit fontScale="90000"/>
          </a:bodyPr>
          <a:lstStyle/>
          <a:p>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 </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LIST OF CONTENTS</a:t>
            </a:r>
            <a:br>
              <a:rPr lang="en-US" sz="2400" dirty="0"/>
            </a:br>
            <a:br>
              <a:rPr lang="en-US" sz="2400" dirty="0"/>
            </a:br>
            <a:br>
              <a:rPr lang="en-US" sz="2400" dirty="0"/>
            </a:br>
            <a:r>
              <a:rPr lang="en-US" sz="3600" dirty="0"/>
              <a:t>Abstract</a:t>
            </a:r>
            <a:br>
              <a:rPr lang="en-US" sz="2400" dirty="0"/>
            </a:br>
            <a:r>
              <a:rPr lang="en-US" sz="3600" dirty="0"/>
              <a:t>Introduction to VRRP</a:t>
            </a:r>
            <a:br>
              <a:rPr lang="en-US" sz="3600" dirty="0"/>
            </a:br>
            <a:r>
              <a:rPr lang="en-US" sz="3600" dirty="0"/>
              <a:t>Need for Failover Routing</a:t>
            </a:r>
            <a:br>
              <a:rPr lang="en-US" sz="3600" dirty="0"/>
            </a:br>
            <a:r>
              <a:rPr lang="en-US" sz="3600" dirty="0"/>
              <a:t>VRRP Architecture</a:t>
            </a:r>
            <a:br>
              <a:rPr lang="en-US" sz="3600" dirty="0"/>
            </a:br>
            <a:r>
              <a:rPr lang="en-US" sz="3600" dirty="0"/>
              <a:t>VRRP Configuration</a:t>
            </a:r>
            <a:br>
              <a:rPr lang="en-US" sz="3600" dirty="0"/>
            </a:br>
            <a:r>
              <a:rPr lang="en-US" sz="3600" dirty="0"/>
              <a:t>Priority &amp; Preemption</a:t>
            </a:r>
            <a:br>
              <a:rPr lang="en-US" sz="3600" dirty="0"/>
            </a:br>
            <a:r>
              <a:rPr lang="en-US" sz="3600" dirty="0"/>
              <a:t>VRRP Packet Flow</a:t>
            </a:r>
            <a:br>
              <a:rPr lang="en-US" sz="3600" dirty="0"/>
            </a:br>
            <a:r>
              <a:rPr lang="en-US" sz="3600" dirty="0"/>
              <a:t>Implementation (Packet Tracer)</a:t>
            </a:r>
            <a:br>
              <a:rPr lang="en-US" sz="3600" dirty="0"/>
            </a:br>
            <a:r>
              <a:rPr lang="en-US" sz="3600" dirty="0"/>
              <a:t>Result &amp; Outcome</a:t>
            </a:r>
            <a:br>
              <a:rPr lang="en-US" sz="3600" dirty="0"/>
            </a:br>
            <a:r>
              <a:rPr lang="en-US" sz="3600" dirty="0"/>
              <a:t>Conclusion</a:t>
            </a:r>
          </a:p>
        </p:txBody>
      </p:sp>
      <p:sp>
        <p:nvSpPr>
          <p:cNvPr id="15" name="Rectangle 1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ocument">
            <a:extLst>
              <a:ext uri="{FF2B5EF4-FFF2-40B4-BE49-F238E27FC236}">
                <a16:creationId xmlns:a16="http://schemas.microsoft.com/office/drawing/2014/main" id="{94ABD145-2BB0-0547-E798-8119C4E4AF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17" name="Rectangle 1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1470335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777240" y="3277111"/>
            <a:ext cx="5318132" cy="2899851"/>
          </a:xfrm>
        </p:spPr>
        <p:txBody>
          <a:bodyPr anchor="ctr">
            <a:normAutofit fontScale="90000"/>
          </a:bodyPr>
          <a:lstStyle/>
          <a:p>
            <a:r>
              <a:rPr lang="en-US" sz="2400" dirty="0"/>
              <a:t>ABSTRACT</a:t>
            </a:r>
            <a:br>
              <a:rPr lang="en-US" sz="2400" dirty="0"/>
            </a:br>
            <a:br>
              <a:rPr lang="en-US" sz="2400" dirty="0"/>
            </a:br>
            <a:r>
              <a:rPr lang="en-US" sz="2400" dirty="0"/>
              <a:t>VRRP (Virtual Router Redundancy Protocol) ensures continuous network availability.</a:t>
            </a:r>
            <a:br>
              <a:rPr lang="en-US" sz="2400" dirty="0"/>
            </a:br>
            <a:r>
              <a:rPr lang="en-US" sz="2400" dirty="0"/>
              <a:t>Provides automatic router failover in LANs.</a:t>
            </a:r>
            <a:br>
              <a:rPr lang="en-US" sz="2400" dirty="0"/>
            </a:br>
            <a:r>
              <a:rPr lang="en-US" sz="2400" dirty="0"/>
              <a:t>Elects a Master and Backup routers for default gateway handling.</a:t>
            </a:r>
            <a:br>
              <a:rPr lang="en-US" sz="2400" dirty="0"/>
            </a:br>
            <a:r>
              <a:rPr lang="en-US" sz="2400" dirty="0"/>
              <a:t>Ensures no disruption in network communication during router failure.</a:t>
            </a:r>
          </a:p>
        </p:txBody>
      </p:sp>
      <p:sp>
        <p:nvSpPr>
          <p:cNvPr id="14" name="Rectangle 13">
            <a:extLst>
              <a:ext uri="{FF2B5EF4-FFF2-40B4-BE49-F238E27FC236}">
                <a16:creationId xmlns:a16="http://schemas.microsoft.com/office/drawing/2014/main" id="{34282FEF-28CE-4C85-8082-13522F77C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58" y="0"/>
            <a:ext cx="3053678" cy="3044952"/>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5">
            <a:extLst>
              <a:ext uri="{FF2B5EF4-FFF2-40B4-BE49-F238E27FC236}">
                <a16:creationId xmlns:a16="http://schemas.microsoft.com/office/drawing/2014/main" id="{326A1E6F-5F5A-4291-9D77-9276CB94B7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58" y="0"/>
            <a:ext cx="3051792" cy="3044952"/>
          </a:xfrm>
          <a:prstGeom prst="rect">
            <a:avLst/>
          </a:prstGeom>
        </p:spPr>
      </p:pic>
      <p:sp>
        <p:nvSpPr>
          <p:cNvPr id="18" name="Rectangle 17">
            <a:extLst>
              <a:ext uri="{FF2B5EF4-FFF2-40B4-BE49-F238E27FC236}">
                <a16:creationId xmlns:a16="http://schemas.microsoft.com/office/drawing/2014/main" id="{B23C1D6C-5CB6-42EB-9465-C2269B700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420" y="0"/>
            <a:ext cx="3046838" cy="3044952"/>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a:extLst>
              <a:ext uri="{FF2B5EF4-FFF2-40B4-BE49-F238E27FC236}">
                <a16:creationId xmlns:a16="http://schemas.microsoft.com/office/drawing/2014/main" id="{00E6FAD2-FC7E-4CE1-9C72-1502DE5DE0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50420" y="0"/>
            <a:ext cx="3044952" cy="3044952"/>
          </a:xfrm>
          <a:prstGeom prst="rect">
            <a:avLst/>
          </a:prstGeom>
        </p:spPr>
      </p:pic>
      <p:sp>
        <p:nvSpPr>
          <p:cNvPr id="22" name="Rectangle 21">
            <a:extLst>
              <a:ext uri="{FF2B5EF4-FFF2-40B4-BE49-F238E27FC236}">
                <a16:creationId xmlns:a16="http://schemas.microsoft.com/office/drawing/2014/main" id="{CC2DAA78-650C-4202-95BC-3F7C16A49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791" y="0"/>
            <a:ext cx="3045239" cy="30449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up of a server network panel with lights and cables">
            <a:extLst>
              <a:ext uri="{FF2B5EF4-FFF2-40B4-BE49-F238E27FC236}">
                <a16:creationId xmlns:a16="http://schemas.microsoft.com/office/drawing/2014/main" id="{CBB65771-7EA0-D4B3-44F1-E07FC2FE8FFF}"/>
              </a:ext>
            </a:extLst>
          </p:cNvPr>
          <p:cNvPicPr>
            <a:picLocks noChangeAspect="1"/>
          </p:cNvPicPr>
          <p:nvPr/>
        </p:nvPicPr>
        <p:blipFill>
          <a:blip r:embed="rId6"/>
          <a:srcRect l="884" r="32464" b="-3"/>
          <a:stretch>
            <a:fillRect/>
          </a:stretch>
        </p:blipFill>
        <p:spPr>
          <a:xfrm>
            <a:off x="6097791" y="10"/>
            <a:ext cx="3044051" cy="3044041"/>
          </a:xfrm>
          <a:prstGeom prst="rect">
            <a:avLst/>
          </a:prstGeom>
        </p:spPr>
      </p:pic>
      <p:sp>
        <p:nvSpPr>
          <p:cNvPr id="24" name="Rectangle 23">
            <a:extLst>
              <a:ext uri="{FF2B5EF4-FFF2-40B4-BE49-F238E27FC236}">
                <a16:creationId xmlns:a16="http://schemas.microsoft.com/office/drawing/2014/main" id="{84C84374-1FE2-475F-9F9C-4A7B24423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563" y="0"/>
            <a:ext cx="3048437" cy="3044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471F7400-BF0A-4618-B3AF-9DFECF7C54B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7">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47048" y="0"/>
            <a:ext cx="3044952" cy="3044952"/>
          </a:xfrm>
          <a:prstGeom prst="rect">
            <a:avLst/>
          </a:prstGeom>
        </p:spPr>
      </p:pic>
      <p:sp>
        <p:nvSpPr>
          <p:cNvPr id="3" name="Content Placeholder"/>
          <p:cNvSpPr>
            <a:spLocks noGrp="1"/>
          </p:cNvSpPr>
          <p:nvPr>
            <p:ph idx="1"/>
          </p:nvPr>
        </p:nvSpPr>
        <p:spPr>
          <a:xfrm>
            <a:off x="6591044" y="3277111"/>
            <a:ext cx="4921804" cy="2899852"/>
          </a:xfrm>
        </p:spPr>
        <p:txBody>
          <a:bodyPr anchor="ctr">
            <a:normAutofit/>
          </a:bodyPr>
          <a:lstStyle/>
          <a:p>
            <a:endParaRPr lang="en-US"/>
          </a:p>
        </p:txBody>
      </p:sp>
    </p:spTree>
    <p:extLst>
      <p:ext uri="{BB962C8B-B14F-4D97-AF65-F5344CB8AC3E}">
        <p14:creationId xmlns:p14="http://schemas.microsoft.com/office/powerpoint/2010/main" val="1214188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2" name="Rectangle 11">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337081" y="572576"/>
            <a:ext cx="4114800" cy="5604386"/>
          </a:xfrm>
        </p:spPr>
        <p:txBody>
          <a:bodyPr anchor="b">
            <a:normAutofit/>
          </a:bodyPr>
          <a:lstStyle/>
          <a:p>
            <a:r>
              <a:rPr lang="en-US" sz="3600" dirty="0"/>
              <a:t>INTRODUCTION TO VRRP</a:t>
            </a:r>
            <a:br>
              <a:rPr lang="en-US" sz="1800" dirty="0"/>
            </a:br>
            <a:br>
              <a:rPr lang="en-US" sz="1800" dirty="0"/>
            </a:br>
            <a:r>
              <a:rPr lang="en-US" sz="3100" dirty="0"/>
              <a:t>Defined in RFC 5798.</a:t>
            </a:r>
            <a:br>
              <a:rPr lang="en-US" sz="3100" dirty="0"/>
            </a:br>
            <a:r>
              <a:rPr lang="en-US" sz="3100" dirty="0"/>
              <a:t>Enables creation of a virtual router IP shared among multiple routers.</a:t>
            </a:r>
            <a:br>
              <a:rPr lang="en-US" sz="3100" dirty="0"/>
            </a:br>
            <a:r>
              <a:rPr lang="en-US" sz="3100" dirty="0"/>
              <a:t>Master handles traffic; Backup takes over if Master fails.</a:t>
            </a:r>
            <a:br>
              <a:rPr lang="en-US" sz="3100" dirty="0"/>
            </a:br>
            <a:r>
              <a:rPr lang="en-US" sz="3100" dirty="0"/>
              <a:t>VRRP provides seamless gateway redundancy.</a:t>
            </a:r>
          </a:p>
        </p:txBody>
      </p:sp>
      <p:sp>
        <p:nvSpPr>
          <p:cNvPr id="14" name="Rectangle 13">
            <a:extLst>
              <a:ext uri="{FF2B5EF4-FFF2-40B4-BE49-F238E27FC236}">
                <a16:creationId xmlns:a16="http://schemas.microsoft.com/office/drawing/2014/main" id="{570263F1-450D-4A49-A435-B58A96D19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0"/>
            <a:ext cx="3429000" cy="3429000"/>
          </a:xfrm>
          <a:prstGeom prst="rect">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561DE1A-F39F-46D4-BA9A-9DAB77A48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up of a server network panel with lights and cables">
            <a:extLst>
              <a:ext uri="{FF2B5EF4-FFF2-40B4-BE49-F238E27FC236}">
                <a16:creationId xmlns:a16="http://schemas.microsoft.com/office/drawing/2014/main" id="{CFE0F32E-48D3-1B24-EB48-6291775FE40D}"/>
              </a:ext>
            </a:extLst>
          </p:cNvPr>
          <p:cNvPicPr>
            <a:picLocks noChangeAspect="1"/>
          </p:cNvPicPr>
          <p:nvPr/>
        </p:nvPicPr>
        <p:blipFill>
          <a:blip r:embed="rId3"/>
          <a:srcRect l="802" r="32391" b="9"/>
          <a:stretch>
            <a:fillRect/>
          </a:stretch>
        </p:blipFill>
        <p:spPr>
          <a:xfrm>
            <a:off x="8756448" y="10"/>
            <a:ext cx="3435552" cy="3427190"/>
          </a:xfrm>
          <a:prstGeom prst="rect">
            <a:avLst/>
          </a:prstGeom>
        </p:spPr>
      </p:pic>
      <p:sp>
        <p:nvSpPr>
          <p:cNvPr id="18" name="Rectangle 17">
            <a:extLst>
              <a:ext uri="{FF2B5EF4-FFF2-40B4-BE49-F238E27FC236}">
                <a16:creationId xmlns:a16="http://schemas.microsoft.com/office/drawing/2014/main" id="{C6105A24-81C0-4B45-99A5-311F3B74A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2199" y="3427200"/>
            <a:ext cx="3430800" cy="3430800"/>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B21356-601F-4761-B3FB-16E3D4A5C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004EF464-0C9E-4D7E-B8B3-86528581926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4500"/>
            <a:ext cx="3429000" cy="3429000"/>
          </a:xfrm>
          <a:prstGeom prst="rect">
            <a:avLst/>
          </a:prstGeom>
        </p:spPr>
      </p:pic>
      <p:pic>
        <p:nvPicPr>
          <p:cNvPr id="24" name="Graphic 23">
            <a:extLst>
              <a:ext uri="{FF2B5EF4-FFF2-40B4-BE49-F238E27FC236}">
                <a16:creationId xmlns:a16="http://schemas.microsoft.com/office/drawing/2014/main" id="{D5B872FB-9048-4804-BA13-DB2AF3C8D1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a:duotone>
              <a:schemeClr val="accent3">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48260" y="3429000"/>
            <a:ext cx="3429000" cy="3429000"/>
          </a:xfrm>
          <a:prstGeom prst="rect">
            <a:avLst/>
          </a:prstGeom>
        </p:spPr>
      </p:pic>
      <p:pic>
        <p:nvPicPr>
          <p:cNvPr id="26" name="Graphic 25">
            <a:extLst>
              <a:ext uri="{FF2B5EF4-FFF2-40B4-BE49-F238E27FC236}">
                <a16:creationId xmlns:a16="http://schemas.microsoft.com/office/drawing/2014/main" id="{8F03D7E1-8E81-4C67-A6E3-DECA92FDF2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348260" y="12996"/>
            <a:ext cx="3429000" cy="3427200"/>
          </a:xfrm>
          <a:prstGeom prst="rect">
            <a:avLst/>
          </a:prstGeom>
        </p:spPr>
      </p:pic>
    </p:spTree>
    <p:extLst>
      <p:ext uri="{BB962C8B-B14F-4D97-AF65-F5344CB8AC3E}">
        <p14:creationId xmlns:p14="http://schemas.microsoft.com/office/powerpoint/2010/main" val="2144677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334788" y="1990860"/>
            <a:ext cx="7059598" cy="2392472"/>
          </a:xfrm>
        </p:spPr>
        <p:txBody>
          <a:bodyPr anchor="b">
            <a:noAutofit/>
          </a:bodyPr>
          <a:lstStyle/>
          <a:p>
            <a:r>
              <a:rPr lang="en-US" sz="2800" dirty="0"/>
              <a:t>NEED FOR FAILOVER ROUTING</a:t>
            </a:r>
            <a:br>
              <a:rPr lang="en-US" sz="2800" dirty="0"/>
            </a:br>
            <a:br>
              <a:rPr lang="en-US" sz="2800" dirty="0"/>
            </a:br>
            <a:r>
              <a:rPr lang="en-US" sz="2800" dirty="0"/>
              <a:t>Prevents single-point gateway failure.</a:t>
            </a:r>
            <a:br>
              <a:rPr lang="en-US" sz="2800" dirty="0"/>
            </a:br>
            <a:r>
              <a:rPr lang="en-US" sz="2800" dirty="0"/>
              <a:t>Increases network uptime and reliability.</a:t>
            </a:r>
            <a:br>
              <a:rPr lang="en-US" sz="2800" dirty="0"/>
            </a:br>
            <a:r>
              <a:rPr lang="en-US" sz="2800" dirty="0"/>
              <a:t>Reduces manual recovery efforts.</a:t>
            </a:r>
            <a:br>
              <a:rPr lang="en-US" sz="2800" dirty="0"/>
            </a:br>
            <a:r>
              <a:rPr lang="en-US" sz="2800" dirty="0"/>
              <a:t>Ideal for mission-critical network services.</a:t>
            </a:r>
            <a:br>
              <a:rPr lang="en-US" sz="2800" dirty="0"/>
            </a:br>
            <a:r>
              <a:rPr lang="en-US" sz="2800" dirty="0"/>
              <a:t>Maintains smooth network operation during faults.</a:t>
            </a:r>
          </a:p>
        </p:txBody>
      </p:sp>
      <p:sp>
        <p:nvSpPr>
          <p:cNvPr id="15" name="Rectangle 1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erver">
            <a:extLst>
              <a:ext uri="{FF2B5EF4-FFF2-40B4-BE49-F238E27FC236}">
                <a16:creationId xmlns:a16="http://schemas.microsoft.com/office/drawing/2014/main" id="{7B4BE3F8-E7D5-9F0B-6679-A11114BBDF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17" name="Rectangle 1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90405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580103" y="0"/>
            <a:ext cx="7069922" cy="5653681"/>
          </a:xfrm>
        </p:spPr>
        <p:txBody>
          <a:bodyPr anchor="b">
            <a:noAutofit/>
          </a:bodyPr>
          <a:lstStyle/>
          <a:p>
            <a:r>
              <a:rPr lang="en-US" sz="2800" dirty="0"/>
              <a:t>How VRRP Works (Failover Routing)</a:t>
            </a:r>
            <a:br>
              <a:rPr lang="en-US" sz="2800" dirty="0"/>
            </a:br>
            <a:br>
              <a:rPr lang="en-US" sz="2800" dirty="0"/>
            </a:br>
            <a:r>
              <a:rPr lang="en-US" sz="2800" dirty="0"/>
              <a:t>Multiple routers are grouped together in a VRRP setup.</a:t>
            </a:r>
            <a:br>
              <a:rPr lang="en-US" sz="2800" dirty="0"/>
            </a:br>
            <a:r>
              <a:rPr lang="en-US" sz="2800" dirty="0"/>
              <a:t>They share a Virtual IP address — this is the IP your devices use as the default gateway.</a:t>
            </a:r>
            <a:br>
              <a:rPr lang="en-US" sz="2800" dirty="0"/>
            </a:br>
            <a:r>
              <a:rPr lang="en-US" sz="2800" dirty="0"/>
              <a:t>One router becomes the Master and handles all traffic.</a:t>
            </a:r>
            <a:br>
              <a:rPr lang="en-US" sz="2800" dirty="0"/>
            </a:br>
            <a:r>
              <a:rPr lang="en-US" sz="2800" dirty="0"/>
              <a:t>The others are in Backup mode, just waiting.</a:t>
            </a:r>
            <a:br>
              <a:rPr lang="en-US" sz="2800" dirty="0"/>
            </a:br>
            <a:r>
              <a:rPr lang="en-US" sz="2800" dirty="0"/>
              <a:t>All routers send VRRP hello messages to each other.</a:t>
            </a:r>
            <a:br>
              <a:rPr lang="en-US" sz="2800" dirty="0"/>
            </a:br>
            <a:r>
              <a:rPr lang="en-US" sz="2800" dirty="0"/>
              <a:t>If the Master stops responding (fails), the Backup with the highest priority becomes the new Master.</a:t>
            </a:r>
          </a:p>
        </p:txBody>
      </p:sp>
      <p:sp>
        <p:nvSpPr>
          <p:cNvPr id="15" name="Rectangle 1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erver">
            <a:extLst>
              <a:ext uri="{FF2B5EF4-FFF2-40B4-BE49-F238E27FC236}">
                <a16:creationId xmlns:a16="http://schemas.microsoft.com/office/drawing/2014/main" id="{45B86F58-3FA7-2D29-06B1-03DA8502CD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17" name="Rectangle 1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44553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393290" y="1789471"/>
            <a:ext cx="7168244" cy="2556519"/>
          </a:xfrm>
        </p:spPr>
        <p:txBody>
          <a:bodyPr anchor="b">
            <a:noAutofit/>
          </a:bodyPr>
          <a:lstStyle/>
          <a:p>
            <a:r>
              <a:rPr lang="en-US" sz="2800" dirty="0"/>
              <a:t>VRRP ARCHITECTURE</a:t>
            </a:r>
            <a:br>
              <a:rPr lang="en-US" sz="2800" dirty="0"/>
            </a:br>
            <a:br>
              <a:rPr lang="en-US" sz="2800" dirty="0"/>
            </a:br>
            <a:r>
              <a:rPr lang="en-US" sz="2800" dirty="0"/>
              <a:t>Virtual IP assigned to a group of routers.</a:t>
            </a:r>
            <a:br>
              <a:rPr lang="en-US" sz="2800" dirty="0"/>
            </a:br>
            <a:r>
              <a:rPr lang="en-US" sz="2800" dirty="0"/>
              <a:t>One router becomes Master (active), others are Backup (standby).</a:t>
            </a:r>
            <a:br>
              <a:rPr lang="en-US" sz="2800" dirty="0"/>
            </a:br>
            <a:r>
              <a:rPr lang="en-US" sz="2800" dirty="0"/>
              <a:t>Master sends periodic advertisements to Backups.</a:t>
            </a:r>
            <a:br>
              <a:rPr lang="en-US" sz="2800" dirty="0"/>
            </a:br>
            <a:r>
              <a:rPr lang="en-US" sz="2800" dirty="0"/>
              <a:t>If advertisements stop, Backup takes over.</a:t>
            </a:r>
            <a:br>
              <a:rPr lang="en-US" sz="2800" dirty="0"/>
            </a:br>
            <a:r>
              <a:rPr lang="en-US" sz="2800" dirty="0"/>
              <a:t>Failover is automatic </a:t>
            </a:r>
          </a:p>
        </p:txBody>
      </p:sp>
      <p:sp>
        <p:nvSpPr>
          <p:cNvPr id="15" name="Rectangle 1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erver">
            <a:extLst>
              <a:ext uri="{FF2B5EF4-FFF2-40B4-BE49-F238E27FC236}">
                <a16:creationId xmlns:a16="http://schemas.microsoft.com/office/drawing/2014/main" id="{F1FD1CD8-CE35-8B4C-1C46-AC51471DF1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17" name="Rectangle 1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235616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472440" y="2792853"/>
            <a:ext cx="7059598" cy="1867769"/>
          </a:xfrm>
        </p:spPr>
        <p:txBody>
          <a:bodyPr anchor="b">
            <a:noAutofit/>
          </a:bodyPr>
          <a:lstStyle/>
          <a:p>
            <a:r>
              <a:rPr lang="en-US" sz="2800" dirty="0"/>
              <a:t>VRRP CONFIGURATION</a:t>
            </a:r>
            <a:br>
              <a:rPr lang="en-US" sz="2800" dirty="0"/>
            </a:br>
            <a:br>
              <a:rPr lang="en-US" sz="2800" dirty="0"/>
            </a:br>
            <a:r>
              <a:rPr lang="en-US" sz="2800" dirty="0"/>
              <a:t>Set a common virtual IP for all routers.</a:t>
            </a:r>
            <a:br>
              <a:rPr lang="en-US" sz="2800" dirty="0"/>
            </a:br>
            <a:r>
              <a:rPr lang="en-US" sz="2800" dirty="0"/>
              <a:t>Assign priority (higher value = more preferred).</a:t>
            </a:r>
            <a:br>
              <a:rPr lang="en-US" sz="2800" dirty="0"/>
            </a:br>
            <a:r>
              <a:rPr lang="en-US" sz="2800" dirty="0"/>
              <a:t>Enable preemption to allow takeover by higher priority router.</a:t>
            </a:r>
            <a:br>
              <a:rPr lang="en-US" sz="2800" dirty="0"/>
            </a:br>
            <a:r>
              <a:rPr lang="en-US" sz="2800" dirty="0"/>
              <a:t>Monitor interface states to update router status.</a:t>
            </a:r>
            <a:br>
              <a:rPr lang="en-US" sz="2800" dirty="0"/>
            </a:br>
            <a:r>
              <a:rPr lang="en-US" sz="2800" dirty="0"/>
              <a:t>Configure using tools like Packet Tracer or GNS3.</a:t>
            </a:r>
          </a:p>
        </p:txBody>
      </p:sp>
      <p:sp>
        <p:nvSpPr>
          <p:cNvPr id="15" name="Rectangle 1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Connected">
            <a:extLst>
              <a:ext uri="{FF2B5EF4-FFF2-40B4-BE49-F238E27FC236}">
                <a16:creationId xmlns:a16="http://schemas.microsoft.com/office/drawing/2014/main" id="{5A1286C0-9A12-BCAE-7ECA-3D05E1AD32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17" name="Rectangle 1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52961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0A97F9-87C9-4710-B480-406EA55C9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Rectangle 12">
            <a:extLst>
              <a:ext uri="{FF2B5EF4-FFF2-40B4-BE49-F238E27FC236}">
                <a16:creationId xmlns:a16="http://schemas.microsoft.com/office/drawing/2014/main" id="{6D6F0AC2-F229-46DE-A0A2-5CB386CE9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0" y="0"/>
            <a:ext cx="12188952" cy="6858000"/>
          </a:xfrm>
          <a:prstGeom prst="rect">
            <a:avLst/>
          </a:prstGeom>
          <a:solidFill>
            <a:schemeClr val="bg2">
              <a:lumMod val="90000"/>
              <a:lumOff val="1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p:cNvSpPr>
            <a:spLocks noGrp="1"/>
          </p:cNvSpPr>
          <p:nvPr>
            <p:ph type="ctrTitle"/>
          </p:nvPr>
        </p:nvSpPr>
        <p:spPr>
          <a:xfrm>
            <a:off x="619924" y="2493315"/>
            <a:ext cx="7059598" cy="1867769"/>
          </a:xfrm>
        </p:spPr>
        <p:txBody>
          <a:bodyPr anchor="b">
            <a:noAutofit/>
          </a:bodyPr>
          <a:lstStyle/>
          <a:p>
            <a:r>
              <a:rPr lang="en-US" sz="2800" dirty="0"/>
              <a:t>PRIORITY &amp; PREEMPTION</a:t>
            </a:r>
            <a:br>
              <a:rPr lang="en-US" sz="2800" dirty="0"/>
            </a:br>
            <a:br>
              <a:rPr lang="en-US" sz="2800" dirty="0"/>
            </a:br>
            <a:r>
              <a:rPr lang="en-US" sz="2800" dirty="0"/>
              <a:t>Priority range: 0 to 255 (default: 100).</a:t>
            </a:r>
            <a:br>
              <a:rPr lang="en-US" sz="2800" dirty="0"/>
            </a:br>
            <a:r>
              <a:rPr lang="en-US" sz="2800" dirty="0"/>
              <a:t>Highest-priority router becomes Master.</a:t>
            </a:r>
            <a:br>
              <a:rPr lang="en-US" sz="2800" dirty="0"/>
            </a:br>
            <a:r>
              <a:rPr lang="en-US" sz="2800" dirty="0"/>
              <a:t>Preemption: Ensures high-priority router can reclaim Master role.</a:t>
            </a:r>
            <a:br>
              <a:rPr lang="en-US" sz="2800" dirty="0"/>
            </a:br>
            <a:r>
              <a:rPr lang="en-US" sz="2800" dirty="0"/>
              <a:t>Priority 0: Router cannot be elected Master.</a:t>
            </a:r>
            <a:br>
              <a:rPr lang="en-US" sz="2800" dirty="0"/>
            </a:br>
            <a:r>
              <a:rPr lang="en-US" sz="2800" dirty="0"/>
              <a:t>Interface tracking helps dynamically adjust priority.</a:t>
            </a:r>
          </a:p>
        </p:txBody>
      </p:sp>
      <p:sp>
        <p:nvSpPr>
          <p:cNvPr id="15" name="Rectangle 14">
            <a:extLst>
              <a:ext uri="{FF2B5EF4-FFF2-40B4-BE49-F238E27FC236}">
                <a16:creationId xmlns:a16="http://schemas.microsoft.com/office/drawing/2014/main" id="{9F3CB34B-2F8F-4442-91D1-923678282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3000" y="0"/>
            <a:ext cx="3429000" cy="3429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Stream">
            <a:extLst>
              <a:ext uri="{FF2B5EF4-FFF2-40B4-BE49-F238E27FC236}">
                <a16:creationId xmlns:a16="http://schemas.microsoft.com/office/drawing/2014/main" id="{685A9F53-4DFE-D307-EECE-31997E876B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6170" y="252537"/>
            <a:ext cx="2934559" cy="2934559"/>
          </a:xfrm>
          <a:prstGeom prst="rect">
            <a:avLst/>
          </a:prstGeom>
        </p:spPr>
      </p:pic>
      <p:sp>
        <p:nvSpPr>
          <p:cNvPr id="17" name="Rectangle 16">
            <a:extLst>
              <a:ext uri="{FF2B5EF4-FFF2-40B4-BE49-F238E27FC236}">
                <a16:creationId xmlns:a16="http://schemas.microsoft.com/office/drawing/2014/main" id="{92AFC398-9263-43B8-98C4-6D97765B8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61200" y="3427200"/>
            <a:ext cx="3430800" cy="34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a:extLst>
              <a:ext uri="{FF2B5EF4-FFF2-40B4-BE49-F238E27FC236}">
                <a16:creationId xmlns:a16="http://schemas.microsoft.com/office/drawing/2014/main" id="{C3F180D0-951F-4FB1-8AC1-0CB70C61EF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7754" y="3429000"/>
            <a:ext cx="3429000" cy="3429000"/>
          </a:xfrm>
          <a:prstGeom prst="rect">
            <a:avLst/>
          </a:prstGeom>
        </p:spPr>
      </p:pic>
    </p:spTree>
    <p:extLst>
      <p:ext uri="{BB962C8B-B14F-4D97-AF65-F5344CB8AC3E}">
        <p14:creationId xmlns:p14="http://schemas.microsoft.com/office/powerpoint/2010/main" val="4143819031"/>
      </p:ext>
    </p:extLst>
  </p:cSld>
  <p:clrMapOvr>
    <a:masterClrMapping/>
  </p:clrMapOvr>
</p:sld>
</file>

<file path=ppt/theme/theme1.xml><?xml version="1.0" encoding="utf-8"?>
<a:theme xmlns:a="http://schemas.openxmlformats.org/drawingml/2006/main" name="CelebrationVTI">
  <a:themeElements>
    <a:clrScheme name="Custom 25">
      <a:dk1>
        <a:sysClr val="windowText" lastClr="000000"/>
      </a:dk1>
      <a:lt1>
        <a:sysClr val="window" lastClr="FFFFFF"/>
      </a:lt1>
      <a:dk2>
        <a:srgbClr val="420023"/>
      </a:dk2>
      <a:lt2>
        <a:srgbClr val="FDFBF9"/>
      </a:lt2>
      <a:accent1>
        <a:srgbClr val="91274F"/>
      </a:accent1>
      <a:accent2>
        <a:srgbClr val="97446E"/>
      </a:accent2>
      <a:accent3>
        <a:srgbClr val="24BEEE"/>
      </a:accent3>
      <a:accent4>
        <a:srgbClr val="A52B3A"/>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brationVTI" id="{BAD6E4D6-FB5F-472A-BAD2-154760D77BE0}" vid="{59D360FE-6438-46F1-A5A6-11415132A2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547</Words>
  <Application>Microsoft Office PowerPoint</Application>
  <PresentationFormat>Widescreen</PresentationFormat>
  <Paragraphs>13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Gill Sans Nova</vt:lpstr>
      <vt:lpstr>CelebrationVTI</vt:lpstr>
      <vt:lpstr>CAPSTONE PROJECT </vt:lpstr>
      <vt:lpstr>                       LIST OF CONTENTS   Abstract Introduction to VRRP Need for Failover Routing VRRP Architecture VRRP Configuration Priority &amp; Preemption VRRP Packet Flow Implementation (Packet Tracer) Result &amp; Outcome Conclusion</vt:lpstr>
      <vt:lpstr>ABSTRACT  VRRP (Virtual Router Redundancy Protocol) ensures continuous network availability. Provides automatic router failover in LANs. Elects a Master and Backup routers for default gateway handling. Ensures no disruption in network communication during router failure.</vt:lpstr>
      <vt:lpstr>INTRODUCTION TO VRRP  Defined in RFC 5798. Enables creation of a virtual router IP shared among multiple routers. Master handles traffic; Backup takes over if Master fails. VRRP provides seamless gateway redundancy.</vt:lpstr>
      <vt:lpstr>NEED FOR FAILOVER ROUTING  Prevents single-point gateway failure. Increases network uptime and reliability. Reduces manual recovery efforts. Ideal for mission-critical network services. Maintains smooth network operation during faults.</vt:lpstr>
      <vt:lpstr>How VRRP Works (Failover Routing)  Multiple routers are grouped together in a VRRP setup. They share a Virtual IP address — this is the IP your devices use as the default gateway. One router becomes the Master and handles all traffic. The others are in Backup mode, just waiting. All routers send VRRP hello messages to each other. If the Master stops responding (fails), the Backup with the highest priority becomes the new Master.</vt:lpstr>
      <vt:lpstr>VRRP ARCHITECTURE  Virtual IP assigned to a group of routers. One router becomes Master (active), others are Backup (standby). Master sends periodic advertisements to Backups. If advertisements stop, Backup takes over. Failover is automatic </vt:lpstr>
      <vt:lpstr>VRRP CONFIGURATION  Set a common virtual IP for all routers. Assign priority (higher value = more preferred). Enable preemption to allow takeover by higher priority router. Monitor interface states to update router status. Configure using tools like Packet Tracer or GNS3.</vt:lpstr>
      <vt:lpstr>PRIORITY &amp; PREEMPTION  Priority range: 0 to 255 (default: 100). Highest-priority router becomes Master. Preemption: Ensures high-priority router can reclaim Master role. Priority 0: Router cannot be elected Master. Interface tracking helps dynamically adjust priority.</vt:lpstr>
      <vt:lpstr>RESULT &amp; OUTCOME  Packet Tracer simulation with 2 routers. When Master goes down, Backup router takes over instantly. No disruption in network traffic. System reverts to original Master when restored. Achieved failover within 3 seconds.</vt:lpstr>
      <vt:lpstr>CONCLUSION  VRRP enhances network fault tolerance. Provides automatic and fast gateway redundancy. Suitable for enterprise and high-availability systems. Easy to set up using simulation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916369117655</dc:creator>
  <cp:lastModifiedBy>Prashanth G</cp:lastModifiedBy>
  <cp:revision>2</cp:revision>
  <dcterms:created xsi:type="dcterms:W3CDTF">2025-07-23T03:46:42Z</dcterms:created>
  <dcterms:modified xsi:type="dcterms:W3CDTF">2025-07-23T04:32:59Z</dcterms:modified>
</cp:coreProperties>
</file>