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1" r:id="rId8"/>
    <p:sldId id="306" r:id="rId9"/>
    <p:sldId id="287" r:id="rId10"/>
    <p:sldId id="296" r:id="rId11"/>
    <p:sldId id="297" r:id="rId12"/>
    <p:sldId id="298" r:id="rId13"/>
    <p:sldId id="299" r:id="rId14"/>
    <p:sldId id="295" r:id="rId15"/>
    <p:sldId id="308" r:id="rId16"/>
    <p:sldId id="307" r:id="rId17"/>
    <p:sldId id="288" r:id="rId18"/>
    <p:sldId id="266" r:id="rId19"/>
    <p:sldId id="284" r:id="rId20"/>
    <p:sldId id="301" r:id="rId21"/>
    <p:sldId id="300" r:id="rId22"/>
    <p:sldId id="302" r:id="rId23"/>
    <p:sldId id="256" r:id="rId24"/>
    <p:sldId id="291" r:id="rId25"/>
    <p:sldId id="303" r:id="rId26"/>
    <p:sldId id="292" r:id="rId27"/>
    <p:sldId id="285" r:id="rId28"/>
    <p:sldId id="278" r:id="rId29"/>
    <p:sldId id="290" r:id="rId30"/>
    <p:sldId id="293" r:id="rId31"/>
    <p:sldId id="275" r:id="rId32"/>
    <p:sldId id="277" r:id="rId33"/>
    <p:sldId id="276" r:id="rId34"/>
    <p:sldId id="305" r:id="rId35"/>
    <p:sldId id="30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6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7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8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4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1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3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4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1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9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7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A3BA3-6EFC-46C4-85B2-AE7CC66B5B22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9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SparkCLR/blob/master/LICENSE" TargetMode="External"/><Relationship Id="rId2" Type="http://schemas.openxmlformats.org/officeDocument/2006/relationships/hyperlink" Target="https://github.com/Microsoft/SparkCL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arkclr.codeplex.com/discussion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SparkCLR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C# language binding and extensions to Apache Spark</a:t>
            </a:r>
          </a:p>
          <a:p>
            <a:r>
              <a:rPr lang="en-US" sz="1800" dirty="0" smtClean="0"/>
              <a:t>(SparkCLR is pronounced like “Sparkler”)</a:t>
            </a:r>
          </a:p>
        </p:txBody>
      </p:sp>
    </p:spTree>
    <p:extLst>
      <p:ext uri="{BB962C8B-B14F-4D97-AF65-F5344CB8AC3E}">
        <p14:creationId xmlns:p14="http://schemas.microsoft.com/office/powerpoint/2010/main" val="402729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Processing – Schema Spec Option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2300287"/>
            <a:ext cx="95154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3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Considerations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Map &amp; Filter RDD operations in C# require serialization &amp; deserialization across JVM &amp; CLR and it will have an impact on the performance. However, C# operations are pipelined within a stage to minimize unnecessary </a:t>
            </a:r>
            <a:r>
              <a:rPr lang="en-US" sz="2400" dirty="0" err="1" smtClean="0"/>
              <a:t>Ser</a:t>
            </a:r>
            <a:r>
              <a:rPr lang="en-US" sz="2400" dirty="0" smtClean="0"/>
              <a:t>/De</a:t>
            </a:r>
          </a:p>
          <a:p>
            <a:endParaRPr lang="en-US" sz="2400" dirty="0" smtClean="0"/>
          </a:p>
          <a:p>
            <a:r>
              <a:rPr lang="en-US" sz="2400" dirty="0" smtClean="0"/>
              <a:t>DataFrame operations that do not use C# UDFs will take advantage of execution plan optimization &amp; code generation perf improvements built into Spark and there will not be any perf impact relative to Scala apps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6385170"/>
            <a:ext cx="382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TBD – perf comparison with Scala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9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github.com/Microsoft/SparkCLR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License - SparkCLR is </a:t>
            </a:r>
            <a:r>
              <a:rPr lang="en-US" dirty="0"/>
              <a:t>l</a:t>
            </a:r>
            <a:r>
              <a:rPr lang="en-US" dirty="0" smtClean="0"/>
              <a:t>icensed </a:t>
            </a:r>
            <a:r>
              <a:rPr lang="en-US" dirty="0"/>
              <a:t>under the MIT license. See </a:t>
            </a:r>
            <a:r>
              <a:rPr lang="en-US" dirty="0">
                <a:hlinkClick r:id="rId3"/>
              </a:rPr>
              <a:t>LICENSE file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full license information</a:t>
            </a:r>
            <a:r>
              <a:rPr lang="en-US" dirty="0" smtClean="0"/>
              <a:t>.</a:t>
            </a:r>
          </a:p>
          <a:p>
            <a:r>
              <a:rPr lang="en-US" dirty="0"/>
              <a:t>Discussions -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sparkclr.codeplex.com/discussions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362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community – for building Spark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r>
              <a:rPr lang="en-US" dirty="0" smtClean="0"/>
              <a:t>SparkR and PySpark developers – SparkCLR reuses design and code from these implementations</a:t>
            </a:r>
          </a:p>
          <a:p>
            <a:r>
              <a:rPr lang="en-US" dirty="0" smtClean="0"/>
              <a:t>Reynold Xin and Josh Rosen from Databricks for the review and feedback on SparkCLR design doc</a:t>
            </a:r>
          </a:p>
          <a:p>
            <a:r>
              <a:rPr lang="en-US" dirty="0" smtClean="0"/>
              <a:t>Ram Sriharsha and Ram Venkatesh from Hortonworks for their comments on the early </a:t>
            </a:r>
            <a:r>
              <a:rPr lang="en-US" smtClean="0"/>
              <a:t>project </a:t>
            </a:r>
            <a:r>
              <a:rPr lang="en-US" smtClean="0"/>
              <a:t>ideas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59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8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Driver-side IPC Interop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a Netty server as a proxy to </a:t>
            </a:r>
            <a:r>
              <a:rPr lang="en-US" dirty="0" smtClean="0"/>
              <a:t>JVM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6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Driver-side implementation in SparkCLR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Driver-side interaction between JVM &amp; CLR is the same for RDD and DataFrame APIs</a:t>
            </a:r>
          </a:p>
          <a:p>
            <a:r>
              <a:rPr lang="en-US" dirty="0" smtClean="0"/>
              <a:t>Drivers perform the discretization of streams in Streaming API. SparkCLR Streaming API implementation will include that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9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DataFrame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7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130630" y="280086"/>
            <a:ext cx="10916312" cy="33055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9516" y="2564256"/>
            <a:ext cx="2129121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CSharpRunner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2300" y="2291971"/>
            <a:ext cx="2378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Called by sparkclr-submit.cmd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8834" y="4061747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Driver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(user code)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2523" y="4565836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Launches C#</a:t>
            </a:r>
          </a:p>
          <a:p>
            <a:r>
              <a:rPr lang="en-US" sz="1200" dirty="0" smtClean="0"/>
              <a:t>sub-process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00072" y="4027238"/>
            <a:ext cx="1426616" cy="9427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SqlContext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78209" y="4129003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Init</a:t>
            </a:r>
            <a:endParaRPr lang="en-US" sz="12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5317153" y="2485816"/>
            <a:ext cx="2686028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CSharpBackend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33075" y="2581954"/>
            <a:ext cx="2111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Launches </a:t>
            </a:r>
            <a:r>
              <a:rPr lang="en-US" sz="1200" dirty="0" err="1" smtClean="0"/>
              <a:t>Netty</a:t>
            </a:r>
            <a:r>
              <a:rPr lang="en-US" sz="1200" dirty="0" smtClean="0"/>
              <a:t> server creating</a:t>
            </a:r>
          </a:p>
          <a:p>
            <a:r>
              <a:rPr lang="en-US" sz="1200" dirty="0" smtClean="0"/>
              <a:t>proxy for JVM calls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298907" y="1023257"/>
            <a:ext cx="1170084" cy="9427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Sql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Context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(Spark)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4733234" y="4349343"/>
            <a:ext cx="866838" cy="2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8276" y="47741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JVM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4349347" y="3583937"/>
            <a:ext cx="1531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Invokes JVM-method </a:t>
            </a:r>
          </a:p>
          <a:p>
            <a:r>
              <a:rPr lang="en-US" sz="1200" dirty="0" smtClean="0"/>
              <a:t>to create context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62064" y="2125943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create</a:t>
            </a:r>
          </a:p>
        </p:txBody>
      </p:sp>
      <p:cxnSp>
        <p:nvCxnSpPr>
          <p:cNvPr id="58" name="Straight Arrow Connector 57"/>
          <p:cNvCxnSpPr>
            <a:stCxn id="4" idx="3"/>
          </p:cNvCxnSpPr>
          <p:nvPr/>
        </p:nvCxnSpPr>
        <p:spPr>
          <a:xfrm>
            <a:off x="2388637" y="3021456"/>
            <a:ext cx="2928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" idx="2"/>
            <a:endCxn id="6" idx="1"/>
          </p:cNvCxnSpPr>
          <p:nvPr/>
        </p:nvCxnSpPr>
        <p:spPr>
          <a:xfrm rot="16200000" flipH="1">
            <a:off x="2051310" y="2751422"/>
            <a:ext cx="1040291" cy="24947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855702" y="1966053"/>
            <a:ext cx="258" cy="53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5803984" y="3400216"/>
            <a:ext cx="0" cy="627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5632724" y="5577475"/>
            <a:ext cx="1361312" cy="9427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DataFrame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39859" y="4823958"/>
            <a:ext cx="77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</a:t>
            </a:r>
            <a:r>
              <a:rPr lang="en-US" sz="1200" dirty="0" smtClean="0"/>
              <a:t>reate DF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875207" y="3400217"/>
            <a:ext cx="12412" cy="62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819123" y="3587846"/>
            <a:ext cx="1531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Invokes JVM-method </a:t>
            </a:r>
          </a:p>
          <a:p>
            <a:r>
              <a:rPr lang="en-US" sz="1200" dirty="0" smtClean="0"/>
              <a:t>to create SC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761706" y="1023257"/>
            <a:ext cx="1170084" cy="9427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Frame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(Spark)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3" name="Straight Arrow Connector 102"/>
          <p:cNvCxnSpPr>
            <a:stCxn id="100" idx="1"/>
          </p:cNvCxnSpPr>
          <p:nvPr/>
        </p:nvCxnSpPr>
        <p:spPr>
          <a:xfrm flipH="1">
            <a:off x="6468992" y="1494655"/>
            <a:ext cx="29271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909361" y="2125943"/>
            <a:ext cx="1841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 </a:t>
            </a:r>
            <a:r>
              <a:rPr lang="en-US" sz="1200" dirty="0" err="1" smtClean="0"/>
              <a:t>jsc</a:t>
            </a:r>
            <a:r>
              <a:rPr lang="en-US" sz="1200" dirty="0" smtClean="0"/>
              <a:t> &amp; create DF in JVM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7361809" y="1966053"/>
            <a:ext cx="258" cy="53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2480046" y="2626180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1" name="Oval 110"/>
          <p:cNvSpPr/>
          <p:nvPr/>
        </p:nvSpPr>
        <p:spPr>
          <a:xfrm>
            <a:off x="2483308" y="4049511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2" name="Oval 111"/>
          <p:cNvSpPr/>
          <p:nvPr/>
        </p:nvSpPr>
        <p:spPr>
          <a:xfrm>
            <a:off x="4981660" y="4399965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5847764" y="3536362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4" name="Oval 113"/>
          <p:cNvSpPr/>
          <p:nvPr/>
        </p:nvSpPr>
        <p:spPr>
          <a:xfrm>
            <a:off x="5904881" y="2045828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5" name="Oval 114"/>
          <p:cNvSpPr/>
          <p:nvPr/>
        </p:nvSpPr>
        <p:spPr>
          <a:xfrm>
            <a:off x="5006212" y="5053840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6" name="Straight Arrow Connector 115"/>
          <p:cNvCxnSpPr/>
          <p:nvPr/>
        </p:nvCxnSpPr>
        <p:spPr>
          <a:xfrm flipV="1">
            <a:off x="4745672" y="4837647"/>
            <a:ext cx="866838" cy="2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6485582" y="3544226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19" name="Oval 118"/>
          <p:cNvSpPr/>
          <p:nvPr/>
        </p:nvSpPr>
        <p:spPr>
          <a:xfrm>
            <a:off x="6611276" y="2054495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20" name="Oval 119"/>
          <p:cNvSpPr/>
          <p:nvPr/>
        </p:nvSpPr>
        <p:spPr>
          <a:xfrm>
            <a:off x="6362902" y="5069666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25" name="Oval 124"/>
          <p:cNvSpPr/>
          <p:nvPr/>
        </p:nvSpPr>
        <p:spPr>
          <a:xfrm>
            <a:off x="4690978" y="6067175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026688" y="5660472"/>
            <a:ext cx="3619911" cy="954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10602092" y="790833"/>
            <a:ext cx="44507" cy="48791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257535" y="790833"/>
            <a:ext cx="334455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257535" y="790833"/>
            <a:ext cx="0" cy="2324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68" idx="0"/>
          </p:cNvCxnSpPr>
          <p:nvPr/>
        </p:nvCxnSpPr>
        <p:spPr>
          <a:xfrm>
            <a:off x="6313380" y="4970034"/>
            <a:ext cx="0" cy="60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" idx="2"/>
            <a:endCxn id="68" idx="1"/>
          </p:cNvCxnSpPr>
          <p:nvPr/>
        </p:nvCxnSpPr>
        <p:spPr>
          <a:xfrm rot="16200000" flipH="1">
            <a:off x="4418016" y="4834165"/>
            <a:ext cx="1072726" cy="1356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526615" y="5774034"/>
            <a:ext cx="814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Operation</a:t>
            </a:r>
          </a:p>
        </p:txBody>
      </p:sp>
      <p:sp>
        <p:nvSpPr>
          <p:cNvPr id="85" name="Oval 84"/>
          <p:cNvSpPr/>
          <p:nvPr/>
        </p:nvSpPr>
        <p:spPr>
          <a:xfrm>
            <a:off x="7446728" y="6336695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9162357" y="5634221"/>
            <a:ext cx="1267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DF has reference </a:t>
            </a:r>
          </a:p>
          <a:p>
            <a:r>
              <a:rPr lang="en-US" sz="1200" dirty="0" smtClean="0"/>
              <a:t>to DF in JVM</a:t>
            </a:r>
          </a:p>
        </p:txBody>
      </p:sp>
      <p:sp>
        <p:nvSpPr>
          <p:cNvPr id="2" name="Rectangle 1"/>
          <p:cNvSpPr/>
          <p:nvPr/>
        </p:nvSpPr>
        <p:spPr>
          <a:xfrm>
            <a:off x="139920" y="5625625"/>
            <a:ext cx="140165" cy="2090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4430" y="5557107"/>
            <a:ext cx="2507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Java/Scala component</a:t>
            </a:r>
            <a:endParaRPr lang="en-US" sz="2000" dirty="0"/>
          </a:p>
        </p:txBody>
      </p:sp>
      <p:sp>
        <p:nvSpPr>
          <p:cNvPr id="56" name="Rectangle 55"/>
          <p:cNvSpPr/>
          <p:nvPr/>
        </p:nvSpPr>
        <p:spPr>
          <a:xfrm>
            <a:off x="135800" y="6033400"/>
            <a:ext cx="140165" cy="2090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20310" y="5964882"/>
            <a:ext cx="1704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C# component</a:t>
            </a:r>
            <a:endParaRPr lang="en-US" dirty="0"/>
          </a:p>
        </p:txBody>
      </p:sp>
      <p:cxnSp>
        <p:nvCxnSpPr>
          <p:cNvPr id="9" name="Elbow Connector 8"/>
          <p:cNvCxnSpPr>
            <a:stCxn id="68" idx="3"/>
            <a:endCxn id="18" idx="3"/>
          </p:cNvCxnSpPr>
          <p:nvPr/>
        </p:nvCxnSpPr>
        <p:spPr>
          <a:xfrm flipV="1">
            <a:off x="6994036" y="2943016"/>
            <a:ext cx="1009145" cy="3105857"/>
          </a:xfrm>
          <a:prstGeom prst="bentConnector3">
            <a:avLst>
              <a:gd name="adj1" fmla="val 122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272937" y="6025078"/>
            <a:ext cx="1531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Invokes JVM-method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7026688" y="4193059"/>
            <a:ext cx="3022664" cy="2166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10049352" y="589005"/>
            <a:ext cx="0" cy="36352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960070" y="589005"/>
            <a:ext cx="4089282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960070" y="589005"/>
            <a:ext cx="12362" cy="4342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531384" y="3775414"/>
            <a:ext cx="1589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SqlContext</a:t>
            </a:r>
            <a:r>
              <a:rPr lang="en-US" sz="1200" dirty="0" smtClean="0"/>
              <a:t> has </a:t>
            </a:r>
          </a:p>
          <a:p>
            <a:r>
              <a:rPr lang="en-US" sz="1200" dirty="0" smtClean="0"/>
              <a:t>reference to SC in JVM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6102" y="6323232"/>
            <a:ext cx="3613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All components will be SparkCLR contributions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except for user code and Spark components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8003181" y="2708366"/>
            <a:ext cx="1079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9083040" y="1494655"/>
            <a:ext cx="0" cy="121371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00" idx="3"/>
          </p:cNvCxnSpPr>
          <p:nvPr/>
        </p:nvCxnSpPr>
        <p:spPr>
          <a:xfrm flipH="1">
            <a:off x="7931790" y="1494655"/>
            <a:ext cx="1151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8610808" y="2928757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8437017" y="2656052"/>
            <a:ext cx="1579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Invokes method on DF</a:t>
            </a:r>
          </a:p>
        </p:txBody>
      </p:sp>
    </p:spTree>
    <p:extLst>
      <p:ext uri="{BB962C8B-B14F-4D97-AF65-F5344CB8AC3E}">
        <p14:creationId xmlns:p14="http://schemas.microsoft.com/office/powerpoint/2010/main" val="100843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3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99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Make C# a first-class citizen for building Apache Spark apps for the following job types</a:t>
            </a:r>
          </a:p>
          <a:p>
            <a:r>
              <a:rPr lang="en-US" dirty="0" smtClean="0"/>
              <a:t>Batch jobs (RDD API)</a:t>
            </a:r>
          </a:p>
          <a:p>
            <a:r>
              <a:rPr lang="en-US" dirty="0" smtClean="0"/>
              <a:t>Streaming jobs (Streaming API)</a:t>
            </a:r>
          </a:p>
          <a:p>
            <a:r>
              <a:rPr lang="en-US" dirty="0" smtClean="0"/>
              <a:t>Structured data processing or SQL jobs (DataFrame API)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2681" y="55947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6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130630" y="280086"/>
            <a:ext cx="10916312" cy="33055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9516" y="2564256"/>
            <a:ext cx="2129121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CSharpRunner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2300" y="2291971"/>
            <a:ext cx="2378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Called by sparkclr-submit.cmd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8834" y="4061747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Driver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(user code)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2523" y="4565836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Launches C#</a:t>
            </a:r>
          </a:p>
          <a:p>
            <a:r>
              <a:rPr lang="en-US" sz="1200" dirty="0" smtClean="0"/>
              <a:t>sub-process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00072" y="4027238"/>
            <a:ext cx="1426616" cy="9427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SparkContext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78209" y="4129003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Init</a:t>
            </a:r>
            <a:endParaRPr lang="en-US" sz="12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5317153" y="2485816"/>
            <a:ext cx="2686028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CSharpBackend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33075" y="2581954"/>
            <a:ext cx="2111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Launches </a:t>
            </a:r>
            <a:r>
              <a:rPr lang="en-US" sz="1200" dirty="0" err="1" smtClean="0"/>
              <a:t>Netty</a:t>
            </a:r>
            <a:r>
              <a:rPr lang="en-US" sz="1200" dirty="0" smtClean="0"/>
              <a:t> server creating</a:t>
            </a:r>
          </a:p>
          <a:p>
            <a:r>
              <a:rPr lang="en-US" sz="1200" dirty="0" smtClean="0"/>
              <a:t>proxy for JVM calls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298907" y="1023257"/>
            <a:ext cx="1170084" cy="9427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Spark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Context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(Spark)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4733234" y="4349343"/>
            <a:ext cx="866838" cy="2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8276" y="47741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JVM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4349347" y="3583937"/>
            <a:ext cx="1531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Invokes JVM-method </a:t>
            </a:r>
          </a:p>
          <a:p>
            <a:r>
              <a:rPr lang="en-US" sz="1200" dirty="0" smtClean="0"/>
              <a:t>to create context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62064" y="2125943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create</a:t>
            </a:r>
          </a:p>
        </p:txBody>
      </p:sp>
      <p:cxnSp>
        <p:nvCxnSpPr>
          <p:cNvPr id="58" name="Straight Arrow Connector 57"/>
          <p:cNvCxnSpPr>
            <a:stCxn id="4" idx="3"/>
          </p:cNvCxnSpPr>
          <p:nvPr/>
        </p:nvCxnSpPr>
        <p:spPr>
          <a:xfrm>
            <a:off x="2388637" y="3021456"/>
            <a:ext cx="2928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" idx="2"/>
            <a:endCxn id="6" idx="1"/>
          </p:cNvCxnSpPr>
          <p:nvPr/>
        </p:nvCxnSpPr>
        <p:spPr>
          <a:xfrm rot="16200000" flipH="1">
            <a:off x="2051310" y="2751422"/>
            <a:ext cx="1040291" cy="24947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855702" y="1966053"/>
            <a:ext cx="258" cy="53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5803984" y="3400216"/>
            <a:ext cx="0" cy="627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5632724" y="5577475"/>
            <a:ext cx="1361312" cy="9427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RDD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39859" y="4823958"/>
            <a:ext cx="884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</a:t>
            </a:r>
            <a:r>
              <a:rPr lang="en-US" sz="1200" dirty="0" smtClean="0"/>
              <a:t>reate RDD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392095" y="1023257"/>
            <a:ext cx="1330738" cy="9427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CSharpRDD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875207" y="3400217"/>
            <a:ext cx="12412" cy="62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819123" y="3587846"/>
            <a:ext cx="1531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Invokes JVM-method </a:t>
            </a:r>
          </a:p>
          <a:p>
            <a:r>
              <a:rPr lang="en-US" sz="1200" dirty="0" smtClean="0"/>
              <a:t>to create RDD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761706" y="1023257"/>
            <a:ext cx="1170084" cy="9427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RDD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(Spark)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3" name="Straight Arrow Connector 102"/>
          <p:cNvCxnSpPr>
            <a:stCxn id="100" idx="1"/>
          </p:cNvCxnSpPr>
          <p:nvPr/>
        </p:nvCxnSpPr>
        <p:spPr>
          <a:xfrm flipH="1">
            <a:off x="6468992" y="1494655"/>
            <a:ext cx="29271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909361" y="2125943"/>
            <a:ext cx="1545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 </a:t>
            </a:r>
            <a:r>
              <a:rPr lang="en-US" sz="1200" dirty="0" err="1" smtClean="0"/>
              <a:t>jsc</a:t>
            </a:r>
            <a:r>
              <a:rPr lang="en-US" sz="1200" dirty="0" smtClean="0"/>
              <a:t> &amp; create JRDD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7361809" y="1966053"/>
            <a:ext cx="258" cy="53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2480046" y="2626180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1" name="Oval 110"/>
          <p:cNvSpPr/>
          <p:nvPr/>
        </p:nvSpPr>
        <p:spPr>
          <a:xfrm>
            <a:off x="2483308" y="4049511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2" name="Oval 111"/>
          <p:cNvSpPr/>
          <p:nvPr/>
        </p:nvSpPr>
        <p:spPr>
          <a:xfrm>
            <a:off x="4981660" y="4399965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5847764" y="3536362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4" name="Oval 113"/>
          <p:cNvSpPr/>
          <p:nvPr/>
        </p:nvSpPr>
        <p:spPr>
          <a:xfrm>
            <a:off x="5904881" y="2045828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5" name="Oval 114"/>
          <p:cNvSpPr/>
          <p:nvPr/>
        </p:nvSpPr>
        <p:spPr>
          <a:xfrm>
            <a:off x="5006212" y="5053840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6" name="Straight Arrow Connector 115"/>
          <p:cNvCxnSpPr/>
          <p:nvPr/>
        </p:nvCxnSpPr>
        <p:spPr>
          <a:xfrm flipV="1">
            <a:off x="4745672" y="4837647"/>
            <a:ext cx="866838" cy="2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6485582" y="3544226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19" name="Oval 118"/>
          <p:cNvSpPr/>
          <p:nvPr/>
        </p:nvSpPr>
        <p:spPr>
          <a:xfrm>
            <a:off x="6611276" y="2054495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20" name="Oval 119"/>
          <p:cNvSpPr/>
          <p:nvPr/>
        </p:nvSpPr>
        <p:spPr>
          <a:xfrm>
            <a:off x="6362902" y="5069666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7153575" y="5824570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create</a:t>
            </a:r>
          </a:p>
        </p:txBody>
      </p:sp>
      <p:sp>
        <p:nvSpPr>
          <p:cNvPr id="125" name="Oval 124"/>
          <p:cNvSpPr/>
          <p:nvPr/>
        </p:nvSpPr>
        <p:spPr>
          <a:xfrm>
            <a:off x="4690978" y="6067175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026688" y="5660472"/>
            <a:ext cx="3619911" cy="954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10602092" y="790833"/>
            <a:ext cx="44507" cy="48791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257535" y="790833"/>
            <a:ext cx="334455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257535" y="790833"/>
            <a:ext cx="0" cy="2324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68" idx="0"/>
          </p:cNvCxnSpPr>
          <p:nvPr/>
        </p:nvCxnSpPr>
        <p:spPr>
          <a:xfrm>
            <a:off x="6313380" y="4970034"/>
            <a:ext cx="0" cy="60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" idx="2"/>
            <a:endCxn id="68" idx="1"/>
          </p:cNvCxnSpPr>
          <p:nvPr/>
        </p:nvCxnSpPr>
        <p:spPr>
          <a:xfrm rot="16200000" flipH="1">
            <a:off x="4418016" y="4834165"/>
            <a:ext cx="1072726" cy="1356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526615" y="5774034"/>
            <a:ext cx="988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C# operation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871920" y="5839813"/>
            <a:ext cx="1361312" cy="9427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PipelinedRDD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68" idx="3"/>
          </p:cNvCxnSpPr>
          <p:nvPr/>
        </p:nvCxnSpPr>
        <p:spPr>
          <a:xfrm>
            <a:off x="6994036" y="6048873"/>
            <a:ext cx="862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7142587" y="6081575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85" name="Oval 84"/>
          <p:cNvSpPr/>
          <p:nvPr/>
        </p:nvSpPr>
        <p:spPr>
          <a:xfrm>
            <a:off x="8635177" y="4955364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9632622" y="5633049"/>
            <a:ext cx="137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RDD has reference </a:t>
            </a:r>
          </a:p>
          <a:p>
            <a:r>
              <a:rPr lang="en-US" sz="1200" dirty="0" smtClean="0"/>
              <a:t>to  RDD in JVM</a:t>
            </a:r>
          </a:p>
        </p:txBody>
      </p:sp>
      <p:sp>
        <p:nvSpPr>
          <p:cNvPr id="2" name="Rectangle 1"/>
          <p:cNvSpPr/>
          <p:nvPr/>
        </p:nvSpPr>
        <p:spPr>
          <a:xfrm>
            <a:off x="139920" y="5625625"/>
            <a:ext cx="140165" cy="2090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4430" y="5557107"/>
            <a:ext cx="2507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Java/Scala component</a:t>
            </a:r>
            <a:endParaRPr lang="en-US" sz="2000" dirty="0"/>
          </a:p>
        </p:txBody>
      </p:sp>
      <p:sp>
        <p:nvSpPr>
          <p:cNvPr id="56" name="Rectangle 55"/>
          <p:cNvSpPr/>
          <p:nvPr/>
        </p:nvSpPr>
        <p:spPr>
          <a:xfrm>
            <a:off x="135800" y="6033400"/>
            <a:ext cx="140165" cy="2090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20310" y="5964882"/>
            <a:ext cx="1704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C# component</a:t>
            </a:r>
            <a:endParaRPr lang="en-US" dirty="0"/>
          </a:p>
        </p:txBody>
      </p:sp>
      <p:cxnSp>
        <p:nvCxnSpPr>
          <p:cNvPr id="9" name="Elbow Connector 8"/>
          <p:cNvCxnSpPr>
            <a:stCxn id="74" idx="0"/>
            <a:endCxn id="18" idx="3"/>
          </p:cNvCxnSpPr>
          <p:nvPr/>
        </p:nvCxnSpPr>
        <p:spPr>
          <a:xfrm rot="16200000" flipV="1">
            <a:off x="6829481" y="4116717"/>
            <a:ext cx="2896797" cy="5493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583304" y="4546467"/>
            <a:ext cx="1531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Invokes JVM-method </a:t>
            </a:r>
          </a:p>
          <a:p>
            <a:r>
              <a:rPr lang="en-US" sz="1200" dirty="0" smtClean="0"/>
              <a:t>to create C#RDD</a:t>
            </a:r>
          </a:p>
        </p:txBody>
      </p:sp>
      <p:cxnSp>
        <p:nvCxnSpPr>
          <p:cNvPr id="19" name="Elbow Connector 18"/>
          <p:cNvCxnSpPr>
            <a:endCxn id="72" idx="2"/>
          </p:cNvCxnSpPr>
          <p:nvPr/>
        </p:nvCxnSpPr>
        <p:spPr>
          <a:xfrm flipV="1">
            <a:off x="8003181" y="1966053"/>
            <a:ext cx="1054283" cy="760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9120116" y="2121014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13</a:t>
            </a:r>
            <a:endParaRPr lang="en-US" sz="1400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7026688" y="4193059"/>
            <a:ext cx="3022664" cy="2166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10049352" y="589005"/>
            <a:ext cx="0" cy="36352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960070" y="589005"/>
            <a:ext cx="4089282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960070" y="589005"/>
            <a:ext cx="12362" cy="4342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531384" y="3775414"/>
            <a:ext cx="1589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SparkContext</a:t>
            </a:r>
            <a:r>
              <a:rPr lang="en-US" sz="1200" dirty="0" smtClean="0"/>
              <a:t> has </a:t>
            </a:r>
          </a:p>
          <a:p>
            <a:r>
              <a:rPr lang="en-US" sz="1200" dirty="0" smtClean="0"/>
              <a:t>reference to SC in JVM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6102" y="6323232"/>
            <a:ext cx="3613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All components will be SparkCLR contributions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except for user code and Spark components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Executor-side IPC Interop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pipes to send data between JVM &amp; CLR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8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Lambda in RDD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 to Python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89513" y="1647645"/>
            <a:ext cx="1880558" cy="31227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CSharpRDD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40275" y="3079630"/>
            <a:ext cx="1449238" cy="1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40278" y="3114144"/>
            <a:ext cx="1188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Spark calls</a:t>
            </a:r>
          </a:p>
          <a:p>
            <a:r>
              <a:rPr lang="en-US" dirty="0" smtClean="0"/>
              <a:t>Compute()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249931" y="2096219"/>
            <a:ext cx="3157268" cy="31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407199" y="1653399"/>
            <a:ext cx="1880558" cy="31227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SparkCLR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Worker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22465" y="1472250"/>
            <a:ext cx="1977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Launch executable </a:t>
            </a:r>
          </a:p>
          <a:p>
            <a:r>
              <a:rPr lang="en-US" dirty="0" smtClean="0"/>
              <a:t>as sub-process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264310" y="3248904"/>
            <a:ext cx="3157268" cy="31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82298" y="2321544"/>
            <a:ext cx="3177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Serialize data</a:t>
            </a:r>
          </a:p>
          <a:p>
            <a:r>
              <a:rPr lang="en-US" dirty="0" smtClean="0"/>
              <a:t>&amp; user-implemented C# lambda</a:t>
            </a:r>
          </a:p>
          <a:p>
            <a:r>
              <a:rPr lang="en-US" dirty="0" smtClean="0"/>
              <a:t>and send through socket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261064" y="4315701"/>
            <a:ext cx="3157268" cy="3164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44428" y="3719080"/>
            <a:ext cx="2835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Serialize processed data and</a:t>
            </a:r>
          </a:p>
          <a:p>
            <a:r>
              <a:rPr lang="en-US" dirty="0"/>
              <a:t>s</a:t>
            </a:r>
            <a:r>
              <a:rPr lang="en-US" dirty="0" smtClean="0"/>
              <a:t>end through socket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9920" y="5810452"/>
            <a:ext cx="140165" cy="2090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24430" y="5741934"/>
            <a:ext cx="2507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Java/Scala component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135800" y="6218227"/>
            <a:ext cx="140165" cy="2090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20310" y="6149709"/>
            <a:ext cx="1704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C# component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73189" y="5741934"/>
            <a:ext cx="48546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CSharpRDD implementation extends PythonRDD</a:t>
            </a:r>
          </a:p>
          <a:p>
            <a:endParaRPr lang="en-US" sz="1400" dirty="0" smtClean="0"/>
          </a:p>
          <a:p>
            <a:r>
              <a:rPr lang="en-US" sz="1400" dirty="0" smtClean="0"/>
              <a:t>Note that CSharpRDD is not used when there is no</a:t>
            </a:r>
          </a:p>
          <a:p>
            <a:r>
              <a:rPr lang="en-US" sz="1400" dirty="0" smtClean="0"/>
              <a:t>user-implemented custom C# code. In such cases </a:t>
            </a:r>
            <a:r>
              <a:rPr lang="en-US" sz="1400" dirty="0" err="1" smtClean="0"/>
              <a:t>CSharpWorker</a:t>
            </a:r>
            <a:endParaRPr lang="en-US" sz="1400" dirty="0" smtClean="0"/>
          </a:p>
          <a:p>
            <a:r>
              <a:rPr lang="en-US" sz="1400" dirty="0" smtClean="0"/>
              <a:t>is not involved in execution.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4491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UDFs in DataFrame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 to Python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5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07886" y="957707"/>
            <a:ext cx="925492" cy="28762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Spark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UDF Core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(Python)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73460" y="2747947"/>
            <a:ext cx="914400" cy="1085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C#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Driver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233378" y="1157969"/>
            <a:ext cx="2140082" cy="2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5233378" y="3597818"/>
            <a:ext cx="2140081" cy="3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5233379" y="3040185"/>
            <a:ext cx="2140081" cy="4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5445269" y="3725932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5445268" y="3105045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12" name="Oval 111"/>
          <p:cNvSpPr/>
          <p:nvPr/>
        </p:nvSpPr>
        <p:spPr>
          <a:xfrm>
            <a:off x="5445267" y="1830378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5445266" y="1235410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5192658" y="1739453"/>
            <a:ext cx="2180802" cy="4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7373460" y="957707"/>
            <a:ext cx="914400" cy="1085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C#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2600" y="3757925"/>
            <a:ext cx="1123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Register UDF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879772" y="313882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Run SQL with UDF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5892600" y="1256315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Run UDF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5879772" y="1857030"/>
            <a:ext cx="1067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Pickled data</a:t>
            </a: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992776" y="4520812"/>
            <a:ext cx="109902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sqlContext.RegisterFunction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PeopleFilter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(name, age) =&gt; name ==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"Bill"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&amp;&amp; age &gt; 40,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sqlContext.Sql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"SELECT name,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address.city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address.state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FROM people where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PeopleFilter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(name, age)"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6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SparkCLR Streaming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 to Python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7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337" y="1859340"/>
            <a:ext cx="120526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StreamingContext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ssc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StreamingContext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1000);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   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lines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ssc.TextFileStream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Path.GetDirectoryName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SparkCLRExamples.GetInputDataPath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"words.txt"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   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filtered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lines.Filter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(l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l.Contains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"dog"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   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filtered.Print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   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ssc.Start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   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ssc.AwaitTermination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   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ssc.Stop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92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7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984863" y="2587082"/>
            <a:ext cx="5943600" cy="405257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Serializable Object 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80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C# support in Apache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nable C# developers use existing .NET libraries in their Spark apps or build Spark apps ground-up in the language they love</a:t>
            </a:r>
          </a:p>
          <a:p>
            <a:endParaRPr lang="en-US" sz="1000" dirty="0" smtClean="0"/>
          </a:p>
          <a:p>
            <a:r>
              <a:rPr lang="en-US" dirty="0" smtClean="0"/>
              <a:t>Lower </a:t>
            </a:r>
            <a:r>
              <a:rPr lang="en-US" dirty="0"/>
              <a:t>the barrier for organizations </a:t>
            </a:r>
            <a:r>
              <a:rPr lang="en-US" dirty="0" smtClean="0"/>
              <a:t>that </a:t>
            </a:r>
            <a:r>
              <a:rPr lang="en-US" dirty="0"/>
              <a:t>use C# as the primary application development language to start building Spark applications without having to invest in languages like Scala, Java, Python or </a:t>
            </a:r>
            <a:r>
              <a:rPr lang="en-US" dirty="0" smtClean="0"/>
              <a:t>R</a:t>
            </a:r>
            <a:endParaRPr lang="en-US" dirty="0"/>
          </a:p>
          <a:p>
            <a:pPr lvl="1"/>
            <a:r>
              <a:rPr lang="en-US" sz="1600" dirty="0" smtClean="0"/>
              <a:t>With SparkCLR it should be possible to </a:t>
            </a:r>
            <a:r>
              <a:rPr lang="en-US" sz="1600" dirty="0"/>
              <a:t>develop apps in C# </a:t>
            </a:r>
            <a:r>
              <a:rPr lang="en-US" sz="1600" dirty="0" smtClean="0"/>
              <a:t>for Spark deployed to private clusters/cloud, Windows-based VMs in Azure or AWS</a:t>
            </a:r>
          </a:p>
          <a:p>
            <a:pPr lvl="1"/>
            <a:r>
              <a:rPr lang="en-US" sz="1600" dirty="0" smtClean="0"/>
              <a:t>With Mono or .NET Core it may be possible to support SparkCLR with Spark clusters in Linux as well</a:t>
            </a:r>
          </a:p>
        </p:txBody>
      </p:sp>
    </p:spTree>
    <p:extLst>
      <p:ext uri="{BB962C8B-B14F-4D97-AF65-F5344CB8AC3E}">
        <p14:creationId xmlns:p14="http://schemas.microsoft.com/office/powerpoint/2010/main" val="337970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2919872"/>
            <a:ext cx="5943600" cy="3108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&amp; Filter 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46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Sample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2164080"/>
            <a:ext cx="5943600" cy="252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1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Sample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636520" y="2748324"/>
            <a:ext cx="5943600" cy="230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Spark executors, CLR should be launched during execution if &amp; only if needed</a:t>
            </a:r>
          </a:p>
          <a:p>
            <a:pPr lvl="1"/>
            <a:r>
              <a:rPr lang="en-US" sz="1600" dirty="0" smtClean="0"/>
              <a:t>User-implemented </a:t>
            </a:r>
            <a:r>
              <a:rPr lang="en-US" sz="1600" dirty="0"/>
              <a:t>custom code in C</a:t>
            </a:r>
            <a:r>
              <a:rPr lang="en-US" sz="1600" dirty="0" smtClean="0"/>
              <a:t># will run outside of Spark JVM -- in CLR</a:t>
            </a:r>
          </a:p>
          <a:p>
            <a:pPr lvl="1"/>
            <a:r>
              <a:rPr lang="en-US" sz="1600" dirty="0" smtClean="0"/>
              <a:t>Any Spark stage that does </a:t>
            </a:r>
            <a:r>
              <a:rPr lang="en-US" sz="1600" b="1" u="sng" dirty="0" smtClean="0"/>
              <a:t>not</a:t>
            </a:r>
            <a:r>
              <a:rPr lang="en-US" sz="1600" dirty="0" smtClean="0"/>
              <a:t> involve user-implemented custom code in C# should just use built-in Spark functionality &amp; the execution should be limited to JVM. </a:t>
            </a:r>
          </a:p>
          <a:p>
            <a:pPr lvl="1"/>
            <a:r>
              <a:rPr lang="en-US" sz="1600" dirty="0" smtClean="0"/>
              <a:t>For example, the following scenarios do not involve executing custom C# code and hence execution will not involve CLR</a:t>
            </a:r>
          </a:p>
          <a:p>
            <a:pPr lvl="2"/>
            <a:r>
              <a:rPr lang="en-US" sz="1400" dirty="0" smtClean="0"/>
              <a:t>Creating </a:t>
            </a:r>
            <a:r>
              <a:rPr lang="en-US" sz="1400" dirty="0"/>
              <a:t>a RDD from a text file and performing </a:t>
            </a:r>
            <a:r>
              <a:rPr lang="en-US" sz="1400" dirty="0" smtClean="0"/>
              <a:t>row count</a:t>
            </a:r>
          </a:p>
          <a:p>
            <a:pPr lvl="2"/>
            <a:r>
              <a:rPr lang="en-US" sz="1400" dirty="0" smtClean="0"/>
              <a:t>Projection, filtering, joining in </a:t>
            </a:r>
            <a:r>
              <a:rPr lang="en-US" sz="1400" dirty="0" err="1" smtClean="0"/>
              <a:t>DataFrames</a:t>
            </a:r>
            <a:r>
              <a:rPr lang="en-US" sz="1400" dirty="0" smtClean="0"/>
              <a:t> that do not involve C# UDF/UDAF</a:t>
            </a:r>
          </a:p>
          <a:p>
            <a:r>
              <a:rPr lang="en-US" dirty="0" smtClean="0"/>
              <a:t>Re-use (design &amp; code) from other language binding implementations in </a:t>
            </a:r>
            <a:r>
              <a:rPr lang="en-US" dirty="0"/>
              <a:t>Spark </a:t>
            </a:r>
            <a:r>
              <a:rPr lang="en-US" dirty="0" smtClean="0"/>
              <a:t>(SparkR </a:t>
            </a:r>
            <a:r>
              <a:rPr lang="en-US" dirty="0"/>
              <a:t>&amp; </a:t>
            </a:r>
            <a:r>
              <a:rPr lang="en-US" dirty="0" smtClean="0"/>
              <a:t>PySpark)</a:t>
            </a:r>
          </a:p>
          <a:p>
            <a:pPr lvl="0"/>
            <a:r>
              <a:rPr lang="en-US" dirty="0"/>
              <a:t>Maintain fidelity with Spark </a:t>
            </a:r>
            <a:r>
              <a:rPr lang="en-US" dirty="0" smtClean="0"/>
              <a:t>public API </a:t>
            </a:r>
            <a:r>
              <a:rPr lang="en-US" dirty="0"/>
              <a:t>in Scala &amp; Java</a:t>
            </a:r>
          </a:p>
          <a:p>
            <a:r>
              <a:rPr lang="en-US" dirty="0" smtClean="0"/>
              <a:t>Build SparkCLR as an extension to Spark</a:t>
            </a:r>
          </a:p>
          <a:p>
            <a:pPr lvl="1"/>
            <a:r>
              <a:rPr lang="en-US" sz="1600" dirty="0" smtClean="0"/>
              <a:t>Spark bits should just be dependencies.</a:t>
            </a:r>
          </a:p>
        </p:txBody>
      </p:sp>
    </p:spTree>
    <p:extLst>
      <p:ext uri="{BB962C8B-B14F-4D97-AF65-F5344CB8AC3E}">
        <p14:creationId xmlns:p14="http://schemas.microsoft.com/office/powerpoint/2010/main" val="40445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SparkCLR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058" y="1896269"/>
            <a:ext cx="63531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8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099" y="2309540"/>
            <a:ext cx="5267325" cy="122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099" y="4591048"/>
            <a:ext cx="6867525" cy="1152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23703" y="2923902"/>
            <a:ext cx="660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28053" y="488768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Processing Sample in SparkCLR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Scenario – Join data in two log files using </a:t>
            </a:r>
            <a:r>
              <a:rPr lang="en-US" dirty="0" err="1" smtClean="0"/>
              <a:t>guid</a:t>
            </a:r>
            <a:r>
              <a:rPr lang="en-US" dirty="0" smtClean="0"/>
              <a:t> and compute max and </a:t>
            </a:r>
            <a:r>
              <a:rPr lang="en-US" dirty="0" err="1" smtClean="0"/>
              <a:t>avg</a:t>
            </a:r>
            <a:r>
              <a:rPr lang="en-US" dirty="0" smtClean="0"/>
              <a:t> latency metrics grouped by data center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Requests log file columns</a:t>
            </a:r>
          </a:p>
          <a:p>
            <a:pPr lvl="1"/>
            <a:r>
              <a:rPr lang="en-US" dirty="0" err="1" smtClean="0"/>
              <a:t>Guid</a:t>
            </a:r>
            <a:endParaRPr lang="en-US" dirty="0" smtClean="0"/>
          </a:p>
          <a:p>
            <a:pPr lvl="1"/>
            <a:r>
              <a:rPr lang="en-US" dirty="0" smtClean="0"/>
              <a:t>Datacenter</a:t>
            </a:r>
          </a:p>
          <a:p>
            <a:pPr lvl="1"/>
            <a:r>
              <a:rPr lang="en-US" dirty="0" err="1" smtClean="0"/>
              <a:t>ABTestId</a:t>
            </a:r>
            <a:endParaRPr lang="en-US" dirty="0" smtClean="0"/>
          </a:p>
          <a:p>
            <a:pPr lvl="1"/>
            <a:r>
              <a:rPr lang="en-US" dirty="0" err="1" smtClean="0"/>
              <a:t>TrafficType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Metrics log file columns</a:t>
            </a:r>
          </a:p>
          <a:p>
            <a:pPr lvl="1"/>
            <a:r>
              <a:rPr lang="en-US" dirty="0" smtClean="0"/>
              <a:t>Unused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Time</a:t>
            </a:r>
          </a:p>
          <a:p>
            <a:pPr lvl="1"/>
            <a:r>
              <a:rPr lang="en-US" dirty="0" err="1" smtClean="0"/>
              <a:t>Guid</a:t>
            </a:r>
            <a:endParaRPr lang="en-US" dirty="0" smtClean="0"/>
          </a:p>
          <a:p>
            <a:pPr lvl="1"/>
            <a:r>
              <a:rPr lang="en-US" dirty="0" smtClean="0"/>
              <a:t>Lang</a:t>
            </a:r>
          </a:p>
          <a:p>
            <a:pPr lvl="1"/>
            <a:r>
              <a:rPr lang="en-US" dirty="0" smtClean="0"/>
              <a:t>Country</a:t>
            </a:r>
          </a:p>
          <a:p>
            <a:pPr lvl="1"/>
            <a:r>
              <a:rPr lang="en-US" dirty="0" smtClean="0"/>
              <a:t>Latency</a:t>
            </a:r>
          </a:p>
        </p:txBody>
      </p:sp>
    </p:spTree>
    <p:extLst>
      <p:ext uri="{BB962C8B-B14F-4D97-AF65-F5344CB8AC3E}">
        <p14:creationId xmlns:p14="http://schemas.microsoft.com/office/powerpoint/2010/main" val="335625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Processing – RDD sample in SparkCLR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8725"/>
            <a:ext cx="10610972" cy="524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0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Processing – DataFrame sample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09" y="4852005"/>
            <a:ext cx="8467725" cy="1952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309" y="2222257"/>
            <a:ext cx="11115675" cy="1762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34339" y="1690688"/>
            <a:ext cx="218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Using DataFrame DSL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4339" y="4126676"/>
            <a:ext cx="284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Using DataFrame </a:t>
            </a:r>
            <a:r>
              <a:rPr lang="en-US" dirty="0" err="1" smtClean="0">
                <a:solidFill>
                  <a:srgbClr val="FF0000"/>
                </a:solidFill>
              </a:rPr>
              <a:t>TempTable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03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1FAEEC7C49E943AD583AFE3674B2F0" ma:contentTypeVersion="2" ma:contentTypeDescription="Create a new document." ma:contentTypeScope="" ma:versionID="59166dd2a64518eea6618fae85e65ec2">
  <xsd:schema xmlns:xsd="http://www.w3.org/2001/XMLSchema" xmlns:xs="http://www.w3.org/2001/XMLSchema" xmlns:p="http://schemas.microsoft.com/office/2006/metadata/properties" xmlns:ns2="8be2d782-8d1a-431c-9373-b2e79a41f66f" targetNamespace="http://schemas.microsoft.com/office/2006/metadata/properties" ma:root="true" ma:fieldsID="a85f88a0f2bcf9f3aab85412cde5f4c1" ns2:_="">
    <xsd:import namespace="8be2d782-8d1a-431c-9373-b2e79a41f66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e2d782-8d1a-431c-9373-b2e79a41f66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2315B0-0FB0-44B3-867A-8FEAB6205C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e2d782-8d1a-431c-9373-b2e79a41f6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528D36-4AEB-48B7-8B98-EE91A1378B3F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8be2d782-8d1a-431c-9373-b2e79a41f66f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47707E1-6BB8-4194-8A14-7B63542DA6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6918</TotalTime>
  <Words>1001</Words>
  <Application>Microsoft Office PowerPoint</Application>
  <PresentationFormat>Widescreen</PresentationFormat>
  <Paragraphs>231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SparkCLR</vt:lpstr>
      <vt:lpstr>Goals</vt:lpstr>
      <vt:lpstr>Why C# support in Apache Spark</vt:lpstr>
      <vt:lpstr>Design goals</vt:lpstr>
      <vt:lpstr>SparkCLR</vt:lpstr>
      <vt:lpstr>Word Count example</vt:lpstr>
      <vt:lpstr>Log Processing Sample in SparkCLR</vt:lpstr>
      <vt:lpstr>Log Processing – RDD sample in SparkCLR</vt:lpstr>
      <vt:lpstr>Log Processing – DataFrame sample</vt:lpstr>
      <vt:lpstr>Log Processing – Schema Spec Option</vt:lpstr>
      <vt:lpstr>Performance Considerations</vt:lpstr>
      <vt:lpstr>Project Info</vt:lpstr>
      <vt:lpstr>Thanks to…</vt:lpstr>
      <vt:lpstr>Implementation Details</vt:lpstr>
      <vt:lpstr>Driver-side IPC Interop</vt:lpstr>
      <vt:lpstr>Driver-side implementation in SparkCLR</vt:lpstr>
      <vt:lpstr>DataFrame</vt:lpstr>
      <vt:lpstr>PowerPoint Presentation</vt:lpstr>
      <vt:lpstr>RDD</vt:lpstr>
      <vt:lpstr>PowerPoint Presentation</vt:lpstr>
      <vt:lpstr>Executor-side IPC Interop</vt:lpstr>
      <vt:lpstr>C# Lambda in RDD</vt:lpstr>
      <vt:lpstr>PowerPoint Presentation</vt:lpstr>
      <vt:lpstr>C# UDFs in DataFrame</vt:lpstr>
      <vt:lpstr>PowerPoint Presentation</vt:lpstr>
      <vt:lpstr>SparkCLR Streaming API</vt:lpstr>
      <vt:lpstr>PowerPoint Presentation</vt:lpstr>
      <vt:lpstr>Additional Samples</vt:lpstr>
      <vt:lpstr>Serializable Object Sample</vt:lpstr>
      <vt:lpstr>Project &amp; Filter Sample</vt:lpstr>
      <vt:lpstr>Join Sample</vt:lpstr>
      <vt:lpstr>Aggregate Sample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Kaarthik Sivashanmugam</dc:creator>
  <cp:lastModifiedBy>Kaarthik Sivashanmugam</cp:lastModifiedBy>
  <cp:revision>442</cp:revision>
  <dcterms:created xsi:type="dcterms:W3CDTF">2015-07-21T03:09:58Z</dcterms:created>
  <dcterms:modified xsi:type="dcterms:W3CDTF">2015-10-30T20:40:03Z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0x010100DB1FAEEC7C49E943AD583AFE3674B2F0</vt:lpwstr>
  </property>
</Properties>
</file>