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306" r:id="rId9"/>
    <p:sldId id="287" r:id="rId10"/>
    <p:sldId id="296" r:id="rId11"/>
    <p:sldId id="297" r:id="rId12"/>
    <p:sldId id="298" r:id="rId13"/>
    <p:sldId id="299" r:id="rId14"/>
    <p:sldId id="275" r:id="rId15"/>
    <p:sldId id="295" r:id="rId16"/>
    <p:sldId id="288" r:id="rId17"/>
    <p:sldId id="266" r:id="rId18"/>
    <p:sldId id="284" r:id="rId19"/>
    <p:sldId id="301" r:id="rId20"/>
    <p:sldId id="300" r:id="rId21"/>
    <p:sldId id="302" r:id="rId22"/>
    <p:sldId id="256" r:id="rId23"/>
    <p:sldId id="310" r:id="rId24"/>
    <p:sldId id="311" r:id="rId25"/>
    <p:sldId id="291" r:id="rId26"/>
    <p:sldId id="303" r:id="rId27"/>
    <p:sldId id="292" r:id="rId28"/>
    <p:sldId id="285" r:id="rId29"/>
    <p:sldId id="278" r:id="rId30"/>
    <p:sldId id="290" r:id="rId31"/>
    <p:sldId id="312" r:id="rId32"/>
    <p:sldId id="313" r:id="rId33"/>
    <p:sldId id="30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parkCLR/blob/master/examples" TargetMode="External"/><Relationship Id="rId2" Type="http://schemas.openxmlformats.org/officeDocument/2006/relationships/hyperlink" Target="https://github.com/Microsoft/SparkCLR/blob/master/csharp/Samples/Microsoft.Spark.CShar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.slack.com/messages/sparkclrdiscussion" TargetMode="External"/><Relationship Id="rId3" Type="http://schemas.openxmlformats.org/officeDocument/2006/relationships/hyperlink" Target="https://github.com/Microsoft/SparkCLR/blob/master/LICENSE" TargetMode="External"/><Relationship Id="rId7" Type="http://schemas.openxmlformats.org/officeDocument/2006/relationships/hyperlink" Target="https://gitter.im/Microsoft/SparkCLR" TargetMode="External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parkclr-dev@googlegroups.com" TargetMode="External"/><Relationship Id="rId5" Type="http://schemas.openxmlformats.org/officeDocument/2006/relationships/hyperlink" Target="mailto:sparkclr-user@googlegroups.com" TargetMode="External"/><Relationship Id="rId4" Type="http://schemas.openxmlformats.org/officeDocument/2006/relationships/hyperlink" Target="http://stackoverflow.com/search?q=sparkcl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language binding and extensions to Apache Spark</a:t>
            </a:r>
          </a:p>
          <a:p>
            <a:r>
              <a:rPr lang="en-US" sz="1800" dirty="0" smtClean="0"/>
              <a:t>(SparkCLR is pronounced like “Sparkler”)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7387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Schema Spec Option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300287"/>
            <a:ext cx="9515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SparkCLR API usage samples are available </a:t>
            </a:r>
            <a:r>
              <a:rPr lang="en-US" dirty="0" smtClean="0"/>
              <a:t>in Repo at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Samples project</a:t>
            </a:r>
            <a:r>
              <a:rPr lang="en-US" dirty="0"/>
              <a:t> which uses a comprehensive set of SparkCLR APIs to implement samples that are also used for functional validation of APIs</a:t>
            </a:r>
          </a:p>
          <a:p>
            <a:r>
              <a:rPr lang="en-US" dirty="0">
                <a:hlinkClick r:id="rId3"/>
              </a:rPr>
              <a:t>Examples folder</a:t>
            </a:r>
            <a:r>
              <a:rPr lang="en-US" dirty="0"/>
              <a:t> which contains standalone SparkCLR projects that can be used as templates to start developing SparkCLR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&amp; Filter RDD operations in C# require serialization &amp; deserialization across JVM &amp; CLR and it will have an impact on the performance. However, C# operations are pipelined within a stage to minimize unnecessary </a:t>
            </a:r>
            <a:r>
              <a:rPr lang="en-US" sz="2400" dirty="0" err="1" smtClean="0"/>
              <a:t>Ser</a:t>
            </a:r>
            <a:r>
              <a:rPr lang="en-US" sz="2400" dirty="0" smtClean="0"/>
              <a:t>/De</a:t>
            </a:r>
          </a:p>
          <a:p>
            <a:endParaRPr lang="en-US" sz="2400" dirty="0" smtClean="0"/>
          </a:p>
          <a:p>
            <a:r>
              <a:rPr lang="en-US" sz="2400" dirty="0" smtClean="0"/>
              <a:t>DataFrame operations that do not use C# UDFs will take advantage of execution plan optimization &amp; code generation perf improvements built into Spark and there will not be any perf impact relative to Scala apps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85170"/>
            <a:ext cx="326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 results to be published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Netty server as a proxy to </a:t>
            </a:r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implementation in SparkCLR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interaction between JVM &amp; CLR is the same for RDD and DataFrame </a:t>
            </a:r>
            <a:r>
              <a:rPr lang="en-US" dirty="0" smtClean="0"/>
              <a:t>APIs -- CLR executes calls on JVM.</a:t>
            </a:r>
            <a:endParaRPr lang="en-US" dirty="0" smtClean="0"/>
          </a:p>
          <a:p>
            <a:r>
              <a:rPr lang="en-US" dirty="0" smtClean="0"/>
              <a:t>For streaming scenarios</a:t>
            </a:r>
            <a:r>
              <a:rPr lang="en-US" dirty="0"/>
              <a:t>, CLR executes calls on JVM </a:t>
            </a:r>
            <a:r>
              <a:rPr lang="en-US" dirty="0" smtClean="0"/>
              <a:t>and JVM calls back to CLR to create C# RDD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DataFrame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77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DF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SC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4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DF in JVM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81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</a:t>
            </a:r>
          </a:p>
        </p:txBody>
      </p:sp>
      <p:sp>
        <p:nvSpPr>
          <p:cNvPr id="85" name="Oval 84"/>
          <p:cNvSpPr/>
          <p:nvPr/>
        </p:nvSpPr>
        <p:spPr>
          <a:xfrm>
            <a:off x="7446728" y="633669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2357" y="5634221"/>
            <a:ext cx="126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DF has reference </a:t>
            </a:r>
          </a:p>
          <a:p>
            <a:r>
              <a:rPr lang="en-US" sz="1200" dirty="0" smtClean="0"/>
              <a:t>to DF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68" idx="3"/>
            <a:endCxn id="18" idx="3"/>
          </p:cNvCxnSpPr>
          <p:nvPr/>
        </p:nvCxnSpPr>
        <p:spPr>
          <a:xfrm flipV="1">
            <a:off x="6994036" y="2943016"/>
            <a:ext cx="1009145" cy="3105857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2937" y="6025078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SqlContext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3181" y="2708366"/>
            <a:ext cx="107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83040" y="1494655"/>
            <a:ext cx="0" cy="12137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0" idx="3"/>
          </p:cNvCxnSpPr>
          <p:nvPr/>
        </p:nvCxnSpPr>
        <p:spPr>
          <a:xfrm flipH="1">
            <a:off x="7931790" y="1494655"/>
            <a:ext cx="11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10808" y="2928757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7017" y="2656052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method on DF</a:t>
            </a:r>
          </a:p>
        </p:txBody>
      </p:sp>
    </p:spTree>
    <p:extLst>
      <p:ext uri="{BB962C8B-B14F-4D97-AF65-F5344CB8AC3E}">
        <p14:creationId xmlns:p14="http://schemas.microsoft.com/office/powerpoint/2010/main" val="1008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632622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CSharpRunner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 code)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CSharpBackend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creating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Streaming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Context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(Spark)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JVM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8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(Spark)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Transform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7525" y="5225625"/>
            <a:ext cx="164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Java/Scala component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component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93958" y="4282933"/>
            <a:ext cx="218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StreamingContext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components will be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SparkCLR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contributions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for user code and Spark components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91674" y="5835551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RDD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942411" y="1484540"/>
            <a:ext cx="5358" cy="43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2833" y="1481272"/>
            <a:ext cx="219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781147" y="98378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22457" y="514118"/>
            <a:ext cx="153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Callback 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C#Process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To create C#RDD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10832220" y="3569091"/>
            <a:ext cx="8344" cy="22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251085" y="4701888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74150" y="5116041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 to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Above RDD graph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pipes to send data between JVM &amp; 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Lambda in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13" y="1647645"/>
            <a:ext cx="1880558" cy="3122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CSharpRDD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0275" y="3079630"/>
            <a:ext cx="1449238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0278" y="3114144"/>
            <a:ext cx="118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calls</a:t>
            </a:r>
          </a:p>
          <a:p>
            <a:r>
              <a:rPr lang="en-US" dirty="0" smtClean="0"/>
              <a:t>Compute()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9931" y="2096219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7199" y="1653399"/>
            <a:ext cx="1880558" cy="3122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SparkCLR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2465" y="1472250"/>
            <a:ext cx="197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executable </a:t>
            </a:r>
          </a:p>
          <a:p>
            <a:r>
              <a:rPr lang="en-US" dirty="0" smtClean="0"/>
              <a:t>as sub-process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4310" y="3248904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2298" y="2321544"/>
            <a:ext cx="31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data</a:t>
            </a:r>
          </a:p>
          <a:p>
            <a:r>
              <a:rPr lang="en-US" dirty="0" smtClean="0"/>
              <a:t>&amp; user-implemented C# lambda</a:t>
            </a:r>
          </a:p>
          <a:p>
            <a:r>
              <a:rPr lang="en-US" dirty="0" smtClean="0"/>
              <a:t>and send through socket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61064" y="4315701"/>
            <a:ext cx="3157268" cy="316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4428" y="3719080"/>
            <a:ext cx="28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processed data and</a:t>
            </a:r>
          </a:p>
          <a:p>
            <a:r>
              <a:rPr lang="en-US" dirty="0"/>
              <a:t>s</a:t>
            </a:r>
            <a:r>
              <a:rPr lang="en-US" dirty="0" smtClean="0"/>
              <a:t>end through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20" y="581045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430" y="5741934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5800" y="621822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310" y="614970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3189" y="5741934"/>
            <a:ext cx="4854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CSharpRDD implementation extends PythonRDD</a:t>
            </a:r>
          </a:p>
          <a:p>
            <a:endParaRPr lang="en-US" sz="1400" dirty="0" smtClean="0"/>
          </a:p>
          <a:p>
            <a:r>
              <a:rPr lang="en-US" sz="1400" dirty="0" smtClean="0"/>
              <a:t>Note that CSharpRDD is not used when there is no</a:t>
            </a:r>
          </a:p>
          <a:p>
            <a:r>
              <a:rPr lang="en-US" sz="1400" dirty="0" smtClean="0"/>
              <a:t>user-implemented custom C# code. In such cases </a:t>
            </a:r>
            <a:r>
              <a:rPr lang="en-US" sz="1400" dirty="0" err="1" smtClean="0"/>
              <a:t>CSharpWorker</a:t>
            </a:r>
            <a:endParaRPr lang="en-US" sz="1400" dirty="0" smtClean="0"/>
          </a:p>
          <a:p>
            <a:r>
              <a:rPr lang="en-US" sz="1400" dirty="0" smtClean="0"/>
              <a:t>is not involved in execution.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UDFs in 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7886" y="957707"/>
            <a:ext cx="925492" cy="2876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Spark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UDF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3460" y="274794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3378" y="1157969"/>
            <a:ext cx="214008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233378" y="3597818"/>
            <a:ext cx="2140081" cy="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33379" y="3040185"/>
            <a:ext cx="2140081" cy="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445269" y="372593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445268" y="310504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267" y="183037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445266" y="123541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92658" y="1739453"/>
            <a:ext cx="2180802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3460" y="95770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00" y="3757925"/>
            <a:ext cx="112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UDF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79772" y="313882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SQL with UDF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00" y="1256315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UDF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79772" y="1857030"/>
            <a:ext cx="1067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Pickled data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2776" y="4520812"/>
            <a:ext cx="109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sqlContext.RegisterFunction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(name, age) =&gt; name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age &gt; 40,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address.city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address.state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people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(name, age)"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SparkCLR Streaming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r>
              <a:rPr lang="en-US" dirty="0" smtClean="0"/>
              <a:t> 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923" y="1462949"/>
            <a:ext cx="10230339" cy="393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95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code here to drop text files under &lt;directory&gt;\test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5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 … …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.GetOrCreate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SparkCLRSamples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2000);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context.Checkpoint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lines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context.TextFileStream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(directory,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words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lines.FlatMap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l.Split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pairs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words.Map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(w =&gt;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KeyValuePair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&gt;(w, 1));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pairs.ReduceByKey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((x, y) =&gt; x + y);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join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wordCounts.Join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join.UpdateStateByKey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&gt;((vs, s)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vs.Sum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x.Item1 + x.Item2) + s);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state.ForeachRDD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((time,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taken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rdd.Take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ssc.AwaitTermination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Repo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github.com/Microsoft/SparkCLR</a:t>
            </a:r>
            <a:r>
              <a:rPr lang="en-US" dirty="0" smtClean="0"/>
              <a:t>. Contributions welcome!</a:t>
            </a:r>
          </a:p>
          <a:p>
            <a:endParaRPr lang="en-US" dirty="0" smtClean="0"/>
          </a:p>
          <a:p>
            <a:r>
              <a:rPr lang="en-US" dirty="0" smtClean="0"/>
              <a:t>Services integrated with the repo</a:t>
            </a:r>
          </a:p>
          <a:p>
            <a:pPr lvl="1"/>
            <a:r>
              <a:rPr lang="en-US" u="sng" dirty="0" err="1" smtClean="0"/>
              <a:t>AppVeyor</a:t>
            </a:r>
            <a:r>
              <a:rPr lang="en-US" dirty="0" smtClean="0"/>
              <a:t> – Windows builds</a:t>
            </a:r>
            <a:r>
              <a:rPr lang="en-US" dirty="0" smtClean="0"/>
              <a:t>, unit and functional tests, </a:t>
            </a: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smtClean="0"/>
              <a:t>&amp; Maven deployment</a:t>
            </a:r>
          </a:p>
          <a:p>
            <a:pPr lvl="1"/>
            <a:r>
              <a:rPr lang="en-US" u="sng" dirty="0" smtClean="0"/>
              <a:t>Travis CI</a:t>
            </a:r>
            <a:r>
              <a:rPr lang="en-US" dirty="0" smtClean="0"/>
              <a:t> – Linux builds, </a:t>
            </a:r>
            <a:r>
              <a:rPr lang="en-US" dirty="0"/>
              <a:t>unit and functional tests</a:t>
            </a:r>
            <a:endParaRPr lang="en-US" dirty="0" smtClean="0"/>
          </a:p>
          <a:p>
            <a:pPr lvl="1"/>
            <a:r>
              <a:rPr lang="en-US" u="sng" dirty="0" err="1" smtClean="0"/>
              <a:t>CodeCov</a:t>
            </a:r>
            <a:r>
              <a:rPr lang="en-US" dirty="0" smtClean="0"/>
              <a:t> – unit test code coverage measurement &amp; analysis</a:t>
            </a:r>
          </a:p>
          <a:p>
            <a:pPr lvl="1"/>
            <a:endParaRPr lang="en-US" dirty="0"/>
          </a:p>
          <a:p>
            <a:r>
              <a:rPr lang="en-US" dirty="0" smtClean="0"/>
              <a:t>License - SparkCLR is </a:t>
            </a:r>
            <a:r>
              <a:rPr lang="en-US" dirty="0"/>
              <a:t>l</a:t>
            </a:r>
            <a:r>
              <a:rPr lang="en-US" dirty="0" smtClean="0"/>
              <a:t>icensed </a:t>
            </a:r>
            <a:r>
              <a:rPr lang="en-US" dirty="0"/>
              <a:t>under the MIT license. See </a:t>
            </a:r>
            <a:r>
              <a:rPr lang="en-US" dirty="0">
                <a:hlinkClick r:id="rId3"/>
              </a:rPr>
              <a:t>LICENSE file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full license </a:t>
            </a:r>
            <a:r>
              <a:rPr lang="en-US" dirty="0" smtClean="0"/>
              <a:t>information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Discussions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 – tag “</a:t>
            </a:r>
            <a:r>
              <a:rPr lang="en-US" dirty="0" smtClean="0">
                <a:hlinkClick r:id="rId4"/>
              </a:rPr>
              <a:t>SparkCLR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>
                <a:hlinkClick r:id="rId5"/>
              </a:rPr>
              <a:t>sparkclr-user@googlegroups.com</a:t>
            </a:r>
            <a:r>
              <a:rPr lang="en-US" dirty="0" smtClean="0"/>
              <a:t> or </a:t>
            </a:r>
            <a:r>
              <a:rPr lang="en-US" dirty="0" smtClean="0">
                <a:hlinkClick r:id="rId6"/>
              </a:rPr>
              <a:t>sparkclr-dev@googlegroups.com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Gitter</a:t>
            </a:r>
            <a:r>
              <a:rPr lang="en-US" dirty="0" smtClean="0"/>
              <a:t> - </a:t>
            </a:r>
            <a:r>
              <a:rPr lang="en-US" dirty="0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gitter.im/Microsoft/SparkCLR</a:t>
            </a:r>
            <a:endParaRPr lang="en-US" dirty="0" smtClean="0"/>
          </a:p>
          <a:p>
            <a:pPr lvl="1"/>
            <a:r>
              <a:rPr lang="en-US" dirty="0" smtClean="0"/>
              <a:t>Slack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microsoft.slack.com/messages/sparkclrdiscussion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 support in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nable C# developers use existing .NET libraries </a:t>
            </a:r>
            <a:r>
              <a:rPr lang="en-US" dirty="0" smtClean="0"/>
              <a:t>and build Spark applications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Lower </a:t>
            </a:r>
            <a:r>
              <a:rPr lang="en-US" dirty="0"/>
              <a:t>the barrier for organizations </a:t>
            </a:r>
            <a:r>
              <a:rPr lang="en-US" dirty="0" smtClean="0"/>
              <a:t>that </a:t>
            </a:r>
            <a:r>
              <a:rPr lang="en-US" dirty="0"/>
              <a:t>use C# as the primary application development language to start building Spark applications without having to invest in languages like Scala, Java, Python or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sz="1600" dirty="0" smtClean="0"/>
              <a:t>With SparkCLR it </a:t>
            </a:r>
            <a:r>
              <a:rPr lang="en-US" sz="1600" dirty="0" smtClean="0"/>
              <a:t>is possible </a:t>
            </a:r>
            <a:r>
              <a:rPr lang="en-US" sz="1600" dirty="0" smtClean="0"/>
              <a:t>to </a:t>
            </a:r>
            <a:r>
              <a:rPr lang="en-US" sz="1600" dirty="0"/>
              <a:t>develop apps in C# </a:t>
            </a:r>
            <a:r>
              <a:rPr lang="en-US" sz="1600" dirty="0" smtClean="0"/>
              <a:t>for Spark deployed to private clusters/cloud, Windows-based VMs in Azure or AWS</a:t>
            </a:r>
          </a:p>
          <a:p>
            <a:pPr lvl="1"/>
            <a:r>
              <a:rPr lang="en-US" sz="1600" dirty="0" smtClean="0"/>
              <a:t>SparkCLR </a:t>
            </a:r>
            <a:r>
              <a:rPr lang="en-US" sz="1600" dirty="0" smtClean="0"/>
              <a:t>is also built in Linux using Mono and s</a:t>
            </a:r>
            <a:r>
              <a:rPr lang="en-US" sz="1600" dirty="0" smtClean="0"/>
              <a:t>amples &amp; unit tests </a:t>
            </a:r>
            <a:r>
              <a:rPr lang="en-US" sz="1600" dirty="0"/>
              <a:t>are run as a part of CI </a:t>
            </a:r>
            <a:r>
              <a:rPr lang="en-US" sz="1600" dirty="0" smtClean="0"/>
              <a:t>builds</a:t>
            </a:r>
            <a:endParaRPr lang="en-US" sz="1600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96" y="5174715"/>
            <a:ext cx="2999730" cy="13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community – for building Spark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SparkCLR contributors </a:t>
            </a:r>
            <a:r>
              <a:rPr lang="en-US" dirty="0"/>
              <a:t>– </a:t>
            </a:r>
            <a:r>
              <a:rPr lang="en-US" dirty="0" smtClean="0">
                <a:sym typeface="Wingdings" panose="05000000000000000000" pitchFamily="2" charset="2"/>
              </a:rPr>
              <a:t>for their contributions</a:t>
            </a:r>
            <a:endParaRPr lang="en-US" dirty="0" smtClean="0"/>
          </a:p>
          <a:p>
            <a:r>
              <a:rPr lang="en-US" dirty="0" smtClean="0"/>
              <a:t>SparkR and PySpark developers – SparkCLR reuses design and code from these implementations</a:t>
            </a:r>
          </a:p>
          <a:p>
            <a:r>
              <a:rPr lang="en-US" dirty="0" smtClean="0"/>
              <a:t>Reynold Xin and Josh Rosen from Databricks for the review and feedback on SparkCLR design doc</a:t>
            </a:r>
          </a:p>
          <a:p>
            <a:r>
              <a:rPr lang="en-US" dirty="0" smtClean="0"/>
              <a:t>Ram Sriharsha and Ram Venkatesh from Hortonworks for their comments on the early project ideas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Spark executors, CLR should be launched during execution if &amp; only if needed</a:t>
            </a:r>
          </a:p>
          <a:p>
            <a:pPr lvl="1"/>
            <a:r>
              <a:rPr lang="en-US" sz="1600" dirty="0" smtClean="0"/>
              <a:t>User-implemented </a:t>
            </a:r>
            <a:r>
              <a:rPr lang="en-US" sz="1600" dirty="0"/>
              <a:t>custom code in C</a:t>
            </a:r>
            <a:r>
              <a:rPr lang="en-US" sz="1600" dirty="0" smtClean="0"/>
              <a:t># will run outside of Spark JVM </a:t>
            </a:r>
            <a:r>
              <a:rPr lang="en-US" sz="1600" dirty="0" smtClean="0"/>
              <a:t>– that is in </a:t>
            </a:r>
            <a:r>
              <a:rPr lang="en-US" sz="1600" dirty="0" smtClean="0"/>
              <a:t>CLR</a:t>
            </a:r>
          </a:p>
          <a:p>
            <a:pPr lvl="1"/>
            <a:r>
              <a:rPr lang="en-US" sz="1600" dirty="0" smtClean="0"/>
              <a:t>Any Spark stage that does </a:t>
            </a:r>
            <a:r>
              <a:rPr lang="en-US" sz="1600" b="1" u="sng" dirty="0" smtClean="0"/>
              <a:t>not</a:t>
            </a:r>
            <a:r>
              <a:rPr lang="en-US" sz="1600" dirty="0" smtClean="0"/>
              <a:t> involve user-implemented custom code in C# should just use built-in Spark functionality &amp; the execution should be limited to JVM. </a:t>
            </a:r>
          </a:p>
          <a:p>
            <a:pPr lvl="1"/>
            <a:r>
              <a:rPr lang="en-US" sz="1600" dirty="0" smtClean="0"/>
              <a:t>For example, the following scenarios do not involve executing custom C# code and hence execution will not involve CLR</a:t>
            </a:r>
          </a:p>
          <a:p>
            <a:pPr lvl="2"/>
            <a:r>
              <a:rPr lang="en-US" sz="1400" dirty="0" smtClean="0"/>
              <a:t>Creating </a:t>
            </a:r>
            <a:r>
              <a:rPr lang="en-US" sz="1400" dirty="0"/>
              <a:t>a RDD from a text file and performing </a:t>
            </a:r>
            <a:r>
              <a:rPr lang="en-US" sz="1400" dirty="0" smtClean="0"/>
              <a:t>row count</a:t>
            </a:r>
          </a:p>
          <a:p>
            <a:pPr lvl="2"/>
            <a:r>
              <a:rPr lang="en-US" sz="1400" dirty="0" smtClean="0"/>
              <a:t>Projection, filtering, joining in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that do not involve C# UDF/UDAF</a:t>
            </a:r>
          </a:p>
          <a:p>
            <a:r>
              <a:rPr lang="en-US" dirty="0" smtClean="0"/>
              <a:t>Re-use (design &amp; code) from other language binding implementations in </a:t>
            </a:r>
            <a:r>
              <a:rPr lang="en-US" dirty="0"/>
              <a:t>Spark </a:t>
            </a:r>
            <a:r>
              <a:rPr lang="en-US" dirty="0" smtClean="0"/>
              <a:t>(SparkR </a:t>
            </a:r>
            <a:r>
              <a:rPr lang="en-US" dirty="0"/>
              <a:t>&amp; </a:t>
            </a:r>
            <a:r>
              <a:rPr lang="en-US" dirty="0" smtClean="0"/>
              <a:t>PySpark)</a:t>
            </a:r>
          </a:p>
          <a:p>
            <a:pPr lvl="0"/>
            <a:r>
              <a:rPr lang="en-US" dirty="0"/>
              <a:t>Maintain fidelity with Spark </a:t>
            </a:r>
            <a:r>
              <a:rPr lang="en-US" dirty="0" smtClean="0"/>
              <a:t>public API </a:t>
            </a:r>
            <a:r>
              <a:rPr lang="en-US" dirty="0"/>
              <a:t>in Scala &amp; Java</a:t>
            </a:r>
          </a:p>
          <a:p>
            <a:r>
              <a:rPr lang="en-US" dirty="0" smtClean="0"/>
              <a:t>Build SparkCLR as an extension to Spark</a:t>
            </a:r>
          </a:p>
          <a:p>
            <a:pPr lvl="1"/>
            <a:r>
              <a:rPr lang="en-US" sz="1600" dirty="0" smtClean="0"/>
              <a:t>Spark bits should just be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04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API in SparkCLR &amp; Spark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58" y="1896269"/>
            <a:ext cx="6353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99" y="2309540"/>
            <a:ext cx="526732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9" y="4591048"/>
            <a:ext cx="686752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92390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8053" y="4887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Sample in SparkCLR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Scenario – Join data in two log files using </a:t>
            </a:r>
            <a:r>
              <a:rPr lang="en-US" dirty="0" err="1" smtClean="0"/>
              <a:t>guid</a:t>
            </a:r>
            <a:r>
              <a:rPr lang="en-US" dirty="0" smtClean="0"/>
              <a:t> and compute max and </a:t>
            </a:r>
            <a:r>
              <a:rPr lang="en-US" dirty="0" err="1" smtClean="0"/>
              <a:t>avg</a:t>
            </a:r>
            <a:r>
              <a:rPr lang="en-US" dirty="0" smtClean="0"/>
              <a:t> latency metrics grouped by data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Requests log file columns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err="1" smtClean="0"/>
              <a:t>ABTestId</a:t>
            </a:r>
            <a:endParaRPr lang="en-US" dirty="0" smtClean="0"/>
          </a:p>
          <a:p>
            <a:pPr lvl="1"/>
            <a:r>
              <a:rPr lang="en-US" dirty="0" err="1" smtClean="0"/>
              <a:t>TrafficType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Metrics log file columns</a:t>
            </a:r>
          </a:p>
          <a:p>
            <a:pPr lvl="1"/>
            <a:r>
              <a:rPr lang="en-US" dirty="0" smtClean="0"/>
              <a:t>Unused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Lang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3562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RDD sample in SparkCLR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725"/>
            <a:ext cx="10610972" cy="52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DataFrame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9" y="4852005"/>
            <a:ext cx="84677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09" y="2222257"/>
            <a:ext cx="1111567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339" y="1690688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DSL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339" y="4126676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</a:t>
            </a:r>
            <a:r>
              <a:rPr lang="en-US" dirty="0" err="1" smtClean="0">
                <a:solidFill>
                  <a:srgbClr val="FF0000"/>
                </a:solidFill>
              </a:rPr>
              <a:t>TempTable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FAEEC7C49E943AD583AFE3674B2F0" ma:contentTypeVersion="2" ma:contentTypeDescription="Create a new document." ma:contentTypeScope="" ma:versionID="59166dd2a64518eea6618fae85e65ec2">
  <xsd:schema xmlns:xsd="http://www.w3.org/2001/XMLSchema" xmlns:xs="http://www.w3.org/2001/XMLSchema" xmlns:p="http://schemas.microsoft.com/office/2006/metadata/properties" xmlns:ns2="8be2d782-8d1a-431c-9373-b2e79a41f66f" targetNamespace="http://schemas.microsoft.com/office/2006/metadata/properties" ma:root="true" ma:fieldsID="a85f88a0f2bcf9f3aab85412cde5f4c1" ns2:_="">
    <xsd:import namespace="8be2d782-8d1a-431c-9373-b2e79a4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2d782-8d1a-431c-9373-b2e79a41f6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315B0-0FB0-44B3-867A-8FEAB620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2d782-8d1a-431c-9373-b2e79a4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28D36-4AEB-48B7-8B98-EE91A1378B3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be2d782-8d1a-431c-9373-b2e79a41f66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1238</Words>
  <Application>Microsoft Office PowerPoint</Application>
  <PresentationFormat>Widescreen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Goals</vt:lpstr>
      <vt:lpstr>Why C# support in Apache Spark</vt:lpstr>
      <vt:lpstr>Design goals</vt:lpstr>
      <vt:lpstr>C# API in SparkCLR &amp; Spark</vt:lpstr>
      <vt:lpstr>Word Count example</vt:lpstr>
      <vt:lpstr>Log Processing Sample in SparkCLR</vt:lpstr>
      <vt:lpstr>Log Processing – RDD sample in SparkCLR</vt:lpstr>
      <vt:lpstr>Log Processing – DataFrame sample</vt:lpstr>
      <vt:lpstr>Log Processing – Schema Spec Option</vt:lpstr>
      <vt:lpstr>API Usage</vt:lpstr>
      <vt:lpstr>Performance Considerations</vt:lpstr>
      <vt:lpstr>Implementation Details</vt:lpstr>
      <vt:lpstr>Driver-side IPC Interop</vt:lpstr>
      <vt:lpstr>Driver-side implementation in SparkCLR</vt:lpstr>
      <vt:lpstr>DataFrame</vt:lpstr>
      <vt:lpstr>PowerPoint Presentation</vt:lpstr>
      <vt:lpstr>RDD</vt:lpstr>
      <vt:lpstr>PowerPoint Presentation</vt:lpstr>
      <vt:lpstr>DStream</vt:lpstr>
      <vt:lpstr>PowerPoint Presentation</vt:lpstr>
      <vt:lpstr>Executor-side IPC Interop</vt:lpstr>
      <vt:lpstr>C# Lambda in RDD</vt:lpstr>
      <vt:lpstr>PowerPoint Presentation</vt:lpstr>
      <vt:lpstr>C# UDFs in DataFrame</vt:lpstr>
      <vt:lpstr>PowerPoint Presentation</vt:lpstr>
      <vt:lpstr>SparkCLR Streaming API</vt:lpstr>
      <vt:lpstr>DStream sample</vt:lpstr>
      <vt:lpstr>Project Info</vt:lpstr>
      <vt:lpstr>Thanks to…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Kaarthik Sivashanmugam</cp:lastModifiedBy>
  <cp:revision>471</cp:revision>
  <dcterms:created xsi:type="dcterms:W3CDTF">2015-07-21T03:09:58Z</dcterms:created>
  <dcterms:modified xsi:type="dcterms:W3CDTF">2016-01-14T03:49:09Z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0x010100DB1FAEEC7C49E943AD583AFE3674B2F0</vt:lpwstr>
  </property>
</Properties>
</file>