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tableStyles+xml" PartName="/ppt/tableStyles.xml"/>
  <Default ContentType="image/png" Extension="png"/>
  <Default ContentType="image/jpeg" Extension="jpeg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/ppt/media/image1.png" Type="http://schemas.openxmlformats.org/officeDocument/2006/relationships/image"/><Relationship Id="rId2" Target="/ppt/media/image2.png" Type="http://schemas.openxmlformats.org/officeDocument/2006/relationships/image"/><Relationship Id="rId3" Target="/ppt/media/image3.png" Type="http://schemas.openxmlformats.org/officeDocument/2006/relationships/image"/><Relationship Id="rId4" Target="/ppt/media/image4.png" Type="http://schemas.openxmlformats.org/officeDocument/2006/relationships/image"/><Relationship Id="rId5" Target="/ppt/media/image5.png" Type="http://schemas.openxmlformats.org/officeDocument/2006/relationships/image"/><Relationship Id="rId6" Target="/ppt/media/image6.png" Type="http://schemas.openxmlformats.org/officeDocument/2006/relationships/image"/><Relationship Id="rId7" Target="/ppt/media/image7.png" Type="http://schemas.openxmlformats.org/officeDocument/2006/relationships/image"/><Relationship Id="rId8" Target="/ppt/media/image8.png" Type="http://schemas.openxmlformats.org/officeDocument/2006/relationships/image"/><Relationship Id="rId9" Target="/ppt/media/image9.png" Type="http://schemas.openxmlformats.org/officeDocument/2006/relationships/image"/><Relationship Id="rId10" Target="/ppt/media/image10.png" Type="http://schemas.openxmlformats.org/officeDocument/2006/relationships/image"/><Relationship Id="rId11" Target="/ppt/media/image11.png" Type="http://schemas.openxmlformats.org/officeDocument/2006/relationships/image"/><Relationship Id="rId12" Target="/ppt/media/image12.png" Type="http://schemas.openxmlformats.org/officeDocument/2006/relationships/image"/><Relationship Id="rId13" Target="/ppt/media/image13.png" Type="http://schemas.openxmlformats.org/officeDocument/2006/relationships/image"/><Relationship Id="rId14" Target="/ppt/media/image14.png" Type="http://schemas.openxmlformats.org/officeDocument/2006/relationships/image"/><Relationship Id="rId15" Target="/ppt/media/image15.png" Type="http://schemas.openxmlformats.org/officeDocument/2006/relationships/image"/><Relationship Id="rId16" Target="/ppt/media/image16.png" Type="http://schemas.openxmlformats.org/officeDocument/2006/relationships/image"/><Relationship Id="rId17" Target="/ppt/media/image17.jpeg" Type="http://schemas.openxmlformats.org/officeDocument/2006/relationships/image"/><Relationship Id="rId18" Target="/ppt/media/image18.png" Type="http://schemas.openxmlformats.org/officeDocument/2006/relationships/image"/><Relationship Id="rId19" Target="/ppt/media/image19.png" Type="http://schemas.openxmlformats.org/officeDocument/2006/relationships/image"/><Relationship Id="rId20" Target="/ppt/media/image20.png" Type="http://schemas.openxmlformats.org/officeDocument/2006/relationships/image"/><Relationship Id="rId21" Target="/ppt/media/image21.png" Type="http://schemas.openxmlformats.org/officeDocument/2006/relationships/image"/><Relationship Id="rId22" Target="/ppt/media/image22.jpeg" Type="http://schemas.openxmlformats.org/officeDocument/2006/relationships/image"/><Relationship Id="rId23" Target="/ppt/media/image23.png" Type="http://schemas.openxmlformats.org/officeDocument/2006/relationships/image"/><Relationship Id="rId24" Target="/ppt/media/image24.png" Type="http://schemas.openxmlformats.org/officeDocument/2006/relationships/image"/><Relationship Id="rId25" Target="/ppt/media/image25.png" Type="http://schemas.openxmlformats.org/officeDocument/2006/relationships/image"/><Relationship Id="rId26" Target="/ppt/media/image26.png" Type="http://schemas.openxmlformats.org/officeDocument/2006/relationships/image"/><Relationship Id="rId27" Target="/ppt/media/image27.png" Type="http://schemas.openxmlformats.org/officeDocument/2006/relationships/image"/><Relationship Id="rId28" Target="/ppt/media/image28.png" Type="http://schemas.openxmlformats.org/officeDocument/2006/relationships/image"/><Relationship Id="rId29" Target="/ppt/media/image29.png" Type="http://schemas.openxmlformats.org/officeDocument/2006/relationships/image"/><Relationship Id="rId30" Target="/ppt/media/image30.png" Type="http://schemas.openxmlformats.org/officeDocument/2006/relationships/image"/><Relationship Id="rId31" Target="/ppt/media/image31.png" Type="http://schemas.openxmlformats.org/officeDocument/2006/relationships/image"/><Relationship Id="rId32" Target="/ppt/media/image32.png" Type="http://schemas.openxmlformats.org/officeDocument/2006/relationships/image"/><Relationship Id="rId33" Target="/ppt/media/image33.png" Type="http://schemas.openxmlformats.org/officeDocument/2006/relationships/image"/><Relationship Id="rId34" Target="/ppt/media/image34.png" Type="http://schemas.openxmlformats.org/officeDocument/2006/relationships/image"/><Relationship Id="rId35" Target="/ppt/media/image35.png" Type="http://schemas.openxmlformats.org/officeDocument/2006/relationships/image"/><Relationship Id="rId36" Target="ppt/media/img_cc_black.png" Type="http://schemas.openxmlformats.org/officeDocument/2006/relationships/image"/><Relationship Id="rId37" Target="ppt/presentation.xml" Type="http://schemas.openxmlformats.org/officeDocument/2006/relationships/officeDocument"/><Relationship Id="rId38" Target="docProps/core.xml" Type="http://schemas.openxmlformats.org/package/2006/relationships/metadata/core-properties"/><Relationship Id="rId39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9144000" cy="5149850" type="custom"/>
  <p:notesSz cx="9144000" cy="5149850"/>
  <p:embeddedFontLst/>
  <p:custDataLst/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slides/slide9.xml" Type="http://schemas.openxmlformats.org/officeDocument/2006/relationships/slide"/><Relationship Id="rId14" Target="slides/slide10.xml" Type="http://schemas.openxmlformats.org/officeDocument/2006/relationships/slide"/><Relationship Id="rId15" Target="slides/slide11.xml" Type="http://schemas.openxmlformats.org/officeDocument/2006/relationships/slide"/><Relationship Id="rId16" Target="slides/slide12.xml" Type="http://schemas.openxmlformats.org/officeDocument/2006/relationships/slide"/><Relationship Id="rId17" Target="slides/slide13.xml" Type="http://schemas.openxmlformats.org/officeDocument/2006/relationships/slide"/><Relationship Id="rId18" Target="slides/slide14.xml" Type="http://schemas.openxmlformats.org/officeDocument/2006/relationships/slide"/><Relationship Id="rId19" Target="slides/slide15.xml" Type="http://schemas.openxmlformats.org/officeDocument/2006/relationships/slide"/><Relationship Id="rId20" Target="slides/slide16.xml" Type="http://schemas.openxmlformats.org/officeDocument/2006/relationships/slide"/><Relationship Id="rId21" Target="slides/slide17.xml" Type="http://schemas.openxmlformats.org/officeDocument/2006/relationships/slide"/><Relationship Id="rId22" Target="slides/slide18.xml" Type="http://schemas.openxmlformats.org/officeDocument/2006/relationships/slide"/><Relationship Id="rId23" Target="slides/slide19.xml" Type="http://schemas.openxmlformats.org/officeDocument/2006/relationships/slide"/><Relationship Id="rId24" Target="slides/slide20.xml" Type="http://schemas.openxmlformats.org/officeDocument/2006/relationships/slide"/><Relationship Id="rId25" Target="slides/slide21.xml" Type="http://schemas.openxmlformats.org/officeDocument/2006/relationships/slide"/><Relationship Id="rId26" Target="slides/slide22.xml" Type="http://schemas.openxmlformats.org/officeDocument/2006/relationships/slide"/><Relationship Id="rId27" Target="slides/slide23.xml" Type="http://schemas.openxmlformats.org/officeDocument/2006/relationships/slide"/><Relationship Id="rId28" Target="slides/slide24.xml" Type="http://schemas.openxmlformats.org/officeDocument/2006/relationships/slide"/><Relationship Id="rId29" Target="slides/slide25.xml" Type="http://schemas.openxmlformats.org/officeDocument/2006/relationships/slide"/><Relationship Id="rId30" Target="slides/slide26.xml" Type="http://schemas.openxmlformats.org/officeDocument/2006/relationships/slide"/><Relationship Id="rId31" Target="slides/slide27.xml" Type="http://schemas.openxmlformats.org/officeDocument/2006/relationships/slide"/><Relationship Id="rId32" Target="slides/slide28.xml" Type="http://schemas.openxmlformats.org/officeDocument/2006/relationships/slide"/><Relationship Id="rId33" Target="slides/slide29.xml" Type="http://schemas.openxmlformats.org/officeDocument/2006/relationships/slide"/><Relationship Id="rId34" Target="slides/slide30.xml" Type="http://schemas.openxmlformats.org/officeDocument/2006/relationships/slide"/><Relationship Id="rId35" Target="tableStyles.xml" Type="http://schemas.openxmlformats.org/officeDocument/2006/relationships/tableStyles"/><Relationship Id="rId36" Target="presProps.xml" Type="http://schemas.openxmlformats.org/officeDocument/2006/relationships/presProps"/><Relationship Id="rId37" Target="viewProps.xml" Type="http://schemas.openxmlformats.org/officeDocument/2006/relationships/viewProps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>
            <a:extLst>
              <a:ext uri="{FD40E834-EB43-47C2-85CE-A1203CEE0708}">
                <a16:creationId xmlns:a16="http://schemas.microsoft.com/office/drawing/2010/main" id="{1B903ADF-717F-48DD-A71E-8A5FAB133832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685800" y="1596453"/>
            <a:ext cx="7772400" cy="1081468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>
            <a:lvl1pPr lvl="0"/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Holder 3">
            <a:extLst>
              <a:ext uri="{D042D4B1-F299-4E46-AC37-A84D5F463F49}">
                <a16:creationId xmlns:a16="http://schemas.microsoft.com/office/drawing/2010/main" id="{39AFF510-F873-4A28-BE63-DD70827AEF88}"/>
              </a:ext>
            </a:extLst>
          </p:cNvPr>
          <p:cNvSpPr>
            <a:spLocks noGrp="true"/>
          </p:cNvSpPr>
          <p:nvPr>
            <p:ph idx="1" type="subTitle"/>
          </p:nvPr>
        </p:nvSpPr>
        <p:spPr>
          <a:xfrm rot="0">
            <a:off x="1371600" y="2883916"/>
            <a:ext cx="6400800" cy="1287462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>
            <a:lvl1pPr lvl="0"/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Holder 4">
            <a:extLst>
              <a:ext uri="{E80EAB45-E6A2-4BB4-9823-9678F2FC8876}">
                <a16:creationId xmlns:a16="http://schemas.microsoft.com/office/drawing/2010/main" id="{83B9B61E-F2DA-4F3A-893F-535605CF29F6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bIns="0" lIns="0" rIns="0" rtlCol="0" tIns="0" vert="horz"/>
          <a:lstStyle>
            <a:lvl1pPr algn="ct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Holder 5">
            <a:extLst>
              <a:ext uri="{F50B2503-544E-45FC-8796-6CABB9B6FBF8}">
                <a16:creationId xmlns:a16="http://schemas.microsoft.com/office/drawing/2010/main" id="{87928A4E-4A2B-4F86-BBD6-EC770046EA4C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bIns="0" lIns="0" rIns="0" rtlCol="0" tIns="0" vert="horz"/>
          <a:lstStyle>
            <a:lvl1pPr algn="l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94B9D687-C23B-4958-8029-967AFC32FE9E}" type="datetime1">
              <a:t>2/7/2023</a:t>
            </a:fld>
            <a:endParaRPr dirty="0" lang="en-US"/>
          </a:p>
        </p:txBody>
      </p:sp>
      <p:sp>
        <p:nvSpPr>
          <p:cNvPr id="6" name="Holder 6">
            <a:extLst>
              <a:ext uri="{5D980F47-ED26-4C43-82E5-9FF36C73056A}">
                <a16:creationId xmlns:a16="http://schemas.microsoft.com/office/drawing/2010/main" id="{4F5D336B-A936-4E48-8F52-FFCF36E4DFB1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bIns="0" lIns="0" rIns="0" rtlCol="0" tIns="0" vert="horz"/>
          <a:lstStyle>
            <a:lvl1pPr algn="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713AFA2-2881-42B4-B457-BE1715DC4367}" type="slidenum"/>
            <a:endParaRPr dirty="0" lang="en-US"/>
          </a:p>
        </p:txBody>
      </p:sp>
    </p:spTree>
    <p:extLst>
      <p:ext uri="{710218F7-0242-4682-974D-2B5D691B2C9E}">
        <p14:creationId xmlns:p14="http://schemas.microsoft.com/office/powerpoint/2010/main" val="167579176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>
            <a:extLst>
              <a:ext uri="{F0E783AF-BD40-42E0-82F5-AE0B7CA8BCB5}">
                <a16:creationId xmlns:a16="http://schemas.microsoft.com/office/drawing/2010/main" id="{A762543C-143B-4137-B0E3-E5EBC41C2489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bIns="0" lIns="0" rIns="0" rtlCol="0" tIns="0" vert="horz"/>
          <a:lstStyle>
            <a:lvl1pPr lvl="0">
              <a:defRPr b="1" dirty="0" i="0" lang="en-US" sz="5400">
                <a:solidFill>
                  <a:srgbClr val="cc0000"/>
                </a:solidFill>
                <a:latin typeface="Arial"/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Holder 3">
            <a:extLst>
              <a:ext uri="{D02B29AB-E29A-418B-B713-C7991A3E6586}">
                <a16:creationId xmlns:a16="http://schemas.microsoft.com/office/drawing/2010/main" id="{54CF0D69-7726-4995-9F3D-9A553EF70AA9}"/>
              </a:ext>
            </a:extLst>
          </p:cNvPr>
          <p:cNvSpPr>
            <a:spLocks noGrp="true"/>
          </p:cNvSpPr>
          <p:nvPr>
            <p:ph idx="1" type="body"/>
          </p:nvPr>
        </p:nvSpPr>
        <p:spPr/>
        <p:txBody>
          <a:bodyPr bIns="0" lIns="0" rIns="0" rtlCol="0" tIns="0" vert="horz"/>
          <a:lstStyle>
            <a:lvl1pPr lvl="0">
              <a:defRPr b="0" dirty="0" i="0" lang="en-US">
                <a:solidFill>
                  <a:schemeClr val="tx1"/>
                </a:solidFill>
                <a:latin typeface="+mn-lt"/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Holder 4">
            <a:extLst>
              <a:ext uri="{DE0352D3-1859-47F3-A303-22F3E92F3419}">
                <a16:creationId xmlns:a16="http://schemas.microsoft.com/office/drawing/2010/main" id="{9F1CE99F-B9A9-4607-9C97-A4E68D66E905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bIns="0" lIns="0" rIns="0" rtlCol="0" tIns="0" vert="horz"/>
          <a:lstStyle>
            <a:lvl1pPr algn="ct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Holder 5">
            <a:extLst>
              <a:ext uri="{E12DF089-F158-4F08-807B-D7E0B9E619DF}">
                <a16:creationId xmlns:a16="http://schemas.microsoft.com/office/drawing/2010/main" id="{4399FABC-7186-4FBF-9D6B-F5F4A69E1874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bIns="0" lIns="0" rIns="0" rtlCol="0" tIns="0" vert="horz"/>
          <a:lstStyle>
            <a:lvl1pPr algn="l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621F3D32-EA97-4DCE-91C2-928C33F7D596}" type="datetime1">
              <a:t>2/7/2023</a:t>
            </a:fld>
            <a:endParaRPr dirty="0" lang="en-US"/>
          </a:p>
        </p:txBody>
      </p:sp>
      <p:sp>
        <p:nvSpPr>
          <p:cNvPr id="6" name="Holder 6">
            <a:extLst>
              <a:ext uri="{6FC2CB07-4869-4EF6-9C88-24CD2DE7FDD6}">
                <a16:creationId xmlns:a16="http://schemas.microsoft.com/office/drawing/2010/main" id="{2FD2CE3A-C651-43A2-93CC-1B901FB4203E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bIns="0" lIns="0" rIns="0" rtlCol="0" tIns="0" vert="horz"/>
          <a:lstStyle>
            <a:lvl1pPr algn="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558D4586-2FDC-4C81-9BAD-092FA87B9C35}" type="slidenum"/>
            <a:endParaRPr dirty="0" lang="en-US"/>
          </a:p>
        </p:txBody>
      </p:sp>
    </p:spTree>
    <p:extLst>
      <p:ext uri="{232A1E91-04B9-4DEF-84DA-74C72B390D83}">
        <p14:creationId xmlns:p14="http://schemas.microsoft.com/office/powerpoint/2010/main" val="167579176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>
            <a:extLst>
              <a:ext uri="{04DBCAEB-116F-45C5-BF6A-06855A29BA4D}">
                <a16:creationId xmlns:a16="http://schemas.microsoft.com/office/drawing/2010/main" id="{0D289ED4-1A66-4030-896E-22361B8B352B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bIns="0" lIns="0" rIns="0" rtlCol="0" tIns="0" vert="horz"/>
          <a:lstStyle>
            <a:lvl1pPr lvl="0">
              <a:defRPr b="1" dirty="0" i="0" lang="en-US" sz="5400">
                <a:solidFill>
                  <a:srgbClr val="cc0000"/>
                </a:solidFill>
                <a:latin typeface="Arial"/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Holder 3">
            <a:extLst>
              <a:ext uri="{A0C35144-0B75-44F0-A5D2-3555AAD323D2}">
                <a16:creationId xmlns:a16="http://schemas.microsoft.com/office/drawing/2010/main" id="{8615A2D7-799C-4113-8098-15FAE2386B64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457200" y="1184464"/>
            <a:ext cx="3977639" cy="3398901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>
            <a:lvl1pPr lvl="0"/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Holder 4">
            <a:extLst>
              <a:ext uri="{DF73EE7B-FC03-4D8F-A027-93E6C7508ED6}">
                <a16:creationId xmlns:a16="http://schemas.microsoft.com/office/drawing/2010/main" id="{D236F630-0386-4337-B7F3-2095D3FCAB06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4709160" y="1184464"/>
            <a:ext cx="3977639" cy="3398901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>
            <a:lvl1pPr lvl="0"/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Holder 5">
            <a:extLst>
              <a:ext uri="{76E41094-D5BE-45FD-95D6-22EECED389D4}">
                <a16:creationId xmlns:a16="http://schemas.microsoft.com/office/drawing/2010/main" id="{6BAC4E36-61B5-46BE-93BE-B5970DB2476F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bIns="0" lIns="0" rIns="0" rtlCol="0" tIns="0" vert="horz"/>
          <a:lstStyle>
            <a:lvl1pPr algn="ct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Holder 6">
            <a:extLst>
              <a:ext uri="{006DADFE-5EB3-4B4D-B248-7A9466BF90C3}">
                <a16:creationId xmlns:a16="http://schemas.microsoft.com/office/drawing/2010/main" id="{2A5C1E03-9351-4510-AC67-291E2B2141D8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bIns="0" lIns="0" rIns="0" rtlCol="0" tIns="0" vert="horz"/>
          <a:lstStyle>
            <a:lvl1pPr algn="l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77E55B9F-832F-45EA-A800-C5920F9AA189}" type="datetime1">
              <a:t>2/7/2023</a:t>
            </a:fld>
            <a:endParaRPr dirty="0" lang="en-US"/>
          </a:p>
        </p:txBody>
      </p:sp>
      <p:sp>
        <p:nvSpPr>
          <p:cNvPr id="7" name="Holder 7">
            <a:extLst>
              <a:ext uri="{EA7E04A5-AAE2-47C2-89D5-12C058CB7B47}">
                <a16:creationId xmlns:a16="http://schemas.microsoft.com/office/drawing/2010/main" id="{9BF3DA79-2C84-4828-8BD5-EA2B5F332361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bIns="0" lIns="0" rIns="0" rtlCol="0" tIns="0" vert="horz"/>
          <a:lstStyle>
            <a:lvl1pPr algn="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64EDCB55-9456-48D6-9E2B-A801477E342B}" type="slidenum"/>
            <a:endParaRPr dirty="0" lang="en-US"/>
          </a:p>
        </p:txBody>
      </p:sp>
    </p:spTree>
    <p:extLst>
      <p:ext uri="{02C672F0-FA83-49E3-BB32-44AB7CDCE70A}">
        <p14:creationId xmlns:p14="http://schemas.microsoft.com/office/powerpoint/2010/main" val="167579176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>
            <a:extLst>
              <a:ext uri="{961FFB17-5F75-43C6-9724-91ECE1D49E91}">
                <a16:creationId xmlns:a16="http://schemas.microsoft.com/office/drawing/2010/main" id="{4BB7589C-E57B-45BC-B84E-E058D9CED335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bIns="0" lIns="0" rIns="0" rtlCol="0" tIns="0" vert="horz"/>
          <a:lstStyle>
            <a:lvl1pPr lvl="0">
              <a:defRPr b="1" dirty="0" i="0" lang="en-US" sz="5400">
                <a:solidFill>
                  <a:srgbClr val="cc0000"/>
                </a:solidFill>
                <a:latin typeface="Arial"/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Holder 3">
            <a:extLst>
              <a:ext uri="{6E88A839-D2DF-416D-83AE-423A65AB8C24}">
                <a16:creationId xmlns:a16="http://schemas.microsoft.com/office/drawing/2010/main" id="{E2047411-5403-4CA9-B1D0-0A7436E40575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bIns="0" lIns="0" rIns="0" rtlCol="0" tIns="0" vert="horz"/>
          <a:lstStyle>
            <a:lvl1pPr algn="ct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Holder 4">
            <a:extLst>
              <a:ext uri="{9138E86F-4215-4FB8-A5D1-8829F7211868}">
                <a16:creationId xmlns:a16="http://schemas.microsoft.com/office/drawing/2010/main" id="{2A6DDC6B-DFAA-4DD1-8C61-4EEFEE75159D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bIns="0" lIns="0" rIns="0" rtlCol="0" tIns="0" vert="horz"/>
          <a:lstStyle>
            <a:lvl1pPr algn="l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4903D5CF-B0F8-4F2B-BAE0-D6C1353C2771}" type="datetime1">
              <a:t>2/7/2023</a:t>
            </a:fld>
            <a:endParaRPr dirty="0" lang="en-US"/>
          </a:p>
        </p:txBody>
      </p:sp>
      <p:sp>
        <p:nvSpPr>
          <p:cNvPr id="5" name="Holder 5">
            <a:extLst>
              <a:ext uri="{0D177E26-6A8A-4095-80E0-D388134C04D2}">
                <a16:creationId xmlns:a16="http://schemas.microsoft.com/office/drawing/2010/main" id="{5E923FCE-E956-4FFF-AA55-A8B6C191A2A9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bIns="0" lIns="0" rIns="0" rtlCol="0" tIns="0" vert="horz"/>
          <a:lstStyle>
            <a:lvl1pPr algn="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1AF4AF11-C063-463E-9342-BB42DF1AD93C}" type="slidenum"/>
            <a:endParaRPr dirty="0" lang="en-US"/>
          </a:p>
        </p:txBody>
      </p:sp>
    </p:spTree>
    <p:extLst>
      <p:ext uri="{BD5EC5AD-0C69-4CB9-8205-20238AB1DC31}">
        <p14:creationId xmlns:p14="http://schemas.microsoft.com/office/powerpoint/2010/main" val="167579176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>
            <a:extLst>
              <a:ext uri="{904CEB29-81F5-45B4-B615-CC7538EDB30E}">
                <a16:creationId xmlns:a16="http://schemas.microsoft.com/office/drawing/2010/main" id="{52A795D2-873E-40D4-ACB5-4C1BF47C332F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bIns="0" lIns="0" rIns="0" rtlCol="0" tIns="0" vert="horz"/>
          <a:lstStyle>
            <a:lvl1pPr algn="ct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Holder 3">
            <a:extLst>
              <a:ext uri="{87F36E63-9E7B-497F-AD38-D37AE6D0C687}">
                <a16:creationId xmlns:a16="http://schemas.microsoft.com/office/drawing/2010/main" id="{E11F867C-2179-41D8-A65A-E4686E9EF32C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bIns="0" lIns="0" rIns="0" rtlCol="0" tIns="0" vert="horz"/>
          <a:lstStyle>
            <a:lvl1pPr algn="l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84156ADB-6985-4CE3-B6BB-D65A4100E57E}" type="datetime1">
              <a:t>2/7/2023</a:t>
            </a:fld>
            <a:endParaRPr dirty="0" lang="en-US"/>
          </a:p>
        </p:txBody>
      </p:sp>
      <p:sp>
        <p:nvSpPr>
          <p:cNvPr id="4" name="Holder 4">
            <a:extLst>
              <a:ext uri="{5B089903-AF59-424A-9288-FF7A40CD7DC7}">
                <a16:creationId xmlns:a16="http://schemas.microsoft.com/office/drawing/2010/main" id="{C5299E2C-BD0B-4167-92B7-D258B877685E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bIns="0" lIns="0" rIns="0" rtlCol="0" tIns="0" vert="horz"/>
          <a:lstStyle>
            <a:lvl1pPr algn="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B093830E-49F8-4E12-90E4-30F144B12CBF}" type="slidenum"/>
            <a:endParaRPr dirty="0" lang="en-US"/>
          </a:p>
        </p:txBody>
      </p:sp>
    </p:spTree>
    <p:extLst>
      <p:ext uri="{503928DA-3534-458A-88E5-EFCE7E239F17}">
        <p14:creationId xmlns:p14="http://schemas.microsoft.com/office/powerpoint/2010/main" val="1675791767592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theme/theme1.xml" Type="http://schemas.openxmlformats.org/officeDocument/2006/relationships/theme"/><Relationship Id="rId7" Target="../media/image1.png" Type="http://schemas.openxmlformats.org/officeDocument/2006/relationships/image"/></Relationships>
</file>

<file path=ppt/slideMasters/slideMaster1.xml><?xml version="1.0" encoding="utf-8"?>
<p:sldMaste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Mast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g object 16">
            <a:extLst>
              <a:ext uri="{F53C43E7-D5F5-4BB9-84FE-FE856F5BD238}">
                <a16:creationId xmlns:a16="http://schemas.microsoft.com/office/drawing/2010/main" id="{B4089F22-B975-4BA0-A227-A6EF4124DBE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 rot="0">
            <a:off x="8604504" y="70103"/>
            <a:ext cx="347472" cy="353567"/>
          </a:xfrm>
          <a:prstGeom prst="rect">
            <a:avLst/>
          </a:prstGeom>
          <a:noFill/>
        </p:spPr>
      </p:pic>
      <p:sp>
        <p:nvSpPr>
          <p:cNvPr id="3" name="Holder 2">
            <a:extLst>
              <a:ext uri="{ED72D83F-6174-415A-9CC0-CED7398882EB}">
                <a16:creationId xmlns:a16="http://schemas.microsoft.com/office/drawing/2010/main" id="{502A141A-5603-42AE-AA4E-2B4209B545DA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2802000" y="2246198"/>
            <a:ext cx="3539998" cy="848994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>
            <a:lvl1pPr lvl="0">
              <a:defRPr b="1" dirty="0" i="0" lang="en-US" sz="5400">
                <a:solidFill>
                  <a:srgbClr val="cc0000"/>
                </a:solidFill>
                <a:latin typeface="Arial"/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Holder 3">
            <a:extLst>
              <a:ext uri="{CABCEF36-B91C-47EB-827E-00F9CE776940}">
                <a16:creationId xmlns:a16="http://schemas.microsoft.com/office/drawing/2010/main" id="{27F0C874-E87C-4EC2-82BB-BC72EF430563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1143431" y="2072131"/>
            <a:ext cx="6409690" cy="1125220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>
            <a:lvl1pPr lvl="0">
              <a:defRPr b="0" dirty="0" i="0" lang="en-US">
                <a:solidFill>
                  <a:schemeClr val="tx1"/>
                </a:solidFill>
                <a:latin typeface="+mn-lt"/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Holder 4">
            <a:extLst>
              <a:ext uri="{1AAE1D65-5BEF-498A-953C-5DBA373E6DC2}">
                <a16:creationId xmlns:a16="http://schemas.microsoft.com/office/drawing/2010/main" id="{1808190D-59FB-4CA5-A6CB-4B973C6B365F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3108960" y="4789360"/>
            <a:ext cx="2926080" cy="257491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>
            <a:lvl1pPr algn="ct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Holder 5">
            <a:extLst>
              <a:ext uri="{3DE10E06-7352-4355-B7A2-E2E0DE55C25B}">
                <a16:creationId xmlns:a16="http://schemas.microsoft.com/office/drawing/2010/main" id="{42637A70-FB37-42A3-ACD9-CBCC7C8665F3}"/>
              </a:ext>
            </a:extLst>
          </p:cNvPr>
          <p:cNvSpPr>
            <a:spLocks noGrp="true"/>
          </p:cNvSpPr>
          <p:nvPr>
            <p:ph idx="2" sz="half" type="dt"/>
          </p:nvPr>
        </p:nvSpPr>
        <p:spPr>
          <a:xfrm rot="0">
            <a:off x="457200" y="4789360"/>
            <a:ext cx="2103119" cy="257491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>
            <a:lvl1pPr algn="l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0EF975B6-3426-447D-8918-D7345FDB75D0}" type="datetime1">
              <a:t>2/7/2023</a:t>
            </a:fld>
            <a:endParaRPr dirty="0" lang="en-US"/>
          </a:p>
        </p:txBody>
      </p:sp>
      <p:sp>
        <p:nvSpPr>
          <p:cNvPr id="7" name="Holder 6">
            <a:extLst>
              <a:ext uri="{8BCBD5BB-FC60-4F35-89B6-70F96453EEF1}">
                <a16:creationId xmlns:a16="http://schemas.microsoft.com/office/drawing/2010/main" id="{79A7A192-70A2-4489-8478-F27BD1780E92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>
          <a:xfrm rot="0">
            <a:off x="6583679" y="4789360"/>
            <a:ext cx="2103119" cy="257491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>
            <a:lvl1pPr algn="r" lvl="0">
              <a:defRPr dirty="0" lang="en-US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4837E9F1-9C29-468E-8180-C258A2A3C5F0}" type="slidenum"/>
            <a:endParaRPr dirty="0"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lvl="0">
        <a:defRPr dirty="0" lang="en-US">
          <a:latin typeface="+mj-lt"/>
        </a:defRPr>
      </a:lvl1pPr>
    </p:titleStyle>
    <p:bodyStyle>
      <a:lvl1pPr lvl="0" marL="0">
        <a:defRPr dirty="0" lang="en-US">
          <a:latin typeface="+mn-lt"/>
        </a:defRPr>
      </a:lvl1pPr>
      <a:lvl2pPr lvl="1" marL="457200">
        <a:defRPr dirty="0" lang="en-US">
          <a:latin typeface="+mn-lt"/>
        </a:defRPr>
      </a:lvl2pPr>
      <a:lvl3pPr lvl="2" marL="914400">
        <a:defRPr dirty="0" lang="en-US">
          <a:latin typeface="+mn-lt"/>
        </a:defRPr>
      </a:lvl3pPr>
      <a:lvl4pPr lvl="3" marL="1371600">
        <a:defRPr dirty="0" lang="en-US">
          <a:latin typeface="+mn-lt"/>
        </a:defRPr>
      </a:lvl4pPr>
      <a:lvl5pPr lvl="4" marL="1828800">
        <a:defRPr dirty="0" lang="en-US">
          <a:latin typeface="+mn-lt"/>
        </a:defRPr>
      </a:lvl5pPr>
      <a:lvl6pPr lvl="5" marL="2286000">
        <a:defRPr dirty="0" lang="en-US">
          <a:latin typeface="+mn-lt"/>
        </a:defRPr>
      </a:lvl6pPr>
      <a:lvl7pPr lvl="6" marL="2743200">
        <a:defRPr dirty="0" lang="en-US">
          <a:latin typeface="+mn-lt"/>
        </a:defRPr>
      </a:lvl7pPr>
      <a:lvl8pPr lvl="7" marL="3200400">
        <a:defRPr dirty="0" lang="en-US">
          <a:latin typeface="+mn-lt"/>
        </a:defRPr>
      </a:lvl8pPr>
      <a:lvl9pPr lvl="8" marL="3657600">
        <a:defRPr dirty="0" lang="en-US">
          <a:latin typeface="+mn-lt"/>
        </a:defRPr>
      </a:lvl9pPr>
    </p:bodyStyle>
    <p:otherStyle>
      <a:lvl1pPr lvl="0" marL="0">
        <a:defRPr dirty="0" lang="en-US" sz="1800">
          <a:latin typeface="+mn-lt"/>
        </a:defRPr>
      </a:lvl1pPr>
      <a:lvl2pPr lvl="1" marL="457200">
        <a:defRPr dirty="0" lang="en-US" sz="1800">
          <a:latin typeface="+mn-lt"/>
        </a:defRPr>
      </a:lvl2pPr>
      <a:lvl3pPr lvl="2" marL="914400">
        <a:defRPr dirty="0" lang="en-US" sz="1800">
          <a:latin typeface="+mn-lt"/>
        </a:defRPr>
      </a:lvl3pPr>
      <a:lvl4pPr lvl="3" marL="1371600">
        <a:defRPr dirty="0" lang="en-US" sz="1800">
          <a:latin typeface="+mn-lt"/>
        </a:defRPr>
      </a:lvl4pPr>
      <a:lvl5pPr lvl="4" marL="1828800">
        <a:defRPr dirty="0" lang="en-US" sz="1800">
          <a:latin typeface="+mn-lt"/>
        </a:defRPr>
      </a:lvl5pPr>
      <a:lvl6pPr lvl="5" marL="2286000">
        <a:defRPr dirty="0" lang="en-US" sz="1800">
          <a:latin typeface="+mn-lt"/>
        </a:defRPr>
      </a:lvl6pPr>
      <a:lvl7pPr lvl="6" marL="2743200">
        <a:defRPr dirty="0" lang="en-US" sz="1800">
          <a:latin typeface="+mn-lt"/>
        </a:defRPr>
      </a:lvl7pPr>
      <a:lvl8pPr lvl="7" marL="3200400">
        <a:defRPr dirty="0" lang="en-US" sz="1800">
          <a:latin typeface="+mn-lt"/>
        </a:defRPr>
      </a:lvl8pPr>
      <a:lvl9pPr lvl="8" marL="3657600">
        <a:defRPr dirty="0" lang="en-US" sz="1800">
          <a:latin typeface="+mn-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4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2" Target="../media/image6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2" Target="../media/image7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2" Target="../media/image8.png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2" Target="../media/image9.png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2" Target="../media/image16.png" Type="http://schemas.openxmlformats.org/officeDocument/2006/relationships/image"/><Relationship Id="rId3" Target="../media/image17.jpe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2" Target="../media/image20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2" Target="../media/image21.png" Type="http://schemas.openxmlformats.org/officeDocument/2006/relationships/image"/><Relationship Id="rId3" Target="../media/image22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2" Target="../media/image23.png" Type="http://schemas.openxmlformats.org/officeDocument/2006/relationships/image"/><Relationship Id="rId3" Target="../media/image24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2" Target="../media/image25.png" Type="http://schemas.openxmlformats.org/officeDocument/2006/relationships/image"/><Relationship Id="rId3" Target="../media/image26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2" Target="../media/image27.png" Type="http://schemas.openxmlformats.org/officeDocument/2006/relationships/image"/><Relationship Id="rId3" Target="../media/image28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2" Target="../media/image29.png" Type="http://schemas.openxmlformats.org/officeDocument/2006/relationships/image"/><Relationship Id="rId3" Target="../media/image30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2" Target="../media/image31.png" Type="http://schemas.openxmlformats.org/officeDocument/2006/relationships/image"/><Relationship Id="rId3" Target="../media/image32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Id2" Target="../media/image33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6.xml.rels><?xml version="1.0" encoding="UTF-8" standalone="yes"?><Relationships xmlns="http://schemas.openxmlformats.org/package/2006/relationships"><Relationship Id="rId2" Target="../media/image34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7.xml.rels><?xml version="1.0" encoding="UTF-8" standalone="yes"?><Relationships xmlns="http://schemas.openxmlformats.org/package/2006/relationships"><Relationship Id="rId2" Target="../media/image35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8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9.xml.rels><?xml version="1.0" encoding="UTF-8" standalone="yes"?><Relationships xmlns="http://schemas.openxmlformats.org/package/2006/relationships"><Relationship Id="rId1" Target="../slideLayouts/slideLayout5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0.xml.rels><?xml version="1.0" encoding="UTF-8" standalone="yes"?><Relationships xmlns="http://schemas.openxmlformats.org/package/2006/relationships"><Relationship Id="rId1" Target="../slideLayouts/slideLayout4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5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5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slide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D33FFFD1-A90B-4971-9FE4-7141DB4268D8}">
                <a16:creationId xmlns:a16="http://schemas.microsoft.com/office/drawing/2010/main" id="{91631777-D0AC-4FDF-8A69-2988C16D6982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150124" y="1939242"/>
            <a:ext cx="6873106" cy="120175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461009">
              <a:lnSpc>
                <a:spcPct val="100000"/>
              </a:lnSpc>
              <a:spcBef>
                <a:spcPts val="100"/>
              </a:spcBef>
            </a:pPr>
            <a:r>
              <a:rPr dirty="0" lang="en-US" spc="-95" sz="4200">
                <a:latin typeface="Verdana"/>
              </a:rPr>
              <a:t>C</a:t>
            </a:r>
            <a:r>
              <a:rPr dirty="0" lang="en-US" spc="-100" sz="4200">
                <a:latin typeface="Verdana"/>
              </a:rPr>
              <a:t>a</a:t>
            </a:r>
            <a:r>
              <a:rPr dirty="0" lang="en-US" spc="-110" sz="4200">
                <a:latin typeface="Verdana"/>
              </a:rPr>
              <a:t>p</a:t>
            </a:r>
            <a:r>
              <a:rPr dirty="0" lang="en-US" spc="-95" sz="4200">
                <a:latin typeface="Verdana"/>
              </a:rPr>
              <a:t>s</a:t>
            </a:r>
            <a:r>
              <a:rPr dirty="0" lang="en-US" spc="-85" sz="4200">
                <a:latin typeface="Verdana"/>
              </a:rPr>
              <a:t>t</a:t>
            </a:r>
            <a:r>
              <a:rPr dirty="0" lang="en-US" spc="-105" sz="4200">
                <a:latin typeface="Verdana"/>
              </a:rPr>
              <a:t>o</a:t>
            </a:r>
            <a:r>
              <a:rPr dirty="0" lang="en-US" spc="-114" sz="4200">
                <a:latin typeface="Verdana"/>
              </a:rPr>
              <a:t>n</a:t>
            </a:r>
            <a:r>
              <a:rPr dirty="0" lang="en-US" sz="4200">
                <a:latin typeface="Verdana"/>
              </a:rPr>
              <a:t>e</a:t>
            </a:r>
            <a:r>
              <a:rPr dirty="0" lang="en-US" spc="-509" sz="4200">
                <a:latin typeface="Verdana"/>
              </a:rPr>
              <a:t> </a:t>
            </a:r>
            <a:r>
              <a:rPr dirty="0" lang="en-US" spc="-225" sz="4200">
                <a:latin typeface="Verdana"/>
              </a:rPr>
              <a:t>P</a:t>
            </a:r>
            <a:r>
              <a:rPr dirty="0" lang="en-US" spc="-220" sz="4200">
                <a:latin typeface="Verdana"/>
              </a:rPr>
              <a:t>ro</a:t>
            </a:r>
            <a:r>
              <a:rPr dirty="0" lang="en-US" spc="-135" sz="4200">
                <a:latin typeface="Verdana"/>
              </a:rPr>
              <a:t>j</a:t>
            </a:r>
            <a:r>
              <a:rPr dirty="0" lang="en-US" spc="-80" sz="4200">
                <a:latin typeface="Verdana"/>
              </a:rPr>
              <a:t>e</a:t>
            </a:r>
            <a:r>
              <a:rPr dirty="0" lang="en-US" spc="-70" sz="4200">
                <a:latin typeface="Verdana"/>
              </a:rPr>
              <a:t>c</a:t>
            </a:r>
            <a:r>
              <a:rPr dirty="0" lang="en-US" sz="4200">
                <a:latin typeface="Verdana"/>
              </a:rPr>
              <a:t>t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err="1" lang="en-US" spc="-110" sz="3600">
                <a:solidFill>
                  <a:srgbClr val="124f5c"/>
                </a:solidFill>
                <a:latin typeface="Verdana"/>
              </a:rPr>
              <a:t>A</a:t>
            </a:r>
            <a:r>
              <a:rPr dirty="0" err="1" lang="en-US" spc="-105" sz="3600">
                <a:solidFill>
                  <a:srgbClr val="124f5c"/>
                </a:solidFill>
                <a:latin typeface="Verdana"/>
              </a:rPr>
              <a:t>i</a:t>
            </a:r>
            <a:r>
              <a:rPr dirty="0" err="1" lang="en-US" spc="-85" sz="3600">
                <a:solidFill>
                  <a:srgbClr val="124f5c"/>
                </a:solidFill>
                <a:latin typeface="Verdana"/>
              </a:rPr>
              <a:t>r</a:t>
            </a:r>
            <a:r>
              <a:rPr dirty="0" err="1" lang="en-US" spc="-95" sz="3600">
                <a:solidFill>
                  <a:srgbClr val="124f5c"/>
                </a:solidFill>
                <a:latin typeface="Verdana"/>
              </a:rPr>
              <a:t>bn</a:t>
            </a:r>
            <a:r>
              <a:rPr dirty="0" err="1" lang="en-US" sz="3600">
                <a:solidFill>
                  <a:srgbClr val="124f5c"/>
                </a:solidFill>
                <a:latin typeface="Verdana"/>
              </a:rPr>
              <a:t>b</a:t>
            </a:r>
            <a:r>
              <a:rPr dirty="0" lang="en-US" spc="-330" sz="3600">
                <a:solidFill>
                  <a:srgbClr val="124f5c"/>
                </a:solidFill>
                <a:latin typeface="Verdana"/>
              </a:rPr>
              <a:t> </a:t>
            </a:r>
            <a:r>
              <a:rPr dirty="0" lang="en-US" spc="15" sz="3600">
                <a:solidFill>
                  <a:srgbClr val="124f5c"/>
                </a:solidFill>
                <a:latin typeface="Verdana"/>
              </a:rPr>
              <a:t>B</a:t>
            </a:r>
            <a:r>
              <a:rPr dirty="0" lang="en-US" spc="-100" sz="3600">
                <a:solidFill>
                  <a:srgbClr val="124f5c"/>
                </a:solidFill>
                <a:latin typeface="Verdana"/>
              </a:rPr>
              <a:t>oo</a:t>
            </a:r>
            <a:r>
              <a:rPr dirty="0" lang="en-US" spc="-65" sz="3600">
                <a:solidFill>
                  <a:srgbClr val="124f5c"/>
                </a:solidFill>
                <a:latin typeface="Verdana"/>
              </a:rPr>
              <a:t>k</a:t>
            </a:r>
            <a:r>
              <a:rPr dirty="0" lang="en-US" spc="-80" sz="3600">
                <a:solidFill>
                  <a:srgbClr val="124f5c"/>
                </a:solidFill>
                <a:latin typeface="Verdana"/>
              </a:rPr>
              <a:t>i</a:t>
            </a:r>
            <a:r>
              <a:rPr dirty="0" lang="en-US" spc="-70" sz="3600">
                <a:solidFill>
                  <a:srgbClr val="124f5c"/>
                </a:solidFill>
                <a:latin typeface="Verdana"/>
              </a:rPr>
              <a:t>n</a:t>
            </a:r>
            <a:r>
              <a:rPr dirty="0" lang="en-US" sz="3600">
                <a:solidFill>
                  <a:srgbClr val="124f5c"/>
                </a:solidFill>
                <a:latin typeface="Verdana"/>
              </a:rPr>
              <a:t>g</a:t>
            </a:r>
            <a:r>
              <a:rPr dirty="0" lang="en-US" spc="-350" sz="3600">
                <a:solidFill>
                  <a:srgbClr val="124f5c"/>
                </a:solidFill>
                <a:latin typeface="Verdana"/>
              </a:rPr>
              <a:t> </a:t>
            </a:r>
            <a:r>
              <a:rPr dirty="0" lang="en-US" spc="-40" sz="3600">
                <a:solidFill>
                  <a:srgbClr val="124f5c"/>
                </a:solidFill>
                <a:latin typeface="Verdana"/>
              </a:rPr>
              <a:t>A</a:t>
            </a:r>
            <a:r>
              <a:rPr dirty="0" lang="en-US" spc="-165" sz="3600">
                <a:solidFill>
                  <a:srgbClr val="124f5c"/>
                </a:solidFill>
                <a:latin typeface="Verdana"/>
              </a:rPr>
              <a:t>n</a:t>
            </a:r>
            <a:r>
              <a:rPr dirty="0" lang="en-US" spc="-175" sz="3600">
                <a:solidFill>
                  <a:srgbClr val="124f5c"/>
                </a:solidFill>
                <a:latin typeface="Verdana"/>
              </a:rPr>
              <a:t>a</a:t>
            </a:r>
            <a:r>
              <a:rPr dirty="0" lang="en-US" spc="-180" sz="3600">
                <a:solidFill>
                  <a:srgbClr val="124f5c"/>
                </a:solidFill>
                <a:latin typeface="Verdana"/>
              </a:rPr>
              <a:t>l</a:t>
            </a:r>
            <a:r>
              <a:rPr dirty="0" lang="en-US" spc="-165" sz="3600">
                <a:solidFill>
                  <a:srgbClr val="124f5c"/>
                </a:solidFill>
                <a:latin typeface="Verdana"/>
              </a:rPr>
              <a:t>y</a:t>
            </a:r>
            <a:r>
              <a:rPr dirty="0" lang="en-US" spc="-175" sz="3600">
                <a:solidFill>
                  <a:srgbClr val="124f5c"/>
                </a:solidFill>
                <a:latin typeface="Verdana"/>
              </a:rPr>
              <a:t>s</a:t>
            </a:r>
            <a:r>
              <a:rPr dirty="0" lang="en-US" spc="-180" sz="3600">
                <a:solidFill>
                  <a:srgbClr val="124f5c"/>
                </a:solidFill>
                <a:latin typeface="Verdana"/>
              </a:rPr>
              <a:t>i</a:t>
            </a:r>
            <a:r>
              <a:rPr dirty="0" lang="en-US" sz="3600">
                <a:solidFill>
                  <a:srgbClr val="124f5c"/>
                </a:solidFill>
                <a:latin typeface="Verdana"/>
              </a:rPr>
              <a:t>s</a:t>
            </a:r>
            <a:endParaRPr dirty="0" lang="en-US" sz="3600">
              <a:solidFill>
                <a:srgbClr val="124f5c"/>
              </a:solidFill>
              <a:latin typeface="Verdana"/>
            </a:endParaRPr>
          </a:p>
        </p:txBody>
      </p:sp>
      <p:sp>
        <p:nvSpPr>
          <p:cNvPr id="3" name="">
            <a:extLst>
              <a:ext uri="{88842B5A-A0E4-40C5-B193-94A11C4B7CB6}">
                <a16:creationId xmlns:a16="http://schemas.microsoft.com/office/drawing/2010/main" id="{A1903F42-9D11-422B-83F6-19155D9D6E7E}"/>
              </a:ext>
            </a:extLst>
          </p:cNvPr>
          <p:cNvSpPr txBox="1"/>
          <p:nvPr/>
        </p:nvSpPr>
        <p:spPr>
          <a:xfrm flipH="false" flipV="false" rot="0">
            <a:off x="3150232" y="3372069"/>
            <a:ext cx="1905000" cy="323792"/>
          </a:xfrm>
          <a:prstGeom prst="rect">
            <a:avLst/>
          </a:prstGeom>
        </p:spPr>
        <p:txBody>
          <a:bodyPr anchor="ctr" bIns="47625" lIns="95250" rIns="95250" rtlCol="0" tIns="47625" vert="horz">
            <a:spAutoFit/>
          </a:bodyPr>
          <a:lstStyle/>
          <a:p>
            <a:pPr>
              <a:defRPr dirty="0" lang="en-US" sz="1500"/>
            </a:pPr>
            <a:r>
              <a:rPr b="1" dirty="0" lang="en-US"/>
              <a:t>By- Md </a:t>
            </a:r>
            <a:r>
              <a:rPr b="1" dirty="0" err="1" lang="en-US"/>
              <a:t>Asgar</a:t>
            </a:r>
            <a:r>
              <a:rPr b="1" dirty="0" lang="en-US"/>
              <a:t> Alam</a:t>
            </a:r>
            <a:endParaRPr b="1" dirty="0" lang="en-US"/>
          </a:p>
        </p:txBody>
      </p:sp>
    </p:spTree>
    <p:extLst>
      <p:ext uri="{45B2098E-E5E9-498A-82F8-BC391759F17A}">
        <p14:creationId xmlns:p14="http://schemas.microsoft.com/office/powerpoint/2010/main" val="1675791767598"/>
      </p:ext>
    </p:extLst>
  </p:cSld>
  <p:clrMapOvr>
    <a:masterClrMapping/>
  </p:clrMapOvr>
</p:sld>
</file>

<file path=ppt/slides/slide1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4CD2F604-3509-49EF-BD17-59C0B993FEFB}">
                <a16:creationId xmlns:a16="http://schemas.microsoft.com/office/drawing/2010/main" id="{D16847C4-6A85-4EA7-AB0F-77B56B852A64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390245" y="507873"/>
            <a:ext cx="3451225" cy="453390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 lang="en-US" spc="-5" sz="2800">
                <a:latin typeface="Microsoft Sans Serif"/>
              </a:rPr>
              <a:t>Neighborhood</a:t>
            </a:r>
            <a:r>
              <a:rPr b="0" dirty="0" lang="en-US" spc="-20" sz="2800">
                <a:latin typeface="Microsoft Sans Serif"/>
              </a:rPr>
              <a:t> </a:t>
            </a:r>
            <a:r>
              <a:rPr b="0" dirty="0" lang="en-US" spc="-5" sz="2800">
                <a:latin typeface="Microsoft Sans Serif"/>
              </a:rPr>
              <a:t>groups</a:t>
            </a:r>
            <a:endParaRPr b="0" dirty="0" lang="en-US" spc="-5" sz="2800">
              <a:latin typeface="Microsoft Sans Serif"/>
            </a:endParaRPr>
          </a:p>
        </p:txBody>
      </p:sp>
      <p:sp>
        <p:nvSpPr>
          <p:cNvPr id="3" name="object 3">
            <a:extLst>
              <a:ext uri="{CFA7B430-0063-4882-8A57-55BF2D75594A}">
                <a16:creationId xmlns:a16="http://schemas.microsoft.com/office/drawing/2010/main" id="{C82F375B-B8CF-45DC-BC99-ECD709DDC8C5}"/>
              </a:ext>
            </a:extLst>
          </p:cNvPr>
          <p:cNvSpPr txBox="1"/>
          <p:nvPr/>
        </p:nvSpPr>
        <p:spPr>
          <a:xfrm rot="0">
            <a:off x="504545" y="4013411"/>
            <a:ext cx="7903845" cy="654685"/>
          </a:xfrm>
          <a:prstGeom prst="rect">
            <a:avLst/>
          </a:prstGeom>
        </p:spPr>
        <p:txBody>
          <a:bodyPr bIns="0" lIns="0" rIns="0" rtlCol="0" tIns="52705" vert="horz" wrap="square">
            <a:spAutoFit/>
          </a:bodyPr>
          <a:lstStyle/>
          <a:p>
            <a:pPr indent="-344805" marL="356870">
              <a:lnSpc>
                <a:spcPct val="100000"/>
              </a:lnSpc>
              <a:spcBef>
                <a:spcPts val="415"/>
              </a:spcBef>
              <a:buClr>
                <a:srgbClr val="f5fbff"/>
              </a:buClr>
              <a:buChar char="●"/>
            </a:pP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Nu</a:t>
            </a:r>
            <a:r>
              <a:rPr dirty="0" lang="en-US" spc="-10" sz="1800">
                <a:solidFill>
                  <a:srgbClr val="124f5c"/>
                </a:solidFill>
                <a:latin typeface="Microsoft Sans Serif"/>
              </a:rPr>
              <a:t>m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ber 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o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f</a:t>
            </a:r>
            <a:r>
              <a:rPr dirty="0" lang="en-US" spc="-2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properties</a:t>
            </a:r>
            <a:r>
              <a:rPr dirty="0" lang="en-US" spc="-12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a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v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ai</a:t>
            </a:r>
            <a:r>
              <a:rPr dirty="0" lang="en-US" spc="-10" sz="1800">
                <a:solidFill>
                  <a:srgbClr val="124f5c"/>
                </a:solidFill>
                <a:latin typeface="Microsoft Sans Serif"/>
              </a:rPr>
              <a:t>l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able</a:t>
            </a:r>
            <a:r>
              <a:rPr dirty="0" lang="en-US" spc="-8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i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n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diff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e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rent</a:t>
            </a:r>
            <a:r>
              <a:rPr dirty="0" lang="en-US" spc="-6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neig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h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borhood</a:t>
            </a:r>
            <a:r>
              <a:rPr dirty="0" lang="en-US" spc="-14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groups</a:t>
            </a:r>
            <a:r>
              <a:rPr dirty="0" lang="en-US" spc="-5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i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s</a:t>
            </a:r>
            <a:r>
              <a:rPr dirty="0" lang="en-US" spc="1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40" sz="1800">
                <a:solidFill>
                  <a:srgbClr val="124f5c"/>
                </a:solidFill>
                <a:latin typeface="Microsoft Sans Serif"/>
              </a:rPr>
              <a:t>m</a:t>
            </a:r>
            <a:r>
              <a:rPr dirty="0" lang="en-US" spc="-20" sz="1800">
                <a:solidFill>
                  <a:srgbClr val="124f5c"/>
                </a:solidFill>
                <a:latin typeface="Microsoft Sans Serif"/>
              </a:rPr>
              <a:t>o</a:t>
            </a:r>
            <a:r>
              <a:rPr dirty="0" lang="en-US" spc="-25" sz="1800">
                <a:solidFill>
                  <a:srgbClr val="124f5c"/>
                </a:solidFill>
                <a:latin typeface="Microsoft Sans Serif"/>
              </a:rPr>
              <a:t>r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e</a:t>
            </a:r>
            <a:r>
              <a:rPr dirty="0" lang="en-US" spc="8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in </a:t>
            </a:r>
          </a:p>
          <a:p>
            <a:pPr marL="356870">
              <a:lnSpc>
                <a:spcPct val="100000"/>
              </a:lnSpc>
              <a:spcBef>
                <a:spcPts val="315"/>
              </a:spcBef>
            </a:pP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Manhattan(Home</a:t>
            </a:r>
            <a:r>
              <a:rPr dirty="0" lang="en-US" spc="-6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room</a:t>
            </a:r>
            <a:r>
              <a:rPr dirty="0" lang="en-US" spc="-3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type)</a:t>
            </a:r>
            <a:endParaRPr dirty="0" lang="en-US" sz="1800">
              <a:solidFill>
                <a:srgbClr val="124f5c"/>
              </a:solidFill>
              <a:latin typeface="Microsoft Sans Serif"/>
            </a:endParaRPr>
          </a:p>
        </p:txBody>
      </p:sp>
      <p:pic>
        <p:nvPicPr>
          <p:cNvPr id="4" name="object 4">
            <a:extLst>
              <a:ext uri="{48D3D16F-D47E-410A-B007-B87FE4646CB5}">
                <a16:creationId xmlns:a16="http://schemas.microsoft.com/office/drawing/2010/main" id="{44593FB1-A6BC-4E5E-B888-6CB5F45CB8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201168" y="1124711"/>
            <a:ext cx="8619743" cy="3002280"/>
          </a:xfrm>
          <a:prstGeom prst="rect">
            <a:avLst/>
          </a:prstGeom>
          <a:noFill/>
        </p:spPr>
      </p:pic>
    </p:spTree>
    <p:extLst>
      <p:ext uri="{6ED3CA5A-820C-472A-A99D-E2A5021A19FD}">
        <p14:creationId xmlns:p14="http://schemas.microsoft.com/office/powerpoint/2010/main" val="1675791767631"/>
      </p:ext>
    </p:extLst>
  </p:cSld>
  <p:clrMapOvr>
    <a:masterClrMapping/>
  </p:clrMapOvr>
</p:sld>
</file>

<file path=ppt/slides/slide1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50741D8A-153B-44FF-86E1-3A2CF7F9FF6C}">
                <a16:creationId xmlns:a16="http://schemas.microsoft.com/office/drawing/2010/main" id="{18FA453B-7769-48AE-9283-336339F29991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390245" y="507873"/>
            <a:ext cx="5192394" cy="453390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 lang="en-US" spc="-5" sz="2800">
                <a:latin typeface="Microsoft Sans Serif"/>
              </a:rPr>
              <a:t>Room</a:t>
            </a:r>
            <a:r>
              <a:rPr b="0" dirty="0" lang="en-US" spc="55" sz="2800">
                <a:latin typeface="Microsoft Sans Serif"/>
              </a:rPr>
              <a:t> </a:t>
            </a:r>
            <a:r>
              <a:rPr b="0" dirty="0" lang="en-US" spc="-15" sz="2800">
                <a:latin typeface="Microsoft Sans Serif"/>
              </a:rPr>
              <a:t>type</a:t>
            </a:r>
            <a:r>
              <a:rPr b="0" dirty="0" lang="en-US" spc="40" sz="2800">
                <a:latin typeface="Microsoft Sans Serif"/>
              </a:rPr>
              <a:t> </a:t>
            </a:r>
            <a:r>
              <a:rPr b="0" dirty="0" lang="en-US" spc="-5" sz="2800">
                <a:latin typeface="Microsoft Sans Serif"/>
              </a:rPr>
              <a:t>throughout</a:t>
            </a:r>
            <a:r>
              <a:rPr b="0" dirty="0" lang="en-US" spc="35" sz="2800">
                <a:latin typeface="Microsoft Sans Serif"/>
              </a:rPr>
              <a:t> </a:t>
            </a:r>
            <a:r>
              <a:rPr b="0" dirty="0" lang="en-US" spc="-5" sz="2800">
                <a:latin typeface="Microsoft Sans Serif"/>
              </a:rPr>
              <a:t>New</a:t>
            </a:r>
            <a:r>
              <a:rPr b="0" dirty="0" lang="en-US" spc="30" sz="2800">
                <a:latin typeface="Microsoft Sans Serif"/>
              </a:rPr>
              <a:t> </a:t>
            </a:r>
            <a:r>
              <a:rPr b="0" dirty="0" lang="en-US" sz="2800">
                <a:latin typeface="Microsoft Sans Serif"/>
              </a:rPr>
              <a:t>York</a:t>
            </a:r>
            <a:endParaRPr b="0" dirty="0" lang="en-US" sz="2800">
              <a:latin typeface="Microsoft Sans Serif"/>
            </a:endParaRPr>
          </a:p>
        </p:txBody>
      </p:sp>
      <p:sp>
        <p:nvSpPr>
          <p:cNvPr id="3" name="object 3">
            <a:extLst>
              <a:ext uri="{E1B54172-A429-48C1-ACA8-B676E4FE9B46}">
                <a16:creationId xmlns:a16="http://schemas.microsoft.com/office/drawing/2010/main" id="{BD7B4EDD-4A2C-41EA-A9A4-F0710E64DCD9}"/>
              </a:ext>
            </a:extLst>
          </p:cNvPr>
          <p:cNvSpPr txBox="1"/>
          <p:nvPr/>
        </p:nvSpPr>
        <p:spPr>
          <a:xfrm rot="0">
            <a:off x="504545" y="3698597"/>
            <a:ext cx="8188324" cy="653415"/>
          </a:xfrm>
          <a:prstGeom prst="rect">
            <a:avLst/>
          </a:prstGeom>
        </p:spPr>
        <p:txBody>
          <a:bodyPr bIns="0" lIns="0" rIns="0" rtlCol="0" tIns="52068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Number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of</a:t>
            </a:r>
            <a:r>
              <a:rPr dirty="0" lang="en-US" spc="1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room types</a:t>
            </a:r>
            <a:r>
              <a:rPr dirty="0" lang="en-US" spc="-2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available</a:t>
            </a:r>
            <a:r>
              <a:rPr dirty="0" lang="en-US" spc="-8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in</a:t>
            </a:r>
            <a:r>
              <a:rPr dirty="0" lang="en-US" spc="3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New</a:t>
            </a:r>
            <a:r>
              <a:rPr dirty="0" lang="en-US" spc="2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York</a:t>
            </a:r>
            <a:r>
              <a:rPr dirty="0" lang="en-US" spc="2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which</a:t>
            </a:r>
            <a:r>
              <a:rPr dirty="0" lang="en-US" spc="-3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are</a:t>
            </a:r>
            <a:r>
              <a:rPr dirty="0" lang="en-US" spc="4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of</a:t>
            </a:r>
            <a:r>
              <a:rPr dirty="0" lang="en-US" spc="1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the</a:t>
            </a:r>
            <a:r>
              <a:rPr dirty="0" lang="en-US" spc="-2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type</a:t>
            </a:r>
            <a:r>
              <a:rPr dirty="0" lang="en-US" spc="2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Private</a:t>
            </a:r>
            <a:r>
              <a:rPr dirty="0" lang="en-US" spc="-3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room, </a:t>
            </a: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Entire</a:t>
            </a:r>
            <a:r>
              <a:rPr dirty="0" lang="en-US" spc="-3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home/Apartments,</a:t>
            </a:r>
            <a:r>
              <a:rPr dirty="0" lang="en-US" spc="3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Shared</a:t>
            </a:r>
            <a:r>
              <a:rPr dirty="0" lang="en-US" spc="-4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room.</a:t>
            </a:r>
            <a:endParaRPr dirty="0" lang="en-US" spc="-5" sz="1800">
              <a:solidFill>
                <a:srgbClr val="124f5c"/>
              </a:solidFill>
              <a:latin typeface="Microsoft Sans Serif"/>
            </a:endParaRPr>
          </a:p>
        </p:txBody>
      </p:sp>
      <p:pic>
        <p:nvPicPr>
          <p:cNvPr id="4" name="object 4">
            <a:extLst>
              <a:ext uri="{1FB72D78-5934-47FB-8268-BFD76567AA9B}">
                <a16:creationId xmlns:a16="http://schemas.microsoft.com/office/drawing/2010/main" id="{656CAFED-24D8-405F-A582-825CE64D85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1237488" y="1207007"/>
            <a:ext cx="6373368" cy="2538984"/>
          </a:xfrm>
          <a:prstGeom prst="rect">
            <a:avLst/>
          </a:prstGeom>
          <a:noFill/>
        </p:spPr>
      </p:pic>
    </p:spTree>
    <p:extLst>
      <p:ext uri="{A054EF73-81A1-484B-A142-461CCE5887B4}">
        <p14:creationId xmlns:p14="http://schemas.microsoft.com/office/powerpoint/2010/main" val="1675791767634"/>
      </p:ext>
    </p:extLst>
  </p:cSld>
  <p:clrMapOvr>
    <a:masterClrMapping/>
  </p:clrMapOvr>
</p:sld>
</file>

<file path=ppt/slides/slide1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38A4449D-C46A-4DF7-929A-3DF41A41FD4E}">
                <a16:creationId xmlns:a16="http://schemas.microsoft.com/office/drawing/2010/main" id="{22EDF190-156A-42D8-9EB2-510C747D317E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390245" y="507873"/>
            <a:ext cx="8422640" cy="880744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b="0" dirty="0" lang="en-US" spc="5" sz="2800">
                <a:latin typeface="Microsoft Sans Serif"/>
              </a:rPr>
              <a:t>%</a:t>
            </a:r>
            <a:r>
              <a:rPr b="0" dirty="0" lang="en-US" spc="20" sz="2800">
                <a:latin typeface="Microsoft Sans Serif"/>
              </a:rPr>
              <a:t> </a:t>
            </a:r>
            <a:r>
              <a:rPr b="0" dirty="0" lang="en-US" sz="2800">
                <a:latin typeface="Microsoft Sans Serif"/>
              </a:rPr>
              <a:t>of</a:t>
            </a:r>
            <a:r>
              <a:rPr b="0" dirty="0" lang="en-US" spc="15" sz="2800">
                <a:latin typeface="Microsoft Sans Serif"/>
              </a:rPr>
              <a:t> </a:t>
            </a:r>
            <a:r>
              <a:rPr b="0" dirty="0" lang="en-US" spc="-20" sz="2800">
                <a:latin typeface="Microsoft Sans Serif"/>
              </a:rPr>
              <a:t>listings</a:t>
            </a:r>
            <a:r>
              <a:rPr b="0" dirty="0" lang="en-US" spc="90" sz="2800">
                <a:latin typeface="Microsoft Sans Serif"/>
              </a:rPr>
              <a:t> </a:t>
            </a:r>
            <a:r>
              <a:rPr b="0" dirty="0" lang="en-US" sz="2800">
                <a:latin typeface="Microsoft Sans Serif"/>
              </a:rPr>
              <a:t>offered</a:t>
            </a:r>
            <a:r>
              <a:rPr b="0" dirty="0" lang="en-US" spc="-15" sz="2800">
                <a:latin typeface="Microsoft Sans Serif"/>
              </a:rPr>
              <a:t> </a:t>
            </a:r>
            <a:r>
              <a:rPr b="0" dirty="0" lang="en-US" sz="2800">
                <a:latin typeface="Microsoft Sans Serif"/>
              </a:rPr>
              <a:t>by</a:t>
            </a:r>
            <a:r>
              <a:rPr b="0" dirty="0" lang="en-US" spc="40" sz="2800">
                <a:latin typeface="Microsoft Sans Serif"/>
              </a:rPr>
              <a:t> </a:t>
            </a:r>
            <a:r>
              <a:rPr b="0" dirty="0" lang="en-US" sz="2800">
                <a:latin typeface="Microsoft Sans Serif"/>
              </a:rPr>
              <a:t>each</a:t>
            </a:r>
            <a:r>
              <a:rPr b="0" dirty="0" lang="en-US" spc="10" sz="2800">
                <a:latin typeface="Microsoft Sans Serif"/>
              </a:rPr>
              <a:t> </a:t>
            </a:r>
            <a:r>
              <a:rPr b="0" dirty="0" lang="en-US" spc="-5" sz="2800">
                <a:latin typeface="Microsoft Sans Serif"/>
              </a:rPr>
              <a:t>neighborhood</a:t>
            </a:r>
            <a:r>
              <a:rPr b="0" dirty="0" lang="en-US" spc="130" sz="2800">
                <a:latin typeface="Microsoft Sans Serif"/>
              </a:rPr>
              <a:t> </a:t>
            </a:r>
            <a:r>
              <a:rPr b="0" dirty="0" lang="en-US" spc="-5" sz="2800">
                <a:latin typeface="Microsoft Sans Serif"/>
              </a:rPr>
              <a:t>groups</a:t>
            </a:r>
            <a:r>
              <a:rPr b="0" dirty="0" lang="en-US" spc="85" sz="2800">
                <a:latin typeface="Microsoft Sans Serif"/>
              </a:rPr>
              <a:t> </a:t>
            </a:r>
            <a:r>
              <a:rPr b="0" dirty="0" lang="en-US" spc="-25" sz="2800">
                <a:latin typeface="Microsoft Sans Serif"/>
              </a:rPr>
              <a:t>in </a:t>
            </a:r>
            <a:r>
              <a:rPr b="0" dirty="0" lang="en-US" spc="-20" sz="2800">
                <a:latin typeface="Microsoft Sans Serif"/>
              </a:rPr>
              <a:t> </a:t>
            </a:r>
            <a:r>
              <a:rPr b="0" dirty="0" lang="en-US" spc="-5" sz="2800">
                <a:latin typeface="Microsoft Sans Serif"/>
              </a:rPr>
              <a:t>New</a:t>
            </a:r>
            <a:r>
              <a:rPr b="0" dirty="0" lang="en-US" spc="30" sz="2800">
                <a:latin typeface="Microsoft Sans Serif"/>
              </a:rPr>
              <a:t> </a:t>
            </a:r>
            <a:r>
              <a:rPr b="0" dirty="0" lang="en-US" sz="2800">
                <a:latin typeface="Microsoft Sans Serif"/>
              </a:rPr>
              <a:t>York</a:t>
            </a:r>
            <a:endParaRPr b="0" dirty="0" lang="en-US" sz="2800">
              <a:latin typeface="Microsoft Sans Serif"/>
            </a:endParaRPr>
          </a:p>
        </p:txBody>
      </p:sp>
      <p:pic>
        <p:nvPicPr>
          <p:cNvPr id="3" name="object 3">
            <a:extLst>
              <a:ext uri="{8E84143E-48D2-40AF-AABE-3BF54AC26BF7}">
                <a16:creationId xmlns:a16="http://schemas.microsoft.com/office/drawing/2010/main" id="{7EE21C65-9704-4945-A1D1-BBBBE14B47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2563367" y="1191766"/>
            <a:ext cx="3605782" cy="3547872"/>
          </a:xfrm>
          <a:prstGeom prst="rect">
            <a:avLst/>
          </a:prstGeom>
          <a:noFill/>
        </p:spPr>
      </p:pic>
    </p:spTree>
    <p:extLst>
      <p:ext uri="{0662446C-14C4-4AF7-9555-E3D53747195B}">
        <p14:creationId xmlns:p14="http://schemas.microsoft.com/office/powerpoint/2010/main" val="1675791767636"/>
      </p:ext>
    </p:extLst>
  </p:cSld>
  <p:clrMapOvr>
    <a:masterClrMapping/>
  </p:clrMapOvr>
</p:sld>
</file>

<file path=ppt/slides/slide1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CB8185B5-0FE0-484B-9935-A339022FA4EE}">
                <a16:creationId xmlns:a16="http://schemas.microsoft.com/office/drawing/2010/main" id="{7DE5687D-45FA-45BC-BCC3-C84B8121AC92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390245" y="507873"/>
            <a:ext cx="7868284" cy="453390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 lang="en-US" spc="-20" sz="2800">
                <a:latin typeface="Microsoft Sans Serif"/>
              </a:rPr>
              <a:t>Availability</a:t>
            </a:r>
            <a:r>
              <a:rPr b="0" dirty="0" lang="en-US" spc="114" sz="2800">
                <a:latin typeface="Microsoft Sans Serif"/>
              </a:rPr>
              <a:t> </a:t>
            </a:r>
            <a:r>
              <a:rPr b="0" dirty="0" lang="en-US" sz="2800">
                <a:latin typeface="Microsoft Sans Serif"/>
              </a:rPr>
              <a:t>of</a:t>
            </a:r>
            <a:r>
              <a:rPr b="0" dirty="0" lang="en-US" spc="15" sz="2800">
                <a:latin typeface="Microsoft Sans Serif"/>
              </a:rPr>
              <a:t> </a:t>
            </a:r>
            <a:r>
              <a:rPr b="0" dirty="0" lang="en-US" sz="2800">
                <a:latin typeface="Microsoft Sans Serif"/>
              </a:rPr>
              <a:t>the</a:t>
            </a:r>
            <a:r>
              <a:rPr b="0" dirty="0" lang="en-US" spc="30" sz="2800">
                <a:latin typeface="Microsoft Sans Serif"/>
              </a:rPr>
              <a:t> </a:t>
            </a:r>
            <a:r>
              <a:rPr b="0" dirty="0" lang="en-US" spc="-20" sz="2800">
                <a:latin typeface="Microsoft Sans Serif"/>
              </a:rPr>
              <a:t>listings</a:t>
            </a:r>
            <a:r>
              <a:rPr b="0" dirty="0" lang="en-US" spc="65" sz="2800">
                <a:latin typeface="Microsoft Sans Serif"/>
              </a:rPr>
              <a:t> </a:t>
            </a:r>
            <a:r>
              <a:rPr b="0" dirty="0" lang="en-US" sz="2800">
                <a:latin typeface="Microsoft Sans Serif"/>
              </a:rPr>
              <a:t>and</a:t>
            </a:r>
            <a:r>
              <a:rPr b="0" dirty="0" lang="en-US" spc="25" sz="2800">
                <a:latin typeface="Microsoft Sans Serif"/>
              </a:rPr>
              <a:t> </a:t>
            </a:r>
            <a:r>
              <a:rPr b="0" dirty="0" lang="en-US" spc="-5" sz="2800">
                <a:latin typeface="Microsoft Sans Serif"/>
              </a:rPr>
              <a:t>neighborhood</a:t>
            </a:r>
            <a:r>
              <a:rPr b="0" dirty="0" lang="en-US" spc="135" sz="2800">
                <a:latin typeface="Microsoft Sans Serif"/>
              </a:rPr>
              <a:t> </a:t>
            </a:r>
            <a:r>
              <a:rPr b="0" dirty="0" lang="en-US" spc="-5" sz="2800">
                <a:latin typeface="Microsoft Sans Serif"/>
              </a:rPr>
              <a:t>group</a:t>
            </a:r>
            <a:endParaRPr b="0" dirty="0" lang="en-US" spc="-5" sz="2800">
              <a:latin typeface="Microsoft Sans Serif"/>
            </a:endParaRPr>
          </a:p>
        </p:txBody>
      </p:sp>
      <p:pic>
        <p:nvPicPr>
          <p:cNvPr id="3" name="object 3">
            <a:extLst>
              <a:ext uri="{7C066EE0-EFED-450A-8C5E-52104ECDF78A}">
                <a16:creationId xmlns:a16="http://schemas.microsoft.com/office/drawing/2010/main" id="{C71D082F-FCB4-42CE-9734-911365CC2A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2130551" y="1380743"/>
            <a:ext cx="4779263" cy="2932176"/>
          </a:xfrm>
          <a:prstGeom prst="rect">
            <a:avLst/>
          </a:prstGeom>
          <a:noFill/>
        </p:spPr>
      </p:pic>
    </p:spTree>
    <p:extLst>
      <p:ext uri="{63883096-A72E-4C25-8E65-068BF8AB038B}">
        <p14:creationId xmlns:p14="http://schemas.microsoft.com/office/powerpoint/2010/main" val="1675791767638"/>
      </p:ext>
    </p:extLst>
  </p:cSld>
  <p:clrMapOvr>
    <a:masterClrMapping/>
  </p:clrMapOvr>
</p:sld>
</file>

<file path=ppt/slides/slide1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132CD6D7-96A8-404D-9D55-BA3A3A16AA11}">
                <a16:creationId xmlns:a16="http://schemas.microsoft.com/office/drawing/2010/main" id="{BBB61581-57EE-457B-8BF3-ABF23C5A3F8B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390245" y="507873"/>
            <a:ext cx="7954644" cy="453390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 lang="en-US" sz="2800">
                <a:latin typeface="Microsoft Sans Serif"/>
              </a:rPr>
              <a:t>Average</a:t>
            </a:r>
            <a:r>
              <a:rPr b="0" dirty="0" lang="en-US" spc="30" sz="2800">
                <a:latin typeface="Microsoft Sans Serif"/>
              </a:rPr>
              <a:t> </a:t>
            </a:r>
            <a:r>
              <a:rPr b="0" dirty="0" lang="en-US" sz="2800">
                <a:latin typeface="Microsoft Sans Serif"/>
              </a:rPr>
              <a:t>price</a:t>
            </a:r>
            <a:r>
              <a:rPr b="0" dirty="0" lang="en-US" spc="5" sz="2800">
                <a:latin typeface="Microsoft Sans Serif"/>
              </a:rPr>
              <a:t> </a:t>
            </a:r>
            <a:r>
              <a:rPr b="0" dirty="0" lang="en-US" sz="2800">
                <a:latin typeface="Microsoft Sans Serif"/>
              </a:rPr>
              <a:t>for</a:t>
            </a:r>
            <a:r>
              <a:rPr b="0" dirty="0" lang="en-US" spc="30" sz="2800">
                <a:latin typeface="Microsoft Sans Serif"/>
              </a:rPr>
              <a:t> </a:t>
            </a:r>
            <a:r>
              <a:rPr b="0" dirty="0" lang="en-US" sz="2800">
                <a:latin typeface="Microsoft Sans Serif"/>
              </a:rPr>
              <a:t>each</a:t>
            </a:r>
            <a:r>
              <a:rPr b="0" dirty="0" lang="en-US" spc="60" sz="2800">
                <a:latin typeface="Microsoft Sans Serif"/>
              </a:rPr>
              <a:t> </a:t>
            </a:r>
            <a:r>
              <a:rPr b="0" dirty="0" lang="en-US" sz="2800">
                <a:latin typeface="Microsoft Sans Serif"/>
              </a:rPr>
              <a:t>room</a:t>
            </a:r>
            <a:r>
              <a:rPr b="0" dirty="0" lang="en-US" spc="40" sz="2800">
                <a:latin typeface="Microsoft Sans Serif"/>
              </a:rPr>
              <a:t> </a:t>
            </a:r>
            <a:r>
              <a:rPr b="0" dirty="0" lang="en-US" spc="-15" sz="2800">
                <a:latin typeface="Microsoft Sans Serif"/>
              </a:rPr>
              <a:t>type</a:t>
            </a:r>
            <a:r>
              <a:rPr b="0" dirty="0" lang="en-US" spc="75" sz="2800">
                <a:latin typeface="Microsoft Sans Serif"/>
              </a:rPr>
              <a:t> </a:t>
            </a:r>
            <a:r>
              <a:rPr b="0" dirty="0" lang="en-US" spc="-10" sz="2800">
                <a:latin typeface="Microsoft Sans Serif"/>
              </a:rPr>
              <a:t>in</a:t>
            </a:r>
            <a:r>
              <a:rPr b="0" dirty="0" lang="en-US" spc="30" sz="2800">
                <a:latin typeface="Microsoft Sans Serif"/>
              </a:rPr>
              <a:t> </a:t>
            </a:r>
            <a:r>
              <a:rPr b="0" dirty="0" lang="en-US" spc="-5" sz="2800">
                <a:latin typeface="Microsoft Sans Serif"/>
              </a:rPr>
              <a:t>neighborhood</a:t>
            </a:r>
            <a:endParaRPr b="0" dirty="0" lang="en-US" spc="-5" sz="2800">
              <a:latin typeface="Microsoft Sans Serif"/>
            </a:endParaRPr>
          </a:p>
        </p:txBody>
      </p:sp>
      <p:sp>
        <p:nvSpPr>
          <p:cNvPr id="3" name="object 3">
            <a:extLst>
              <a:ext uri="{D704AB35-5821-4586-9E75-CFA70736C4CF}">
                <a16:creationId xmlns:a16="http://schemas.microsoft.com/office/drawing/2010/main" id="{D6ECBD34-6F48-4313-BCE1-B104788EFA09}"/>
              </a:ext>
            </a:extLst>
          </p:cNvPr>
          <p:cNvSpPr txBox="1"/>
          <p:nvPr/>
        </p:nvSpPr>
        <p:spPr>
          <a:xfrm rot="0">
            <a:off x="504545" y="4013411"/>
            <a:ext cx="7974330" cy="654685"/>
          </a:xfrm>
          <a:prstGeom prst="rect">
            <a:avLst/>
          </a:prstGeom>
        </p:spPr>
        <p:txBody>
          <a:bodyPr bIns="0" lIns="0" rIns="0" rtlCol="0" tIns="5270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If</a:t>
            </a:r>
            <a:r>
              <a:rPr dirty="0" lang="en-US" spc="-25" sz="1800">
                <a:solidFill>
                  <a:srgbClr val="124f5c"/>
                </a:solidFill>
                <a:latin typeface="Microsoft Sans Serif"/>
              </a:rPr>
              <a:t> we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compare</a:t>
            </a:r>
            <a:r>
              <a:rPr dirty="0" lang="en-US" spc="-8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the</a:t>
            </a:r>
            <a:r>
              <a:rPr dirty="0" lang="en-US" spc="-1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average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price</a:t>
            </a:r>
            <a:r>
              <a:rPr dirty="0" lang="en-US" spc="2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per</a:t>
            </a:r>
            <a:r>
              <a:rPr dirty="0" lang="en-US" spc="-2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stay</a:t>
            </a:r>
            <a:r>
              <a:rPr dirty="0" lang="en-US" spc="-3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in</a:t>
            </a:r>
            <a:r>
              <a:rPr dirty="0" lang="en-US" spc="3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different</a:t>
            </a:r>
            <a:r>
              <a:rPr dirty="0" lang="en-US" spc="1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neighborhood</a:t>
            </a:r>
            <a:r>
              <a:rPr dirty="0" lang="en-US" spc="-4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groups,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25" sz="1800">
                <a:solidFill>
                  <a:srgbClr val="124f5c"/>
                </a:solidFill>
                <a:latin typeface="Microsoft Sans Serif"/>
              </a:rPr>
              <a:t>we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can</a:t>
            </a:r>
            <a:r>
              <a:rPr dirty="0" lang="en-US" spc="-4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observe</a:t>
            </a:r>
            <a:r>
              <a:rPr dirty="0" lang="en-US" spc="-4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that</a:t>
            </a:r>
            <a:r>
              <a:rPr dirty="0" lang="en-US" spc="-4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its</a:t>
            </a:r>
            <a:r>
              <a:rPr dirty="0" lang="en-US" spc="1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high</a:t>
            </a:r>
            <a:r>
              <a:rPr dirty="0" lang="en-US" spc="1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in</a:t>
            </a:r>
            <a:r>
              <a:rPr dirty="0" lang="en-US" spc="-2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Manhattan</a:t>
            </a:r>
            <a:r>
              <a:rPr dirty="0" lang="en-US" spc="-5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for</a:t>
            </a:r>
            <a:r>
              <a:rPr dirty="0" lang="en-US" spc="1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Entire</a:t>
            </a:r>
            <a:r>
              <a:rPr dirty="0" lang="en-US" spc="-1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home/ Apartment.</a:t>
            </a:r>
            <a:endParaRPr dirty="0" lang="en-US" sz="1800">
              <a:solidFill>
                <a:srgbClr val="124f5c"/>
              </a:solidFill>
              <a:latin typeface="Microsoft Sans Serif"/>
            </a:endParaRPr>
          </a:p>
        </p:txBody>
      </p:sp>
      <p:grpSp>
        <p:nvGrpSpPr>
          <p:cNvPr id="4" name="object 4">
            <a:extLst>
              <a:ext uri="{2F64CB6C-0317-4E01-A294-524141194A44}">
                <a16:creationId xmlns:a16="http://schemas.microsoft.com/office/drawing/2010/main" id="{B1E0D025-42F5-4205-A64A-DC8E80D5BD43}"/>
              </a:ext>
            </a:extLst>
          </p:cNvPr>
          <p:cNvGrpSpPr/>
          <p:nvPr/>
        </p:nvGrpSpPr>
        <p:grpSpPr>
          <a:xfrm rot="0">
            <a:off x="417576" y="1069847"/>
            <a:ext cx="8159749" cy="3057525"/>
            <a:chOff x="417576" y="1069847"/>
            <a:chExt cx="8159749" cy="3057525"/>
          </a:xfrm>
        </p:grpSpPr>
        <p:pic>
          <p:nvPicPr>
            <p:cNvPr id="5" name="object 5">
              <a:extLst>
                <a:ext uri="{FA5CEEDB-7D38-4572-9EB7-1208E57550CE}">
                  <a16:creationId xmlns:a16="http://schemas.microsoft.com/office/drawing/2010/main" id="{BDCD911D-6691-4DEF-A4E8-3B0A5F72EFC6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 rot="0">
              <a:off x="417576" y="1069847"/>
              <a:ext cx="4416552" cy="2959608"/>
            </a:xfrm>
            <a:prstGeom prst="rect">
              <a:avLst/>
            </a:prstGeom>
            <a:noFill/>
          </p:spPr>
        </p:pic>
        <p:pic>
          <p:nvPicPr>
            <p:cNvPr id="6" name="object 6">
              <a:extLst>
                <a:ext uri="{51F9DEF9-1FEA-4756-9979-DE27D02E3D73}">
                  <a16:creationId xmlns:a16="http://schemas.microsoft.com/office/drawing/2010/main" id="{1A9C87DC-7A30-4CED-87AF-4A8965AFD9D7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 rot="0">
              <a:off x="4812791" y="1069847"/>
              <a:ext cx="3764279" cy="3057144"/>
            </a:xfrm>
            <a:prstGeom prst="rect">
              <a:avLst/>
            </a:prstGeom>
            <a:noFill/>
          </p:spPr>
        </p:pic>
      </p:grpSp>
    </p:spTree>
    <p:extLst>
      <p:ext uri="{FCA6619C-5B3E-4978-9937-A0025B24E06C}">
        <p14:creationId xmlns:p14="http://schemas.microsoft.com/office/powerpoint/2010/main" val="1675791767640"/>
      </p:ext>
    </p:extLst>
  </p:cSld>
  <p:clrMapOvr>
    <a:masterClrMapping/>
  </p:clrMapOvr>
</p:sld>
</file>

<file path=ppt/slides/slide1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B0D655A6-5AEA-4A91-B23D-7F76C825DC2F}">
                <a16:creationId xmlns:a16="http://schemas.microsoft.com/office/drawing/2010/main" id="{6A3B1489-78DF-4236-B41E-BB35ECE49CF7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390245" y="507873"/>
            <a:ext cx="6866255" cy="453390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 lang="en-US" sz="2800">
                <a:latin typeface="Microsoft Sans Serif"/>
              </a:rPr>
              <a:t>Average</a:t>
            </a:r>
            <a:r>
              <a:rPr b="0" dirty="0" lang="en-US" spc="25" sz="2800">
                <a:latin typeface="Microsoft Sans Serif"/>
              </a:rPr>
              <a:t> </a:t>
            </a:r>
            <a:r>
              <a:rPr b="0" dirty="0" lang="en-US" sz="2800">
                <a:latin typeface="Microsoft Sans Serif"/>
              </a:rPr>
              <a:t>price</a:t>
            </a:r>
            <a:r>
              <a:rPr b="0" dirty="0" lang="en-US" spc="-25" sz="2800">
                <a:latin typeface="Microsoft Sans Serif"/>
              </a:rPr>
              <a:t> </a:t>
            </a:r>
            <a:r>
              <a:rPr b="0" dirty="0" lang="en-US" sz="2800">
                <a:latin typeface="Microsoft Sans Serif"/>
              </a:rPr>
              <a:t>for</a:t>
            </a:r>
            <a:r>
              <a:rPr b="0" dirty="0" lang="en-US" spc="50" sz="2800">
                <a:latin typeface="Microsoft Sans Serif"/>
              </a:rPr>
              <a:t> </a:t>
            </a:r>
            <a:r>
              <a:rPr b="0" dirty="0" lang="en-US" sz="2800">
                <a:latin typeface="Microsoft Sans Serif"/>
              </a:rPr>
              <a:t>each</a:t>
            </a:r>
            <a:r>
              <a:rPr b="0" dirty="0" lang="en-US" spc="25" sz="2800">
                <a:latin typeface="Microsoft Sans Serif"/>
              </a:rPr>
              <a:t> </a:t>
            </a:r>
            <a:r>
              <a:rPr b="0" dirty="0" lang="en-US" spc="-5" sz="2800">
                <a:latin typeface="Microsoft Sans Serif"/>
              </a:rPr>
              <a:t>neighborhood</a:t>
            </a:r>
            <a:r>
              <a:rPr b="0" dirty="0" lang="en-US" spc="100" sz="2800">
                <a:latin typeface="Microsoft Sans Serif"/>
              </a:rPr>
              <a:t> </a:t>
            </a:r>
            <a:r>
              <a:rPr b="0" dirty="0" lang="en-US" spc="-10" sz="2800">
                <a:latin typeface="Microsoft Sans Serif"/>
              </a:rPr>
              <a:t>in</a:t>
            </a:r>
            <a:r>
              <a:rPr b="0" dirty="0" lang="en-US" spc="20" sz="2800">
                <a:latin typeface="Microsoft Sans Serif"/>
              </a:rPr>
              <a:t> </a:t>
            </a:r>
            <a:r>
              <a:rPr b="0" dirty="0" lang="en-US" spc="-10" sz="2800">
                <a:latin typeface="Microsoft Sans Serif"/>
              </a:rPr>
              <a:t>NY</a:t>
            </a:r>
            <a:endParaRPr b="0" dirty="0" lang="en-US" spc="-10" sz="2800">
              <a:latin typeface="Microsoft Sans Serif"/>
            </a:endParaRPr>
          </a:p>
        </p:txBody>
      </p:sp>
      <p:sp>
        <p:nvSpPr>
          <p:cNvPr id="3" name="object 3">
            <a:extLst>
              <a:ext uri="{208CD414-A647-4C05-821C-165919E484AE}">
                <a16:creationId xmlns:a16="http://schemas.microsoft.com/office/drawing/2010/main" id="{404EDAD5-AC29-4E76-B12E-F1129E00A604}"/>
              </a:ext>
            </a:extLst>
          </p:cNvPr>
          <p:cNvSpPr txBox="1"/>
          <p:nvPr/>
        </p:nvSpPr>
        <p:spPr>
          <a:xfrm rot="0">
            <a:off x="504545" y="3698597"/>
            <a:ext cx="8055608" cy="653415"/>
          </a:xfrm>
          <a:prstGeom prst="rect">
            <a:avLst/>
          </a:prstGeom>
        </p:spPr>
        <p:txBody>
          <a:bodyPr bIns="0" lIns="0" rIns="0" rtlCol="0" tIns="52068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Now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25" sz="1800">
                <a:solidFill>
                  <a:srgbClr val="124f5c"/>
                </a:solidFill>
                <a:latin typeface="Microsoft Sans Serif"/>
              </a:rPr>
              <a:t>we</a:t>
            </a:r>
            <a:r>
              <a:rPr dirty="0" lang="en-US" spc="-2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are</a:t>
            </a:r>
            <a:r>
              <a:rPr dirty="0" lang="en-US" spc="1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comparing</a:t>
            </a:r>
            <a:r>
              <a:rPr dirty="0" lang="en-US" spc="-8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the</a:t>
            </a:r>
            <a:r>
              <a:rPr dirty="0" lang="en-US" spc="-1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overall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average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price</a:t>
            </a:r>
            <a:r>
              <a:rPr dirty="0" lang="en-US" spc="3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per</a:t>
            </a:r>
            <a:r>
              <a:rPr dirty="0" lang="en-US" spc="-2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stay</a:t>
            </a:r>
            <a:r>
              <a:rPr dirty="0" lang="en-US" spc="-3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throughout</a:t>
            </a:r>
            <a:r>
              <a:rPr dirty="0" lang="en-US" spc="2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New</a:t>
            </a:r>
            <a:r>
              <a:rPr dirty="0" lang="en-US" spc="-2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York </a:t>
            </a: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for</a:t>
            </a:r>
            <a:r>
              <a:rPr dirty="0" lang="en-US" spc="-2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different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neighborhood</a:t>
            </a:r>
            <a:r>
              <a:rPr dirty="0" lang="en-US" spc="-13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groups.</a:t>
            </a:r>
            <a:r>
              <a:rPr dirty="0" lang="en-US" spc="-1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Its</a:t>
            </a:r>
            <a:r>
              <a:rPr dirty="0" lang="en-US" spc="-1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clear</a:t>
            </a:r>
            <a:r>
              <a:rPr dirty="0" lang="en-US" spc="1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that</a:t>
            </a:r>
            <a:r>
              <a:rPr dirty="0" lang="en-US" spc="-1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its</a:t>
            </a:r>
            <a:r>
              <a:rPr dirty="0" lang="en-US" spc="2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high</a:t>
            </a:r>
            <a:r>
              <a:rPr dirty="0" lang="en-US" spc="-4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in</a:t>
            </a:r>
            <a:r>
              <a:rPr dirty="0" lang="en-US" spc="1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Manhattan.</a:t>
            </a:r>
            <a:endParaRPr dirty="0" lang="en-US" spc="-5" sz="1800">
              <a:solidFill>
                <a:srgbClr val="124f5c"/>
              </a:solidFill>
              <a:latin typeface="Microsoft Sans Serif"/>
            </a:endParaRPr>
          </a:p>
        </p:txBody>
      </p:sp>
      <p:pic>
        <p:nvPicPr>
          <p:cNvPr id="4" name="object 4">
            <a:extLst>
              <a:ext uri="{C3D78E46-B37D-4DD4-A71E-038745997D44}">
                <a16:creationId xmlns:a16="http://schemas.microsoft.com/office/drawing/2010/main" id="{079B9F2E-C592-49C9-8A23-F4088F9A96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210311" y="1124711"/>
            <a:ext cx="5047488" cy="2420112"/>
          </a:xfrm>
          <a:prstGeom prst="rect">
            <a:avLst/>
          </a:prstGeom>
          <a:noFill/>
        </p:spPr>
      </p:pic>
      <p:pic>
        <p:nvPicPr>
          <p:cNvPr id="5" name="object 5">
            <a:extLst>
              <a:ext uri="{3DD2CACA-C84C-4730-99FA-3AF4C8B8C5B2}">
                <a16:creationId xmlns:a16="http://schemas.microsoft.com/office/drawing/2010/main" id="{870E8E85-FFC1-4936-84EA-DFEA5DA03E5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0">
            <a:off x="5440679" y="1124711"/>
            <a:ext cx="3136392" cy="2279904"/>
          </a:xfrm>
          <a:prstGeom prst="rect">
            <a:avLst/>
          </a:prstGeom>
          <a:noFill/>
        </p:spPr>
      </p:pic>
    </p:spTree>
    <p:extLst>
      <p:ext uri="{9C82E500-4D82-4C58-A1B2-A489BCE3B484}">
        <p14:creationId xmlns:p14="http://schemas.microsoft.com/office/powerpoint/2010/main" val="1675791767643"/>
      </p:ext>
    </p:extLst>
  </p:cSld>
  <p:clrMapOvr>
    <a:masterClrMapping/>
  </p:clrMapOvr>
</p:sld>
</file>

<file path=ppt/slides/slide1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02A08F0B-04CD-4EE2-9DA1-D44445FAAFD6}">
                <a16:creationId xmlns:a16="http://schemas.microsoft.com/office/drawing/2010/main" id="{76D93AEF-0116-47D2-9F35-B078D6DE481F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390245" y="507873"/>
            <a:ext cx="5291455" cy="453390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 lang="en-US" sz="2800">
                <a:latin typeface="Microsoft Sans Serif"/>
              </a:rPr>
              <a:t>Average</a:t>
            </a:r>
            <a:r>
              <a:rPr b="0" dirty="0" lang="en-US" spc="20" sz="2800">
                <a:latin typeface="Microsoft Sans Serif"/>
              </a:rPr>
              <a:t> </a:t>
            </a:r>
            <a:r>
              <a:rPr b="0" dirty="0" lang="en-US" sz="2800">
                <a:latin typeface="Microsoft Sans Serif"/>
              </a:rPr>
              <a:t>price</a:t>
            </a:r>
            <a:r>
              <a:rPr b="0" dirty="0" lang="en-US" spc="-25" sz="2800">
                <a:latin typeface="Microsoft Sans Serif"/>
              </a:rPr>
              <a:t> </a:t>
            </a:r>
            <a:r>
              <a:rPr b="0" dirty="0" lang="en-US" sz="2800">
                <a:latin typeface="Microsoft Sans Serif"/>
              </a:rPr>
              <a:t>for</a:t>
            </a:r>
            <a:r>
              <a:rPr b="0" dirty="0" lang="en-US" spc="50" sz="2800">
                <a:latin typeface="Microsoft Sans Serif"/>
              </a:rPr>
              <a:t> </a:t>
            </a:r>
            <a:r>
              <a:rPr b="0" dirty="0" lang="en-US" sz="2800">
                <a:latin typeface="Microsoft Sans Serif"/>
              </a:rPr>
              <a:t>each</a:t>
            </a:r>
            <a:r>
              <a:rPr b="0" dirty="0" lang="en-US" spc="25" sz="2800">
                <a:latin typeface="Microsoft Sans Serif"/>
              </a:rPr>
              <a:t> </a:t>
            </a:r>
            <a:r>
              <a:rPr b="0" dirty="0" lang="en-US" sz="2800">
                <a:latin typeface="Microsoft Sans Serif"/>
              </a:rPr>
              <a:t>room</a:t>
            </a:r>
            <a:r>
              <a:rPr b="0" dirty="0" lang="en-US" spc="35" sz="2800">
                <a:latin typeface="Microsoft Sans Serif"/>
              </a:rPr>
              <a:t> </a:t>
            </a:r>
            <a:r>
              <a:rPr b="0" dirty="0" lang="en-US" spc="-15" sz="2800">
                <a:latin typeface="Microsoft Sans Serif"/>
              </a:rPr>
              <a:t>type</a:t>
            </a:r>
            <a:endParaRPr b="0" dirty="0" lang="en-US" spc="-15" sz="2800">
              <a:latin typeface="Microsoft Sans Serif"/>
            </a:endParaRPr>
          </a:p>
        </p:txBody>
      </p:sp>
      <p:sp>
        <p:nvSpPr>
          <p:cNvPr id="3" name="object 3">
            <a:extLst>
              <a:ext uri="{F48E14F5-02D0-494E-958B-0A2FAA5F75A9}">
                <a16:creationId xmlns:a16="http://schemas.microsoft.com/office/drawing/2010/main" id="{B01DE42B-93C0-47E2-AC95-DD9CC220709B}"/>
              </a:ext>
            </a:extLst>
          </p:cNvPr>
          <p:cNvSpPr txBox="1"/>
          <p:nvPr/>
        </p:nvSpPr>
        <p:spPr>
          <a:xfrm rot="0">
            <a:off x="504545" y="3698597"/>
            <a:ext cx="7879714" cy="970280"/>
          </a:xfrm>
          <a:prstGeom prst="rect">
            <a:avLst/>
          </a:prstGeom>
        </p:spPr>
        <p:txBody>
          <a:bodyPr bIns="0" lIns="0" rIns="0" rtlCol="0" tIns="10160" vert="horz" wrap="square">
            <a:spAutoFit/>
          </a:bodyPr>
          <a:lstStyle/>
          <a:p>
            <a:pPr marL="12700" marR="5080">
              <a:lnSpc>
                <a:spcPct val="115000"/>
              </a:lnSpc>
              <a:spcBef>
                <a:spcPts val="80"/>
              </a:spcBef>
            </a:pP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By comparing 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average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price through out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New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York in different available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room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 types, </a:t>
            </a:r>
            <a:r>
              <a:rPr dirty="0" lang="en-US" spc="-15" sz="1800">
                <a:solidFill>
                  <a:srgbClr val="124f5c"/>
                </a:solidFill>
                <a:latin typeface="Microsoft Sans Serif"/>
              </a:rPr>
              <a:t>we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can observe that,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Home/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Apartment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is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the category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which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has 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25" sz="1800">
                <a:solidFill>
                  <a:srgbClr val="124f5c"/>
                </a:solidFill>
                <a:latin typeface="Microsoft Sans Serif"/>
              </a:rPr>
              <a:t>maximum</a:t>
            </a:r>
            <a:r>
              <a:rPr dirty="0" lang="en-US" spc="13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average</a:t>
            </a:r>
            <a:r>
              <a:rPr dirty="0" lang="en-US" spc="-3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price.</a:t>
            </a:r>
            <a:endParaRPr dirty="0" lang="en-US" sz="1800">
              <a:solidFill>
                <a:srgbClr val="124f5c"/>
              </a:solidFill>
              <a:latin typeface="Microsoft Sans Serif"/>
            </a:endParaRPr>
          </a:p>
        </p:txBody>
      </p:sp>
      <p:pic>
        <p:nvPicPr>
          <p:cNvPr id="4" name="object 4">
            <a:extLst>
              <a:ext uri="{83F4015C-838E-4E54-AA89-D6D1363F928D}">
                <a16:creationId xmlns:a16="http://schemas.microsoft.com/office/drawing/2010/main" id="{4D06AA44-C677-48D0-9CE7-6F268BD8FF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755904" y="1374647"/>
            <a:ext cx="4965191" cy="2343911"/>
          </a:xfrm>
          <a:prstGeom prst="rect">
            <a:avLst/>
          </a:prstGeom>
          <a:noFill/>
        </p:spPr>
      </p:pic>
      <p:pic>
        <p:nvPicPr>
          <p:cNvPr id="5" name="object 5">
            <a:extLst>
              <a:ext uri="{4ECBF875-835A-4572-AF34-9478DA209F25}">
                <a16:creationId xmlns:a16="http://schemas.microsoft.com/office/drawing/2010/main" id="{619491D9-13DD-4C33-B2B0-66524E1C803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0">
            <a:off x="6190488" y="1743455"/>
            <a:ext cx="2523743" cy="1210056"/>
          </a:xfrm>
          <a:prstGeom prst="rect">
            <a:avLst/>
          </a:prstGeom>
          <a:noFill/>
        </p:spPr>
      </p:pic>
    </p:spTree>
    <p:extLst>
      <p:ext uri="{2660FCEE-E03F-437C-849E-BCEE1EF482D3}">
        <p14:creationId xmlns:p14="http://schemas.microsoft.com/office/powerpoint/2010/main" val="1675791767646"/>
      </p:ext>
    </p:extLst>
  </p:cSld>
  <p:clrMapOvr>
    <a:masterClrMapping/>
  </p:clrMapOvr>
</p:sld>
</file>

<file path=ppt/slides/slide1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278A4C85-4870-4696-B804-BA1CF9A91D02}">
                <a16:creationId xmlns:a16="http://schemas.microsoft.com/office/drawing/2010/main" id="{4D5F0DA3-652E-4E26-8F5B-D3E12C91AA30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369214" y="61671"/>
            <a:ext cx="3757295" cy="880744"/>
          </a:xfrm>
          <a:prstGeom prst="rect">
            <a:avLst/>
          </a:prstGeom>
        </p:spPr>
        <p:txBody>
          <a:bodyPr bIns="0" lIns="0" rIns="0" rtlCol="0" tIns="13970" vert="horz"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b="0" dirty="0" lang="en-US" spc="5" sz="2800">
                <a:latin typeface="Microsoft Sans Serif"/>
              </a:rPr>
              <a:t>Price </a:t>
            </a:r>
            <a:r>
              <a:rPr b="0" dirty="0" lang="en-US" spc="-5" sz="2800">
                <a:latin typeface="Microsoft Sans Serif"/>
              </a:rPr>
              <a:t>variation </a:t>
            </a:r>
            <a:r>
              <a:rPr b="0" dirty="0" lang="en-US" spc="5" sz="2800">
                <a:latin typeface="Microsoft Sans Serif"/>
              </a:rPr>
              <a:t>for </a:t>
            </a:r>
            <a:r>
              <a:rPr b="0" dirty="0" lang="en-US" sz="2800">
                <a:latin typeface="Microsoft Sans Serif"/>
              </a:rPr>
              <a:t>each </a:t>
            </a:r>
            <a:r>
              <a:rPr b="0" dirty="0" lang="en-US" spc="-730" sz="2800">
                <a:latin typeface="Microsoft Sans Serif"/>
              </a:rPr>
              <a:t> </a:t>
            </a:r>
            <a:r>
              <a:rPr b="0" dirty="0" lang="en-US" spc="-5" sz="2800">
                <a:latin typeface="Microsoft Sans Serif"/>
              </a:rPr>
              <a:t>neighborhood</a:t>
            </a:r>
            <a:r>
              <a:rPr b="0" dirty="0" lang="en-US" spc="60" sz="2800">
                <a:latin typeface="Microsoft Sans Serif"/>
              </a:rPr>
              <a:t> </a:t>
            </a:r>
            <a:r>
              <a:rPr b="0" dirty="0" lang="en-US" spc="-5" sz="2800">
                <a:latin typeface="Microsoft Sans Serif"/>
              </a:rPr>
              <a:t>group</a:t>
            </a:r>
            <a:endParaRPr b="0" dirty="0" lang="en-US" spc="-5" sz="2800">
              <a:latin typeface="Microsoft Sans Serif"/>
            </a:endParaRPr>
          </a:p>
        </p:txBody>
      </p:sp>
      <p:sp>
        <p:nvSpPr>
          <p:cNvPr id="3" name="object 3">
            <a:extLst>
              <a:ext uri="{C8F40E4A-8AE3-4D8D-A9B5-54E3A1674D44}">
                <a16:creationId xmlns:a16="http://schemas.microsoft.com/office/drawing/2010/main" id="{31EB5CD5-306D-4237-AB47-1B86EFEEF09E}"/>
              </a:ext>
            </a:extLst>
          </p:cNvPr>
          <p:cNvSpPr txBox="1"/>
          <p:nvPr/>
        </p:nvSpPr>
        <p:spPr>
          <a:xfrm rot="0">
            <a:off x="151892" y="3643367"/>
            <a:ext cx="4216400" cy="1322705"/>
          </a:xfrm>
          <a:prstGeom prst="rect">
            <a:avLst/>
          </a:prstGeom>
        </p:spPr>
        <p:txBody>
          <a:bodyPr bIns="0" lIns="0" rIns="0" rtlCol="0" tIns="64769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lang="en-US" spc="50" sz="1800">
                <a:solidFill>
                  <a:srgbClr val="124f5c"/>
                </a:solidFill>
                <a:latin typeface="Microsoft Sans Serif"/>
              </a:rPr>
              <a:t>W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e</a:t>
            </a:r>
            <a:r>
              <a:rPr dirty="0" lang="en-US" spc="-4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c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an</a:t>
            </a:r>
            <a:r>
              <a:rPr dirty="0" lang="en-US" spc="-1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s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ee</a:t>
            </a:r>
            <a:r>
              <a:rPr dirty="0" lang="en-US" spc="1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h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e</a:t>
            </a:r>
            <a:r>
              <a:rPr dirty="0" lang="en-US" spc="-2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pri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c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e</a:t>
            </a:r>
            <a:r>
              <a:rPr dirty="0" lang="en-US" spc="-1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flu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c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u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ations</a:t>
            </a:r>
            <a:r>
              <a:rPr dirty="0" lang="en-US" spc="-14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h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rough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out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different</a:t>
            </a:r>
            <a:r>
              <a:rPr dirty="0" lang="en-US" spc="-8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neighborhood</a:t>
            </a:r>
            <a:r>
              <a:rPr dirty="0" lang="en-US" spc="-14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groups. </a:t>
            </a:r>
          </a:p>
          <a:p>
            <a:pPr marL="15240">
              <a:lnSpc>
                <a:spcPct val="100000"/>
              </a:lnSpc>
              <a:spcBef>
                <a:spcPts val="434"/>
              </a:spcBef>
            </a:pP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It differs</a:t>
            </a:r>
            <a:r>
              <a:rPr dirty="0" lang="en-US" spc="-3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from</a:t>
            </a:r>
            <a:r>
              <a:rPr dirty="0" lang="en-US" spc="-1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place</a:t>
            </a:r>
            <a:r>
              <a:rPr dirty="0" lang="en-US" spc="-8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to</a:t>
            </a:r>
            <a:r>
              <a:rPr dirty="0" lang="en-US" spc="-2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place,</a:t>
            </a:r>
            <a:r>
              <a:rPr dirty="0" lang="en-US" spc="-4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heavily</a:t>
            </a:r>
            <a:r>
              <a:rPr dirty="0" lang="en-US" spc="-8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in</a:t>
            </a: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Manhattan.</a:t>
            </a:r>
            <a:endParaRPr dirty="0" lang="en-US" spc="-5" sz="1800">
              <a:solidFill>
                <a:srgbClr val="124f5c"/>
              </a:solidFill>
              <a:latin typeface="Microsoft Sans Serif"/>
            </a:endParaRPr>
          </a:p>
        </p:txBody>
      </p:sp>
      <p:grpSp>
        <p:nvGrpSpPr>
          <p:cNvPr id="4" name="object 4">
            <a:extLst>
              <a:ext uri="{E8FA6328-60A3-437B-B7F0-DB47D5761F20}">
                <a16:creationId xmlns:a16="http://schemas.microsoft.com/office/drawing/2010/main" id="{BAEFD312-35C6-46F3-983C-22152576A765}"/>
              </a:ext>
            </a:extLst>
          </p:cNvPr>
          <p:cNvGrpSpPr/>
          <p:nvPr/>
        </p:nvGrpSpPr>
        <p:grpSpPr>
          <a:xfrm rot="0">
            <a:off x="4520184" y="496823"/>
            <a:ext cx="4301490" cy="4495800"/>
            <a:chOff x="4520184" y="496823"/>
            <a:chExt cx="4301490" cy="4495800"/>
          </a:xfrm>
        </p:grpSpPr>
        <p:pic>
          <p:nvPicPr>
            <p:cNvPr id="5" name="object 5">
              <a:extLst>
                <a:ext uri="{C276FA36-A169-4F3F-8021-F399CBD09322}">
                  <a16:creationId xmlns:a16="http://schemas.microsoft.com/office/drawing/2010/main" id="{70E2A5DF-E7CE-4231-9FBE-494F3924989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 rot="0">
              <a:off x="4520184" y="496823"/>
              <a:ext cx="4255007" cy="3142488"/>
            </a:xfrm>
            <a:prstGeom prst="rect">
              <a:avLst/>
            </a:prstGeom>
            <a:noFill/>
          </p:spPr>
        </p:pic>
        <p:pic>
          <p:nvPicPr>
            <p:cNvPr id="6" name="object 6">
              <a:extLst>
                <a:ext uri="{C2DFA7AD-7ED4-47A9-8D1A-3CF1E9578632}">
                  <a16:creationId xmlns:a16="http://schemas.microsoft.com/office/drawing/2010/main" id="{9A425671-E1F7-45CA-92DC-03B5623062CD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 rot="0">
              <a:off x="4635010" y="3648455"/>
              <a:ext cx="4186295" cy="1344167"/>
            </a:xfrm>
            <a:prstGeom prst="rect">
              <a:avLst/>
            </a:prstGeom>
            <a:noFill/>
          </p:spPr>
        </p:pic>
      </p:grpSp>
      <p:grpSp>
        <p:nvGrpSpPr>
          <p:cNvPr id="7" name="object 7">
            <a:extLst>
              <a:ext uri="{479B119C-EC3E-4535-B3DA-3F9DD2C5F51C}">
                <a16:creationId xmlns:a16="http://schemas.microsoft.com/office/drawing/2010/main" id="{2518F34B-3281-43E6-9532-6C3BD7008A57}"/>
              </a:ext>
            </a:extLst>
          </p:cNvPr>
          <p:cNvGrpSpPr/>
          <p:nvPr/>
        </p:nvGrpSpPr>
        <p:grpSpPr>
          <a:xfrm rot="0">
            <a:off x="246888" y="1039367"/>
            <a:ext cx="4112260" cy="2649220"/>
            <a:chOff x="246888" y="1039367"/>
            <a:chExt cx="4112260" cy="2649220"/>
          </a:xfrm>
        </p:grpSpPr>
        <p:pic>
          <p:nvPicPr>
            <p:cNvPr id="8" name="object 8">
              <a:extLst>
                <a:ext uri="{02AEB9E1-2515-40CB-B8E9-065BCAB273D9}">
                  <a16:creationId xmlns:a16="http://schemas.microsoft.com/office/drawing/2010/main" id="{C84FBE1F-1915-4B76-B7D7-805F7628B222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 rot="0">
              <a:off x="246888" y="1039367"/>
              <a:ext cx="4111752" cy="1450847"/>
            </a:xfrm>
            <a:prstGeom prst="rect">
              <a:avLst/>
            </a:prstGeom>
            <a:noFill/>
          </p:spPr>
        </p:pic>
        <p:pic>
          <p:nvPicPr>
            <p:cNvPr id="9" name="object 9">
              <a:extLst>
                <a:ext uri="{A21C8464-ABDE-4819-A96F-291620E212F5}">
                  <a16:creationId xmlns:a16="http://schemas.microsoft.com/office/drawing/2010/main" id="{9786FDB1-5229-4B6C-A6CC-FB3E3BE010ED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 rot="0">
              <a:off x="313944" y="2484119"/>
              <a:ext cx="4044696" cy="1203958"/>
            </a:xfrm>
            <a:prstGeom prst="rect">
              <a:avLst/>
            </a:prstGeom>
            <a:noFill/>
          </p:spPr>
        </p:pic>
      </p:grpSp>
    </p:spTree>
    <p:extLst>
      <p:ext uri="{702B30A3-3ACF-41EC-8EFF-4F303758F1A1}">
        <p14:creationId xmlns:p14="http://schemas.microsoft.com/office/powerpoint/2010/main" val="1675791767649"/>
      </p:ext>
    </p:extLst>
  </p:cSld>
  <p:clrMapOvr>
    <a:masterClrMapping/>
  </p:clrMapOvr>
</p:sld>
</file>

<file path=ppt/slides/slide1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510768C6-6862-42D3-8EDF-E7C2A0259F72}">
                <a16:creationId xmlns:a16="http://schemas.microsoft.com/office/drawing/2010/main" id="{519DA890-C741-4A93-9662-8FE2B602A126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390245" y="507873"/>
            <a:ext cx="8423909" cy="453390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 lang="en-US" sz="2800">
                <a:latin typeface="Microsoft Sans Serif"/>
              </a:rPr>
              <a:t>Frequency</a:t>
            </a:r>
            <a:r>
              <a:rPr b="0" dirty="0" lang="en-US" spc="70" sz="2800">
                <a:latin typeface="Microsoft Sans Serif"/>
              </a:rPr>
              <a:t> </a:t>
            </a:r>
            <a:r>
              <a:rPr b="0" dirty="0" lang="en-US" spc="-10" sz="2800">
                <a:latin typeface="Microsoft Sans Serif"/>
              </a:rPr>
              <a:t>distribution</a:t>
            </a:r>
            <a:r>
              <a:rPr b="0" dirty="0" lang="en-US" spc="55" sz="2800">
                <a:latin typeface="Microsoft Sans Serif"/>
              </a:rPr>
              <a:t> </a:t>
            </a:r>
            <a:r>
              <a:rPr b="0" dirty="0" lang="en-US" sz="2800">
                <a:latin typeface="Microsoft Sans Serif"/>
              </a:rPr>
              <a:t>of</a:t>
            </a:r>
            <a:r>
              <a:rPr b="0" dirty="0" lang="en-US" spc="20" sz="2800">
                <a:latin typeface="Microsoft Sans Serif"/>
              </a:rPr>
              <a:t> </a:t>
            </a:r>
            <a:r>
              <a:rPr b="0" dirty="0" lang="en-US" sz="2800">
                <a:latin typeface="Microsoft Sans Serif"/>
              </a:rPr>
              <a:t>prices</a:t>
            </a:r>
            <a:r>
              <a:rPr b="0" dirty="0" lang="en-US" spc="25" sz="2800">
                <a:latin typeface="Microsoft Sans Serif"/>
              </a:rPr>
              <a:t> </a:t>
            </a:r>
            <a:r>
              <a:rPr b="0" dirty="0" lang="en-US" spc="-5" sz="2800">
                <a:latin typeface="Microsoft Sans Serif"/>
              </a:rPr>
              <a:t>throughout</a:t>
            </a:r>
            <a:r>
              <a:rPr b="0" dirty="0" lang="en-US" spc="20" sz="2800">
                <a:latin typeface="Microsoft Sans Serif"/>
              </a:rPr>
              <a:t> </a:t>
            </a:r>
            <a:r>
              <a:rPr b="0" dirty="0" lang="en-US" spc="-5" sz="2800">
                <a:latin typeface="Microsoft Sans Serif"/>
              </a:rPr>
              <a:t>New</a:t>
            </a:r>
            <a:r>
              <a:rPr b="0" dirty="0" lang="en-US" spc="45" sz="2800">
                <a:latin typeface="Microsoft Sans Serif"/>
              </a:rPr>
              <a:t> </a:t>
            </a:r>
            <a:r>
              <a:rPr b="0" dirty="0" lang="en-US" sz="2800">
                <a:latin typeface="Microsoft Sans Serif"/>
              </a:rPr>
              <a:t>York</a:t>
            </a:r>
            <a:endParaRPr b="0" dirty="0" lang="en-US" sz="2800">
              <a:latin typeface="Microsoft Sans Serif"/>
            </a:endParaRPr>
          </a:p>
        </p:txBody>
      </p:sp>
      <p:sp>
        <p:nvSpPr>
          <p:cNvPr id="3" name="object 3">
            <a:extLst>
              <a:ext uri="{E3A12E8F-9778-4364-8AA2-635AE9AA8DAD}">
                <a16:creationId xmlns:a16="http://schemas.microsoft.com/office/drawing/2010/main" id="{99B54AF1-0120-44B9-9D50-C8A21A6BBEA6}"/>
              </a:ext>
            </a:extLst>
          </p:cNvPr>
          <p:cNvSpPr txBox="1"/>
          <p:nvPr/>
        </p:nvSpPr>
        <p:spPr>
          <a:xfrm rot="0">
            <a:off x="504545" y="3698597"/>
            <a:ext cx="7919084" cy="653415"/>
          </a:xfrm>
          <a:prstGeom prst="rect">
            <a:avLst/>
          </a:prstGeom>
        </p:spPr>
        <p:txBody>
          <a:bodyPr bIns="0" lIns="0" rIns="0" rtlCol="0" tIns="52068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lang="en-US" spc="25" sz="1800">
                <a:solidFill>
                  <a:srgbClr val="124f5c"/>
                </a:solidFill>
                <a:latin typeface="Microsoft Sans Serif"/>
              </a:rPr>
              <a:t>We</a:t>
            </a:r>
            <a:r>
              <a:rPr dirty="0" lang="en-US" spc="-4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can</a:t>
            </a:r>
            <a:r>
              <a:rPr dirty="0" lang="en-US" spc="-2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observe</a:t>
            </a:r>
            <a:r>
              <a:rPr dirty="0" lang="en-US" spc="-6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that</a:t>
            </a:r>
            <a:r>
              <a:rPr dirty="0" lang="en-US" spc="-2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the</a:t>
            </a:r>
            <a:r>
              <a:rPr dirty="0" lang="en-US" spc="1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price</a:t>
            </a:r>
            <a:r>
              <a:rPr dirty="0" lang="en-US" spc="-1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range</a:t>
            </a:r>
            <a:r>
              <a:rPr dirty="0" lang="en-US" spc="-4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between</a:t>
            </a:r>
            <a:r>
              <a:rPr dirty="0" lang="en-US" spc="-8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0</a:t>
            </a:r>
            <a:r>
              <a:rPr dirty="0" lang="en-US" spc="3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to</a:t>
            </a:r>
            <a:r>
              <a:rPr dirty="0" lang="en-US" spc="-1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250</a:t>
            </a:r>
            <a:r>
              <a:rPr dirty="0" lang="en-US" spc="3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is</a:t>
            </a:r>
            <a:r>
              <a:rPr dirty="0" lang="en-US" spc="-1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the</a:t>
            </a:r>
            <a:r>
              <a:rPr dirty="0" lang="en-US" spc="-1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price</a:t>
            </a:r>
            <a:r>
              <a:rPr dirty="0" lang="en-US" spc="-3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which</a:t>
            </a:r>
            <a:r>
              <a:rPr dirty="0" lang="en-US" spc="1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25" sz="1800">
                <a:solidFill>
                  <a:srgbClr val="124f5c"/>
                </a:solidFill>
                <a:latin typeface="Microsoft Sans Serif"/>
              </a:rPr>
              <a:t>most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listings</a:t>
            </a:r>
            <a:r>
              <a:rPr dirty="0" lang="en-US" spc="-6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in</a:t>
            </a:r>
            <a:r>
              <a:rPr dirty="0" lang="en-US" spc="-5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New</a:t>
            </a:r>
            <a:r>
              <a:rPr dirty="0" lang="en-US" spc="1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York</a:t>
            </a:r>
            <a:r>
              <a:rPr dirty="0" lang="en-US" spc="1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offers</a:t>
            </a:r>
            <a:r>
              <a:rPr dirty="0" lang="en-US" spc="-1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for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their</a:t>
            </a:r>
            <a:r>
              <a:rPr dirty="0" lang="en-US" spc="-4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places.</a:t>
            </a:r>
            <a:endParaRPr dirty="0" lang="en-US" sz="1800">
              <a:solidFill>
                <a:srgbClr val="124f5c"/>
              </a:solidFill>
              <a:latin typeface="Microsoft Sans Serif"/>
            </a:endParaRPr>
          </a:p>
        </p:txBody>
      </p:sp>
      <p:pic>
        <p:nvPicPr>
          <p:cNvPr id="4" name="object 4">
            <a:extLst>
              <a:ext uri="{0A628A00-E52F-472B-A66C-2B163B73972C}">
                <a16:creationId xmlns:a16="http://schemas.microsoft.com/office/drawing/2010/main" id="{0E02C433-38E1-485A-B1D6-9840663525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545590" y="1289303"/>
            <a:ext cx="6592824" cy="2523744"/>
          </a:xfrm>
          <a:prstGeom prst="rect">
            <a:avLst/>
          </a:prstGeom>
          <a:noFill/>
        </p:spPr>
      </p:pic>
    </p:spTree>
    <p:extLst>
      <p:ext uri="{664493E2-4B3C-445B-87BD-7E084C1B6515}">
        <p14:creationId xmlns:p14="http://schemas.microsoft.com/office/powerpoint/2010/main" val="1675791767652"/>
      </p:ext>
    </p:extLst>
  </p:cSld>
  <p:clrMapOvr>
    <a:masterClrMapping/>
  </p:clrMapOvr>
</p:sld>
</file>

<file path=ppt/slides/slide1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6083A0DC-DA38-4042-89AC-754A6F1B4DF2}">
                <a16:creationId xmlns:a16="http://schemas.microsoft.com/office/drawing/2010/main" id="{0A0AA490-20BF-420A-87F1-E783F8E99C65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390245" y="507873"/>
            <a:ext cx="6212204" cy="453390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 lang="en-US" sz="2800">
                <a:latin typeface="Microsoft Sans Serif"/>
              </a:rPr>
              <a:t>Hosts</a:t>
            </a:r>
            <a:r>
              <a:rPr b="0" dirty="0" lang="en-US" spc="-15" sz="2800">
                <a:latin typeface="Microsoft Sans Serif"/>
              </a:rPr>
              <a:t> </a:t>
            </a:r>
            <a:r>
              <a:rPr b="0" dirty="0" lang="en-US" spc="-5" sz="2800">
                <a:latin typeface="Microsoft Sans Serif"/>
              </a:rPr>
              <a:t>who</a:t>
            </a:r>
            <a:r>
              <a:rPr b="0" dirty="0" lang="en-US" spc="45" sz="2800">
                <a:latin typeface="Microsoft Sans Serif"/>
              </a:rPr>
              <a:t> </a:t>
            </a:r>
            <a:r>
              <a:rPr b="0" dirty="0" lang="en-US" sz="2800">
                <a:latin typeface="Microsoft Sans Serif"/>
              </a:rPr>
              <a:t>got</a:t>
            </a:r>
            <a:r>
              <a:rPr b="0" dirty="0" lang="en-US" spc="35" sz="2800">
                <a:latin typeface="Microsoft Sans Serif"/>
              </a:rPr>
              <a:t> </a:t>
            </a:r>
            <a:r>
              <a:rPr b="0" dirty="0" lang="en-US" spc="-5" sz="2800">
                <a:latin typeface="Microsoft Sans Serif"/>
              </a:rPr>
              <a:t>more</a:t>
            </a:r>
            <a:r>
              <a:rPr b="0" dirty="0" lang="en-US" spc="45" sz="2800">
                <a:latin typeface="Microsoft Sans Serif"/>
              </a:rPr>
              <a:t> </a:t>
            </a:r>
            <a:r>
              <a:rPr b="0" dirty="0" lang="en-US" spc="-5" sz="2800">
                <a:latin typeface="Microsoft Sans Serif"/>
              </a:rPr>
              <a:t>number</a:t>
            </a:r>
            <a:r>
              <a:rPr b="0" dirty="0" lang="en-US" spc="70" sz="2800">
                <a:latin typeface="Microsoft Sans Serif"/>
              </a:rPr>
              <a:t> </a:t>
            </a:r>
            <a:r>
              <a:rPr b="0" dirty="0" lang="en-US" sz="2800">
                <a:latin typeface="Microsoft Sans Serif"/>
              </a:rPr>
              <a:t>of</a:t>
            </a:r>
            <a:r>
              <a:rPr b="0" dirty="0" lang="en-US" spc="35" sz="2800">
                <a:latin typeface="Microsoft Sans Serif"/>
              </a:rPr>
              <a:t> </a:t>
            </a:r>
            <a:r>
              <a:rPr b="0" dirty="0" lang="en-US" sz="2800">
                <a:latin typeface="Microsoft Sans Serif"/>
              </a:rPr>
              <a:t>reviews</a:t>
            </a:r>
            <a:endParaRPr b="0" dirty="0" lang="en-US" sz="2800">
              <a:latin typeface="Microsoft Sans Serif"/>
            </a:endParaRPr>
          </a:p>
        </p:txBody>
      </p:sp>
      <p:sp>
        <p:nvSpPr>
          <p:cNvPr id="3" name="object 3">
            <a:extLst>
              <a:ext uri="{C2E44697-785C-4119-972A-19B327B6893F}">
                <a16:creationId xmlns:a16="http://schemas.microsoft.com/office/drawing/2010/main" id="{A3180F2F-A1BD-45A6-9881-39CA9CE6EEAA}"/>
              </a:ext>
            </a:extLst>
          </p:cNvPr>
          <p:cNvSpPr txBox="1"/>
          <p:nvPr/>
        </p:nvSpPr>
        <p:spPr>
          <a:xfrm rot="0">
            <a:off x="685596" y="4325518"/>
            <a:ext cx="7315834" cy="299720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Dona</a:t>
            </a:r>
            <a:r>
              <a:rPr dirty="0" lang="en-US" spc="-1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is</a:t>
            </a:r>
            <a:r>
              <a:rPr dirty="0" lang="en-US" spc="1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the</a:t>
            </a:r>
            <a:r>
              <a:rPr dirty="0" lang="en-US" spc="1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host</a:t>
            </a:r>
            <a:r>
              <a:rPr dirty="0" lang="en-US" spc="-4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20" sz="1800">
                <a:solidFill>
                  <a:srgbClr val="124f5c"/>
                </a:solidFill>
                <a:latin typeface="Microsoft Sans Serif"/>
              </a:rPr>
              <a:t>who</a:t>
            </a:r>
            <a:r>
              <a:rPr dirty="0" lang="en-US" spc="8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got</a:t>
            </a:r>
            <a:r>
              <a:rPr dirty="0" lang="en-US" spc="-3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more</a:t>
            </a:r>
            <a:r>
              <a:rPr dirty="0" lang="en-US" spc="3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number</a:t>
            </a:r>
            <a:r>
              <a:rPr dirty="0" lang="en-US" spc="-5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of</a:t>
            </a:r>
            <a:r>
              <a:rPr dirty="0" lang="en-US" spc="3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reviews</a:t>
            </a:r>
            <a:r>
              <a:rPr dirty="0" lang="en-US" spc="-2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throughout</a:t>
            </a:r>
            <a:r>
              <a:rPr dirty="0" lang="en-US" spc="-3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New</a:t>
            </a:r>
            <a:r>
              <a:rPr dirty="0" lang="en-US" spc="3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York.</a:t>
            </a:r>
            <a:endParaRPr dirty="0" lang="en-US" sz="1800">
              <a:solidFill>
                <a:srgbClr val="124f5c"/>
              </a:solidFill>
              <a:latin typeface="Microsoft Sans Serif"/>
            </a:endParaRPr>
          </a:p>
        </p:txBody>
      </p:sp>
      <p:pic>
        <p:nvPicPr>
          <p:cNvPr id="4" name="object 4">
            <a:extLst>
              <a:ext uri="{22DA2C82-367A-4915-99F1-2530BA6B8F9E}">
                <a16:creationId xmlns:a16="http://schemas.microsoft.com/office/drawing/2010/main" id="{FBF9A41F-5DB5-41AF-9D90-EE07052C9B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353568" y="1277111"/>
            <a:ext cx="8180832" cy="2011680"/>
          </a:xfrm>
          <a:prstGeom prst="rect">
            <a:avLst/>
          </a:prstGeom>
          <a:noFill/>
        </p:spPr>
      </p:pic>
      <p:pic>
        <p:nvPicPr>
          <p:cNvPr id="5" name="object 5">
            <a:extLst>
              <a:ext uri="{8A4F965A-C572-4D98-BB09-A28985BC86E6}">
                <a16:creationId xmlns:a16="http://schemas.microsoft.com/office/drawing/2010/main" id="{4E2BF1F2-991B-405C-A6AC-2DB8D2177CA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0">
            <a:off x="76200" y="3410711"/>
            <a:ext cx="8991600" cy="750469"/>
          </a:xfrm>
          <a:prstGeom prst="rect">
            <a:avLst/>
          </a:prstGeom>
          <a:noFill/>
        </p:spPr>
      </p:pic>
    </p:spTree>
    <p:extLst>
      <p:ext uri="{5C86518E-D226-4191-B8F0-4D26A1736821}">
        <p14:creationId xmlns:p14="http://schemas.microsoft.com/office/powerpoint/2010/main" val="1675791767655"/>
      </p:ext>
    </p:extLst>
  </p:cSld>
  <p:clrMapOvr>
    <a:masterClrMapping/>
  </p:clrMapOvr>
</p:sld>
</file>

<file path=ppt/slides/slide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85D1C443-315D-4FCE-89F1-AEE58886FAE1}">
                <a16:creationId xmlns:a16="http://schemas.microsoft.com/office/drawing/2010/main" id="{8405CEAC-91B0-4A8B-8A2B-A8CEB3892A29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390245" y="507873"/>
            <a:ext cx="1274444" cy="453390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 lang="en-US" spc="-10" sz="2800">
                <a:latin typeface="Microsoft Sans Serif"/>
              </a:rPr>
              <a:t>C</a:t>
            </a:r>
            <a:r>
              <a:rPr b="0" dirty="0" lang="en-US" spc="-5" sz="2800">
                <a:latin typeface="Microsoft Sans Serif"/>
              </a:rPr>
              <a:t>on</a:t>
            </a:r>
            <a:r>
              <a:rPr b="0" dirty="0" lang="en-US" spc="10" sz="2800">
                <a:latin typeface="Microsoft Sans Serif"/>
              </a:rPr>
              <a:t>t</a:t>
            </a:r>
            <a:r>
              <a:rPr b="0" dirty="0" lang="en-US" spc="-5" sz="2800">
                <a:latin typeface="Microsoft Sans Serif"/>
              </a:rPr>
              <a:t>en</a:t>
            </a:r>
            <a:r>
              <a:rPr b="0" dirty="0" lang="en-US" sz="2800">
                <a:latin typeface="Microsoft Sans Serif"/>
              </a:rPr>
              <a:t>t</a:t>
            </a:r>
            <a:endParaRPr b="0" dirty="0" lang="en-US" sz="2800">
              <a:latin typeface="Microsoft Sans Serif"/>
            </a:endParaRPr>
          </a:p>
        </p:txBody>
      </p:sp>
      <p:sp>
        <p:nvSpPr>
          <p:cNvPr id="3" name="object 3">
            <a:extLst>
              <a:ext uri="{2766ABE7-CB50-40AE-B86B-40C59A9081B8}">
                <a16:creationId xmlns:a16="http://schemas.microsoft.com/office/drawing/2010/main" id="{6633F4D9-1468-402D-8D85-C37A0A7F319E}"/>
              </a:ext>
            </a:extLst>
          </p:cNvPr>
          <p:cNvSpPr txBox="1"/>
          <p:nvPr/>
        </p:nvSpPr>
        <p:spPr>
          <a:xfrm rot="0">
            <a:off x="504545" y="1512927"/>
            <a:ext cx="2551430" cy="2943860"/>
          </a:xfrm>
          <a:prstGeom prst="rect">
            <a:avLst/>
          </a:prstGeom>
        </p:spPr>
        <p:txBody>
          <a:bodyPr bIns="0" lIns="0" rIns="0" rtlCol="0" tIns="52068" vert="horz" wrap="square">
            <a:spAutoFit/>
          </a:bodyPr>
          <a:lstStyle/>
          <a:p>
            <a:pPr indent="-344805" marL="356870">
              <a:lnSpc>
                <a:spcPct val="100000"/>
              </a:lnSpc>
              <a:spcBef>
                <a:spcPts val="409"/>
              </a:spcBef>
              <a:buClr>
                <a:srgbClr val="cc0000"/>
              </a:buClr>
              <a:buFont typeface="Wingdings"/>
              <a:buChar char=""/>
            </a:pP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Team</a:t>
            </a:r>
            <a:r>
              <a:rPr dirty="0" lang="en-US" spc="-7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information</a:t>
            </a:r>
          </a:p>
          <a:p>
            <a:pPr indent="-344805" marL="356870">
              <a:lnSpc>
                <a:spcPct val="100000"/>
              </a:lnSpc>
              <a:spcBef>
                <a:spcPts val="310"/>
              </a:spcBef>
              <a:buClr>
                <a:srgbClr val="cc0000"/>
              </a:buClr>
              <a:buFont typeface="Wingdings"/>
              <a:buChar char=""/>
            </a:pP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Problem</a:t>
            </a:r>
            <a:r>
              <a:rPr dirty="0" lang="en-US" spc="-10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s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a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e</a:t>
            </a:r>
            <a:r>
              <a:rPr dirty="0" lang="en-US" spc="-15" sz="1800">
                <a:solidFill>
                  <a:srgbClr val="124f5c"/>
                </a:solidFill>
                <a:latin typeface="Microsoft Sans Serif"/>
              </a:rPr>
              <a:t>m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ent</a:t>
            </a:r>
          </a:p>
          <a:p>
            <a:pPr indent="-344805" marL="356870">
              <a:lnSpc>
                <a:spcPct val="100000"/>
              </a:lnSpc>
              <a:spcBef>
                <a:spcPts val="290"/>
              </a:spcBef>
              <a:buClr>
                <a:srgbClr val="cc0000"/>
              </a:buClr>
              <a:buFont typeface="Wingdings"/>
              <a:buChar char=""/>
            </a:pP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Objective</a:t>
            </a:r>
          </a:p>
          <a:p>
            <a:pPr indent="-344805" marL="356870">
              <a:lnSpc>
                <a:spcPct val="100000"/>
              </a:lnSpc>
              <a:spcBef>
                <a:spcPts val="310"/>
              </a:spcBef>
              <a:buClr>
                <a:srgbClr val="cc0000"/>
              </a:buClr>
              <a:buFont typeface="Wingdings"/>
              <a:buChar char=""/>
            </a:pP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Data</a:t>
            </a:r>
            <a:r>
              <a:rPr dirty="0" lang="en-US" spc="-7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25" sz="1800">
                <a:solidFill>
                  <a:srgbClr val="124f5c"/>
                </a:solidFill>
                <a:latin typeface="Microsoft Sans Serif"/>
              </a:rPr>
              <a:t>summary</a:t>
            </a:r>
          </a:p>
          <a:p>
            <a:pPr indent="-344805" marL="356870">
              <a:lnSpc>
                <a:spcPts val="2120"/>
              </a:lnSpc>
              <a:spcBef>
                <a:spcPts val="195"/>
              </a:spcBef>
              <a:buClr>
                <a:srgbClr val="cc0000"/>
              </a:buClr>
              <a:buFont typeface="Wingdings"/>
              <a:buChar char=""/>
            </a:pP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A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na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l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y</a:t>
            </a:r>
            <a:r>
              <a:rPr dirty="0" lang="en-US" spc="10" sz="1800">
                <a:solidFill>
                  <a:srgbClr val="124f5c"/>
                </a:solidFill>
                <a:latin typeface="Microsoft Sans Serif"/>
              </a:rPr>
              <a:t>s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is</a:t>
            </a:r>
            <a:r>
              <a:rPr dirty="0" lang="en-US" spc="-10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ba</a:t>
            </a:r>
            <a:r>
              <a:rPr dirty="0" lang="en-US" spc="10" sz="1800">
                <a:solidFill>
                  <a:srgbClr val="124f5c"/>
                </a:solidFill>
                <a:latin typeface="Microsoft Sans Serif"/>
              </a:rPr>
              <a:t>s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e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d</a:t>
            </a:r>
            <a:r>
              <a:rPr dirty="0" lang="en-US" spc="-5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on:</a:t>
            </a:r>
          </a:p>
          <a:p>
            <a:pPr indent="-317499" lvl="1" marL="814069">
              <a:lnSpc>
                <a:spcPts val="1639"/>
              </a:lnSpc>
              <a:buClr>
                <a:srgbClr val="cc0000"/>
              </a:buClr>
              <a:buFont typeface="Wingdings"/>
              <a:buChar char=""/>
            </a:pPr>
            <a:r>
              <a:rPr dirty="0" lang="en-US" spc="-15" sz="1400">
                <a:solidFill>
                  <a:srgbClr val="124f5c"/>
                </a:solidFill>
                <a:latin typeface="Microsoft Sans Serif"/>
              </a:rPr>
              <a:t>Neighborhood</a:t>
            </a:r>
            <a:r>
              <a:rPr dirty="0" lang="en-US" spc="-45" sz="14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15" sz="1400">
                <a:solidFill>
                  <a:srgbClr val="124f5c"/>
                </a:solidFill>
                <a:latin typeface="Microsoft Sans Serif"/>
              </a:rPr>
              <a:t>group</a:t>
            </a:r>
          </a:p>
          <a:p>
            <a:pPr indent="-317499" lvl="1" marL="814069">
              <a:lnSpc>
                <a:spcPct val="100000"/>
              </a:lnSpc>
              <a:spcBef>
                <a:spcPts val="30"/>
              </a:spcBef>
              <a:buClr>
                <a:srgbClr val="cc0000"/>
              </a:buClr>
              <a:buFont typeface="Wingdings"/>
              <a:buChar char=""/>
            </a:pPr>
            <a:r>
              <a:rPr dirty="0" lang="en-US" spc="-10" sz="1400">
                <a:solidFill>
                  <a:srgbClr val="124f5c"/>
                </a:solidFill>
                <a:latin typeface="Microsoft Sans Serif"/>
              </a:rPr>
              <a:t>Price</a:t>
            </a:r>
          </a:p>
          <a:p>
            <a:pPr indent="-317499" lvl="1" marL="814069">
              <a:lnSpc>
                <a:spcPts val="1635"/>
              </a:lnSpc>
              <a:spcBef>
                <a:spcPts val="120"/>
              </a:spcBef>
              <a:buClr>
                <a:srgbClr val="cc0000"/>
              </a:buClr>
              <a:buFont typeface="Wingdings"/>
              <a:buChar char=""/>
            </a:pPr>
            <a:r>
              <a:rPr dirty="0" lang="en-US" spc="-10" sz="1400">
                <a:solidFill>
                  <a:srgbClr val="124f5c"/>
                </a:solidFill>
                <a:latin typeface="Microsoft Sans Serif"/>
              </a:rPr>
              <a:t>R</a:t>
            </a:r>
            <a:r>
              <a:rPr dirty="0" lang="en-US" spc="-15" sz="1400">
                <a:solidFill>
                  <a:srgbClr val="124f5c"/>
                </a:solidFill>
                <a:latin typeface="Microsoft Sans Serif"/>
              </a:rPr>
              <a:t>oo</a:t>
            </a:r>
            <a:r>
              <a:rPr dirty="0" lang="en-US" spc="-5" sz="1400">
                <a:solidFill>
                  <a:srgbClr val="124f5c"/>
                </a:solidFill>
                <a:latin typeface="Microsoft Sans Serif"/>
              </a:rPr>
              <a:t>m</a:t>
            </a:r>
            <a:r>
              <a:rPr dirty="0" lang="en-US" spc="-50" sz="14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400">
                <a:solidFill>
                  <a:srgbClr val="124f5c"/>
                </a:solidFill>
                <a:latin typeface="Microsoft Sans Serif"/>
              </a:rPr>
              <a:t>ty</a:t>
            </a:r>
            <a:r>
              <a:rPr dirty="0" lang="en-US" spc="-15" sz="1400">
                <a:solidFill>
                  <a:srgbClr val="124f5c"/>
                </a:solidFill>
                <a:latin typeface="Microsoft Sans Serif"/>
              </a:rPr>
              <a:t>pe</a:t>
            </a:r>
            <a:r>
              <a:rPr dirty="0" lang="en-US" spc="-5" sz="1400">
                <a:solidFill>
                  <a:srgbClr val="124f5c"/>
                </a:solidFill>
                <a:latin typeface="Microsoft Sans Serif"/>
              </a:rPr>
              <a:t>s</a:t>
            </a:r>
          </a:p>
          <a:p>
            <a:pPr indent="-317499" lvl="1" marL="814069">
              <a:lnSpc>
                <a:spcPts val="1635"/>
              </a:lnSpc>
              <a:buClr>
                <a:srgbClr val="cc0000"/>
              </a:buClr>
              <a:buFont typeface="Wingdings"/>
              <a:buChar char=""/>
            </a:pPr>
            <a:r>
              <a:rPr dirty="0" lang="en-US" spc="-15" sz="1400">
                <a:solidFill>
                  <a:srgbClr val="124f5c"/>
                </a:solidFill>
                <a:latin typeface="Microsoft Sans Serif"/>
              </a:rPr>
              <a:t>Number </a:t>
            </a:r>
            <a:r>
              <a:rPr dirty="0" lang="en-US" spc="-10" sz="1400">
                <a:solidFill>
                  <a:srgbClr val="124f5c"/>
                </a:solidFill>
                <a:latin typeface="Microsoft Sans Serif"/>
              </a:rPr>
              <a:t>of</a:t>
            </a:r>
            <a:r>
              <a:rPr dirty="0" lang="en-US" spc="-30" sz="14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15" sz="1400">
                <a:solidFill>
                  <a:srgbClr val="124f5c"/>
                </a:solidFill>
                <a:latin typeface="Microsoft Sans Serif"/>
              </a:rPr>
              <a:t>reviews</a:t>
            </a:r>
          </a:p>
          <a:p>
            <a:pPr indent="-317499" lvl="1" marL="814069">
              <a:lnSpc>
                <a:spcPct val="100000"/>
              </a:lnSpc>
              <a:buClr>
                <a:srgbClr val="cc0000"/>
              </a:buClr>
              <a:buFont typeface="Wingdings"/>
              <a:buChar char=""/>
            </a:pPr>
            <a:r>
              <a:rPr dirty="0" lang="en-US" spc="-15" sz="1400">
                <a:solidFill>
                  <a:srgbClr val="124f5c"/>
                </a:solidFill>
                <a:latin typeface="Microsoft Sans Serif"/>
              </a:rPr>
              <a:t>Longitude</a:t>
            </a:r>
            <a:r>
              <a:rPr dirty="0" lang="en-US" spc="-30" sz="14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15" sz="1400">
                <a:solidFill>
                  <a:srgbClr val="124f5c"/>
                </a:solidFill>
                <a:latin typeface="Microsoft Sans Serif"/>
              </a:rPr>
              <a:t>and</a:t>
            </a:r>
            <a:r>
              <a:rPr dirty="0" lang="en-US" spc="-30" sz="14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15" sz="1400">
                <a:solidFill>
                  <a:srgbClr val="124f5c"/>
                </a:solidFill>
                <a:latin typeface="Microsoft Sans Serif"/>
              </a:rPr>
              <a:t>latitude</a:t>
            </a:r>
          </a:p>
          <a:p>
            <a:pPr indent="-344805" marL="356870">
              <a:lnSpc>
                <a:spcPct val="100000"/>
              </a:lnSpc>
              <a:spcBef>
                <a:spcPts val="225"/>
              </a:spcBef>
              <a:buClr>
                <a:srgbClr val="cc0000"/>
              </a:buClr>
              <a:buFont typeface="Wingdings"/>
              <a:buChar char=""/>
            </a:pP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Conclusion</a:t>
            </a:r>
            <a:endParaRPr dirty="0" lang="en-US" sz="1800">
              <a:solidFill>
                <a:srgbClr val="124f5c"/>
              </a:solidFill>
              <a:latin typeface="Microsoft Sans Serif"/>
            </a:endParaRPr>
          </a:p>
        </p:txBody>
      </p:sp>
    </p:spTree>
    <p:extLst>
      <p:ext uri="{EBC03311-059B-43AE-9E2C-66892E14EDC4}">
        <p14:creationId xmlns:p14="http://schemas.microsoft.com/office/powerpoint/2010/main" val="1675791767601"/>
      </p:ext>
    </p:extLst>
  </p:cSld>
  <p:clrMapOvr>
    <a:masterClrMapping/>
  </p:clrMapOvr>
</p:sld>
</file>

<file path=ppt/slides/slide2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643FB177-8523-4BE3-A4BB-3141C1CF1DF8}">
                <a16:creationId xmlns:a16="http://schemas.microsoft.com/office/drawing/2010/main" id="{E48A3110-2F8F-4E40-AA5C-C6AB8A6294F6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390245" y="507873"/>
            <a:ext cx="6380480" cy="453390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 lang="en-US" spc="-5" sz="2800">
                <a:latin typeface="Microsoft Sans Serif"/>
              </a:rPr>
              <a:t>Famous</a:t>
            </a:r>
            <a:r>
              <a:rPr b="0" dirty="0" lang="en-US" spc="50" sz="2800">
                <a:latin typeface="Microsoft Sans Serif"/>
              </a:rPr>
              <a:t> </a:t>
            </a:r>
            <a:r>
              <a:rPr b="0" dirty="0" lang="en-US" sz="2800">
                <a:latin typeface="Microsoft Sans Serif"/>
              </a:rPr>
              <a:t>host</a:t>
            </a:r>
            <a:r>
              <a:rPr b="0" dirty="0" lang="en-US" spc="35" sz="2800">
                <a:latin typeface="Microsoft Sans Serif"/>
              </a:rPr>
              <a:t> </a:t>
            </a:r>
            <a:r>
              <a:rPr b="0" dirty="0" lang="en-US" sz="2800">
                <a:latin typeface="Microsoft Sans Serif"/>
              </a:rPr>
              <a:t>/</a:t>
            </a:r>
            <a:r>
              <a:rPr b="0" dirty="0" lang="en-US" spc="10" sz="2800">
                <a:latin typeface="Microsoft Sans Serif"/>
              </a:rPr>
              <a:t> </a:t>
            </a:r>
            <a:r>
              <a:rPr b="0" dirty="0" lang="en-US" sz="2800">
                <a:latin typeface="Microsoft Sans Serif"/>
              </a:rPr>
              <a:t>host</a:t>
            </a:r>
            <a:r>
              <a:rPr b="0" dirty="0" lang="en-US" spc="5" sz="2800">
                <a:latin typeface="Microsoft Sans Serif"/>
              </a:rPr>
              <a:t> </a:t>
            </a:r>
            <a:r>
              <a:rPr b="0" dirty="0" lang="en-US" sz="2800">
                <a:latin typeface="Microsoft Sans Serif"/>
              </a:rPr>
              <a:t>with </a:t>
            </a:r>
            <a:r>
              <a:rPr b="0" dirty="0" lang="en-US" spc="-5" sz="2800">
                <a:latin typeface="Microsoft Sans Serif"/>
              </a:rPr>
              <a:t>more</a:t>
            </a:r>
            <a:r>
              <a:rPr b="0" dirty="0" lang="en-US" spc="45" sz="2800">
                <a:latin typeface="Microsoft Sans Serif"/>
              </a:rPr>
              <a:t> </a:t>
            </a:r>
            <a:r>
              <a:rPr b="0" dirty="0" lang="en-US" spc="-5" sz="2800">
                <a:latin typeface="Microsoft Sans Serif"/>
              </a:rPr>
              <a:t>properties</a:t>
            </a:r>
            <a:endParaRPr b="0" dirty="0" lang="en-US" spc="-5" sz="2800">
              <a:latin typeface="Microsoft Sans Serif"/>
            </a:endParaRPr>
          </a:p>
        </p:txBody>
      </p:sp>
      <p:sp>
        <p:nvSpPr>
          <p:cNvPr id="3" name="object 3">
            <a:extLst>
              <a:ext uri="{FB475ED5-CEA7-428D-8419-761A4857569A}">
                <a16:creationId xmlns:a16="http://schemas.microsoft.com/office/drawing/2010/main" id="{7AA0C5D3-BE83-44FD-9613-FD228BA7B491}"/>
              </a:ext>
            </a:extLst>
          </p:cNvPr>
          <p:cNvSpPr txBox="1"/>
          <p:nvPr/>
        </p:nvSpPr>
        <p:spPr>
          <a:xfrm rot="0">
            <a:off x="6627114" y="1496060"/>
            <a:ext cx="2419985" cy="1765935"/>
          </a:xfrm>
          <a:prstGeom prst="rect">
            <a:avLst/>
          </a:prstGeom>
        </p:spPr>
        <p:txBody>
          <a:bodyPr bIns="0" lIns="0" rIns="0" rtlCol="0" tIns="11430" vert="horz" wrap="square">
            <a:spAutoFit/>
          </a:bodyPr>
          <a:lstStyle/>
          <a:p>
            <a:pPr algn="r" marR="109220">
              <a:lnSpc>
                <a:spcPct val="100000"/>
              </a:lnSpc>
              <a:spcBef>
                <a:spcPts val="90"/>
              </a:spcBef>
            </a:pPr>
            <a:r>
              <a:rPr dirty="0" lang="en-US" spc="5" sz="1400">
                <a:solidFill>
                  <a:srgbClr val="124f5c"/>
                </a:solidFill>
                <a:latin typeface="Microsoft Sans Serif"/>
              </a:rPr>
              <a:t>We</a:t>
            </a:r>
            <a:r>
              <a:rPr dirty="0" lang="en-US" spc="-30" sz="14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10" sz="1400">
                <a:solidFill>
                  <a:srgbClr val="124f5c"/>
                </a:solidFill>
                <a:latin typeface="Microsoft Sans Serif"/>
              </a:rPr>
              <a:t>can</a:t>
            </a:r>
            <a:r>
              <a:rPr dirty="0" lang="en-US" spc="-25" sz="14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10" sz="1400">
                <a:solidFill>
                  <a:srgbClr val="124f5c"/>
                </a:solidFill>
                <a:latin typeface="Microsoft Sans Serif"/>
              </a:rPr>
              <a:t>see</a:t>
            </a:r>
            <a:r>
              <a:rPr dirty="0" lang="en-US" spc="20" sz="14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10" sz="1400">
                <a:solidFill>
                  <a:srgbClr val="124f5c"/>
                </a:solidFill>
                <a:latin typeface="Microsoft Sans Serif"/>
              </a:rPr>
              <a:t>the</a:t>
            </a:r>
            <a:r>
              <a:rPr dirty="0" lang="en-US" spc="-50" sz="14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10" sz="1400">
                <a:solidFill>
                  <a:srgbClr val="124f5c"/>
                </a:solidFill>
                <a:latin typeface="Microsoft Sans Serif"/>
              </a:rPr>
              <a:t>list</a:t>
            </a:r>
            <a:r>
              <a:rPr dirty="0" lang="en-US" spc="25" sz="14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10" sz="1400">
                <a:solidFill>
                  <a:srgbClr val="124f5c"/>
                </a:solidFill>
                <a:latin typeface="Microsoft Sans Serif"/>
              </a:rPr>
              <a:t>of</a:t>
            </a:r>
            <a:r>
              <a:rPr dirty="0" lang="en-US" spc="-20" sz="14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10" sz="1400">
                <a:solidFill>
                  <a:srgbClr val="124f5c"/>
                </a:solidFill>
                <a:latin typeface="Microsoft Sans Serif"/>
              </a:rPr>
              <a:t>hosts</a:t>
            </a:r>
          </a:p>
          <a:p>
            <a:pPr algn="r" marR="55880">
              <a:lnSpc>
                <a:spcPct val="100000"/>
              </a:lnSpc>
              <a:spcBef>
                <a:spcPts val="985"/>
              </a:spcBef>
            </a:pPr>
            <a:r>
              <a:rPr dirty="0" lang="en-US" spc="-10" sz="1400">
                <a:solidFill>
                  <a:srgbClr val="124f5c"/>
                </a:solidFill>
                <a:latin typeface="Microsoft Sans Serif"/>
              </a:rPr>
              <a:t>id </a:t>
            </a:r>
            <a:r>
              <a:rPr dirty="0" lang="en-US" spc="5" sz="1400">
                <a:solidFill>
                  <a:srgbClr val="124f5c"/>
                </a:solidFill>
                <a:latin typeface="Microsoft Sans Serif"/>
              </a:rPr>
              <a:t>who</a:t>
            </a:r>
            <a:r>
              <a:rPr dirty="0" lang="en-US" spc="-25" sz="14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10" sz="1400">
                <a:solidFill>
                  <a:srgbClr val="124f5c"/>
                </a:solidFill>
                <a:latin typeface="Microsoft Sans Serif"/>
              </a:rPr>
              <a:t>possess</a:t>
            </a:r>
            <a:r>
              <a:rPr dirty="0" lang="en-US" spc="-40" sz="14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15" sz="1400">
                <a:solidFill>
                  <a:srgbClr val="124f5c"/>
                </a:solidFill>
                <a:latin typeface="Microsoft Sans Serif"/>
              </a:rPr>
              <a:t>more</a:t>
            </a:r>
            <a:r>
              <a:rPr dirty="0" lang="en-US" spc="-10" sz="14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15" sz="1400">
                <a:solidFill>
                  <a:srgbClr val="124f5c"/>
                </a:solidFill>
                <a:latin typeface="Microsoft Sans Serif"/>
              </a:rPr>
              <a:t>number</a:t>
            </a:r>
            <a:r>
              <a:rPr dirty="0" lang="en-US" sz="1400">
                <a:solidFill>
                  <a:srgbClr val="124f5c"/>
                </a:solidFill>
                <a:latin typeface="Microsoft Sans Serif"/>
              </a:rPr>
              <a:t> 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dirty="0" lang="en-US" sz="1250">
                <a:latin typeface="Microsoft Sans Serif"/>
              </a:rPr>
              <a:t/>
            </a:r>
          </a:p>
          <a:p>
            <a:pPr algn="r" marR="5080">
              <a:lnSpc>
                <a:spcPct val="100000"/>
              </a:lnSpc>
            </a:pPr>
            <a:r>
              <a:rPr dirty="0" lang="en-US" spc="-10" sz="1400">
                <a:solidFill>
                  <a:srgbClr val="124f5c"/>
                </a:solidFill>
                <a:latin typeface="Microsoft Sans Serif"/>
              </a:rPr>
              <a:t>of</a:t>
            </a:r>
            <a:r>
              <a:rPr dirty="0" lang="en-US" spc="-5" sz="14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15" sz="1400">
                <a:solidFill>
                  <a:srgbClr val="124f5c"/>
                </a:solidFill>
                <a:latin typeface="Microsoft Sans Serif"/>
              </a:rPr>
              <a:t>properties</a:t>
            </a:r>
            <a:r>
              <a:rPr dirty="0" lang="en-US" spc="-25" sz="14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10" sz="1400">
                <a:solidFill>
                  <a:srgbClr val="124f5c"/>
                </a:solidFill>
                <a:latin typeface="Microsoft Sans Serif"/>
              </a:rPr>
              <a:t>in</a:t>
            </a:r>
            <a:r>
              <a:rPr dirty="0" lang="en-US" sz="14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10" sz="1400">
                <a:solidFill>
                  <a:srgbClr val="124f5c"/>
                </a:solidFill>
                <a:latin typeface="Microsoft Sans Serif"/>
              </a:rPr>
              <a:t>New</a:t>
            </a:r>
            <a:r>
              <a:rPr dirty="0" lang="en-US" spc="25" sz="14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15" sz="1400">
                <a:solidFill>
                  <a:srgbClr val="124f5c"/>
                </a:solidFill>
                <a:latin typeface="Microsoft Sans Serif"/>
              </a:rPr>
              <a:t>York.</a:t>
            </a:r>
            <a:r>
              <a:rPr dirty="0" lang="en-US" spc="30" sz="14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400">
                <a:solidFill>
                  <a:srgbClr val="124f5c"/>
                </a:solidFill>
                <a:latin typeface="Microsoft Sans Serif"/>
              </a:rPr>
              <a:t> 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lang="en-US" sz="1250">
                <a:latin typeface="Microsoft Sans Serif"/>
              </a:rPr>
              <a:t/>
            </a:r>
          </a:p>
          <a:p>
            <a:pPr algn="r" marR="56515">
              <a:lnSpc>
                <a:spcPct val="100000"/>
              </a:lnSpc>
            </a:pPr>
            <a:r>
              <a:rPr dirty="0" lang="en-US" spc="-15" sz="1400">
                <a:solidFill>
                  <a:srgbClr val="124f5c"/>
                </a:solidFill>
                <a:latin typeface="Microsoft Sans Serif"/>
              </a:rPr>
              <a:t>The</a:t>
            </a:r>
            <a:r>
              <a:rPr dirty="0" lang="en-US" spc="-25" sz="14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15" sz="1400">
                <a:solidFill>
                  <a:srgbClr val="124f5c"/>
                </a:solidFill>
                <a:latin typeface="Microsoft Sans Serif"/>
              </a:rPr>
              <a:t>maximum</a:t>
            </a:r>
            <a:r>
              <a:rPr dirty="0" lang="en-US" spc="40" sz="14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10" sz="1400">
                <a:solidFill>
                  <a:srgbClr val="124f5c"/>
                </a:solidFill>
                <a:latin typeface="Microsoft Sans Serif"/>
              </a:rPr>
              <a:t>listings</a:t>
            </a:r>
            <a:r>
              <a:rPr dirty="0" lang="en-US" spc="60" sz="14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15" sz="1400">
                <a:solidFill>
                  <a:srgbClr val="124f5c"/>
                </a:solidFill>
                <a:latin typeface="Microsoft Sans Serif"/>
              </a:rPr>
              <a:t>are</a:t>
            </a:r>
            <a:r>
              <a:rPr dirty="0" lang="en-US" sz="1400">
                <a:solidFill>
                  <a:srgbClr val="124f5c"/>
                </a:solidFill>
                <a:latin typeface="Microsoft Sans Serif"/>
              </a:rPr>
              <a:t> 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lang="en-US" sz="1250">
                <a:latin typeface="Microsoft Sans Serif"/>
              </a:rPr>
              <a:t/>
            </a:r>
          </a:p>
          <a:p>
            <a:pPr marL="40004">
              <a:lnSpc>
                <a:spcPct val="100000"/>
              </a:lnSpc>
            </a:pPr>
            <a:r>
              <a:rPr dirty="0" lang="en-US" spc="-5" sz="1400">
                <a:solidFill>
                  <a:srgbClr val="124f5c"/>
                </a:solidFill>
                <a:latin typeface="Microsoft Sans Serif"/>
              </a:rPr>
              <a:t>offered</a:t>
            </a:r>
            <a:r>
              <a:rPr dirty="0" lang="en-US" spc="-85" sz="14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10" sz="1400">
                <a:solidFill>
                  <a:srgbClr val="124f5c"/>
                </a:solidFill>
                <a:latin typeface="Microsoft Sans Serif"/>
              </a:rPr>
              <a:t>by</a:t>
            </a:r>
            <a:r>
              <a:rPr dirty="0" lang="en-US" spc="-5" sz="14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15" sz="1400">
                <a:solidFill>
                  <a:srgbClr val="124f5c"/>
                </a:solidFill>
                <a:latin typeface="Microsoft Sans Serif"/>
              </a:rPr>
              <a:t>host</a:t>
            </a:r>
            <a:r>
              <a:rPr dirty="0" lang="en-US" spc="15" sz="14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10" sz="1400">
                <a:solidFill>
                  <a:srgbClr val="124f5c"/>
                </a:solidFill>
                <a:latin typeface="Microsoft Sans Serif"/>
              </a:rPr>
              <a:t>id</a:t>
            </a:r>
            <a:r>
              <a:rPr dirty="0" lang="en-US" spc="-5" sz="14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15" sz="1400">
                <a:solidFill>
                  <a:srgbClr val="124f5c"/>
                </a:solidFill>
                <a:latin typeface="Microsoft Sans Serif"/>
              </a:rPr>
              <a:t>219517861</a:t>
            </a:r>
            <a:endParaRPr dirty="0" lang="en-US" spc="-15" sz="1400">
              <a:solidFill>
                <a:srgbClr val="124f5c"/>
              </a:solidFill>
              <a:latin typeface="Microsoft Sans Serif"/>
            </a:endParaRPr>
          </a:p>
        </p:txBody>
      </p:sp>
      <p:sp>
        <p:nvSpPr>
          <p:cNvPr id="4" name="object 4">
            <a:extLst>
              <a:ext uri="{0BCA9719-7962-4134-857F-03F9E8D318EE}">
                <a16:creationId xmlns:a16="http://schemas.microsoft.com/office/drawing/2010/main" id="{CD3CD437-CBE8-41DC-9D5C-E3E829642EBE}"/>
              </a:ext>
            </a:extLst>
          </p:cNvPr>
          <p:cNvSpPr txBox="1"/>
          <p:nvPr/>
        </p:nvSpPr>
        <p:spPr>
          <a:xfrm rot="0">
            <a:off x="5042408" y="3877157"/>
            <a:ext cx="3901440" cy="640714"/>
          </a:xfrm>
          <a:prstGeom prst="rect">
            <a:avLst/>
          </a:prstGeom>
        </p:spPr>
        <p:txBody>
          <a:bodyPr bIns="0" lIns="0" rIns="0" rtlCol="0" tIns="11430" vert="horz" wrap="square">
            <a:spAutoFit/>
          </a:bodyPr>
          <a:lstStyle/>
          <a:p>
            <a:pPr algn="r" marR="14604">
              <a:lnSpc>
                <a:spcPct val="100000"/>
              </a:lnSpc>
              <a:spcBef>
                <a:spcPts val="90"/>
              </a:spcBef>
            </a:pPr>
            <a:r>
              <a:rPr dirty="0" lang="en-US" spc="5" sz="1400">
                <a:solidFill>
                  <a:srgbClr val="124f5c"/>
                </a:solidFill>
                <a:latin typeface="Microsoft Sans Serif"/>
              </a:rPr>
              <a:t>We</a:t>
            </a:r>
            <a:r>
              <a:rPr dirty="0" lang="en-US" spc="-20" sz="14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10" sz="1400">
                <a:solidFill>
                  <a:srgbClr val="124f5c"/>
                </a:solidFill>
                <a:latin typeface="Microsoft Sans Serif"/>
              </a:rPr>
              <a:t>can</a:t>
            </a:r>
            <a:r>
              <a:rPr dirty="0" lang="en-US" spc="5" sz="14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10" sz="1400">
                <a:solidFill>
                  <a:srgbClr val="124f5c"/>
                </a:solidFill>
                <a:latin typeface="Microsoft Sans Serif"/>
              </a:rPr>
              <a:t>see</a:t>
            </a:r>
            <a:r>
              <a:rPr dirty="0" lang="en-US" spc="25" sz="14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10" sz="1400">
                <a:solidFill>
                  <a:srgbClr val="124f5c"/>
                </a:solidFill>
                <a:latin typeface="Microsoft Sans Serif"/>
              </a:rPr>
              <a:t>that</a:t>
            </a:r>
            <a:r>
              <a:rPr dirty="0" lang="en-US" spc="5" sz="14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10" sz="1400">
                <a:solidFill>
                  <a:srgbClr val="124f5c"/>
                </a:solidFill>
                <a:latin typeface="Microsoft Sans Serif"/>
              </a:rPr>
              <a:t>the</a:t>
            </a:r>
            <a:r>
              <a:rPr dirty="0" lang="en-US" spc="10" sz="14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10" sz="1400">
                <a:solidFill>
                  <a:srgbClr val="124f5c"/>
                </a:solidFill>
                <a:latin typeface="Microsoft Sans Serif"/>
              </a:rPr>
              <a:t>host</a:t>
            </a:r>
            <a:r>
              <a:rPr dirty="0" lang="en-US" spc="5" sz="14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10" sz="1400">
                <a:solidFill>
                  <a:srgbClr val="124f5c"/>
                </a:solidFill>
                <a:latin typeface="Microsoft Sans Serif"/>
              </a:rPr>
              <a:t>who</a:t>
            </a:r>
            <a:r>
              <a:rPr dirty="0" lang="en-US" spc="5" sz="14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15" sz="1400">
                <a:solidFill>
                  <a:srgbClr val="124f5c"/>
                </a:solidFill>
                <a:latin typeface="Microsoft Sans Serif"/>
              </a:rPr>
              <a:t>has more</a:t>
            </a:r>
            <a:r>
              <a:rPr dirty="0" lang="en-US" spc="5" sz="14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10" sz="1400">
                <a:solidFill>
                  <a:srgbClr val="124f5c"/>
                </a:solidFill>
                <a:latin typeface="Microsoft Sans Serif"/>
              </a:rPr>
              <a:t>listings</a:t>
            </a:r>
            <a:r>
              <a:rPr dirty="0" lang="en-US" spc="-55" sz="14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15" sz="1400">
                <a:solidFill>
                  <a:srgbClr val="124f5c"/>
                </a:solidFill>
                <a:latin typeface="Microsoft Sans Serif"/>
              </a:rPr>
              <a:t>in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lang="en-US" sz="1300">
                <a:latin typeface="Microsoft Sans Serif"/>
              </a:rPr>
              <a:t/>
            </a:r>
          </a:p>
          <a:p>
            <a:pPr algn="r" marR="5080">
              <a:lnSpc>
                <a:spcPct val="100000"/>
              </a:lnSpc>
            </a:pPr>
            <a:r>
              <a:rPr dirty="0" lang="en-US" spc="-10" sz="1400">
                <a:solidFill>
                  <a:srgbClr val="124f5c"/>
                </a:solidFill>
                <a:latin typeface="Microsoft Sans Serif"/>
              </a:rPr>
              <a:t>New</a:t>
            </a:r>
            <a:r>
              <a:rPr dirty="0" lang="en-US" spc="35" sz="14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10" sz="1400">
                <a:solidFill>
                  <a:srgbClr val="124f5c"/>
                </a:solidFill>
                <a:latin typeface="Microsoft Sans Serif"/>
              </a:rPr>
              <a:t>York</a:t>
            </a:r>
            <a:r>
              <a:rPr dirty="0" lang="en-US" spc="-40" sz="14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10" sz="1400">
                <a:solidFill>
                  <a:srgbClr val="124f5c"/>
                </a:solidFill>
                <a:latin typeface="Microsoft Sans Serif"/>
              </a:rPr>
              <a:t>is</a:t>
            </a:r>
            <a:r>
              <a:rPr dirty="0" lang="en-US" spc="35" sz="1400">
                <a:solidFill>
                  <a:srgbClr val="124f5c"/>
                </a:solidFill>
                <a:latin typeface="Microsoft Sans Serif"/>
              </a:rPr>
              <a:t> </a:t>
            </a:r>
            <a:r>
              <a:rPr b="1" dirty="0" err="1" lang="en-US" spc="-15" sz="1400">
                <a:solidFill>
                  <a:srgbClr val="124f5c"/>
                </a:solidFill>
                <a:latin typeface="Arial"/>
              </a:rPr>
              <a:t>Sonder</a:t>
            </a:r>
            <a:r>
              <a:rPr b="1" dirty="0" lang="en-US" spc="10" sz="1400">
                <a:solidFill>
                  <a:srgbClr val="124f5c"/>
                </a:solidFill>
                <a:latin typeface="Arial"/>
              </a:rPr>
              <a:t> </a:t>
            </a:r>
            <a:r>
              <a:rPr dirty="0" lang="en-US" spc="-15" sz="1400">
                <a:solidFill>
                  <a:srgbClr val="124f5c"/>
                </a:solidFill>
                <a:latin typeface="Microsoft Sans Serif"/>
              </a:rPr>
              <a:t>and</a:t>
            </a:r>
            <a:r>
              <a:rPr dirty="0" lang="en-US" spc="30" sz="14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10" sz="1400">
                <a:solidFill>
                  <a:srgbClr val="124f5c"/>
                </a:solidFill>
                <a:latin typeface="Microsoft Sans Serif"/>
              </a:rPr>
              <a:t>he</a:t>
            </a:r>
            <a:r>
              <a:rPr dirty="0" lang="en-US" spc="25" sz="14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10" sz="1400">
                <a:solidFill>
                  <a:srgbClr val="124f5c"/>
                </a:solidFill>
                <a:latin typeface="Microsoft Sans Serif"/>
              </a:rPr>
              <a:t>is</a:t>
            </a:r>
            <a:r>
              <a:rPr dirty="0" lang="en-US" spc="10" sz="14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15" sz="1400">
                <a:solidFill>
                  <a:srgbClr val="124f5c"/>
                </a:solidFill>
                <a:latin typeface="Microsoft Sans Serif"/>
              </a:rPr>
              <a:t>from</a:t>
            </a:r>
            <a:r>
              <a:rPr dirty="0" lang="en-US" spc="-20" sz="14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15" sz="1400">
                <a:solidFill>
                  <a:srgbClr val="124f5c"/>
                </a:solidFill>
                <a:latin typeface="Microsoft Sans Serif"/>
              </a:rPr>
              <a:t>Manhattan.</a:t>
            </a:r>
            <a:endParaRPr dirty="0" lang="en-US" spc="-15" sz="1400">
              <a:solidFill>
                <a:srgbClr val="124f5c"/>
              </a:solidFill>
              <a:latin typeface="Microsoft Sans Serif"/>
            </a:endParaRPr>
          </a:p>
        </p:txBody>
      </p:sp>
      <p:pic>
        <p:nvPicPr>
          <p:cNvPr id="5" name="object 5">
            <a:extLst>
              <a:ext uri="{6191DDEE-8317-4846-BD25-D281C00F7F96}">
                <a16:creationId xmlns:a16="http://schemas.microsoft.com/office/drawing/2010/main" id="{6E977BA1-B061-4805-9511-F83DDBCEB9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460248" y="1179574"/>
            <a:ext cx="6001512" cy="2343911"/>
          </a:xfrm>
          <a:prstGeom prst="rect">
            <a:avLst/>
          </a:prstGeom>
          <a:noFill/>
        </p:spPr>
      </p:pic>
      <p:pic>
        <p:nvPicPr>
          <p:cNvPr id="6" name="object 6">
            <a:extLst>
              <a:ext uri="{91E34EE7-E3ED-4D95-B7F7-DEBDB5B1C3E2}">
                <a16:creationId xmlns:a16="http://schemas.microsoft.com/office/drawing/2010/main" id="{DA591F75-1AB0-41F6-A345-F8B029739BA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0">
            <a:off x="463295" y="3691127"/>
            <a:ext cx="3060192" cy="515112"/>
          </a:xfrm>
          <a:prstGeom prst="rect">
            <a:avLst/>
          </a:prstGeom>
          <a:noFill/>
        </p:spPr>
      </p:pic>
    </p:spTree>
    <p:extLst>
      <p:ext uri="{63F23228-4AE3-4F9D-9F49-A18B68DA8606}">
        <p14:creationId xmlns:p14="http://schemas.microsoft.com/office/powerpoint/2010/main" val="1675791767659"/>
      </p:ext>
    </p:extLst>
  </p:cSld>
  <p:clrMapOvr>
    <a:masterClrMapping/>
  </p:clrMapOvr>
</p:sld>
</file>

<file path=ppt/slides/slide2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4F9453B8-284B-4E14-83F1-3F7BBF379F7D}">
                <a16:creationId xmlns:a16="http://schemas.microsoft.com/office/drawing/2010/main" id="{3F170DC1-CBD8-4289-8324-2762066817BD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390245" y="507873"/>
            <a:ext cx="7216775" cy="453390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 lang="en-US" sz="2800">
                <a:latin typeface="Microsoft Sans Serif"/>
              </a:rPr>
              <a:t>Places</a:t>
            </a:r>
            <a:r>
              <a:rPr b="0" dirty="0" lang="en-US" spc="-60" sz="2800">
                <a:latin typeface="Microsoft Sans Serif"/>
              </a:rPr>
              <a:t> </a:t>
            </a:r>
            <a:r>
              <a:rPr b="0" dirty="0" lang="en-US" spc="-5" sz="2800">
                <a:latin typeface="Microsoft Sans Serif"/>
              </a:rPr>
              <a:t>where</a:t>
            </a:r>
            <a:r>
              <a:rPr b="0" dirty="0" lang="en-US" spc="70" sz="2800">
                <a:latin typeface="Microsoft Sans Serif"/>
              </a:rPr>
              <a:t> </a:t>
            </a:r>
            <a:r>
              <a:rPr b="0" dirty="0" lang="en-US" sz="2800">
                <a:latin typeface="Microsoft Sans Serif"/>
              </a:rPr>
              <a:t>number</a:t>
            </a:r>
            <a:r>
              <a:rPr b="0" dirty="0" lang="en-US" spc="60" sz="2800">
                <a:latin typeface="Microsoft Sans Serif"/>
              </a:rPr>
              <a:t> </a:t>
            </a:r>
            <a:r>
              <a:rPr b="0" dirty="0" lang="en-US" sz="2800">
                <a:latin typeface="Microsoft Sans Serif"/>
              </a:rPr>
              <a:t>of</a:t>
            </a:r>
            <a:r>
              <a:rPr b="0" dirty="0" lang="en-US" spc="35" sz="2800">
                <a:latin typeface="Microsoft Sans Serif"/>
              </a:rPr>
              <a:t> </a:t>
            </a:r>
            <a:r>
              <a:rPr b="0" dirty="0" lang="en-US" sz="2800">
                <a:latin typeface="Microsoft Sans Serif"/>
              </a:rPr>
              <a:t>reviews</a:t>
            </a:r>
            <a:r>
              <a:rPr b="0" dirty="0" lang="en-US" spc="10" sz="2800">
                <a:latin typeface="Microsoft Sans Serif"/>
              </a:rPr>
              <a:t> </a:t>
            </a:r>
            <a:r>
              <a:rPr b="0" dirty="0" lang="en-US" spc="-5" sz="2800">
                <a:latin typeface="Microsoft Sans Serif"/>
              </a:rPr>
              <a:t>were</a:t>
            </a:r>
            <a:r>
              <a:rPr b="0" dirty="0" lang="en-US" spc="25" sz="2800">
                <a:latin typeface="Microsoft Sans Serif"/>
              </a:rPr>
              <a:t> </a:t>
            </a:r>
            <a:r>
              <a:rPr b="0" dirty="0" lang="en-US" sz="2800">
                <a:latin typeface="Microsoft Sans Serif"/>
              </a:rPr>
              <a:t>at</a:t>
            </a:r>
            <a:r>
              <a:rPr b="0" dirty="0" lang="en-US" spc="60" sz="2800">
                <a:latin typeface="Microsoft Sans Serif"/>
              </a:rPr>
              <a:t> </a:t>
            </a:r>
            <a:r>
              <a:rPr b="0" dirty="0" lang="en-US" spc="-5" sz="2800">
                <a:latin typeface="Microsoft Sans Serif"/>
              </a:rPr>
              <a:t>max</a:t>
            </a:r>
            <a:endParaRPr b="0" dirty="0" lang="en-US" spc="-5" sz="2800">
              <a:latin typeface="Microsoft Sans Serif"/>
            </a:endParaRPr>
          </a:p>
        </p:txBody>
      </p:sp>
      <p:sp>
        <p:nvSpPr>
          <p:cNvPr id="3" name="object 3">
            <a:extLst>
              <a:ext uri="{248F90D1-FB1F-451D-AFBE-7CF6222257E7}">
                <a16:creationId xmlns:a16="http://schemas.microsoft.com/office/drawing/2010/main" id="{C2D3DA70-C8CC-4ABD-BC4D-E771FCE9CED3}"/>
              </a:ext>
            </a:extLst>
          </p:cNvPr>
          <p:cNvSpPr txBox="1"/>
          <p:nvPr/>
        </p:nvSpPr>
        <p:spPr>
          <a:xfrm rot="0">
            <a:off x="504545" y="4013411"/>
            <a:ext cx="7103745" cy="996314"/>
          </a:xfrm>
          <a:prstGeom prst="rect">
            <a:avLst/>
          </a:prstGeom>
        </p:spPr>
        <p:txBody>
          <a:bodyPr bIns="0" lIns="0" rIns="0" rtlCol="0" tIns="5270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lang="en-US" spc="45" sz="1800">
                <a:solidFill>
                  <a:srgbClr val="124f5c"/>
                </a:solidFill>
                <a:latin typeface="Microsoft Sans Serif"/>
              </a:rPr>
              <a:t>We</a:t>
            </a:r>
            <a:r>
              <a:rPr dirty="0" lang="en-US" spc="2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trying to</a:t>
            </a:r>
            <a:r>
              <a:rPr dirty="0" lang="en-US" spc="-2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plot</a:t>
            </a:r>
            <a:r>
              <a:rPr dirty="0" lang="en-US" spc="3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a</a:t>
            </a:r>
            <a:r>
              <a:rPr dirty="0" lang="en-US" spc="-2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30" sz="1800">
                <a:solidFill>
                  <a:srgbClr val="124f5c"/>
                </a:solidFill>
                <a:latin typeface="Microsoft Sans Serif"/>
              </a:rPr>
              <a:t>maximum</a:t>
            </a:r>
            <a:r>
              <a:rPr dirty="0" lang="en-US" spc="2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reviews</a:t>
            </a:r>
            <a:r>
              <a:rPr dirty="0" lang="en-US" spc="-4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obtained</a:t>
            </a:r>
            <a:r>
              <a:rPr dirty="0" lang="en-US" spc="1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for</a:t>
            </a:r>
            <a:r>
              <a:rPr dirty="0" lang="en-US" spc="-1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listings</a:t>
            </a:r>
            <a:r>
              <a:rPr dirty="0" lang="en-US" spc="1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in</a:t>
            </a:r>
            <a:r>
              <a:rPr dirty="0" lang="en-US" spc="3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particular </a:t>
            </a: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neighborhood</a:t>
            </a:r>
            <a:r>
              <a:rPr dirty="0" lang="en-US" spc="-12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groups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 with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selected</a:t>
            </a:r>
            <a:r>
              <a:rPr dirty="0" lang="en-US" spc="-3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room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types.</a:t>
            </a: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Queens</a:t>
            </a:r>
            <a:r>
              <a:rPr dirty="0" lang="en-US" spc="-1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clearly</a:t>
            </a:r>
            <a:r>
              <a:rPr dirty="0" lang="en-US" spc="-6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has</a:t>
            </a:r>
            <a:r>
              <a:rPr dirty="0" lang="en-US" spc="-1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the</a:t>
            </a:r>
            <a:r>
              <a:rPr dirty="0" lang="en-US" spc="-2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25" sz="1800">
                <a:solidFill>
                  <a:srgbClr val="124f5c"/>
                </a:solidFill>
                <a:latin typeface="Microsoft Sans Serif"/>
              </a:rPr>
              <a:t>maximum</a:t>
            </a:r>
            <a:r>
              <a:rPr dirty="0" lang="en-US" spc="13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reviews.</a:t>
            </a:r>
            <a:endParaRPr dirty="0" lang="en-US" sz="1800">
              <a:solidFill>
                <a:srgbClr val="124f5c"/>
              </a:solidFill>
              <a:latin typeface="Microsoft Sans Serif"/>
            </a:endParaRPr>
          </a:p>
        </p:txBody>
      </p:sp>
      <p:pic>
        <p:nvPicPr>
          <p:cNvPr id="4" name="object 4">
            <a:extLst>
              <a:ext uri="{F7EF79B5-B12E-42BF-B3D0-E1ACDB5CB7A8}">
                <a16:creationId xmlns:a16="http://schemas.microsoft.com/office/drawing/2010/main" id="{13DE20A3-DB5F-4C28-ADD6-BE8FC3698A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251260" y="1024046"/>
            <a:ext cx="3930149" cy="2940960"/>
          </a:xfrm>
          <a:prstGeom prst="rect">
            <a:avLst/>
          </a:prstGeom>
          <a:noFill/>
        </p:spPr>
      </p:pic>
      <p:pic>
        <p:nvPicPr>
          <p:cNvPr id="5" name="object 5">
            <a:extLst>
              <a:ext uri="{F55923B4-EA87-4FA7-8A4C-F4017A91D14F}">
                <a16:creationId xmlns:a16="http://schemas.microsoft.com/office/drawing/2010/main" id="{10D6744E-F6CB-43A4-BAFF-C9626FC803A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0">
            <a:off x="4364734" y="883919"/>
            <a:ext cx="4386071" cy="3099816"/>
          </a:xfrm>
          <a:prstGeom prst="rect">
            <a:avLst/>
          </a:prstGeom>
          <a:noFill/>
        </p:spPr>
      </p:pic>
    </p:spTree>
    <p:extLst>
      <p:ext uri="{639A4B7F-66FD-42B4-8CD2-5B7F03694E95}">
        <p14:creationId xmlns:p14="http://schemas.microsoft.com/office/powerpoint/2010/main" val="1675791767662"/>
      </p:ext>
    </p:extLst>
  </p:cSld>
  <p:clrMapOvr>
    <a:masterClrMapping/>
  </p:clrMapOvr>
</p:sld>
</file>

<file path=ppt/slides/slide2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37B36007-F6E5-4DCA-AF51-F0B1EBBE648B}">
                <a16:creationId xmlns:a16="http://schemas.microsoft.com/office/drawing/2010/main" id="{409B9DC0-9466-417F-B199-6CB0CB20AA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5050534" y="460247"/>
            <a:ext cx="3691127" cy="4325112"/>
          </a:xfrm>
          <a:prstGeom prst="rect">
            <a:avLst/>
          </a:prstGeom>
          <a:noFill/>
        </p:spPr>
      </p:pic>
      <p:sp>
        <p:nvSpPr>
          <p:cNvPr id="3" name="object 3">
            <a:extLst>
              <a:ext uri="{F588869B-A7A1-43F7-BFEE-A375E62D4D86}">
                <a16:creationId xmlns:a16="http://schemas.microsoft.com/office/drawing/2010/main" id="{DAF70B7F-790C-43A9-80EF-273D2FBABE51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390245" y="507873"/>
            <a:ext cx="3700779" cy="453390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 lang="en-US" sz="2800">
                <a:latin typeface="Microsoft Sans Serif"/>
              </a:rPr>
              <a:t>Average</a:t>
            </a:r>
            <a:r>
              <a:rPr b="0" dirty="0" lang="en-US" spc="10" sz="2800">
                <a:latin typeface="Microsoft Sans Serif"/>
              </a:rPr>
              <a:t> </a:t>
            </a:r>
            <a:r>
              <a:rPr b="0" dirty="0" lang="en-US" sz="2800">
                <a:latin typeface="Microsoft Sans Serif"/>
              </a:rPr>
              <a:t>price</a:t>
            </a:r>
            <a:r>
              <a:rPr b="0" dirty="0" lang="en-US" spc="-40" sz="2800">
                <a:latin typeface="Microsoft Sans Serif"/>
              </a:rPr>
              <a:t> </a:t>
            </a:r>
            <a:r>
              <a:rPr b="0" dirty="0" lang="en-US" sz="2800">
                <a:latin typeface="Microsoft Sans Serif"/>
              </a:rPr>
              <a:t>per</a:t>
            </a:r>
            <a:r>
              <a:rPr b="0" dirty="0" lang="en-US" spc="30" sz="2800">
                <a:latin typeface="Microsoft Sans Serif"/>
              </a:rPr>
              <a:t> </a:t>
            </a:r>
            <a:r>
              <a:rPr b="0" dirty="0" lang="en-US" spc="-20" sz="2800">
                <a:latin typeface="Microsoft Sans Serif"/>
              </a:rPr>
              <a:t>night</a:t>
            </a:r>
            <a:endParaRPr b="0" dirty="0" lang="en-US" spc="-20" sz="2800">
              <a:latin typeface="Microsoft Sans Serif"/>
            </a:endParaRPr>
          </a:p>
        </p:txBody>
      </p:sp>
      <p:sp>
        <p:nvSpPr>
          <p:cNvPr id="4" name="object 4">
            <a:extLst>
              <a:ext uri="{58C14658-2E94-4904-AD50-BD3E7EADF5AD}">
                <a16:creationId xmlns:a16="http://schemas.microsoft.com/office/drawing/2010/main" id="{F6B79852-B850-4B5C-A029-B0813EADAA9A}"/>
              </a:ext>
            </a:extLst>
          </p:cNvPr>
          <p:cNvSpPr txBox="1"/>
          <p:nvPr/>
        </p:nvSpPr>
        <p:spPr>
          <a:xfrm rot="0">
            <a:off x="504545" y="4013411"/>
            <a:ext cx="4515485" cy="654685"/>
          </a:xfrm>
          <a:prstGeom prst="rect">
            <a:avLst/>
          </a:prstGeom>
        </p:spPr>
        <p:txBody>
          <a:bodyPr bIns="0" lIns="0" rIns="0" rtlCol="0" tIns="5270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Manhattan</a:t>
            </a:r>
            <a:r>
              <a:rPr dirty="0" lang="en-US" spc="-5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has</a:t>
            </a:r>
            <a:r>
              <a:rPr dirty="0" lang="en-US" spc="-2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the</a:t>
            </a:r>
            <a:r>
              <a:rPr dirty="0" lang="en-US" spc="1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highest</a:t>
            </a:r>
            <a:r>
              <a:rPr dirty="0" lang="en-US" spc="-2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price</a:t>
            </a:r>
            <a:r>
              <a:rPr dirty="0" lang="en-US" spc="2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for a</a:t>
            </a:r>
            <a:r>
              <a:rPr dirty="0" lang="en-US" spc="-2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single </a:t>
            </a: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night</a:t>
            </a:r>
            <a:r>
              <a:rPr dirty="0" lang="en-US" spc="-5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in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all</a:t>
            </a:r>
            <a:r>
              <a:rPr dirty="0" lang="en-US" spc="-2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room</a:t>
            </a:r>
            <a:r>
              <a:rPr dirty="0" lang="en-US" spc="-1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types.</a:t>
            </a:r>
            <a:endParaRPr dirty="0" lang="en-US" spc="5" sz="1800">
              <a:solidFill>
                <a:srgbClr val="124f5c"/>
              </a:solidFill>
              <a:latin typeface="Microsoft Sans Serif"/>
            </a:endParaRPr>
          </a:p>
        </p:txBody>
      </p:sp>
      <p:pic>
        <p:nvPicPr>
          <p:cNvPr id="5" name="object 5">
            <a:extLst>
              <a:ext uri="{C4901393-AD5D-4383-96FC-7B589D89E3D2}">
                <a16:creationId xmlns:a16="http://schemas.microsoft.com/office/drawing/2010/main" id="{9BBAAB51-E5B8-42FF-9284-4E2786A92D9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0">
            <a:off x="82296" y="1200911"/>
            <a:ext cx="4483607" cy="2825496"/>
          </a:xfrm>
          <a:prstGeom prst="rect">
            <a:avLst/>
          </a:prstGeom>
          <a:noFill/>
        </p:spPr>
      </p:pic>
    </p:spTree>
    <p:extLst>
      <p:ext uri="{B4626FAB-2F45-4D77-B18E-359D98DF70E3}">
        <p14:creationId xmlns:p14="http://schemas.microsoft.com/office/powerpoint/2010/main" val="1675791767665"/>
      </p:ext>
    </p:extLst>
  </p:cSld>
  <p:clrMapOvr>
    <a:masterClrMapping/>
  </p:clrMapOvr>
</p:sld>
</file>

<file path=ppt/slides/slide2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30B945F0-9126-4628-89E5-F7A8AE8FDEDD}">
                <a16:creationId xmlns:a16="http://schemas.microsoft.com/office/drawing/2010/main" id="{DE99D600-A2FF-4C8D-87FC-D4C22543DC76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390245" y="507873"/>
            <a:ext cx="7561580" cy="453390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 lang="en-US" sz="2800">
                <a:latin typeface="Microsoft Sans Serif"/>
              </a:rPr>
              <a:t>Average</a:t>
            </a:r>
            <a:r>
              <a:rPr b="0" dirty="0" lang="en-US" spc="25" sz="2800">
                <a:latin typeface="Microsoft Sans Serif"/>
              </a:rPr>
              <a:t> </a:t>
            </a:r>
            <a:r>
              <a:rPr b="0" dirty="0" lang="en-US" sz="2800">
                <a:latin typeface="Microsoft Sans Serif"/>
              </a:rPr>
              <a:t>price</a:t>
            </a:r>
            <a:r>
              <a:rPr b="0" dirty="0" lang="en-US" spc="-25" sz="2800">
                <a:latin typeface="Microsoft Sans Serif"/>
              </a:rPr>
              <a:t> </a:t>
            </a:r>
            <a:r>
              <a:rPr b="0" dirty="0" lang="en-US" sz="2800">
                <a:latin typeface="Microsoft Sans Serif"/>
              </a:rPr>
              <a:t>per</a:t>
            </a:r>
            <a:r>
              <a:rPr b="0" dirty="0" lang="en-US" spc="75" sz="2800">
                <a:latin typeface="Microsoft Sans Serif"/>
              </a:rPr>
              <a:t> </a:t>
            </a:r>
            <a:r>
              <a:rPr b="0" dirty="0" lang="en-US" spc="-20" sz="2800">
                <a:latin typeface="Microsoft Sans Serif"/>
              </a:rPr>
              <a:t>night</a:t>
            </a:r>
            <a:r>
              <a:rPr b="0" dirty="0" lang="en-US" spc="65" sz="2800">
                <a:latin typeface="Microsoft Sans Serif"/>
              </a:rPr>
              <a:t> </a:t>
            </a:r>
            <a:r>
              <a:rPr b="0" dirty="0" lang="en-US" spc="-10" sz="2800">
                <a:latin typeface="Microsoft Sans Serif"/>
              </a:rPr>
              <a:t>in</a:t>
            </a:r>
            <a:r>
              <a:rPr b="0" dirty="0" lang="en-US" spc="45" sz="2800">
                <a:latin typeface="Microsoft Sans Serif"/>
              </a:rPr>
              <a:t> </a:t>
            </a:r>
            <a:r>
              <a:rPr b="0" dirty="0" lang="en-US" spc="-5" sz="2800">
                <a:latin typeface="Microsoft Sans Serif"/>
              </a:rPr>
              <a:t>neighborhood</a:t>
            </a:r>
            <a:r>
              <a:rPr b="0" dirty="0" lang="en-US" spc="100" sz="2800">
                <a:latin typeface="Microsoft Sans Serif"/>
              </a:rPr>
              <a:t> </a:t>
            </a:r>
            <a:r>
              <a:rPr b="0" dirty="0" lang="en-US" spc="-5" sz="2800">
                <a:latin typeface="Microsoft Sans Serif"/>
              </a:rPr>
              <a:t>groups</a:t>
            </a:r>
            <a:endParaRPr b="0" dirty="0" lang="en-US" spc="-5" sz="2800">
              <a:latin typeface="Microsoft Sans Serif"/>
            </a:endParaRPr>
          </a:p>
        </p:txBody>
      </p:sp>
      <p:sp>
        <p:nvSpPr>
          <p:cNvPr id="3" name="object 3">
            <a:extLst>
              <a:ext uri="{0B0D6D8A-BC84-480B-9B13-FBBA7ACF4CB2}">
                <a16:creationId xmlns:a16="http://schemas.microsoft.com/office/drawing/2010/main" id="{C3F656C0-FB4F-4806-A54E-9B7C94BFD203}"/>
              </a:ext>
            </a:extLst>
          </p:cNvPr>
          <p:cNvSpPr txBox="1"/>
          <p:nvPr/>
        </p:nvSpPr>
        <p:spPr>
          <a:xfrm rot="0">
            <a:off x="4786121" y="3092679"/>
            <a:ext cx="3982085" cy="1278255"/>
          </a:xfrm>
          <a:prstGeom prst="rect">
            <a:avLst/>
          </a:prstGeom>
        </p:spPr>
        <p:txBody>
          <a:bodyPr bIns="0" lIns="0" rIns="0" rtlCol="0" tIns="52068" vert="horz" wrap="square">
            <a:spAutoFit/>
          </a:bodyPr>
          <a:lstStyle/>
          <a:p>
            <a:pPr algn="r" indent="-340995" marL="340995" marR="5080">
              <a:lnSpc>
                <a:spcPct val="100000"/>
              </a:lnSpc>
              <a:spcBef>
                <a:spcPts val="409"/>
              </a:spcBef>
              <a:buClr>
                <a:srgbClr val="f5fbff"/>
              </a:buClr>
              <a:buChar char="●"/>
            </a:pPr>
            <a:r>
              <a:rPr dirty="0" lang="en-US" spc="25" sz="1800">
                <a:solidFill>
                  <a:srgbClr val="124f5c"/>
                </a:solidFill>
                <a:latin typeface="Microsoft Sans Serif"/>
              </a:rPr>
              <a:t>We</a:t>
            </a:r>
            <a:r>
              <a:rPr dirty="0" lang="en-US" spc="-6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can</a:t>
            </a:r>
            <a:r>
              <a:rPr dirty="0" lang="en-US" spc="-6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observe</a:t>
            </a:r>
            <a:r>
              <a:rPr dirty="0" lang="en-US" spc="-7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that</a:t>
            </a:r>
            <a:r>
              <a:rPr dirty="0" lang="en-US" spc="-6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even</a:t>
            </a:r>
            <a:r>
              <a:rPr dirty="0" lang="en-US" spc="-5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if</a:t>
            </a:r>
          </a:p>
          <a:p>
            <a:pPr algn="r" indent="-344169" marL="344169" marR="10160">
              <a:lnSpc>
                <a:spcPct val="100000"/>
              </a:lnSpc>
              <a:spcBef>
                <a:spcPts val="310"/>
              </a:spcBef>
              <a:buClr>
                <a:srgbClr val="f5fbff"/>
              </a:buClr>
              <a:buChar char="●"/>
            </a:pP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Consider</a:t>
            </a:r>
            <a:r>
              <a:rPr dirty="0" lang="en-US" spc="-7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overall</a:t>
            </a:r>
            <a:r>
              <a:rPr dirty="0" lang="en-US" spc="-9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Manhattan</a:t>
            </a:r>
            <a:r>
              <a:rPr dirty="0" lang="en-US" spc="-7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listings,</a:t>
            </a:r>
          </a:p>
          <a:p>
            <a:pPr algn="r" indent="-344169" lvl="1" marL="344169" marR="12065">
              <a:lnSpc>
                <a:spcPct val="100000"/>
              </a:lnSpc>
              <a:spcBef>
                <a:spcPts val="290"/>
              </a:spcBef>
              <a:buClr>
                <a:srgbClr val="f5fbff"/>
              </a:buClr>
              <a:buChar char="●"/>
            </a:pP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The</a:t>
            </a:r>
            <a:r>
              <a:rPr dirty="0" lang="en-US" spc="-5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average</a:t>
            </a:r>
            <a:r>
              <a:rPr dirty="0" lang="en-US" spc="-8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price</a:t>
            </a:r>
            <a:r>
              <a:rPr dirty="0" lang="en-US" spc="-1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for</a:t>
            </a:r>
            <a:r>
              <a:rPr dirty="0" lang="en-US" spc="-3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a night</a:t>
            </a:r>
            <a:r>
              <a:rPr dirty="0" lang="en-US" spc="-7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is</a:t>
            </a:r>
          </a:p>
          <a:p>
            <a:pPr algn="r" indent="-344169" lvl="2" marL="344169" marR="6350">
              <a:lnSpc>
                <a:spcPct val="100000"/>
              </a:lnSpc>
              <a:spcBef>
                <a:spcPts val="310"/>
              </a:spcBef>
              <a:buClr>
                <a:srgbClr val="f5fbff"/>
              </a:buClr>
              <a:buChar char="●"/>
            </a:pP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High</a:t>
            </a:r>
            <a:r>
              <a:rPr dirty="0" lang="en-US" spc="-6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in</a:t>
            </a:r>
            <a:r>
              <a:rPr dirty="0" lang="en-US" spc="-8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Manhattan</a:t>
            </a:r>
            <a:endParaRPr dirty="0" lang="en-US" spc="-5" sz="1800">
              <a:solidFill>
                <a:srgbClr val="124f5c"/>
              </a:solidFill>
              <a:latin typeface="Microsoft Sans Serif"/>
            </a:endParaRPr>
          </a:p>
        </p:txBody>
      </p:sp>
      <p:pic>
        <p:nvPicPr>
          <p:cNvPr id="4" name="object 4">
            <a:extLst>
              <a:ext uri="{1F1F5B71-347A-49DD-82C0-E111B4B111FF}">
                <a16:creationId xmlns:a16="http://schemas.microsoft.com/office/drawing/2010/main" id="{FE845829-3049-46DD-98F4-8F02E71892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5465064" y="1283207"/>
            <a:ext cx="2776727" cy="1688592"/>
          </a:xfrm>
          <a:prstGeom prst="rect">
            <a:avLst/>
          </a:prstGeom>
          <a:noFill/>
        </p:spPr>
      </p:pic>
      <p:pic>
        <p:nvPicPr>
          <p:cNvPr id="5" name="object 5">
            <a:extLst>
              <a:ext uri="{B07C325F-5209-487B-B3E0-1CA6D919B281}">
                <a16:creationId xmlns:a16="http://schemas.microsoft.com/office/drawing/2010/main" id="{CE0597C3-A990-48E7-A45B-746D4E01257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0">
            <a:off x="167639" y="1197862"/>
            <a:ext cx="4943856" cy="3340608"/>
          </a:xfrm>
          <a:prstGeom prst="rect">
            <a:avLst/>
          </a:prstGeom>
          <a:noFill/>
        </p:spPr>
      </p:pic>
    </p:spTree>
    <p:extLst>
      <p:ext uri="{BFF09F59-3A6E-439A-BAB5-3FD01CBA0092}">
        <p14:creationId xmlns:p14="http://schemas.microsoft.com/office/powerpoint/2010/main" val="1675791767668"/>
      </p:ext>
    </p:extLst>
  </p:cSld>
  <p:clrMapOvr>
    <a:masterClrMapping/>
  </p:clrMapOvr>
</p:sld>
</file>

<file path=ppt/slides/slide2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04962D55-EE2D-4DD6-B70E-596DCAA50CD7}">
                <a16:creationId xmlns:a16="http://schemas.microsoft.com/office/drawing/2010/main" id="{AA9E9C1D-5133-434A-8BEF-88AF77C7514E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390245" y="507873"/>
            <a:ext cx="8323580" cy="453390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 lang="en-US" sz="2800">
                <a:latin typeface="Microsoft Sans Serif"/>
              </a:rPr>
              <a:t>Average</a:t>
            </a:r>
            <a:r>
              <a:rPr b="0" dirty="0" lang="en-US" spc="25" sz="2800">
                <a:latin typeface="Microsoft Sans Serif"/>
              </a:rPr>
              <a:t> </a:t>
            </a:r>
            <a:r>
              <a:rPr b="0" dirty="0" lang="en-US" sz="2800">
                <a:latin typeface="Microsoft Sans Serif"/>
              </a:rPr>
              <a:t>price for</a:t>
            </a:r>
            <a:r>
              <a:rPr b="0" dirty="0" lang="en-US" spc="30" sz="2800">
                <a:latin typeface="Microsoft Sans Serif"/>
              </a:rPr>
              <a:t> </a:t>
            </a:r>
            <a:r>
              <a:rPr b="0" dirty="0" lang="en-US" spc="-20" sz="2800">
                <a:latin typeface="Microsoft Sans Serif"/>
              </a:rPr>
              <a:t>night</a:t>
            </a:r>
            <a:r>
              <a:rPr b="0" dirty="0" lang="en-US" spc="130" sz="2800">
                <a:latin typeface="Microsoft Sans Serif"/>
              </a:rPr>
              <a:t> </a:t>
            </a:r>
            <a:r>
              <a:rPr b="0" dirty="0" lang="en-US" spc="-10" sz="2800">
                <a:latin typeface="Microsoft Sans Serif"/>
              </a:rPr>
              <a:t>in</a:t>
            </a:r>
            <a:r>
              <a:rPr b="0" dirty="0" lang="en-US" spc="20" sz="2800">
                <a:latin typeface="Microsoft Sans Serif"/>
              </a:rPr>
              <a:t> </a:t>
            </a:r>
            <a:r>
              <a:rPr b="0" dirty="0" lang="en-US" spc="-15" sz="2800">
                <a:latin typeface="Microsoft Sans Serif"/>
              </a:rPr>
              <a:t>all</a:t>
            </a:r>
            <a:r>
              <a:rPr b="0" dirty="0" lang="en-US" spc="10" sz="2800">
                <a:latin typeface="Microsoft Sans Serif"/>
              </a:rPr>
              <a:t> </a:t>
            </a:r>
            <a:r>
              <a:rPr b="0" dirty="0" lang="en-US" sz="2800">
                <a:latin typeface="Microsoft Sans Serif"/>
              </a:rPr>
              <a:t>room</a:t>
            </a:r>
            <a:r>
              <a:rPr b="0" dirty="0" lang="en-US" spc="60" sz="2800">
                <a:latin typeface="Microsoft Sans Serif"/>
              </a:rPr>
              <a:t> </a:t>
            </a:r>
            <a:r>
              <a:rPr b="0" dirty="0" lang="en-US" spc="-15" sz="2800">
                <a:latin typeface="Microsoft Sans Serif"/>
              </a:rPr>
              <a:t>types</a:t>
            </a:r>
            <a:r>
              <a:rPr b="0" dirty="0" lang="en-US" spc="65" sz="2800">
                <a:latin typeface="Microsoft Sans Serif"/>
              </a:rPr>
              <a:t> </a:t>
            </a:r>
            <a:r>
              <a:rPr b="0" dirty="0" lang="en-US" spc="-10" sz="2800">
                <a:latin typeface="Microsoft Sans Serif"/>
              </a:rPr>
              <a:t>in</a:t>
            </a:r>
            <a:r>
              <a:rPr b="0" dirty="0" lang="en-US" spc="70" sz="2800">
                <a:latin typeface="Microsoft Sans Serif"/>
              </a:rPr>
              <a:t> </a:t>
            </a:r>
            <a:r>
              <a:rPr b="0" dirty="0" lang="en-US" sz="2800">
                <a:latin typeface="Microsoft Sans Serif"/>
              </a:rPr>
              <a:t>New</a:t>
            </a:r>
            <a:r>
              <a:rPr b="0" dirty="0" lang="en-US" spc="10" sz="2800">
                <a:latin typeface="Microsoft Sans Serif"/>
              </a:rPr>
              <a:t> </a:t>
            </a:r>
            <a:r>
              <a:rPr b="0" dirty="0" lang="en-US" sz="2800">
                <a:latin typeface="Microsoft Sans Serif"/>
              </a:rPr>
              <a:t>York</a:t>
            </a:r>
            <a:endParaRPr b="0" dirty="0" lang="en-US" sz="2800">
              <a:latin typeface="Microsoft Sans Serif"/>
            </a:endParaRPr>
          </a:p>
        </p:txBody>
      </p:sp>
      <p:sp>
        <p:nvSpPr>
          <p:cNvPr id="3" name="object 3">
            <a:extLst>
              <a:ext uri="{63E66FFC-FF6B-40E7-B712-E59E5DD18CB9}">
                <a16:creationId xmlns:a16="http://schemas.microsoft.com/office/drawing/2010/main" id="{2FC5C609-13E1-4D4D-9552-2973E99F53EB}"/>
              </a:ext>
            </a:extLst>
          </p:cNvPr>
          <p:cNvSpPr txBox="1"/>
          <p:nvPr/>
        </p:nvSpPr>
        <p:spPr>
          <a:xfrm rot="0">
            <a:off x="4911343" y="2776831"/>
            <a:ext cx="3853815" cy="964565"/>
          </a:xfrm>
          <a:prstGeom prst="rect">
            <a:avLst/>
          </a:prstGeom>
        </p:spPr>
        <p:txBody>
          <a:bodyPr bIns="0" lIns="0" rIns="0" rtlCol="0" tIns="52068" vert="horz" wrap="square">
            <a:spAutoFit/>
          </a:bodyPr>
          <a:lstStyle/>
          <a:p>
            <a:pPr algn="r" indent="-344169" marL="344169" marR="7620">
              <a:lnSpc>
                <a:spcPct val="100000"/>
              </a:lnSpc>
              <a:spcBef>
                <a:spcPts val="409"/>
              </a:spcBef>
              <a:buClr>
                <a:srgbClr val="f5fbff"/>
              </a:buClr>
              <a:buChar char="●"/>
            </a:pP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Entire</a:t>
            </a:r>
            <a:r>
              <a:rPr dirty="0" lang="en-US" spc="-7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10" sz="1800">
                <a:solidFill>
                  <a:srgbClr val="124f5c"/>
                </a:solidFill>
                <a:latin typeface="Microsoft Sans Serif"/>
              </a:rPr>
              <a:t>home/Apartments</a:t>
            </a:r>
            <a:r>
              <a:rPr dirty="0" lang="en-US" spc="-1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is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type</a:t>
            </a:r>
          </a:p>
          <a:p>
            <a:pPr algn="r" indent="-344169" marL="344169" marR="8255">
              <a:lnSpc>
                <a:spcPct val="100000"/>
              </a:lnSpc>
              <a:spcBef>
                <a:spcPts val="310"/>
              </a:spcBef>
              <a:buClr>
                <a:srgbClr val="f5fbff"/>
              </a:buClr>
              <a:buChar char="●"/>
            </a:pPr>
            <a:r>
              <a:rPr dirty="0" lang="en-US" spc="25" sz="1800">
                <a:solidFill>
                  <a:srgbClr val="124f5c"/>
                </a:solidFill>
                <a:latin typeface="Microsoft Sans Serif"/>
              </a:rPr>
              <a:t>Wh</a:t>
            </a:r>
            <a:r>
              <a:rPr dirty="0" lang="en-US" spc="15" sz="1800">
                <a:solidFill>
                  <a:srgbClr val="124f5c"/>
                </a:solidFill>
                <a:latin typeface="Microsoft Sans Serif"/>
              </a:rPr>
              <a:t>i</a:t>
            </a:r>
            <a:r>
              <a:rPr dirty="0" lang="en-US" spc="30" sz="1800">
                <a:solidFill>
                  <a:srgbClr val="124f5c"/>
                </a:solidFill>
                <a:latin typeface="Microsoft Sans Serif"/>
              </a:rPr>
              <a:t>c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h</a:t>
            </a:r>
            <a:r>
              <a:rPr dirty="0" lang="en-US" spc="-13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ha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s</a:t>
            </a:r>
            <a:r>
              <a:rPr dirty="0" lang="en-US" spc="-3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h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e</a:t>
            </a:r>
            <a:r>
              <a:rPr dirty="0" lang="en-US" spc="-2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hig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h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e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s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</a:t>
            </a:r>
            <a:r>
              <a:rPr dirty="0" lang="en-US" spc="-8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a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v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erage</a:t>
            </a:r>
          </a:p>
          <a:p>
            <a:pPr algn="r" indent="-340995" marL="340995" marR="5080">
              <a:lnSpc>
                <a:spcPct val="100000"/>
              </a:lnSpc>
              <a:spcBef>
                <a:spcPts val="290"/>
              </a:spcBef>
              <a:buClr>
                <a:srgbClr val="f5fbff"/>
              </a:buClr>
              <a:buChar char="●"/>
            </a:pP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Price</a:t>
            </a:r>
            <a:r>
              <a:rPr dirty="0" lang="en-US" spc="-2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for</a:t>
            </a:r>
            <a:r>
              <a:rPr dirty="0" lang="en-US" spc="-3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night</a:t>
            </a:r>
            <a:r>
              <a:rPr dirty="0" lang="en-US" spc="-7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in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 all</a:t>
            </a:r>
            <a:r>
              <a:rPr dirty="0" lang="en-US" spc="-4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over</a:t>
            </a:r>
            <a:r>
              <a:rPr dirty="0" lang="en-US" spc="-6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New</a:t>
            </a:r>
            <a:r>
              <a:rPr dirty="0" lang="en-US" spc="1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York</a:t>
            </a:r>
            <a:endParaRPr dirty="0" lang="en-US" sz="1800">
              <a:solidFill>
                <a:srgbClr val="124f5c"/>
              </a:solidFill>
              <a:latin typeface="Microsoft Sans Serif"/>
            </a:endParaRPr>
          </a:p>
        </p:txBody>
      </p:sp>
      <p:pic>
        <p:nvPicPr>
          <p:cNvPr id="4" name="object 4">
            <a:extLst>
              <a:ext uri="{0804C41E-11D6-4DBA-BD84-C340725DC86D}">
                <a16:creationId xmlns:a16="http://schemas.microsoft.com/office/drawing/2010/main" id="{B0F4067A-CA0C-4910-B520-1504668BEB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274320" y="1362455"/>
            <a:ext cx="4940299" cy="3340100"/>
          </a:xfrm>
          <a:prstGeom prst="rect">
            <a:avLst/>
          </a:prstGeom>
          <a:noFill/>
        </p:spPr>
      </p:pic>
      <p:pic>
        <p:nvPicPr>
          <p:cNvPr id="5" name="object 5">
            <a:extLst>
              <a:ext uri="{D6DB9BF9-0930-4178-9D8F-BE57B73D59DF}">
                <a16:creationId xmlns:a16="http://schemas.microsoft.com/office/drawing/2010/main" id="{7BAF0F3A-6106-4869-9853-426BDF7D506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0">
            <a:off x="5754623" y="1405127"/>
            <a:ext cx="2535935" cy="1267967"/>
          </a:xfrm>
          <a:prstGeom prst="rect">
            <a:avLst/>
          </a:prstGeom>
          <a:noFill/>
        </p:spPr>
      </p:pic>
    </p:spTree>
    <p:extLst>
      <p:ext uri="{A96BF8B2-2E25-4E46-AC5F-425E99214E5E}">
        <p14:creationId xmlns:p14="http://schemas.microsoft.com/office/powerpoint/2010/main" val="1675791767671"/>
      </p:ext>
    </p:extLst>
  </p:cSld>
  <p:clrMapOvr>
    <a:masterClrMapping/>
  </p:clrMapOvr>
</p:sld>
</file>

<file path=ppt/slides/slide2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3629599E-717A-4A77-9FF0-DE0328F369A1}">
                <a16:creationId xmlns:a16="http://schemas.microsoft.com/office/drawing/2010/main" id="{833EBEC1-1545-4356-AA63-E9CC0373E883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390245" y="507873"/>
            <a:ext cx="3535679" cy="453390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 lang="en-US" spc="-5" sz="2800">
                <a:latin typeface="Microsoft Sans Serif"/>
              </a:rPr>
              <a:t>Longitude</a:t>
            </a:r>
            <a:r>
              <a:rPr b="0" dirty="0" lang="en-US" spc="-15" sz="2800">
                <a:latin typeface="Microsoft Sans Serif"/>
              </a:rPr>
              <a:t> </a:t>
            </a:r>
            <a:r>
              <a:rPr b="0" dirty="0" lang="en-US" sz="2800">
                <a:latin typeface="Microsoft Sans Serif"/>
              </a:rPr>
              <a:t>and</a:t>
            </a:r>
            <a:r>
              <a:rPr b="0" dirty="0" lang="en-US" spc="30" sz="2800">
                <a:latin typeface="Microsoft Sans Serif"/>
              </a:rPr>
              <a:t> </a:t>
            </a:r>
            <a:r>
              <a:rPr b="0" dirty="0" lang="en-US" spc="-5" sz="2800">
                <a:latin typeface="Microsoft Sans Serif"/>
              </a:rPr>
              <a:t>latitude</a:t>
            </a:r>
            <a:endParaRPr b="0" dirty="0" lang="en-US" spc="-5" sz="2800">
              <a:latin typeface="Microsoft Sans Serif"/>
            </a:endParaRPr>
          </a:p>
        </p:txBody>
      </p:sp>
      <p:sp>
        <p:nvSpPr>
          <p:cNvPr id="3" name="object 3">
            <a:extLst>
              <a:ext uri="{BBDE0214-2026-4B83-A2CD-F2EB1F60A033}">
                <a16:creationId xmlns:a16="http://schemas.microsoft.com/office/drawing/2010/main" id="{F94D231E-89C8-4BFD-8EFC-D57BC6CC60A1}"/>
              </a:ext>
            </a:extLst>
          </p:cNvPr>
          <p:cNvSpPr txBox="1"/>
          <p:nvPr/>
        </p:nvSpPr>
        <p:spPr>
          <a:xfrm rot="0">
            <a:off x="504545" y="3698597"/>
            <a:ext cx="6996430" cy="653415"/>
          </a:xfrm>
          <a:prstGeom prst="rect">
            <a:avLst/>
          </a:prstGeom>
        </p:spPr>
        <p:txBody>
          <a:bodyPr bIns="0" lIns="0" rIns="0" rtlCol="0" tIns="52068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lang="en-US" spc="25" sz="1800">
                <a:solidFill>
                  <a:srgbClr val="124f5c"/>
                </a:solidFill>
                <a:latin typeface="Microsoft Sans Serif"/>
              </a:rPr>
              <a:t>We</a:t>
            </a:r>
            <a:r>
              <a:rPr dirty="0" lang="en-US" spc="-4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can</a:t>
            </a:r>
            <a:r>
              <a:rPr dirty="0" lang="en-US" spc="-2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see</a:t>
            </a:r>
            <a:r>
              <a:rPr dirty="0" lang="en-US" spc="-1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the</a:t>
            </a:r>
            <a:r>
              <a:rPr dirty="0" lang="en-US" spc="-2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geo</a:t>
            </a:r>
            <a:r>
              <a:rPr dirty="0" lang="en-US" spc="-1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locations</a:t>
            </a:r>
            <a:r>
              <a:rPr dirty="0" lang="en-US" spc="-7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of</a:t>
            </a:r>
            <a:r>
              <a:rPr dirty="0" lang="en-US" spc="3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all neighborhood</a:t>
            </a:r>
            <a:r>
              <a:rPr dirty="0" lang="en-US" spc="-9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groups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throughout </a:t>
            </a: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New</a:t>
            </a:r>
            <a:r>
              <a:rPr dirty="0" lang="en-US" spc="-1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York.</a:t>
            </a:r>
            <a:endParaRPr dirty="0" lang="en-US" sz="1800">
              <a:solidFill>
                <a:srgbClr val="124f5c"/>
              </a:solidFill>
              <a:latin typeface="Microsoft Sans Serif"/>
            </a:endParaRPr>
          </a:p>
        </p:txBody>
      </p:sp>
      <p:pic>
        <p:nvPicPr>
          <p:cNvPr id="4" name="object 4">
            <a:extLst>
              <a:ext uri="{E31019B4-4F2E-4ADD-AAA8-1D208444D23F}">
                <a16:creationId xmlns:a16="http://schemas.microsoft.com/office/drawing/2010/main" id="{5E87DE64-02BC-4A6B-A1A3-731D01B313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2042160" y="1127759"/>
            <a:ext cx="4879847" cy="2551176"/>
          </a:xfrm>
          <a:prstGeom prst="rect">
            <a:avLst/>
          </a:prstGeom>
          <a:noFill/>
        </p:spPr>
      </p:pic>
    </p:spTree>
    <p:extLst>
      <p:ext uri="{537A5E73-C204-4A8E-8AF9-B64A9B0E1E30}">
        <p14:creationId xmlns:p14="http://schemas.microsoft.com/office/powerpoint/2010/main" val="1675791767674"/>
      </p:ext>
    </p:extLst>
  </p:cSld>
  <p:clrMapOvr>
    <a:masterClrMapping/>
  </p:clrMapOvr>
</p:sld>
</file>

<file path=ppt/slides/slide2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6C9499FE-1839-4B43-844B-12A69E3778F6}">
                <a16:creationId xmlns:a16="http://schemas.microsoft.com/office/drawing/2010/main" id="{8FB2B538-1A96-401D-B5CA-B339BFAB8F67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390245" y="507873"/>
            <a:ext cx="6861175" cy="453390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 lang="en-US" spc="-5" sz="2800">
                <a:latin typeface="Microsoft Sans Serif"/>
              </a:rPr>
              <a:t>Room</a:t>
            </a:r>
            <a:r>
              <a:rPr b="0" dirty="0" lang="en-US" spc="75" sz="2800">
                <a:latin typeface="Microsoft Sans Serif"/>
              </a:rPr>
              <a:t> </a:t>
            </a:r>
            <a:r>
              <a:rPr b="0" dirty="0" lang="en-US" spc="-15" sz="2800">
                <a:latin typeface="Microsoft Sans Serif"/>
              </a:rPr>
              <a:t>types</a:t>
            </a:r>
            <a:r>
              <a:rPr b="0" dirty="0" lang="en-US" spc="30" sz="2800">
                <a:latin typeface="Microsoft Sans Serif"/>
              </a:rPr>
              <a:t> </a:t>
            </a:r>
            <a:r>
              <a:rPr b="0" dirty="0" lang="en-US" spc="-20" sz="2800">
                <a:latin typeface="Microsoft Sans Serif"/>
              </a:rPr>
              <a:t>available</a:t>
            </a:r>
            <a:r>
              <a:rPr b="0" dirty="0" lang="en-US" spc="165" sz="2800">
                <a:latin typeface="Microsoft Sans Serif"/>
              </a:rPr>
              <a:t> </a:t>
            </a:r>
            <a:r>
              <a:rPr b="0" dirty="0" lang="en-US" spc="-10" sz="2800">
                <a:latin typeface="Microsoft Sans Serif"/>
              </a:rPr>
              <a:t>in</a:t>
            </a:r>
            <a:r>
              <a:rPr b="0" dirty="0" lang="en-US" spc="15" sz="2800">
                <a:latin typeface="Microsoft Sans Serif"/>
              </a:rPr>
              <a:t> </a:t>
            </a:r>
            <a:r>
              <a:rPr b="0" dirty="0" lang="en-US" sz="2800">
                <a:latin typeface="Microsoft Sans Serif"/>
              </a:rPr>
              <a:t>respective </a:t>
            </a:r>
            <a:r>
              <a:rPr b="0" dirty="0" lang="en-US" spc="-5" sz="2800">
                <a:latin typeface="Microsoft Sans Serif"/>
              </a:rPr>
              <a:t>location</a:t>
            </a:r>
            <a:endParaRPr b="0" dirty="0" lang="en-US" spc="-5" sz="2800">
              <a:latin typeface="Microsoft Sans Serif"/>
            </a:endParaRPr>
          </a:p>
        </p:txBody>
      </p:sp>
      <p:sp>
        <p:nvSpPr>
          <p:cNvPr id="3" name="object 3">
            <a:extLst>
              <a:ext uri="{2E3CABB8-0244-44B3-9426-90A54CEA619D}">
                <a16:creationId xmlns:a16="http://schemas.microsoft.com/office/drawing/2010/main" id="{4B82288F-E283-406D-B30A-1B2C7DEED4DB}"/>
              </a:ext>
            </a:extLst>
          </p:cNvPr>
          <p:cNvSpPr txBox="1"/>
          <p:nvPr/>
        </p:nvSpPr>
        <p:spPr>
          <a:xfrm rot="0">
            <a:off x="504545" y="3763771"/>
            <a:ext cx="6850380" cy="299720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25" sz="1800">
                <a:solidFill>
                  <a:srgbClr val="124f5c"/>
                </a:solidFill>
                <a:latin typeface="Microsoft Sans Serif"/>
              </a:rPr>
              <a:t>We</a:t>
            </a:r>
            <a:r>
              <a:rPr dirty="0" lang="en-US" spc="-4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can</a:t>
            </a:r>
            <a:r>
              <a:rPr dirty="0" lang="en-US" spc="-4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see</a:t>
            </a:r>
            <a:r>
              <a:rPr dirty="0" lang="en-US" spc="1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the</a:t>
            </a:r>
            <a:r>
              <a:rPr dirty="0" lang="en-US" spc="-2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different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room</a:t>
            </a:r>
            <a:r>
              <a:rPr dirty="0" lang="en-US" spc="-5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types</a:t>
            </a:r>
            <a:r>
              <a:rPr dirty="0" lang="en-US" spc="2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available</a:t>
            </a:r>
            <a:r>
              <a:rPr dirty="0" lang="en-US" spc="-8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throughout</a:t>
            </a:r>
            <a:r>
              <a:rPr dirty="0" lang="en-US" spc="-2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New</a:t>
            </a:r>
            <a:r>
              <a:rPr dirty="0" lang="en-US" spc="-2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York</a:t>
            </a:r>
            <a:endParaRPr dirty="0" lang="en-US" sz="1800">
              <a:solidFill>
                <a:srgbClr val="124f5c"/>
              </a:solidFill>
              <a:latin typeface="Microsoft Sans Serif"/>
            </a:endParaRPr>
          </a:p>
        </p:txBody>
      </p:sp>
      <p:pic>
        <p:nvPicPr>
          <p:cNvPr id="4" name="object 4">
            <a:extLst>
              <a:ext uri="{E85BBFAB-1C81-49F5-AB59-1B1E59FC0008}">
                <a16:creationId xmlns:a16="http://schemas.microsoft.com/office/drawing/2010/main" id="{EB64A039-A7E5-4CB0-BC34-3064A5B8FA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2042160" y="1261870"/>
            <a:ext cx="4879847" cy="2474976"/>
          </a:xfrm>
          <a:prstGeom prst="rect">
            <a:avLst/>
          </a:prstGeom>
          <a:noFill/>
        </p:spPr>
      </p:pic>
    </p:spTree>
    <p:extLst>
      <p:ext uri="{B4BFB604-2A41-411C-BF47-C83B245310A2}">
        <p14:creationId xmlns:p14="http://schemas.microsoft.com/office/powerpoint/2010/main" val="1675791767677"/>
      </p:ext>
    </p:extLst>
  </p:cSld>
  <p:clrMapOvr>
    <a:masterClrMapping/>
  </p:clrMapOvr>
</p:sld>
</file>

<file path=ppt/slides/slide2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8402139E-24BC-4059-BB4F-9947A98AA29C}">
                <a16:creationId xmlns:a16="http://schemas.microsoft.com/office/drawing/2010/main" id="{2F373C85-2F31-49E6-8217-CC6144BDAC4E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390245" y="507873"/>
            <a:ext cx="5683885" cy="453390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 lang="en-US" spc="5" sz="2800">
                <a:latin typeface="Microsoft Sans Serif"/>
              </a:rPr>
              <a:t>Price</a:t>
            </a:r>
            <a:r>
              <a:rPr b="0" dirty="0" lang="en-US" spc="-35" sz="2800">
                <a:latin typeface="Microsoft Sans Serif"/>
              </a:rPr>
              <a:t> </a:t>
            </a:r>
            <a:r>
              <a:rPr b="0" dirty="0" lang="en-US" spc="-5" sz="2800">
                <a:latin typeface="Microsoft Sans Serif"/>
              </a:rPr>
              <a:t>variations</a:t>
            </a:r>
            <a:r>
              <a:rPr b="0" dirty="0" lang="en-US" spc="-15" sz="2800">
                <a:latin typeface="Microsoft Sans Serif"/>
              </a:rPr>
              <a:t> </a:t>
            </a:r>
            <a:r>
              <a:rPr b="0" dirty="0" lang="en-US" sz="2800">
                <a:latin typeface="Microsoft Sans Serif"/>
              </a:rPr>
              <a:t>for</a:t>
            </a:r>
            <a:r>
              <a:rPr b="0" dirty="0" lang="en-US" spc="15" sz="2800">
                <a:latin typeface="Microsoft Sans Serif"/>
              </a:rPr>
              <a:t> </a:t>
            </a:r>
            <a:r>
              <a:rPr b="0" dirty="0" lang="en-US" sz="2800">
                <a:latin typeface="Microsoft Sans Serif"/>
              </a:rPr>
              <a:t>different</a:t>
            </a:r>
            <a:r>
              <a:rPr b="0" dirty="0" lang="en-US" spc="-35" sz="2800">
                <a:latin typeface="Microsoft Sans Serif"/>
              </a:rPr>
              <a:t> </a:t>
            </a:r>
            <a:r>
              <a:rPr b="0" dirty="0" lang="en-US" spc="-5" sz="2800">
                <a:latin typeface="Microsoft Sans Serif"/>
              </a:rPr>
              <a:t>location</a:t>
            </a:r>
            <a:endParaRPr b="0" dirty="0" lang="en-US" spc="-5" sz="2800">
              <a:latin typeface="Microsoft Sans Serif"/>
            </a:endParaRPr>
          </a:p>
        </p:txBody>
      </p:sp>
      <p:sp>
        <p:nvSpPr>
          <p:cNvPr id="3" name="object 3">
            <a:extLst>
              <a:ext uri="{811289A3-6C00-409C-B797-7F563E5987CE}">
                <a16:creationId xmlns:a16="http://schemas.microsoft.com/office/drawing/2010/main" id="{C251061D-7B68-4770-BD90-E23D5A89649C}"/>
              </a:ext>
            </a:extLst>
          </p:cNvPr>
          <p:cNvSpPr txBox="1"/>
          <p:nvPr/>
        </p:nvSpPr>
        <p:spPr>
          <a:xfrm rot="0">
            <a:off x="504545" y="4013411"/>
            <a:ext cx="7994650" cy="654685"/>
          </a:xfrm>
          <a:prstGeom prst="rect">
            <a:avLst/>
          </a:prstGeom>
        </p:spPr>
        <p:txBody>
          <a:bodyPr bIns="0" lIns="0" rIns="0" rtlCol="0" tIns="52705" vert="horz" wrap="square">
            <a:spAutoFit/>
          </a:bodyPr>
          <a:lstStyle/>
          <a:p>
            <a:pPr indent="-344805" marL="356870">
              <a:lnSpc>
                <a:spcPct val="100000"/>
              </a:lnSpc>
              <a:spcBef>
                <a:spcPts val="415"/>
              </a:spcBef>
              <a:buClr>
                <a:srgbClr val="f5fbff"/>
              </a:buClr>
              <a:buChar char="●"/>
            </a:pPr>
            <a:r>
              <a:rPr dirty="0" lang="en-US" spc="50" sz="1800">
                <a:solidFill>
                  <a:srgbClr val="124f5c"/>
                </a:solidFill>
                <a:latin typeface="Microsoft Sans Serif"/>
              </a:rPr>
              <a:t>We</a:t>
            </a:r>
            <a:r>
              <a:rPr dirty="0" lang="en-US" spc="3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can</a:t>
            </a:r>
            <a:r>
              <a:rPr dirty="0" lang="en-US" spc="-1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clearly</a:t>
            </a:r>
            <a:r>
              <a:rPr dirty="0" lang="en-US" spc="1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see</a:t>
            </a:r>
            <a:r>
              <a:rPr dirty="0" lang="en-US" spc="-4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the</a:t>
            </a:r>
            <a:r>
              <a:rPr dirty="0" lang="en-US" spc="-2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places</a:t>
            </a:r>
            <a:r>
              <a:rPr dirty="0" lang="en-US" spc="-2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which</a:t>
            </a:r>
            <a:r>
              <a:rPr dirty="0" lang="en-US" spc="-3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is</a:t>
            </a:r>
            <a:r>
              <a:rPr dirty="0" lang="en-US" spc="3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offering</a:t>
            </a:r>
            <a:r>
              <a:rPr dirty="0" lang="en-US" spc="-3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listings</a:t>
            </a:r>
            <a:r>
              <a:rPr dirty="0" lang="en-US" spc="1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with</a:t>
            </a:r>
            <a:r>
              <a:rPr dirty="0" lang="en-US" spc="-4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30" sz="1800">
                <a:solidFill>
                  <a:srgbClr val="124f5c"/>
                </a:solidFill>
                <a:latin typeface="Microsoft Sans Serif"/>
              </a:rPr>
              <a:t>maximum</a:t>
            </a:r>
            <a:r>
              <a:rPr dirty="0" lang="en-US" spc="-2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price </a:t>
            </a:r>
          </a:p>
          <a:p>
            <a:pPr marL="356870">
              <a:lnSpc>
                <a:spcPct val="100000"/>
              </a:lnSpc>
              <a:spcBef>
                <a:spcPts val="315"/>
              </a:spcBef>
            </a:pP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throughout</a:t>
            </a:r>
            <a:r>
              <a:rPr dirty="0" lang="en-US" spc="-114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New</a:t>
            </a:r>
            <a:r>
              <a:rPr dirty="0" lang="en-US" spc="-2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York</a:t>
            </a:r>
            <a:endParaRPr dirty="0" lang="en-US" sz="1800">
              <a:solidFill>
                <a:srgbClr val="124f5c"/>
              </a:solidFill>
              <a:latin typeface="Microsoft Sans Serif"/>
            </a:endParaRPr>
          </a:p>
        </p:txBody>
      </p:sp>
      <p:pic>
        <p:nvPicPr>
          <p:cNvPr id="4" name="object 4">
            <a:extLst>
              <a:ext uri="{D2AB4F23-6472-4400-B90C-21774271BADB}">
                <a16:creationId xmlns:a16="http://schemas.microsoft.com/office/drawing/2010/main" id="{C46AE2D7-2501-48A3-9445-7E4427D2A8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1999488" y="1368551"/>
            <a:ext cx="4879848" cy="2520696"/>
          </a:xfrm>
          <a:prstGeom prst="rect">
            <a:avLst/>
          </a:prstGeom>
          <a:noFill/>
        </p:spPr>
      </p:pic>
    </p:spTree>
    <p:extLst>
      <p:ext uri="{2849F909-1A65-4007-AB4A-95ED89D9E806}">
        <p14:creationId xmlns:p14="http://schemas.microsoft.com/office/powerpoint/2010/main" val="1675791767679"/>
      </p:ext>
    </p:extLst>
  </p:cSld>
  <p:clrMapOvr>
    <a:masterClrMapping/>
  </p:clrMapOvr>
</p:sld>
</file>

<file path=ppt/slides/slide2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05D4E43A-8F6D-44C3-8C9A-77D619F02733}">
                <a16:creationId xmlns:a16="http://schemas.microsoft.com/office/drawing/2010/main" id="{3CE50D71-9CC6-4ADF-95F6-AE0D6C4F8816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390245" y="507873"/>
            <a:ext cx="1788160" cy="453390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 lang="en-US" spc="-5" sz="2800">
                <a:latin typeface="Microsoft Sans Serif"/>
              </a:rPr>
              <a:t>Conclusion</a:t>
            </a:r>
            <a:endParaRPr b="0" dirty="0" lang="en-US" spc="-5" sz="2800">
              <a:latin typeface="Microsoft Sans Serif"/>
            </a:endParaRPr>
          </a:p>
        </p:txBody>
      </p:sp>
      <p:sp>
        <p:nvSpPr>
          <p:cNvPr id="3" name="object 3">
            <a:extLst>
              <a:ext uri="{8F574219-4083-472F-ABAE-14204D4D5A82}">
                <a16:creationId xmlns:a16="http://schemas.microsoft.com/office/drawing/2010/main" id="{4A17F286-F860-4C99-A1EE-1DE271A7AA4D}"/>
              </a:ext>
            </a:extLst>
          </p:cNvPr>
          <p:cNvSpPr txBox="1"/>
          <p:nvPr/>
        </p:nvSpPr>
        <p:spPr>
          <a:xfrm rot="0">
            <a:off x="504545" y="1485602"/>
            <a:ext cx="8056244" cy="2560319"/>
          </a:xfrm>
          <a:prstGeom prst="rect">
            <a:avLst/>
          </a:prstGeom>
        </p:spPr>
        <p:txBody>
          <a:bodyPr bIns="0" lIns="0" rIns="0" rtlCol="0" tIns="12065" vert="horz" wrap="square">
            <a:spAutoFit/>
          </a:bodyPr>
          <a:lstStyle/>
          <a:p>
            <a:pPr indent="-344805" marL="356870" marR="5080">
              <a:lnSpc>
                <a:spcPct val="114000"/>
              </a:lnSpc>
              <a:spcBef>
                <a:spcPts val="95"/>
              </a:spcBef>
              <a:buAutoNum type="arabicParenBoth"/>
            </a:pPr>
            <a:r>
              <a:rPr b="1" dirty="0" lang="en-US" sz="1800">
                <a:solidFill>
                  <a:srgbClr val="124f5c"/>
                </a:solidFill>
                <a:latin typeface="Arial"/>
              </a:rPr>
              <a:t>Price depends on </a:t>
            </a:r>
            <a:r>
              <a:rPr b="1" dirty="0" err="1" lang="en-US" sz="1800">
                <a:solidFill>
                  <a:srgbClr val="124f5c"/>
                </a:solidFill>
                <a:latin typeface="Arial"/>
              </a:rPr>
              <a:t>Neighbourhood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 group. Its high in </a:t>
            </a: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Manhattan.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Manhattan</a:t>
            </a:r>
            <a:r>
              <a:rPr b="1" dirty="0" lang="en-US" spc="-8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is the</a:t>
            </a:r>
            <a:r>
              <a:rPr b="1" dirty="0" lang="en-US" spc="-1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city</a:t>
            </a: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which</a:t>
            </a:r>
            <a:r>
              <a:rPr b="1" dirty="0" lang="en-US" spc="-6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has</a:t>
            </a:r>
            <a:r>
              <a:rPr b="1" dirty="0" lang="en-US" spc="-5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a</a:t>
            </a:r>
            <a:r>
              <a:rPr b="1" dirty="0" lang="en-US" spc="-1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lot</a:t>
            </a:r>
            <a:r>
              <a:rPr b="1" dirty="0" lang="en-US" spc="1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of</a:t>
            </a:r>
            <a:r>
              <a:rPr b="1" dirty="0" lang="en-US" spc="1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price</a:t>
            </a:r>
            <a:r>
              <a:rPr b="1" dirty="0" lang="en-US" spc="-1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fluctuations.</a:t>
            </a:r>
            <a:r>
              <a:rPr b="1" dirty="0" lang="en-US" spc="-8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-15" sz="1800">
                <a:solidFill>
                  <a:srgbClr val="124f5c"/>
                </a:solidFill>
                <a:latin typeface="Arial"/>
              </a:rPr>
              <a:t>We</a:t>
            </a:r>
            <a:r>
              <a:rPr b="1" dirty="0" lang="en-US" spc="-2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can</a:t>
            </a:r>
            <a:r>
              <a:rPr b="1" dirty="0" lang="en-US" spc="-1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even </a:t>
            </a:r>
            <a:r>
              <a:rPr b="1" dirty="0" lang="en-US" spc="-484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find the less prices for some listings in particular </a:t>
            </a:r>
            <a:r>
              <a:rPr b="1" dirty="0" err="1" lang="en-US" sz="1800">
                <a:solidFill>
                  <a:srgbClr val="124f5c"/>
                </a:solidFill>
                <a:latin typeface="Arial"/>
              </a:rPr>
              <a:t>neighbourhood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. </a:t>
            </a:r>
            <a:r>
              <a:rPr b="1" dirty="0" lang="en-US" spc="-10" sz="1800">
                <a:solidFill>
                  <a:srgbClr val="124f5c"/>
                </a:solidFill>
                <a:latin typeface="Arial"/>
              </a:rPr>
              <a:t>We </a:t>
            </a: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can</a:t>
            </a:r>
            <a:r>
              <a:rPr b="1" dirty="0" lang="en-US" spc="-4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even</a:t>
            </a:r>
            <a:r>
              <a:rPr b="1" dirty="0" lang="en-US" spc="-1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find</a:t>
            </a:r>
            <a:r>
              <a:rPr b="1" dirty="0" lang="en-US" spc="-6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the</a:t>
            </a:r>
            <a:r>
              <a:rPr b="1" dirty="0" lang="en-US" spc="-1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costliest</a:t>
            </a:r>
            <a:r>
              <a:rPr b="1" dirty="0" lang="en-US" spc="-7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listings</a:t>
            </a:r>
            <a:r>
              <a:rPr b="1" dirty="0" lang="en-US" spc="-5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in</a:t>
            </a:r>
            <a:r>
              <a:rPr b="1" dirty="0" lang="en-US" spc="-3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the</a:t>
            </a:r>
            <a:r>
              <a:rPr b="1" dirty="0" lang="en-US" spc="-1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same</a:t>
            </a:r>
            <a:r>
              <a:rPr b="1" dirty="0" lang="en-US" spc="-3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err="1" lang="en-US" spc="-5" sz="1800">
                <a:solidFill>
                  <a:srgbClr val="124f5c"/>
                </a:solidFill>
                <a:latin typeface="Arial"/>
              </a:rPr>
              <a:t>neighbourhood</a:t>
            </a: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24f5c"/>
              </a:buClr>
              <a:buFont typeface="Arial"/>
              <a:buAutoNum type="arabicParenBoth"/>
            </a:pPr>
            <a:r>
              <a:rPr dirty="0" lang="en-US" sz="2200">
                <a:latin typeface="Arial"/>
              </a:rPr>
              <a:t/>
            </a:r>
          </a:p>
          <a:p>
            <a:pPr indent="-344805" marL="356870" marR="13970">
              <a:lnSpc>
                <a:spcPct val="115000"/>
              </a:lnSpc>
              <a:buAutoNum type="arabicParenBoth"/>
            </a:pPr>
            <a:r>
              <a:rPr b="1" dirty="0" lang="en-US" spc="-10" sz="1800">
                <a:solidFill>
                  <a:srgbClr val="124f5c"/>
                </a:solidFill>
                <a:latin typeface="Arial"/>
              </a:rPr>
              <a:t>We</a:t>
            </a:r>
            <a:r>
              <a:rPr b="1" dirty="0" lang="en-US" spc="-4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can get</a:t>
            </a:r>
            <a:r>
              <a:rPr b="1" dirty="0" lang="en-US" spc="1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the</a:t>
            </a:r>
            <a:r>
              <a:rPr b="1" dirty="0" lang="en-US" spc="-1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famous</a:t>
            </a:r>
            <a:r>
              <a:rPr b="1" dirty="0" lang="en-US" spc="-4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host</a:t>
            </a:r>
            <a:r>
              <a:rPr b="1" dirty="0" lang="en-US" spc="2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(</a:t>
            </a:r>
            <a:r>
              <a:rPr b="1" dirty="0" err="1" lang="en-US" sz="1800">
                <a:solidFill>
                  <a:srgbClr val="124f5c"/>
                </a:solidFill>
                <a:latin typeface="Arial"/>
              </a:rPr>
              <a:t>Sonder</a:t>
            </a:r>
            <a:r>
              <a:rPr b="1" dirty="0" lang="en-US" spc="-6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from</a:t>
            </a:r>
            <a:r>
              <a:rPr b="1" dirty="0" lang="en-US" spc="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-10" sz="1800">
                <a:solidFill>
                  <a:srgbClr val="124f5c"/>
                </a:solidFill>
                <a:latin typeface="Arial"/>
              </a:rPr>
              <a:t>Manhattan)</a:t>
            </a:r>
            <a:r>
              <a:rPr b="1" dirty="0" lang="en-US" spc="-8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from</a:t>
            </a:r>
            <a:r>
              <a:rPr b="1" dirty="0" lang="en-US" spc="-1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the</a:t>
            </a:r>
            <a:r>
              <a:rPr b="1" dirty="0" lang="en-US" spc="-1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number </a:t>
            </a:r>
            <a:r>
              <a:rPr b="1" dirty="0" lang="en-US" spc="-484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of properties </a:t>
            </a:r>
            <a:r>
              <a:rPr b="1" dirty="0" lang="en-US" spc="-15" sz="1800">
                <a:solidFill>
                  <a:srgbClr val="124f5c"/>
                </a:solidFill>
                <a:latin typeface="Arial"/>
              </a:rPr>
              <a:t>he </a:t>
            </a: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is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offering. </a:t>
            </a: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He </a:t>
            </a:r>
            <a:r>
              <a:rPr b="1" dirty="0" lang="en-US" spc="10" sz="1800">
                <a:solidFill>
                  <a:srgbClr val="124f5c"/>
                </a:solidFill>
                <a:latin typeface="Arial"/>
              </a:rPr>
              <a:t>owns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many properties </a:t>
            </a: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throughout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Manhattan,</a:t>
            </a:r>
            <a:r>
              <a:rPr b="1" dirty="0" lang="en-US" spc="-4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New</a:t>
            </a:r>
            <a:r>
              <a:rPr b="1" dirty="0" lang="en-US" spc="-8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-30" sz="1800">
                <a:solidFill>
                  <a:srgbClr val="124f5c"/>
                </a:solidFill>
                <a:latin typeface="Arial"/>
              </a:rPr>
              <a:t>York,</a:t>
            </a:r>
            <a:r>
              <a:rPr b="1" dirty="0" lang="en-US" spc="-2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5" sz="1800">
                <a:solidFill>
                  <a:srgbClr val="124f5c"/>
                </a:solidFill>
                <a:latin typeface="Arial"/>
              </a:rPr>
              <a:t>which</a:t>
            </a:r>
            <a:r>
              <a:rPr b="1" dirty="0" lang="en-US" spc="-6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in</a:t>
            </a:r>
            <a:r>
              <a:rPr b="1" dirty="0" lang="en-US" spc="-2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turn</a:t>
            </a:r>
            <a:r>
              <a:rPr b="1" dirty="0" lang="en-US" spc="-4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is</a:t>
            </a:r>
            <a:r>
              <a:rPr b="1" dirty="0" lang="en-US" spc="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the</a:t>
            </a:r>
            <a:r>
              <a:rPr b="1" dirty="0" lang="en-US" spc="-1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busiest</a:t>
            </a:r>
            <a:r>
              <a:rPr b="1" dirty="0" lang="en-US" spc="-8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city</a:t>
            </a:r>
            <a:r>
              <a:rPr b="1" dirty="0" lang="en-US" spc="-4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in</a:t>
            </a:r>
            <a:r>
              <a:rPr b="1" dirty="0" lang="en-US" spc="-4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New</a:t>
            </a:r>
            <a:r>
              <a:rPr b="1" dirty="0" lang="en-US" spc="-30" sz="1800">
                <a:solidFill>
                  <a:srgbClr val="124f5c"/>
                </a:solidFill>
                <a:latin typeface="Arial"/>
              </a:rPr>
              <a:t> York.</a:t>
            </a:r>
            <a:endParaRPr b="1" dirty="0" lang="en-US" spc="-30" sz="1800">
              <a:solidFill>
                <a:srgbClr val="124f5c"/>
              </a:solidFill>
              <a:latin typeface="Arial"/>
            </a:endParaRPr>
          </a:p>
        </p:txBody>
      </p:sp>
    </p:spTree>
    <p:extLst>
      <p:ext uri="{F0ADD1C5-705F-4AA7-A99C-74865E2498B0}">
        <p14:creationId xmlns:p14="http://schemas.microsoft.com/office/powerpoint/2010/main" val="1675791767683"/>
      </p:ext>
    </p:extLst>
  </p:cSld>
  <p:clrMapOvr>
    <a:masterClrMapping/>
  </p:clrMapOvr>
</p:sld>
</file>

<file path=ppt/slides/slide2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D8779ABE-52A2-47DC-9FB8-4BA7348EFBD8}">
                <a16:creationId xmlns:a16="http://schemas.microsoft.com/office/drawing/2010/main" id="{9A6AC196-8D39-40AB-8286-BE8C24CCCAD7}"/>
              </a:ext>
            </a:extLst>
          </p:cNvPr>
          <p:cNvSpPr txBox="1"/>
          <p:nvPr/>
        </p:nvSpPr>
        <p:spPr>
          <a:xfrm rot="0">
            <a:off x="504545" y="490830"/>
            <a:ext cx="7856219" cy="4163694"/>
          </a:xfrm>
          <a:prstGeom prst="rect">
            <a:avLst/>
          </a:prstGeom>
        </p:spPr>
        <p:txBody>
          <a:bodyPr bIns="0" lIns="0" rIns="0" rtlCol="0" tIns="10795" vert="horz" wrap="square">
            <a:spAutoFit/>
          </a:bodyPr>
          <a:lstStyle/>
          <a:p>
            <a:pPr indent="-344805" marL="356870" marR="55244">
              <a:lnSpc>
                <a:spcPct val="114000"/>
              </a:lnSpc>
              <a:spcBef>
                <a:spcPts val="85"/>
              </a:spcBef>
              <a:buAutoNum startAt="3" type="arabicParenBoth"/>
            </a:pPr>
            <a:r>
              <a:rPr b="1" dirty="0" lang="en-US" spc="-10" sz="1800">
                <a:solidFill>
                  <a:srgbClr val="124f5c"/>
                </a:solidFill>
                <a:latin typeface="Arial"/>
              </a:rPr>
              <a:t>We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can </a:t>
            </a: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observe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host </a:t>
            </a:r>
            <a:r>
              <a:rPr b="1" dirty="0" lang="en-US" spc="15" sz="1800">
                <a:solidFill>
                  <a:srgbClr val="124f5c"/>
                </a:solidFill>
                <a:latin typeface="Arial"/>
              </a:rPr>
              <a:t>Dona </a:t>
            </a: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from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Queens has </a:t>
            </a: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the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property </a:t>
            </a:r>
            <a:r>
              <a:rPr b="1" dirty="0" lang="en-US" spc="5" sz="1800">
                <a:solidFill>
                  <a:srgbClr val="124f5c"/>
                </a:solidFill>
                <a:latin typeface="Arial"/>
              </a:rPr>
              <a:t>with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more </a:t>
            </a:r>
            <a:r>
              <a:rPr b="1" dirty="0" lang="en-US" spc="-49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number of reviews. </a:t>
            </a:r>
            <a:r>
              <a:rPr b="1" dirty="0" lang="en-US" spc="-10" sz="1800">
                <a:solidFill>
                  <a:srgbClr val="124f5c"/>
                </a:solidFill>
                <a:latin typeface="Arial"/>
              </a:rPr>
              <a:t>Queens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is the place where there are listings </a:t>
            </a:r>
            <a:r>
              <a:rPr b="1" dirty="0" lang="en-US" spc="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available</a:t>
            </a:r>
            <a:r>
              <a:rPr b="1" dirty="0" lang="en-US" spc="-7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5" sz="1800">
                <a:solidFill>
                  <a:srgbClr val="124f5c"/>
                </a:solidFill>
                <a:latin typeface="Arial"/>
              </a:rPr>
              <a:t>with</a:t>
            </a:r>
            <a:r>
              <a:rPr b="1" dirty="0" lang="en-US" spc="-3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reasonable</a:t>
            </a:r>
            <a:r>
              <a:rPr b="1" dirty="0" lang="en-US" spc="-4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price</a:t>
            </a:r>
            <a:r>
              <a:rPr b="1" dirty="0" lang="en-US" spc="-4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5" sz="1800">
                <a:solidFill>
                  <a:srgbClr val="124f5c"/>
                </a:solidFill>
                <a:latin typeface="Arial"/>
              </a:rPr>
              <a:t>when</a:t>
            </a:r>
            <a:r>
              <a:rPr b="1" dirty="0" lang="en-US" spc="-8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compared</a:t>
            </a:r>
            <a:r>
              <a:rPr b="1" dirty="0" lang="en-US" spc="-6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to</a:t>
            </a:r>
            <a:r>
              <a:rPr b="1" dirty="0" lang="en-US" spc="4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New</a:t>
            </a:r>
            <a:r>
              <a:rPr b="1" dirty="0" lang="en-US" spc="-5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-30" sz="1800">
                <a:solidFill>
                  <a:srgbClr val="124f5c"/>
                </a:solidFill>
                <a:latin typeface="Arial"/>
              </a:rPr>
              <a:t>York.</a:t>
            </a:r>
            <a:r>
              <a:rPr b="1" dirty="0" lang="en-US" spc="-1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-15" sz="1800">
                <a:solidFill>
                  <a:srgbClr val="124f5c"/>
                </a:solidFill>
                <a:latin typeface="Arial"/>
              </a:rPr>
              <a:t>We</a:t>
            </a:r>
            <a:r>
              <a:rPr b="1" dirty="0" lang="en-US" spc="-3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can </a:t>
            </a:r>
            <a:r>
              <a:rPr b="1" dirty="0" lang="en-US" spc="-484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conclude</a:t>
            </a:r>
            <a:r>
              <a:rPr b="1" dirty="0" lang="en-US" spc="-10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that</a:t>
            </a:r>
            <a:r>
              <a:rPr b="1" dirty="0" lang="en-US" spc="-2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people</a:t>
            </a:r>
            <a:r>
              <a:rPr b="1" dirty="0" lang="en-US" spc="-5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tend</a:t>
            </a:r>
            <a:r>
              <a:rPr b="1" dirty="0" lang="en-US" spc="-3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to</a:t>
            </a:r>
            <a:r>
              <a:rPr b="1" dirty="0" lang="en-US" spc="-2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go</a:t>
            </a:r>
            <a:r>
              <a:rPr b="1" dirty="0" lang="en-US" spc="1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to</a:t>
            </a:r>
            <a:r>
              <a:rPr b="1" dirty="0" lang="en-US" spc="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the</a:t>
            </a:r>
            <a:r>
              <a:rPr b="1" dirty="0" lang="en-US" spc="-4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place</a:t>
            </a:r>
            <a:r>
              <a:rPr b="1" dirty="0" lang="en-US" spc="-5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5" sz="1800">
                <a:solidFill>
                  <a:srgbClr val="124f5c"/>
                </a:solidFill>
                <a:latin typeface="Arial"/>
              </a:rPr>
              <a:t>with</a:t>
            </a:r>
            <a:r>
              <a:rPr b="1" dirty="0" lang="en-US" spc="-6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reasonable</a:t>
            </a:r>
            <a:r>
              <a:rPr b="1" dirty="0" lang="en-US" spc="-12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price.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24f5c"/>
              </a:buClr>
              <a:buFont typeface="Arial"/>
              <a:buAutoNum startAt="3" type="arabicParenBoth"/>
            </a:pPr>
            <a:r>
              <a:rPr dirty="0" lang="en-US" sz="2500">
                <a:latin typeface="Arial"/>
              </a:rPr>
              <a:t/>
            </a:r>
          </a:p>
          <a:p>
            <a:pPr indent="-344805" marL="356870">
              <a:lnSpc>
                <a:spcPct val="100000"/>
              </a:lnSpc>
              <a:buAutoNum startAt="3" type="arabicParenBoth"/>
            </a:pPr>
            <a:r>
              <a:rPr b="1" dirty="0" lang="en-US" sz="1800">
                <a:solidFill>
                  <a:srgbClr val="124f5c"/>
                </a:solidFill>
                <a:latin typeface="Arial"/>
              </a:rPr>
              <a:t>Throughout</a:t>
            </a:r>
            <a:r>
              <a:rPr b="1" dirty="0" lang="en-US" spc="-5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-70" sz="1800">
                <a:solidFill>
                  <a:srgbClr val="124f5c"/>
                </a:solidFill>
                <a:latin typeface="Arial"/>
              </a:rPr>
              <a:t>NY,</a:t>
            </a:r>
            <a:r>
              <a:rPr b="1" dirty="0" lang="en-US" spc="-1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Entire</a:t>
            </a:r>
            <a:r>
              <a:rPr b="1" dirty="0" lang="en-US" spc="-3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home/apt</a:t>
            </a:r>
            <a:r>
              <a:rPr b="1" dirty="0" lang="en-US" spc="-3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is</a:t>
            </a:r>
            <a:r>
              <a:rPr b="1" dirty="0" lang="en-US" spc="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the room</a:t>
            </a:r>
            <a:r>
              <a:rPr b="1" dirty="0" lang="en-US" spc="2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-25" sz="1800">
                <a:solidFill>
                  <a:srgbClr val="124f5c"/>
                </a:solidFill>
                <a:latin typeface="Arial"/>
              </a:rPr>
              <a:t>type</a:t>
            </a:r>
            <a:r>
              <a:rPr b="1" dirty="0" lang="en-US" spc="8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5" sz="1800">
                <a:solidFill>
                  <a:srgbClr val="124f5c"/>
                </a:solidFill>
                <a:latin typeface="Arial"/>
              </a:rPr>
              <a:t>which</a:t>
            </a:r>
            <a:r>
              <a:rPr b="1" dirty="0" lang="en-US" spc="-6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is</a:t>
            </a:r>
            <a:r>
              <a:rPr b="1" dirty="0" lang="en-US" spc="1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mostly</a:t>
            </a:r>
            <a:r>
              <a:rPr b="1" dirty="0" lang="en-US" spc="-3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in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b="1" dirty="0" lang="en-US" sz="1800">
                <a:solidFill>
                  <a:srgbClr val="124f5c"/>
                </a:solidFill>
                <a:latin typeface="Arial"/>
              </a:rPr>
              <a:t>demand.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dirty="0" lang="en-US" sz="2500">
                <a:latin typeface="Arial"/>
              </a:rPr>
              <a:t/>
            </a:r>
          </a:p>
          <a:p>
            <a:pPr indent="-344805" marL="356870">
              <a:lnSpc>
                <a:spcPct val="100000"/>
              </a:lnSpc>
              <a:buAutoNum startAt="5" type="arabicParenBoth"/>
            </a:pPr>
            <a:r>
              <a:rPr b="1" dirty="0" lang="en-US" sz="1800">
                <a:solidFill>
                  <a:srgbClr val="124f5c"/>
                </a:solidFill>
                <a:latin typeface="Arial"/>
              </a:rPr>
              <a:t>Manhattan</a:t>
            </a:r>
            <a:r>
              <a:rPr b="1" dirty="0" lang="en-US" spc="-6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is</a:t>
            </a:r>
            <a:r>
              <a:rPr b="1" dirty="0" lang="en-US" spc="-3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the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place</a:t>
            </a:r>
            <a:r>
              <a:rPr b="1" dirty="0" lang="en-US" spc="-1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5" sz="1800">
                <a:solidFill>
                  <a:srgbClr val="124f5c"/>
                </a:solidFill>
                <a:latin typeface="Arial"/>
              </a:rPr>
              <a:t>which</a:t>
            </a:r>
            <a:r>
              <a:rPr b="1" dirty="0" lang="en-US" spc="-3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is</a:t>
            </a:r>
            <a:r>
              <a:rPr b="1" dirty="0" lang="en-US" spc="-1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famous</a:t>
            </a:r>
            <a:r>
              <a:rPr b="1" dirty="0" lang="en-US" spc="-5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and</a:t>
            </a:r>
            <a:r>
              <a:rPr b="1" dirty="0" lang="en-US" spc="2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can</a:t>
            </a:r>
            <a:r>
              <a:rPr b="1" dirty="0" lang="en-US" spc="-1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be</a:t>
            </a:r>
            <a:r>
              <a:rPr b="1" dirty="0" lang="en-US" spc="-1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a</a:t>
            </a:r>
            <a:r>
              <a:rPr b="1" dirty="0" lang="en-US" spc="-4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good</a:t>
            </a:r>
            <a:r>
              <a:rPr b="1" dirty="0" lang="en-US" spc="3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option</a:t>
            </a:r>
            <a:r>
              <a:rPr b="1" dirty="0" lang="en-US" spc="-3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for</a:t>
            </a:r>
          </a:p>
          <a:p>
            <a:pPr marL="356870">
              <a:lnSpc>
                <a:spcPct val="100000"/>
              </a:lnSpc>
              <a:spcBef>
                <a:spcPts val="310"/>
              </a:spcBef>
            </a:pPr>
            <a:r>
              <a:rPr b="1" dirty="0" lang="en-US" sz="1800">
                <a:solidFill>
                  <a:srgbClr val="124f5c"/>
                </a:solidFill>
                <a:latin typeface="Arial"/>
              </a:rPr>
              <a:t>the</a:t>
            </a:r>
            <a:r>
              <a:rPr b="1" dirty="0" lang="en-US" spc="-1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companies</a:t>
            </a:r>
            <a:r>
              <a:rPr b="1" dirty="0" lang="en-US" spc="-10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to</a:t>
            </a:r>
            <a:r>
              <a:rPr b="1" dirty="0" lang="en-US" spc="-2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invest</a:t>
            </a:r>
            <a:r>
              <a:rPr b="1" dirty="0" lang="en-US" spc="-4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on</a:t>
            </a:r>
            <a:r>
              <a:rPr b="1" dirty="0" lang="en-US" spc="-2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properties</a:t>
            </a:r>
            <a:r>
              <a:rPr b="1" dirty="0" lang="en-US" spc="-5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of</a:t>
            </a:r>
            <a:r>
              <a:rPr b="1" dirty="0" lang="en-US" spc="-2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Entire</a:t>
            </a:r>
            <a:r>
              <a:rPr b="1" dirty="0" lang="en-US" spc="-7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home/Apt.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dirty="0" lang="en-US" sz="2500">
                <a:latin typeface="Arial"/>
              </a:rPr>
              <a:t/>
            </a:r>
          </a:p>
          <a:p>
            <a:pPr indent="-344805" marL="356870">
              <a:lnSpc>
                <a:spcPct val="100000"/>
              </a:lnSpc>
              <a:spcBef>
                <a:spcPts val="5"/>
              </a:spcBef>
              <a:buAutoNum startAt="6" type="arabicParenBoth"/>
            </a:pPr>
            <a:r>
              <a:rPr b="1" dirty="0" lang="en-US" spc="-10" sz="1800">
                <a:solidFill>
                  <a:srgbClr val="124f5c"/>
                </a:solidFill>
                <a:latin typeface="Arial"/>
              </a:rPr>
              <a:t>We</a:t>
            </a:r>
            <a:r>
              <a:rPr b="1" dirty="0" lang="en-US" spc="-4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can</a:t>
            </a:r>
            <a:r>
              <a:rPr b="1" dirty="0" lang="en-US" spc="1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increase</a:t>
            </a:r>
            <a:r>
              <a:rPr b="1" dirty="0" lang="en-US" spc="-9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the number</a:t>
            </a:r>
            <a:r>
              <a:rPr b="1" dirty="0" lang="en-US" spc="-9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of room</a:t>
            </a:r>
            <a:r>
              <a:rPr b="1" dirty="0" lang="en-US" spc="1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-25" sz="1800">
                <a:solidFill>
                  <a:srgbClr val="124f5c"/>
                </a:solidFill>
                <a:latin typeface="Arial"/>
              </a:rPr>
              <a:t>type</a:t>
            </a:r>
            <a:r>
              <a:rPr b="1" dirty="0" lang="en-US" spc="11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of</a:t>
            </a:r>
            <a:r>
              <a:rPr b="1" dirty="0" lang="en-US" spc="2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places</a:t>
            </a: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whichever</a:t>
            </a:r>
            <a:r>
              <a:rPr b="1" dirty="0" lang="en-US" spc="-7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got</a:t>
            </a:r>
          </a:p>
          <a:p>
            <a:pPr marL="356870">
              <a:lnSpc>
                <a:spcPct val="100000"/>
              </a:lnSpc>
              <a:spcBef>
                <a:spcPts val="335"/>
              </a:spcBef>
            </a:pPr>
            <a:r>
              <a:rPr b="1" dirty="0" lang="en-US" sz="1800">
                <a:solidFill>
                  <a:srgbClr val="124f5c"/>
                </a:solidFill>
                <a:latin typeface="Arial"/>
              </a:rPr>
              <a:t>more</a:t>
            </a:r>
            <a:r>
              <a:rPr b="1" dirty="0" lang="en-US" spc="-9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number</a:t>
            </a:r>
            <a:r>
              <a:rPr b="1" dirty="0" lang="en-US" spc="-8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of</a:t>
            </a:r>
            <a:r>
              <a:rPr b="1" dirty="0" lang="en-US" spc="-2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reviews.</a:t>
            </a:r>
            <a:endParaRPr b="1" dirty="0" lang="en-US" sz="1800">
              <a:solidFill>
                <a:srgbClr val="124f5c"/>
              </a:solidFill>
              <a:latin typeface="Arial"/>
            </a:endParaRPr>
          </a:p>
        </p:txBody>
      </p:sp>
    </p:spTree>
    <p:extLst>
      <p:ext uri="{0F63F549-85EC-4F1A-981C-B5D99F23C3FF}">
        <p14:creationId xmlns:p14="http://schemas.microsoft.com/office/powerpoint/2010/main" val="1675791767689"/>
      </p:ext>
    </p:extLst>
  </p:cSld>
  <p:clrMapOvr>
    <a:masterClrMapping/>
  </p:clrMapOvr>
</p:sld>
</file>

<file path=ppt/slides/slide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BE3FB96B-EAC6-41F3-88EE-3F9C3F7B70BD}">
                <a16:creationId xmlns:a16="http://schemas.microsoft.com/office/drawing/2010/main" id="{C6104D05-6C4E-44C8-A8FE-6681C156D06D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390245" y="507873"/>
            <a:ext cx="3206750" cy="453390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 lang="en-US" sz="2800">
                <a:latin typeface="Microsoft Sans Serif"/>
              </a:rPr>
              <a:t>Problem</a:t>
            </a:r>
            <a:r>
              <a:rPr b="0" dirty="0" lang="en-US" spc="-25" sz="2800">
                <a:latin typeface="Microsoft Sans Serif"/>
              </a:rPr>
              <a:t> </a:t>
            </a:r>
            <a:r>
              <a:rPr b="0" dirty="0" lang="en-US" sz="2800">
                <a:latin typeface="Microsoft Sans Serif"/>
              </a:rPr>
              <a:t>statement</a:t>
            </a:r>
            <a:r>
              <a:rPr b="0" dirty="0" lang="en-US" spc="-110" sz="2800">
                <a:latin typeface="Microsoft Sans Serif"/>
              </a:rPr>
              <a:t> </a:t>
            </a:r>
            <a:r>
              <a:rPr b="0" dirty="0" lang="en-US" sz="2800">
                <a:latin typeface="Microsoft Sans Serif"/>
              </a:rPr>
              <a:t>–</a:t>
            </a:r>
            <a:endParaRPr b="0" dirty="0" lang="en-US" sz="2800">
              <a:latin typeface="Microsoft Sans Serif"/>
            </a:endParaRPr>
          </a:p>
        </p:txBody>
      </p:sp>
      <p:sp>
        <p:nvSpPr>
          <p:cNvPr id="3" name="object 3">
            <a:extLst>
              <a:ext uri="{FB365E8A-741F-47CF-A273-0DD9C23315A2}">
                <a16:creationId xmlns:a16="http://schemas.microsoft.com/office/drawing/2010/main" id="{3F634222-8DE2-4EBE-B8D7-338C5EB327D8}"/>
              </a:ext>
            </a:extLst>
          </p:cNvPr>
          <p:cNvSpPr txBox="1"/>
          <p:nvPr/>
        </p:nvSpPr>
        <p:spPr>
          <a:xfrm rot="0">
            <a:off x="390245" y="1355801"/>
            <a:ext cx="8180070" cy="3020695"/>
          </a:xfrm>
          <a:prstGeom prst="rect">
            <a:avLst/>
          </a:prstGeom>
        </p:spPr>
        <p:txBody>
          <a:bodyPr bIns="0" lIns="0" rIns="0" rtlCol="0" tIns="1397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dirty="0" err="1" lang="en-US" spc="-35" sz="2800">
                <a:solidFill>
                  <a:srgbClr val="124f5c"/>
                </a:solidFill>
                <a:latin typeface="Arial"/>
              </a:rPr>
              <a:t>Airbnb</a:t>
            </a:r>
            <a:r>
              <a:rPr b="1" dirty="0" lang="en-US" spc="125" sz="2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-5" sz="2800">
                <a:solidFill>
                  <a:srgbClr val="124f5c"/>
                </a:solidFill>
                <a:latin typeface="Arial"/>
              </a:rPr>
              <a:t>Bookings</a:t>
            </a:r>
            <a:r>
              <a:rPr b="1" dirty="0" lang="en-US" spc="-90" sz="2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-30" sz="2800">
                <a:solidFill>
                  <a:srgbClr val="124f5c"/>
                </a:solidFill>
                <a:latin typeface="Arial"/>
              </a:rPr>
              <a:t>Analysis:</a:t>
            </a:r>
          </a:p>
          <a:p>
            <a:pPr algn="just" indent="-344805" marL="469265" marR="270509">
              <a:lnSpc>
                <a:spcPct val="115000"/>
              </a:lnSpc>
              <a:spcBef>
                <a:spcPts val="2620"/>
              </a:spcBef>
              <a:buClr>
                <a:srgbClr val="cc0000"/>
              </a:buClr>
              <a:buFont typeface="Wingdings"/>
              <a:buChar char=""/>
            </a:pPr>
            <a:r>
              <a:rPr b="1" dirty="0" err="1" lang="en-US" spc="-5" sz="1800">
                <a:solidFill>
                  <a:srgbClr val="124f5c"/>
                </a:solidFill>
                <a:latin typeface="Arial"/>
              </a:rPr>
              <a:t>EDA</a:t>
            </a: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-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Exploratory data analysis (</a:t>
            </a:r>
            <a:r>
              <a:rPr dirty="0" err="1" lang="en-US" sz="1800">
                <a:solidFill>
                  <a:srgbClr val="124f5c"/>
                </a:solidFill>
                <a:latin typeface="Microsoft Sans Serif"/>
              </a:rPr>
              <a:t>EDA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)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is used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to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analyze and investigate </a:t>
            </a:r>
            <a:r>
              <a:rPr dirty="0" lang="en-US" spc="-46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data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sets and </a:t>
            </a:r>
            <a:r>
              <a:rPr dirty="0" lang="en-US" spc="-15" sz="1800">
                <a:solidFill>
                  <a:srgbClr val="124f5c"/>
                </a:solidFill>
                <a:latin typeface="Microsoft Sans Serif"/>
              </a:rPr>
              <a:t>summarize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their </a:t>
            </a:r>
            <a:r>
              <a:rPr dirty="0" lang="en-US" spc="-25" sz="1800">
                <a:solidFill>
                  <a:srgbClr val="124f5c"/>
                </a:solidFill>
                <a:latin typeface="Microsoft Sans Serif"/>
              </a:rPr>
              <a:t>main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characteristics,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often </a:t>
            </a:r>
            <a:r>
              <a:rPr dirty="0" lang="en-US" spc="-10" sz="1800">
                <a:solidFill>
                  <a:srgbClr val="124f5c"/>
                </a:solidFill>
                <a:latin typeface="Microsoft Sans Serif"/>
              </a:rPr>
              <a:t>employing data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10" sz="1800">
                <a:solidFill>
                  <a:srgbClr val="124f5c"/>
                </a:solidFill>
                <a:latin typeface="Microsoft Sans Serif"/>
              </a:rPr>
              <a:t>v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i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sua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li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za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ti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o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n</a:t>
            </a:r>
            <a:r>
              <a:rPr dirty="0" lang="en-US" spc="-12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15" sz="1800">
                <a:solidFill>
                  <a:srgbClr val="124f5c"/>
                </a:solidFill>
                <a:latin typeface="Microsoft Sans Serif"/>
              </a:rPr>
              <a:t>m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e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hod</a:t>
            </a:r>
            <a:r>
              <a:rPr dirty="0" lang="en-US" spc="20" sz="1800">
                <a:solidFill>
                  <a:srgbClr val="124f5c"/>
                </a:solidFill>
                <a:latin typeface="Microsoft Sans Serif"/>
              </a:rPr>
              <a:t>s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.(Wi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k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ip</a:t>
            </a:r>
            <a:r>
              <a:rPr dirty="0" lang="en-US" spc="10" sz="1800">
                <a:solidFill>
                  <a:srgbClr val="124f5c"/>
                </a:solidFill>
                <a:latin typeface="Microsoft Sans Serif"/>
              </a:rPr>
              <a:t>e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d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ia)</a:t>
            </a: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0000"/>
              </a:buClr>
              <a:buFont typeface="Wingdings"/>
              <a:buChar char=""/>
            </a:pPr>
            <a:r>
              <a:rPr dirty="0" lang="en-US" sz="2350">
                <a:latin typeface="Microsoft Sans Serif"/>
              </a:rPr>
              <a:t/>
            </a:r>
          </a:p>
          <a:p>
            <a:pPr indent="-344805" marL="469265" marR="5080">
              <a:lnSpc>
                <a:spcPct val="115000"/>
              </a:lnSpc>
              <a:spcBef>
                <a:spcPts val="5"/>
              </a:spcBef>
              <a:buClr>
                <a:srgbClr val="cc0000"/>
              </a:buClr>
              <a:buFont typeface="Wingdings"/>
              <a:buChar char=""/>
            </a:pPr>
            <a:r>
              <a:rPr b="1" dirty="0" lang="en-US" sz="1800">
                <a:solidFill>
                  <a:srgbClr val="124f5c"/>
                </a:solidFill>
                <a:latin typeface="Arial"/>
              </a:rPr>
              <a:t>Since</a:t>
            </a:r>
            <a:r>
              <a:rPr b="1" dirty="0" lang="en-US" spc="-6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5" sz="1800">
                <a:solidFill>
                  <a:srgbClr val="124f5c"/>
                </a:solidFill>
                <a:latin typeface="Arial"/>
              </a:rPr>
              <a:t>2008,</a:t>
            </a:r>
            <a:r>
              <a:rPr b="1" dirty="0" lang="en-US" spc="-6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guests</a:t>
            </a:r>
            <a:r>
              <a:rPr b="1" dirty="0" lang="en-US" spc="-5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and</a:t>
            </a:r>
            <a:r>
              <a:rPr b="1" dirty="0" lang="en-US" spc="-1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hosts</a:t>
            </a:r>
            <a:r>
              <a:rPr b="1" dirty="0" lang="en-US" spc="-3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-25" sz="1800">
                <a:solidFill>
                  <a:srgbClr val="124f5c"/>
                </a:solidFill>
                <a:latin typeface="Arial"/>
              </a:rPr>
              <a:t>have</a:t>
            </a:r>
            <a:r>
              <a:rPr b="1" dirty="0" lang="en-US" spc="3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used</a:t>
            </a:r>
            <a:r>
              <a:rPr b="1" dirty="0" lang="en-US" spc="-3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err="1" lang="en-US" spc="-5" sz="1800">
                <a:solidFill>
                  <a:srgbClr val="124f5c"/>
                </a:solidFill>
                <a:latin typeface="Arial"/>
              </a:rPr>
              <a:t>Airbnb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to</a:t>
            </a:r>
            <a:r>
              <a:rPr b="1" dirty="0" lang="en-US" spc="3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expand</a:t>
            </a:r>
            <a:r>
              <a:rPr b="1" dirty="0" lang="en-US" spc="-10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on</a:t>
            </a:r>
            <a:r>
              <a:rPr b="1" dirty="0" lang="en-US" spc="-1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-10" sz="1800">
                <a:solidFill>
                  <a:srgbClr val="124f5c"/>
                </a:solidFill>
                <a:latin typeface="Arial"/>
              </a:rPr>
              <a:t>travelling </a:t>
            </a:r>
            <a:r>
              <a:rPr b="1" dirty="0" lang="en-US" spc="-484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possibilities and present </a:t>
            </a: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a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more unique, personalized </a:t>
            </a:r>
            <a:r>
              <a:rPr b="1" dirty="0" lang="en-US" spc="10" sz="1800">
                <a:solidFill>
                  <a:srgbClr val="124f5c"/>
                </a:solidFill>
                <a:latin typeface="Arial"/>
              </a:rPr>
              <a:t>way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of </a:t>
            </a:r>
            <a:r>
              <a:rPr b="1" dirty="0" lang="en-US" spc="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experiencing</a:t>
            </a:r>
            <a:r>
              <a:rPr b="1" dirty="0" lang="en-US" spc="-9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the</a:t>
            </a:r>
            <a:r>
              <a:rPr b="1" dirty="0" lang="en-US" spc="-1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5" sz="1800">
                <a:solidFill>
                  <a:srgbClr val="124f5c"/>
                </a:solidFill>
                <a:latin typeface="Arial"/>
              </a:rPr>
              <a:t>world.</a:t>
            </a:r>
            <a:endParaRPr b="1" dirty="0" lang="en-US" spc="5" sz="1800">
              <a:solidFill>
                <a:srgbClr val="124f5c"/>
              </a:solidFill>
              <a:latin typeface="Arial"/>
            </a:endParaRPr>
          </a:p>
        </p:txBody>
      </p:sp>
    </p:spTree>
    <p:extLst>
      <p:ext uri="{20CF7029-A6FB-404F-B963-855810D918E5}">
        <p14:creationId xmlns:p14="http://schemas.microsoft.com/office/powerpoint/2010/main" val="1675791767605"/>
      </p:ext>
    </p:extLst>
  </p:cSld>
  <p:clrMapOvr>
    <a:masterClrMapping/>
  </p:clrMapOvr>
</p:sld>
</file>

<file path=ppt/slides/slide3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79424F1E-96F9-41B9-BD17-AB3AD9ECCABC}">
                <a16:creationId xmlns:a16="http://schemas.microsoft.com/office/drawing/2010/main" id="{6118160C-B5A0-47AC-AC73-F4C36A9BEB1F}"/>
              </a:ext>
            </a:extLst>
          </p:cNvPr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32384">
              <a:lnSpc>
                <a:spcPct val="100000"/>
              </a:lnSpc>
              <a:spcBef>
                <a:spcPts val="100"/>
              </a:spcBef>
            </a:pPr>
            <a:r>
              <a:rPr dirty="0" lang="en-US" spc="-10"/>
              <a:t>Thank</a:t>
            </a:r>
            <a:r>
              <a:rPr dirty="0" lang="en-US" spc="-145"/>
              <a:t> </a:t>
            </a:r>
            <a:r>
              <a:rPr dirty="0" lang="en-US"/>
              <a:t>You</a:t>
            </a:r>
            <a:endParaRPr dirty="0" lang="en-US"/>
          </a:p>
        </p:txBody>
      </p:sp>
    </p:spTree>
    <p:extLst>
      <p:ext uri="{AC98B4FE-F6DF-4577-BED0-C7307F8CC389}">
        <p14:creationId xmlns:p14="http://schemas.microsoft.com/office/powerpoint/2010/main" val="1675791767692"/>
      </p:ext>
    </p:extLst>
  </p:cSld>
  <p:clrMapOvr>
    <a:masterClrMapping/>
  </p:clrMapOvr>
</p:sld>
</file>

<file path=ppt/slides/slide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4AF91CB4-9A8E-4714-9ACE-BCA595A41F84}">
                <a16:creationId xmlns:a16="http://schemas.microsoft.com/office/drawing/2010/main" id="{00014C8C-9212-4AB4-A3E6-948116E59FC7}"/>
              </a:ext>
            </a:extLst>
          </p:cNvPr>
          <p:cNvSpPr txBox="1"/>
          <p:nvPr/>
        </p:nvSpPr>
        <p:spPr>
          <a:xfrm rot="0">
            <a:off x="504545" y="1485602"/>
            <a:ext cx="8215630" cy="2246630"/>
          </a:xfrm>
          <a:prstGeom prst="rect">
            <a:avLst/>
          </a:prstGeom>
        </p:spPr>
        <p:txBody>
          <a:bodyPr bIns="0" lIns="0" rIns="0" rtlCol="0" tIns="52705" vert="horz" wrap="square">
            <a:spAutoFit/>
          </a:bodyPr>
          <a:lstStyle/>
          <a:p>
            <a:pPr indent="-344805" marL="356870">
              <a:lnSpc>
                <a:spcPct val="100000"/>
              </a:lnSpc>
              <a:spcBef>
                <a:spcPts val="415"/>
              </a:spcBef>
              <a:buClr>
                <a:srgbClr val="cc0000"/>
              </a:buClr>
              <a:buFont typeface="Wingdings"/>
              <a:buChar char=""/>
            </a:pPr>
            <a:r>
              <a:rPr b="1" dirty="0" lang="en-US" sz="1800">
                <a:solidFill>
                  <a:srgbClr val="124f5c"/>
                </a:solidFill>
                <a:latin typeface="Arial"/>
              </a:rPr>
              <a:t>Data</a:t>
            </a:r>
            <a:r>
              <a:rPr b="1" dirty="0" lang="en-US" spc="-4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-10" sz="1800">
                <a:solidFill>
                  <a:srgbClr val="124f5c"/>
                </a:solidFill>
                <a:latin typeface="Arial"/>
              </a:rPr>
              <a:t>analysis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 on</a:t>
            </a:r>
            <a:r>
              <a:rPr b="1" dirty="0" lang="en-US" spc="-2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millions</a:t>
            </a:r>
            <a:r>
              <a:rPr b="1" dirty="0" lang="en-US" spc="-5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of</a:t>
            </a:r>
            <a:r>
              <a:rPr b="1" dirty="0" lang="en-US" spc="-2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listings</a:t>
            </a:r>
            <a:r>
              <a:rPr b="1" dirty="0" lang="en-US" spc="-4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provided</a:t>
            </a:r>
            <a:r>
              <a:rPr b="1" dirty="0" lang="en-US" spc="-6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through</a:t>
            </a:r>
            <a:r>
              <a:rPr b="1" dirty="0" lang="en-US" spc="-1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err="1" lang="en-US" spc="-30" sz="1800">
                <a:solidFill>
                  <a:srgbClr val="124f5c"/>
                </a:solidFill>
                <a:latin typeface="Arial"/>
              </a:rPr>
              <a:t>Airbnb</a:t>
            </a:r>
            <a:r>
              <a:rPr b="1" dirty="0" lang="en-US" spc="13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is</a:t>
            </a:r>
            <a:r>
              <a:rPr b="1" dirty="0" lang="en-US" spc="-4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a</a:t>
            </a:r>
            <a:r>
              <a:rPr b="1" dirty="0" lang="en-US" spc="1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crucial</a:t>
            </a:r>
          </a:p>
          <a:p>
            <a:pPr marL="356870">
              <a:lnSpc>
                <a:spcPct val="100000"/>
              </a:lnSpc>
              <a:spcBef>
                <a:spcPts val="315"/>
              </a:spcBef>
            </a:pPr>
            <a:r>
              <a:rPr b="1" dirty="0" lang="en-US" sz="1800">
                <a:solidFill>
                  <a:srgbClr val="124f5c"/>
                </a:solidFill>
                <a:latin typeface="Arial"/>
              </a:rPr>
              <a:t>factor</a:t>
            </a:r>
            <a:r>
              <a:rPr b="1" dirty="0" lang="en-US" spc="-6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for</a:t>
            </a:r>
            <a:r>
              <a:rPr b="1" dirty="0" lang="en-US" spc="-3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the</a:t>
            </a:r>
            <a:r>
              <a:rPr b="1" dirty="0" lang="en-US" spc="-5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-30" sz="1800">
                <a:solidFill>
                  <a:srgbClr val="124f5c"/>
                </a:solidFill>
                <a:latin typeface="Arial"/>
              </a:rPr>
              <a:t>company.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lang="en-US" sz="2200">
                <a:latin typeface="Arial"/>
              </a:rPr>
              <a:t/>
            </a:r>
          </a:p>
          <a:p>
            <a:pPr indent="-344805" marL="356870" marR="276225">
              <a:lnSpc>
                <a:spcPct val="115000"/>
              </a:lnSpc>
              <a:buClr>
                <a:srgbClr val="cc0000"/>
              </a:buClr>
              <a:buFont typeface="Wingdings"/>
              <a:buChar char=""/>
            </a:pPr>
            <a:r>
              <a:rPr b="1" dirty="0" lang="en-US" sz="1800">
                <a:solidFill>
                  <a:srgbClr val="124f5c"/>
                </a:solidFill>
                <a:latin typeface="Arial"/>
              </a:rPr>
              <a:t>These millions of listings generate </a:t>
            </a: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a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lot of data - data that can </a:t>
            </a: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be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-10" sz="1800">
                <a:solidFill>
                  <a:srgbClr val="124f5c"/>
                </a:solidFill>
                <a:latin typeface="Arial"/>
              </a:rPr>
              <a:t>analyzed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and used </a:t>
            </a: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for </a:t>
            </a:r>
            <a:r>
              <a:rPr b="1" dirty="0" lang="en-US" spc="-30" sz="1800">
                <a:solidFill>
                  <a:srgbClr val="124f5c"/>
                </a:solidFill>
                <a:latin typeface="Arial"/>
              </a:rPr>
              <a:t>security,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business decision, guiding marketing </a:t>
            </a:r>
            <a:r>
              <a:rPr b="1" dirty="0" lang="en-US" spc="-49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initiatives,</a:t>
            </a:r>
            <a:r>
              <a:rPr b="1" dirty="0" lang="en-US" spc="-6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implementation</a:t>
            </a:r>
            <a:r>
              <a:rPr b="1" dirty="0" lang="en-US" spc="-4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of</a:t>
            </a:r>
            <a:r>
              <a:rPr b="1" dirty="0" lang="en-US" spc="2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-10" sz="1800">
                <a:solidFill>
                  <a:srgbClr val="124f5c"/>
                </a:solidFill>
                <a:latin typeface="Arial"/>
              </a:rPr>
              <a:t>innovative</a:t>
            </a:r>
            <a:r>
              <a:rPr b="1" dirty="0" lang="en-US" spc="-7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additional</a:t>
            </a:r>
            <a:r>
              <a:rPr b="1" dirty="0" lang="en-US" spc="-1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services</a:t>
            </a:r>
            <a:r>
              <a:rPr b="1" dirty="0" lang="en-US" spc="-10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and</a:t>
            </a:r>
            <a:r>
              <a:rPr b="1" dirty="0" lang="en-US" spc="-3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much </a:t>
            </a:r>
            <a:r>
              <a:rPr b="1" dirty="0" lang="en-US" spc="-484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more.</a:t>
            </a:r>
            <a:endParaRPr b="1" dirty="0" lang="en-US" sz="1800">
              <a:solidFill>
                <a:srgbClr val="124f5c"/>
              </a:solidFill>
              <a:latin typeface="Arial"/>
            </a:endParaRPr>
          </a:p>
        </p:txBody>
      </p:sp>
    </p:spTree>
    <p:extLst>
      <p:ext uri="{682FD296-E809-4BE7-8B42-C10473BC2037}">
        <p14:creationId xmlns:p14="http://schemas.microsoft.com/office/powerpoint/2010/main" val="1675791767608"/>
      </p:ext>
    </p:extLst>
  </p:cSld>
  <p:clrMapOvr>
    <a:masterClrMapping/>
  </p:clrMapOvr>
</p:sld>
</file>

<file path=ppt/slides/slide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121B6064-2464-4BA4-81F5-60B52BCEFD61}">
                <a16:creationId xmlns:a16="http://schemas.microsoft.com/office/drawing/2010/main" id="{0C48ED8F-C962-4B64-AD8F-CEDFCB17E5BC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379882" y="317703"/>
            <a:ext cx="1518285" cy="454025"/>
          </a:xfrm>
          <a:prstGeom prst="rect">
            <a:avLst/>
          </a:prstGeom>
        </p:spPr>
        <p:txBody>
          <a:bodyPr bIns="0" lIns="0" rIns="0" rtlCol="0" tIns="1397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0" dirty="0" lang="en-US" sz="2800">
                <a:latin typeface="Microsoft Sans Serif"/>
              </a:rPr>
              <a:t>Objective</a:t>
            </a:r>
            <a:endParaRPr b="0" dirty="0" lang="en-US" sz="2800">
              <a:latin typeface="Microsoft Sans Serif"/>
            </a:endParaRPr>
          </a:p>
        </p:txBody>
      </p:sp>
      <p:sp>
        <p:nvSpPr>
          <p:cNvPr id="3" name="object 3">
            <a:extLst>
              <a:ext uri="{65876869-FF23-4F89-9AC8-00A32C269009}">
                <a16:creationId xmlns:a16="http://schemas.microsoft.com/office/drawing/2010/main" id="{810A6964-8217-4E97-B227-0E2A130DD82E}"/>
              </a:ext>
            </a:extLst>
          </p:cNvPr>
          <p:cNvSpPr txBox="1"/>
          <p:nvPr/>
        </p:nvSpPr>
        <p:spPr>
          <a:xfrm rot="0">
            <a:off x="473151" y="1331162"/>
            <a:ext cx="7846058" cy="321627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indent="-344805" marL="35687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"/>
            </a:pP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Finding</a:t>
            </a:r>
            <a:r>
              <a:rPr dirty="0" lang="en-US" spc="-6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the</a:t>
            </a:r>
            <a:r>
              <a:rPr dirty="0" lang="en-US" spc="-2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total</a:t>
            </a:r>
            <a:r>
              <a:rPr dirty="0" lang="en-US" spc="-7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number</a:t>
            </a:r>
            <a:r>
              <a:rPr dirty="0" lang="en-US" spc="1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of</a:t>
            </a:r>
            <a:r>
              <a:rPr dirty="0" lang="en-US" spc="-2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listings</a:t>
            </a:r>
            <a:r>
              <a:rPr dirty="0" lang="en-US" spc="-6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available</a:t>
            </a:r>
            <a:r>
              <a:rPr dirty="0" lang="en-US" spc="-5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in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New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York</a:t>
            </a: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c0000"/>
              </a:buClr>
              <a:buFont typeface="Wingdings"/>
              <a:buChar char=""/>
            </a:pPr>
            <a:r>
              <a:rPr dirty="0" lang="en-US" sz="2600">
                <a:latin typeface="Microsoft Sans Serif"/>
              </a:rPr>
              <a:t/>
            </a:r>
          </a:p>
          <a:p>
            <a:pPr indent="-344805" marL="356870">
              <a:lnSpc>
                <a:spcPct val="100000"/>
              </a:lnSpc>
              <a:buClr>
                <a:srgbClr val="cc0000"/>
              </a:buClr>
              <a:buFont typeface="Wingdings"/>
              <a:buChar char=""/>
            </a:pP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To find</a:t>
            </a:r>
            <a:r>
              <a:rPr dirty="0" lang="en-US" spc="-2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the</a:t>
            </a:r>
            <a:r>
              <a:rPr dirty="0" lang="en-US" spc="-2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average</a:t>
            </a:r>
            <a:r>
              <a:rPr dirty="0" lang="en-US" spc="-8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price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for</a:t>
            </a:r>
            <a:r>
              <a:rPr dirty="0" lang="en-US" spc="-2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available</a:t>
            </a:r>
            <a:r>
              <a:rPr dirty="0" lang="en-US" spc="-5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room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types/neighborhoods</a:t>
            </a: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0000"/>
              </a:buClr>
              <a:buFont typeface="Wingdings"/>
              <a:buChar char=""/>
            </a:pPr>
            <a:r>
              <a:rPr dirty="0" lang="en-US" sz="2450">
                <a:latin typeface="Microsoft Sans Serif"/>
              </a:rPr>
              <a:t/>
            </a:r>
          </a:p>
          <a:p>
            <a:pPr indent="-344805" marL="356870"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Font typeface="Wingdings"/>
              <a:buChar char=""/>
            </a:pP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To find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the</a:t>
            </a:r>
            <a:r>
              <a:rPr dirty="0" lang="en-US" spc="-2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hosts</a:t>
            </a:r>
            <a:r>
              <a:rPr dirty="0" lang="en-US" spc="-3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20" sz="1800">
                <a:solidFill>
                  <a:srgbClr val="124f5c"/>
                </a:solidFill>
                <a:latin typeface="Microsoft Sans Serif"/>
              </a:rPr>
              <a:t>(Who</a:t>
            </a:r>
            <a:r>
              <a:rPr dirty="0" lang="en-US" spc="1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has</a:t>
            </a:r>
            <a:r>
              <a:rPr dirty="0" lang="en-US" spc="-2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the</a:t>
            </a:r>
            <a:r>
              <a:rPr dirty="0" lang="en-US" spc="-1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25" sz="1800">
                <a:solidFill>
                  <a:srgbClr val="124f5c"/>
                </a:solidFill>
                <a:latin typeface="Microsoft Sans Serif"/>
              </a:rPr>
              <a:t>most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number</a:t>
            </a:r>
            <a:r>
              <a:rPr dirty="0" lang="en-US" spc="-9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of</a:t>
            </a:r>
            <a:r>
              <a:rPr dirty="0" lang="en-US" spc="-2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listings</a:t>
            </a:r>
            <a:r>
              <a:rPr dirty="0" lang="en-US" spc="-1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and</a:t>
            </a:r>
            <a:r>
              <a:rPr dirty="0" lang="en-US" spc="-3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25" sz="1800">
                <a:solidFill>
                  <a:srgbClr val="124f5c"/>
                </a:solidFill>
                <a:latin typeface="Microsoft Sans Serif"/>
              </a:rPr>
              <a:t>who</a:t>
            </a:r>
            <a:r>
              <a:rPr dirty="0" lang="en-US" spc="-2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has</a:t>
            </a:r>
            <a:r>
              <a:rPr dirty="0" lang="en-US" spc="-2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30" sz="1800">
                <a:solidFill>
                  <a:srgbClr val="124f5c"/>
                </a:solidFill>
                <a:latin typeface="Microsoft Sans Serif"/>
              </a:rPr>
              <a:t>more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 </a:t>
            </a:r>
          </a:p>
          <a:p>
            <a:pPr marL="356870">
              <a:lnSpc>
                <a:spcPct val="100000"/>
              </a:lnSpc>
              <a:spcBef>
                <a:spcPts val="310"/>
              </a:spcBef>
            </a:pP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number</a:t>
            </a:r>
            <a:r>
              <a:rPr dirty="0" lang="en-US" spc="-4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of</a:t>
            </a:r>
            <a:r>
              <a:rPr dirty="0" lang="en-US" spc="1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reviews</a:t>
            </a:r>
            <a:r>
              <a:rPr dirty="0" lang="en-US" spc="-8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for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their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listings)</a:t>
            </a:r>
            <a:r>
              <a:rPr dirty="0" lang="en-US" spc="-12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through</a:t>
            </a:r>
            <a:r>
              <a:rPr dirty="0" lang="en-US" spc="-8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out</a:t>
            </a:r>
            <a:r>
              <a:rPr dirty="0" lang="en-US" spc="1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New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 York</a:t>
            </a:r>
          </a:p>
          <a:p>
            <a:pPr>
              <a:lnSpc>
                <a:spcPct val="100000"/>
              </a:lnSpc>
            </a:pPr>
            <a:r>
              <a:rPr dirty="0" lang="en-US" sz="2800">
                <a:latin typeface="Microsoft Sans Serif"/>
              </a:rPr>
              <a:t/>
            </a:r>
          </a:p>
          <a:p>
            <a:pPr indent="-344805" marL="356870">
              <a:lnSpc>
                <a:spcPct val="100000"/>
              </a:lnSpc>
              <a:buClr>
                <a:srgbClr val="cc0000"/>
              </a:buClr>
              <a:buFont typeface="Wingdings"/>
              <a:buChar char=""/>
            </a:pP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To</a:t>
            </a:r>
            <a:r>
              <a:rPr dirty="0" lang="en-US" spc="-1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find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how</a:t>
            </a:r>
            <a:r>
              <a:rPr dirty="0" lang="en-US" spc="-2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price</a:t>
            </a:r>
            <a:r>
              <a:rPr dirty="0" lang="en-US" spc="-4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is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affecting</a:t>
            </a:r>
            <a:r>
              <a:rPr dirty="0" lang="en-US" spc="-8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the</a:t>
            </a:r>
            <a:r>
              <a:rPr dirty="0" lang="en-US" spc="1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25" sz="1800">
                <a:solidFill>
                  <a:srgbClr val="124f5c"/>
                </a:solidFill>
                <a:latin typeface="Microsoft Sans Serif"/>
              </a:rPr>
              <a:t>Maximum</a:t>
            </a:r>
            <a:r>
              <a:rPr dirty="0" lang="en-US" spc="11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reviewed</a:t>
            </a:r>
            <a:r>
              <a:rPr dirty="0" lang="en-US" spc="-8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places.</a:t>
            </a: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c0000"/>
              </a:buClr>
              <a:buFont typeface="Wingdings"/>
              <a:buChar char=""/>
            </a:pPr>
            <a:r>
              <a:rPr dirty="0" lang="en-US" sz="2550">
                <a:latin typeface="Microsoft Sans Serif"/>
              </a:rPr>
              <a:t/>
            </a:r>
          </a:p>
          <a:p>
            <a:pPr indent="-344805" marL="356870"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Font typeface="Wingdings"/>
              <a:buChar char=""/>
            </a:pP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To</a:t>
            </a:r>
            <a:r>
              <a:rPr dirty="0" lang="en-US" spc="-1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see</a:t>
            </a:r>
            <a:r>
              <a:rPr dirty="0" lang="en-US" spc="4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the</a:t>
            </a:r>
            <a:r>
              <a:rPr dirty="0" lang="en-US" spc="-4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price</a:t>
            </a:r>
            <a:r>
              <a:rPr dirty="0" lang="en-US" spc="-3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variation</a:t>
            </a:r>
            <a:r>
              <a:rPr dirty="0" lang="en-US" spc="-6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for</a:t>
            </a:r>
            <a:r>
              <a:rPr dirty="0" lang="en-US" spc="1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different</a:t>
            </a:r>
            <a:r>
              <a:rPr dirty="0" lang="en-US" spc="-8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listings</a:t>
            </a:r>
            <a:r>
              <a:rPr dirty="0" lang="en-US" spc="-10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throughout</a:t>
            </a:r>
            <a:r>
              <a:rPr dirty="0" lang="en-US" spc="-9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New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York</a:t>
            </a:r>
            <a:endParaRPr dirty="0" lang="en-US" sz="1800">
              <a:solidFill>
                <a:srgbClr val="124f5c"/>
              </a:solidFill>
              <a:latin typeface="Microsoft Sans Serif"/>
            </a:endParaRPr>
          </a:p>
        </p:txBody>
      </p:sp>
    </p:spTree>
    <p:extLst>
      <p:ext uri="{E3FA4C03-452F-416E-86A2-3A74B9479984}">
        <p14:creationId xmlns:p14="http://schemas.microsoft.com/office/powerpoint/2010/main" val="1675791767612"/>
      </p:ext>
    </p:extLst>
  </p:cSld>
  <p:clrMapOvr>
    <a:masterClrMapping/>
  </p:clrMapOvr>
</p:sld>
</file>

<file path=ppt/slides/slide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14CED73E-793F-4692-980D-6C8CE43710E0}">
                <a16:creationId xmlns:a16="http://schemas.microsoft.com/office/drawing/2010/main" id="{7A9CBEEB-CECB-4C9B-B1E6-FA2B4132A30A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348183" y="212547"/>
            <a:ext cx="2331719" cy="454025"/>
          </a:xfrm>
          <a:prstGeom prst="rect">
            <a:avLst/>
          </a:prstGeom>
        </p:spPr>
        <p:txBody>
          <a:bodyPr bIns="0" lIns="0" rIns="0" rtlCol="0" tIns="1397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0" dirty="0" lang="en-US" spc="-5" sz="2800">
                <a:latin typeface="Microsoft Sans Serif"/>
              </a:rPr>
              <a:t>Data</a:t>
            </a:r>
            <a:r>
              <a:rPr b="0" dirty="0" lang="en-US" spc="-90" sz="2800">
                <a:latin typeface="Microsoft Sans Serif"/>
              </a:rPr>
              <a:t> </a:t>
            </a:r>
            <a:r>
              <a:rPr b="0" dirty="0" lang="en-US" spc="-5" sz="2800">
                <a:latin typeface="Microsoft Sans Serif"/>
              </a:rPr>
              <a:t>summary</a:t>
            </a:r>
            <a:endParaRPr b="0" dirty="0" lang="en-US" spc="-5" sz="2800">
              <a:latin typeface="Microsoft Sans Serif"/>
            </a:endParaRPr>
          </a:p>
        </p:txBody>
      </p:sp>
      <p:sp>
        <p:nvSpPr>
          <p:cNvPr id="3" name="object 3">
            <a:extLst>
              <a:ext uri="{2185E9A4-7F7C-4489-92A3-292D5FEE3396}">
                <a16:creationId xmlns:a16="http://schemas.microsoft.com/office/drawing/2010/main" id="{49D74A70-993B-4EC9-B43E-A968A1F676F8}"/>
              </a:ext>
            </a:extLst>
          </p:cNvPr>
          <p:cNvSpPr txBox="1"/>
          <p:nvPr/>
        </p:nvSpPr>
        <p:spPr>
          <a:xfrm rot="0">
            <a:off x="483514" y="794130"/>
            <a:ext cx="8237220" cy="411543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The</a:t>
            </a:r>
            <a:r>
              <a:rPr dirty="0" lang="en-US" spc="-1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b="1" dirty="0" err="1" lang="en-US" spc="-25" sz="1800">
                <a:solidFill>
                  <a:srgbClr val="124f5c"/>
                </a:solidFill>
                <a:latin typeface="Arial"/>
              </a:rPr>
              <a:t>Airbnb</a:t>
            </a:r>
            <a:r>
              <a:rPr b="1" dirty="0" lang="en-US" spc="120" sz="1800">
                <a:solidFill>
                  <a:srgbClr val="124f5c"/>
                </a:solidFill>
                <a:latin typeface="Arial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data</a:t>
            </a:r>
            <a:r>
              <a:rPr dirty="0" lang="en-US" spc="-4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set</a:t>
            </a:r>
            <a:r>
              <a:rPr dirty="0" lang="en-US" spc="1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contains</a:t>
            </a:r>
            <a:r>
              <a:rPr dirty="0" lang="en-US" spc="-4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48895</a:t>
            </a:r>
            <a:r>
              <a:rPr dirty="0" lang="en-US" spc="-3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records</a:t>
            </a:r>
            <a:r>
              <a:rPr dirty="0" lang="en-US" spc="-5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with</a:t>
            </a:r>
            <a:r>
              <a:rPr dirty="0" lang="en-US" spc="2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16</a:t>
            </a:r>
            <a:r>
              <a:rPr dirty="0" lang="en-US" spc="-2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variables.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dirty="0" lang="en-US" sz="2550">
                <a:latin typeface="Microsoft Sans Serif"/>
              </a:rPr>
              <a:t/>
            </a:r>
          </a:p>
          <a:p>
            <a:pPr marL="12700">
              <a:lnSpc>
                <a:spcPct val="100000"/>
              </a:lnSpc>
            </a:pPr>
            <a:r>
              <a:rPr b="1" dirty="0" lang="en-US" sz="1800">
                <a:solidFill>
                  <a:srgbClr val="124f5c"/>
                </a:solidFill>
                <a:latin typeface="Arial"/>
              </a:rPr>
              <a:t>Important</a:t>
            </a:r>
            <a:r>
              <a:rPr b="1" dirty="0" lang="en-US" spc="-8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columns</a:t>
            </a:r>
            <a:r>
              <a:rPr b="1" dirty="0" lang="en-US" spc="-6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:</a:t>
            </a:r>
          </a:p>
          <a:p>
            <a:pPr indent="-344805" marL="356870">
              <a:lnSpc>
                <a:spcPct val="100000"/>
              </a:lnSpc>
              <a:spcBef>
                <a:spcPts val="125"/>
              </a:spcBef>
              <a:buClr>
                <a:srgbClr val="cc0000"/>
              </a:buClr>
              <a:buFont typeface="Microsoft Sans Serif"/>
              <a:buChar char="●"/>
            </a:pP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'name'</a:t>
            </a:r>
            <a:r>
              <a:rPr b="1" dirty="0" lang="en-US" spc="-65" sz="1800">
                <a:solidFill>
                  <a:srgbClr val="124f5c"/>
                </a:solidFill>
                <a:latin typeface="Arial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-</a:t>
            </a:r>
            <a:r>
              <a:rPr dirty="0" lang="en-US" spc="2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These</a:t>
            </a:r>
            <a:r>
              <a:rPr dirty="0" lang="en-US" spc="-5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are</a:t>
            </a:r>
            <a:r>
              <a:rPr dirty="0" lang="en-US" spc="-2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names</a:t>
            </a:r>
            <a:r>
              <a:rPr dirty="0" lang="en-US" spc="-1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of</a:t>
            </a:r>
            <a:r>
              <a:rPr dirty="0" lang="en-US" spc="1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the</a:t>
            </a:r>
            <a:r>
              <a:rPr dirty="0" lang="en-US" spc="-2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properties</a:t>
            </a:r>
            <a:r>
              <a:rPr dirty="0" lang="en-US" spc="-4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given</a:t>
            </a:r>
            <a:r>
              <a:rPr dirty="0" lang="en-US" spc="-1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by</a:t>
            </a:r>
            <a:r>
              <a:rPr dirty="0" lang="en-US" spc="-3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specific</a:t>
            </a:r>
            <a:r>
              <a:rPr dirty="0" lang="en-US" spc="-2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hosts.</a:t>
            </a:r>
            <a:r>
              <a:rPr dirty="0" lang="en-US" spc="-6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Or</a:t>
            </a:r>
            <a:r>
              <a:rPr dirty="0" lang="en-US" spc="5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i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 can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 </a:t>
            </a:r>
          </a:p>
          <a:p>
            <a:pPr marL="356870">
              <a:lnSpc>
                <a:spcPct val="100000"/>
              </a:lnSpc>
              <a:spcBef>
                <a:spcPts val="335"/>
              </a:spcBef>
            </a:pP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say,</a:t>
            </a:r>
            <a:r>
              <a:rPr dirty="0" lang="en-US" spc="1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'name'</a:t>
            </a:r>
            <a:r>
              <a:rPr dirty="0" lang="en-US" spc="-6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is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a</a:t>
            </a:r>
            <a:r>
              <a:rPr dirty="0" lang="en-US" spc="3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column</a:t>
            </a:r>
            <a:r>
              <a:rPr dirty="0" lang="en-US" spc="2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10" sz="1800">
                <a:solidFill>
                  <a:srgbClr val="124f5c"/>
                </a:solidFill>
                <a:latin typeface="Microsoft Sans Serif"/>
              </a:rPr>
              <a:t>which</a:t>
            </a:r>
            <a:r>
              <a:rPr dirty="0" lang="en-US" spc="-3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has</a:t>
            </a:r>
            <a:r>
              <a:rPr dirty="0" lang="en-US" spc="-3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the</a:t>
            </a:r>
            <a:r>
              <a:rPr dirty="0" lang="en-US" spc="-1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descriptions</a:t>
            </a:r>
            <a:r>
              <a:rPr dirty="0" lang="en-US" spc="-6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provided</a:t>
            </a:r>
            <a:r>
              <a:rPr dirty="0" lang="en-US" spc="-7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by</a:t>
            </a:r>
            <a:r>
              <a:rPr dirty="0" lang="en-US" spc="4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the</a:t>
            </a:r>
            <a:r>
              <a:rPr dirty="0" lang="en-US" spc="-4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respective </a:t>
            </a:r>
          </a:p>
          <a:p>
            <a:pPr marL="356870">
              <a:lnSpc>
                <a:spcPct val="100000"/>
              </a:lnSpc>
              <a:spcBef>
                <a:spcPts val="315"/>
              </a:spcBef>
            </a:pP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hosts</a:t>
            </a:r>
            <a:r>
              <a:rPr dirty="0" lang="en-US" spc="-5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for</a:t>
            </a:r>
            <a:r>
              <a:rPr dirty="0" lang="en-US" spc="2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the</a:t>
            </a:r>
            <a:r>
              <a:rPr dirty="0" lang="en-US" spc="-2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reference</a:t>
            </a:r>
            <a:r>
              <a:rPr dirty="0" lang="en-US" spc="-10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of</a:t>
            </a:r>
            <a:r>
              <a:rPr dirty="0" lang="en-US" spc="-2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their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customers.</a:t>
            </a:r>
          </a:p>
          <a:p>
            <a:pPr>
              <a:lnSpc>
                <a:spcPct val="100000"/>
              </a:lnSpc>
            </a:pPr>
            <a:r>
              <a:rPr dirty="0" lang="en-US" sz="2800">
                <a:latin typeface="Microsoft Sans Serif"/>
              </a:rPr>
              <a:t/>
            </a:r>
          </a:p>
          <a:p>
            <a:pPr indent="-344805" marL="356870">
              <a:lnSpc>
                <a:spcPct val="100000"/>
              </a:lnSpc>
              <a:buClr>
                <a:srgbClr val="cc0000"/>
              </a:buClr>
              <a:buFont typeface="Microsoft Sans Serif"/>
              <a:buChar char="●"/>
            </a:pPr>
            <a:r>
              <a:rPr b="1" dirty="0" lang="en-US" sz="1800">
                <a:solidFill>
                  <a:srgbClr val="124f5c"/>
                </a:solidFill>
                <a:latin typeface="Arial"/>
              </a:rPr>
              <a:t>'host_id'</a:t>
            </a:r>
            <a:r>
              <a:rPr b="1" dirty="0" lang="en-US" spc="-11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and</a:t>
            </a:r>
            <a:r>
              <a:rPr b="1" dirty="0" lang="en-US" spc="1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'host_name'</a:t>
            </a:r>
            <a:r>
              <a:rPr b="1" dirty="0" lang="en-US" spc="-100" sz="1800">
                <a:solidFill>
                  <a:srgbClr val="124f5c"/>
                </a:solidFill>
                <a:latin typeface="Arial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=&gt;</a:t>
            </a:r>
            <a:r>
              <a:rPr dirty="0" lang="en-US" spc="5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Many</a:t>
            </a:r>
            <a:r>
              <a:rPr dirty="0" lang="en-US" spc="-1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properties</a:t>
            </a:r>
            <a:r>
              <a:rPr dirty="0" lang="en-US" spc="-5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are</a:t>
            </a:r>
            <a:r>
              <a:rPr dirty="0" lang="en-US" spc="-1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being</a:t>
            </a:r>
            <a:r>
              <a:rPr dirty="0" lang="en-US" spc="-3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offered</a:t>
            </a:r>
            <a:r>
              <a:rPr dirty="0" lang="en-US" spc="-5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by </a:t>
            </a:r>
            <a:r>
              <a:rPr dirty="0" lang="en-US" spc="-20" sz="1800">
                <a:solidFill>
                  <a:srgbClr val="124f5c"/>
                </a:solidFill>
                <a:latin typeface="Microsoft Sans Serif"/>
              </a:rPr>
              <a:t>many</a:t>
            </a:r>
          </a:p>
          <a:p>
            <a:pPr marL="356870">
              <a:lnSpc>
                <a:spcPct val="100000"/>
              </a:lnSpc>
              <a:spcBef>
                <a:spcPts val="290"/>
              </a:spcBef>
            </a:pP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hosts.</a:t>
            </a:r>
            <a:r>
              <a:rPr dirty="0" lang="en-US" spc="-6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This</a:t>
            </a:r>
            <a:r>
              <a:rPr dirty="0" lang="en-US" spc="1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'host_id'</a:t>
            </a:r>
            <a:r>
              <a:rPr dirty="0" lang="en-US" spc="-9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and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'host_name'</a:t>
            </a:r>
            <a:r>
              <a:rPr dirty="0" lang="en-US" spc="-7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holds</a:t>
            </a:r>
            <a:r>
              <a:rPr dirty="0" lang="en-US" spc="-3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the</a:t>
            </a:r>
            <a:r>
              <a:rPr dirty="0" lang="en-US" spc="-1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records</a:t>
            </a:r>
            <a:r>
              <a:rPr dirty="0" lang="en-US" spc="-5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of</a:t>
            </a:r>
            <a:r>
              <a:rPr dirty="0" lang="en-US" spc="-2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all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those</a:t>
            </a:r>
            <a:r>
              <a:rPr dirty="0" lang="en-US" spc="-3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hosts.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dirty="0" lang="en-US" sz="2150">
                <a:latin typeface="Microsoft Sans Serif"/>
              </a:rPr>
              <a:t/>
            </a:r>
          </a:p>
          <a:p>
            <a:pPr indent="-344805" marL="356870" marR="30480">
              <a:lnSpc>
                <a:spcPct val="115000"/>
              </a:lnSpc>
              <a:buClr>
                <a:srgbClr val="cc0000"/>
              </a:buClr>
              <a:buFont typeface="Microsoft Sans Serif"/>
              <a:buChar char="●"/>
            </a:pP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'neighbourhood_group' </a:t>
            </a:r>
            <a:r>
              <a:rPr b="1" dirty="0" lang="en-US" sz="1800">
                <a:solidFill>
                  <a:srgbClr val="124f5c"/>
                </a:solidFill>
                <a:latin typeface="Arial"/>
              </a:rPr>
              <a:t>and </a:t>
            </a: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'neighbourhood'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=&gt; 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These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columns holds the </a:t>
            </a:r>
            <a:r>
              <a:rPr dirty="0" lang="en-US" spc="-46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information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about the city and areas of the properties which are offered in 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here.</a:t>
            </a:r>
            <a:endParaRPr dirty="0" lang="en-US" sz="1800">
              <a:solidFill>
                <a:srgbClr val="124f5c"/>
              </a:solidFill>
              <a:latin typeface="Microsoft Sans Serif"/>
            </a:endParaRPr>
          </a:p>
        </p:txBody>
      </p:sp>
    </p:spTree>
    <p:extLst>
      <p:ext uri="{6D498D49-F7A9-4D43-9D3F-B23C785D8FB3}">
        <p14:creationId xmlns:p14="http://schemas.microsoft.com/office/powerpoint/2010/main" val="1675791767617"/>
      </p:ext>
    </p:extLst>
  </p:cSld>
  <p:clrMapOvr>
    <a:masterClrMapping/>
  </p:clrMapOvr>
</p:sld>
</file>

<file path=ppt/slides/slide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CFAEBD80-941C-447C-9A4F-8AB443D2D937}">
                <a16:creationId xmlns:a16="http://schemas.microsoft.com/office/drawing/2010/main" id="{BC5AF7A9-0207-4912-97D8-0334EE504F15}"/>
              </a:ext>
            </a:extLst>
          </p:cNvPr>
          <p:cNvSpPr txBox="1"/>
          <p:nvPr/>
        </p:nvSpPr>
        <p:spPr>
          <a:xfrm rot="0">
            <a:off x="504545" y="520910"/>
            <a:ext cx="7734934" cy="3869054"/>
          </a:xfrm>
          <a:prstGeom prst="rect">
            <a:avLst/>
          </a:prstGeom>
        </p:spPr>
        <p:txBody>
          <a:bodyPr bIns="0" lIns="0" rIns="0" rtlCol="0" tIns="52705" vert="horz" wrap="square">
            <a:spAutoFit/>
          </a:bodyPr>
          <a:lstStyle/>
          <a:p>
            <a:pPr indent="-344805" marL="356870">
              <a:lnSpc>
                <a:spcPct val="100000"/>
              </a:lnSpc>
              <a:spcBef>
                <a:spcPts val="415"/>
              </a:spcBef>
              <a:buClr>
                <a:srgbClr val="cc0000"/>
              </a:buClr>
              <a:buFont typeface="Wingdings"/>
              <a:buChar char=""/>
            </a:pPr>
            <a:r>
              <a:rPr b="1" dirty="0" lang="en-US" sz="1800">
                <a:solidFill>
                  <a:srgbClr val="124f5c"/>
                </a:solidFill>
                <a:latin typeface="Arial"/>
              </a:rPr>
              <a:t>'Longitude'</a:t>
            </a:r>
            <a:r>
              <a:rPr b="1" dirty="0" lang="en-US" spc="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-10" sz="1800">
                <a:solidFill>
                  <a:srgbClr val="124f5c"/>
                </a:solidFill>
                <a:latin typeface="Arial"/>
              </a:rPr>
              <a:t>and</a:t>
            </a:r>
            <a:r>
              <a:rPr b="1" dirty="0" lang="en-US" spc="10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'Latitude'</a:t>
            </a:r>
            <a:r>
              <a:rPr b="1" dirty="0" lang="en-US" spc="15" sz="1800">
                <a:solidFill>
                  <a:srgbClr val="124f5c"/>
                </a:solidFill>
                <a:latin typeface="Arial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=&gt;</a:t>
            </a:r>
            <a:r>
              <a:rPr dirty="0" lang="en-US" spc="3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15" sz="1800">
                <a:solidFill>
                  <a:srgbClr val="124f5c"/>
                </a:solidFill>
                <a:latin typeface="Microsoft Sans Serif"/>
              </a:rPr>
              <a:t>As</a:t>
            </a:r>
            <a:r>
              <a:rPr dirty="0" lang="en-US" spc="6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10" sz="1800">
                <a:solidFill>
                  <a:srgbClr val="124f5c"/>
                </a:solidFill>
                <a:latin typeface="Microsoft Sans Serif"/>
              </a:rPr>
              <a:t>the</a:t>
            </a:r>
            <a:r>
              <a:rPr dirty="0" lang="en-US" spc="4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20" sz="1800">
                <a:solidFill>
                  <a:srgbClr val="124f5c"/>
                </a:solidFill>
                <a:latin typeface="Microsoft Sans Serif"/>
              </a:rPr>
              <a:t>name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suggests</a:t>
            </a:r>
            <a:r>
              <a:rPr dirty="0" lang="en-US" spc="6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it</a:t>
            </a:r>
            <a:r>
              <a:rPr dirty="0" lang="en-US" spc="2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20" sz="1800">
                <a:solidFill>
                  <a:srgbClr val="124f5c"/>
                </a:solidFill>
                <a:latin typeface="Microsoft Sans Serif"/>
              </a:rPr>
              <a:t>just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contains</a:t>
            </a:r>
            <a:r>
              <a:rPr dirty="0" lang="en-US" spc="7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15" sz="1800">
                <a:solidFill>
                  <a:srgbClr val="124f5c"/>
                </a:solidFill>
                <a:latin typeface="Microsoft Sans Serif"/>
              </a:rPr>
              <a:t>the</a:t>
            </a:r>
          </a:p>
          <a:p>
            <a:pPr marL="356870">
              <a:lnSpc>
                <a:spcPct val="100000"/>
              </a:lnSpc>
              <a:spcBef>
                <a:spcPts val="315"/>
              </a:spcBef>
            </a:pP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longitude</a:t>
            </a:r>
            <a:r>
              <a:rPr dirty="0" lang="en-US" spc="-8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and</a:t>
            </a:r>
            <a:r>
              <a:rPr dirty="0" lang="en-US" spc="-2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latitude</a:t>
            </a:r>
            <a:r>
              <a:rPr dirty="0" lang="en-US" spc="-6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of</a:t>
            </a:r>
            <a:r>
              <a:rPr dirty="0" lang="en-US" spc="-4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the</a:t>
            </a:r>
            <a:r>
              <a:rPr dirty="0" lang="en-US" spc="1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property</a:t>
            </a:r>
            <a:r>
              <a:rPr dirty="0" lang="en-US" spc="-7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location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lang="en-US" sz="2650">
                <a:latin typeface="Microsoft Sans Serif"/>
              </a:rPr>
              <a:t/>
            </a:r>
          </a:p>
          <a:p>
            <a:pPr indent="-344805" marL="356870">
              <a:lnSpc>
                <a:spcPct val="100000"/>
              </a:lnSpc>
              <a:buClr>
                <a:srgbClr val="cc0000"/>
              </a:buClr>
              <a:buFont typeface="Wingdings"/>
              <a:buChar char=""/>
            </a:pP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'Room_type'</a:t>
            </a:r>
            <a:r>
              <a:rPr b="1" dirty="0" lang="en-US" spc="10" sz="1800">
                <a:solidFill>
                  <a:srgbClr val="124f5c"/>
                </a:solidFill>
                <a:latin typeface="Arial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=&gt;</a:t>
            </a:r>
            <a:r>
              <a:rPr dirty="0" lang="en-US" spc="2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It</a:t>
            </a:r>
            <a:r>
              <a:rPr dirty="0" lang="en-US" spc="3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displays</a:t>
            </a:r>
            <a:r>
              <a:rPr dirty="0" lang="en-US" spc="5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the</a:t>
            </a:r>
            <a:r>
              <a:rPr dirty="0" lang="en-US" spc="3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10" sz="1800">
                <a:solidFill>
                  <a:srgbClr val="124f5c"/>
                </a:solidFill>
                <a:latin typeface="Microsoft Sans Serif"/>
              </a:rPr>
              <a:t>room_type</a:t>
            </a:r>
            <a:r>
              <a:rPr dirty="0" lang="en-US" spc="1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of</a:t>
            </a:r>
            <a:r>
              <a:rPr dirty="0" lang="en-US" spc="3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the</a:t>
            </a:r>
            <a:r>
              <a:rPr dirty="0" lang="en-US" spc="3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property</a:t>
            </a:r>
            <a:r>
              <a:rPr dirty="0" lang="en-US" spc="4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(</a:t>
            </a:r>
            <a:r>
              <a:rPr dirty="0" lang="en-US" spc="3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either</a:t>
            </a:r>
            <a:r>
              <a:rPr dirty="0" lang="en-US" spc="3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private</a:t>
            </a:r>
          </a:p>
          <a:p>
            <a:pPr marL="356870">
              <a:lnSpc>
                <a:spcPct val="100000"/>
              </a:lnSpc>
              <a:spcBef>
                <a:spcPts val="335"/>
              </a:spcBef>
            </a:pP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room</a:t>
            </a:r>
            <a:r>
              <a:rPr dirty="0" lang="en-US" spc="-4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/</a:t>
            </a:r>
            <a:r>
              <a:rPr dirty="0" lang="en-US" spc="2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entire</a:t>
            </a:r>
            <a:r>
              <a:rPr dirty="0" lang="en-US" spc="-6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20" sz="1800">
                <a:solidFill>
                  <a:srgbClr val="124f5c"/>
                </a:solidFill>
                <a:latin typeface="Microsoft Sans Serif"/>
              </a:rPr>
              <a:t>home</a:t>
            </a:r>
            <a:r>
              <a:rPr dirty="0" lang="en-US" spc="5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/</a:t>
            </a:r>
            <a:r>
              <a:rPr dirty="0" lang="en-US" spc="2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shared</a:t>
            </a:r>
            <a:r>
              <a:rPr dirty="0" lang="en-US" spc="-6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room</a:t>
            </a:r>
            <a:r>
              <a:rPr dirty="0" lang="en-US" spc="-1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)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dirty="0" lang="en-US" sz="2750">
                <a:latin typeface="Microsoft Sans Serif"/>
              </a:rPr>
              <a:t/>
            </a:r>
          </a:p>
          <a:p>
            <a:pPr indent="-344805" marL="356870">
              <a:lnSpc>
                <a:spcPct val="100000"/>
              </a:lnSpc>
              <a:buClr>
                <a:srgbClr val="cc0000"/>
              </a:buClr>
              <a:buFont typeface="Wingdings"/>
              <a:buChar char=""/>
            </a:pPr>
            <a:r>
              <a:rPr b="1" dirty="0" lang="en-US" sz="1800">
                <a:solidFill>
                  <a:srgbClr val="124f5c"/>
                </a:solidFill>
                <a:latin typeface="Arial"/>
              </a:rPr>
              <a:t>'price'</a:t>
            </a:r>
            <a:r>
              <a:rPr b="1" dirty="0" lang="en-US" spc="-40" sz="1800">
                <a:solidFill>
                  <a:srgbClr val="124f5c"/>
                </a:solidFill>
                <a:latin typeface="Arial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=&gt;</a:t>
            </a:r>
            <a:r>
              <a:rPr dirty="0" lang="en-US" spc="-1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Its</a:t>
            </a:r>
            <a:r>
              <a:rPr dirty="0" lang="en-US" spc="1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an</a:t>
            </a:r>
            <a:r>
              <a:rPr dirty="0" lang="en-US" spc="-1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important</a:t>
            </a:r>
            <a:r>
              <a:rPr dirty="0" lang="en-US" spc="-5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column</a:t>
            </a:r>
            <a:r>
              <a:rPr dirty="0" lang="en-US" spc="-4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which</a:t>
            </a:r>
            <a:r>
              <a:rPr dirty="0" lang="en-US" spc="-1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holds</a:t>
            </a:r>
            <a:r>
              <a:rPr dirty="0" lang="en-US" spc="-2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the</a:t>
            </a:r>
            <a:r>
              <a:rPr dirty="0" lang="en-US" spc="-1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price</a:t>
            </a:r>
            <a:r>
              <a:rPr dirty="0" lang="en-US" spc="-3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value</a:t>
            </a:r>
            <a:r>
              <a:rPr dirty="0" lang="en-US" spc="-5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of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all those</a:t>
            </a:r>
          </a:p>
          <a:p>
            <a:pPr marL="356870">
              <a:lnSpc>
                <a:spcPct val="100000"/>
              </a:lnSpc>
              <a:spcBef>
                <a:spcPts val="315"/>
              </a:spcBef>
            </a:pP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properties.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dirty="0" lang="en-US" sz="2100">
                <a:latin typeface="Microsoft Sans Serif"/>
              </a:rPr>
              <a:t/>
            </a:r>
          </a:p>
          <a:p>
            <a:pPr algn="just" indent="-344805" marL="356870" marR="40640">
              <a:lnSpc>
                <a:spcPct val="114000"/>
              </a:lnSpc>
              <a:spcBef>
                <a:spcPts val="5"/>
              </a:spcBef>
              <a:buClr>
                <a:srgbClr val="cc0000"/>
              </a:buClr>
              <a:buFont typeface="Wingdings"/>
              <a:buChar char=""/>
            </a:pPr>
            <a:r>
              <a:rPr b="1" dirty="0" lang="en-US" spc="-10" sz="1800">
                <a:solidFill>
                  <a:srgbClr val="124f5c"/>
                </a:solidFill>
                <a:latin typeface="Arial"/>
              </a:rPr>
              <a:t>'number_of_reviews'</a:t>
            </a: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-10" sz="1800">
                <a:solidFill>
                  <a:srgbClr val="124f5c"/>
                </a:solidFill>
                <a:latin typeface="Arial"/>
              </a:rPr>
              <a:t>and</a:t>
            </a: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 </a:t>
            </a:r>
            <a:r>
              <a:rPr b="1" dirty="0" lang="en-US" spc="-10" sz="1800">
                <a:solidFill>
                  <a:srgbClr val="124f5c"/>
                </a:solidFill>
                <a:latin typeface="Arial"/>
              </a:rPr>
              <a:t>'reviews_per_month'</a:t>
            </a:r>
            <a:r>
              <a:rPr b="1" dirty="0" lang="en-US" spc="-5" sz="1800">
                <a:solidFill>
                  <a:srgbClr val="124f5c"/>
                </a:solidFill>
                <a:latin typeface="Arial"/>
              </a:rPr>
              <a:t> </a:t>
            </a:r>
            <a:r>
              <a:rPr dirty="0" lang="en-US" spc="-10" sz="1800">
                <a:solidFill>
                  <a:srgbClr val="124f5c"/>
                </a:solidFill>
                <a:latin typeface="Microsoft Sans Serif"/>
              </a:rPr>
              <a:t>=&gt;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It</a:t>
            </a:r>
            <a:r>
              <a:rPr dirty="0" lang="en-US" spc="47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clearly</a:t>
            </a:r>
            <a:r>
              <a:rPr dirty="0" lang="en-US" spc="47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tells </a:t>
            </a:r>
            <a:r>
              <a:rPr dirty="0" lang="en-US" spc="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about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the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pc="-10" sz="1800">
                <a:solidFill>
                  <a:srgbClr val="124f5c"/>
                </a:solidFill>
                <a:latin typeface="Microsoft Sans Serif"/>
              </a:rPr>
              <a:t>number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of </a:t>
            </a:r>
            <a:r>
              <a:rPr dirty="0" lang="en-US" spc="-10" sz="1800">
                <a:solidFill>
                  <a:srgbClr val="124f5c"/>
                </a:solidFill>
                <a:latin typeface="Microsoft Sans Serif"/>
              </a:rPr>
              <a:t>reviews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and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reviews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per </a:t>
            </a:r>
            <a:r>
              <a:rPr dirty="0" lang="en-US" spc="-20" sz="1800">
                <a:solidFill>
                  <a:srgbClr val="124f5c"/>
                </a:solidFill>
                <a:latin typeface="Microsoft Sans Serif"/>
              </a:rPr>
              <a:t>month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for </a:t>
            </a:r>
            <a:r>
              <a:rPr dirty="0" lang="en-US" spc="-5" sz="1800">
                <a:solidFill>
                  <a:srgbClr val="124f5c"/>
                </a:solidFill>
                <a:latin typeface="Microsoft Sans Serif"/>
              </a:rPr>
              <a:t>those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properties </a:t>
            </a:r>
            <a:r>
              <a:rPr dirty="0" lang="en-US" spc="-465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and</a:t>
            </a:r>
            <a:r>
              <a:rPr dirty="0" lang="en-US" spc="-20" sz="1800">
                <a:solidFill>
                  <a:srgbClr val="124f5c"/>
                </a:solidFill>
                <a:latin typeface="Microsoft Sans Serif"/>
              </a:rPr>
              <a:t> </a:t>
            </a:r>
            <a:r>
              <a:rPr dirty="0" lang="en-US" sz="1800">
                <a:solidFill>
                  <a:srgbClr val="124f5c"/>
                </a:solidFill>
                <a:latin typeface="Microsoft Sans Serif"/>
              </a:rPr>
              <a:t>hosts hospitality.</a:t>
            </a:r>
            <a:endParaRPr dirty="0" lang="en-US" sz="1800">
              <a:solidFill>
                <a:srgbClr val="124f5c"/>
              </a:solidFill>
              <a:latin typeface="Microsoft Sans Serif"/>
            </a:endParaRPr>
          </a:p>
        </p:txBody>
      </p:sp>
    </p:spTree>
    <p:extLst>
      <p:ext uri="{04E00EA9-B31A-407A-BDA8-2B30718BBA79}">
        <p14:creationId xmlns:p14="http://schemas.microsoft.com/office/powerpoint/2010/main" val="1675791767622"/>
      </p:ext>
    </p:extLst>
  </p:cSld>
  <p:clrMapOvr>
    <a:masterClrMapping/>
  </p:clrMapOvr>
</p:sld>
</file>

<file path=ppt/slides/slide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E048BE17-6F00-4328-BF6E-1015B337C205}">
                <a16:creationId xmlns:a16="http://schemas.microsoft.com/office/drawing/2010/main" id="{9D6398D4-1F82-41BC-B635-9B33ECA7925F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292100" y="264413"/>
            <a:ext cx="1927860" cy="453390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US" spc="10" sz="2800"/>
              <a:t>T</a:t>
            </a:r>
            <a:r>
              <a:rPr dirty="0" lang="en-US" spc="-130" sz="2800"/>
              <a:t>r</a:t>
            </a:r>
            <a:r>
              <a:rPr dirty="0" lang="en-US" spc="20" sz="2800"/>
              <a:t>e</a:t>
            </a:r>
            <a:r>
              <a:rPr dirty="0" lang="en-US" spc="-100" sz="2800"/>
              <a:t>a</a:t>
            </a:r>
            <a:r>
              <a:rPr dirty="0" lang="en-US" spc="-50" sz="2800"/>
              <a:t>t</a:t>
            </a:r>
            <a:r>
              <a:rPr dirty="0" lang="en-US" spc="-160" sz="2800"/>
              <a:t>i</a:t>
            </a:r>
            <a:r>
              <a:rPr dirty="0" lang="en-US" spc="-130" sz="2800"/>
              <a:t>ng</a:t>
            </a:r>
            <a:r>
              <a:rPr dirty="0" lang="en-US" spc="-135" sz="2800"/>
              <a:t> </a:t>
            </a:r>
            <a:r>
              <a:rPr dirty="0" lang="en-US" spc="15" sz="2800"/>
              <a:t>N</a:t>
            </a:r>
            <a:r>
              <a:rPr dirty="0" lang="en-US" spc="-150" sz="2800"/>
              <a:t>A</a:t>
            </a:r>
            <a:endParaRPr dirty="0" lang="en-US" spc="-150" sz="2800"/>
          </a:p>
        </p:txBody>
      </p:sp>
      <p:pic>
        <p:nvPicPr>
          <p:cNvPr id="3" name="object 3">
            <a:extLst>
              <a:ext uri="{AFCE75CB-086C-461B-8A64-D38C6EF0FF16}">
                <a16:creationId xmlns:a16="http://schemas.microsoft.com/office/drawing/2010/main" id="{82A8242B-752B-4239-B494-2FAE296D54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355708" y="1018469"/>
            <a:ext cx="1909060" cy="1918864"/>
          </a:xfrm>
          <a:prstGeom prst="rect">
            <a:avLst/>
          </a:prstGeom>
          <a:noFill/>
        </p:spPr>
      </p:pic>
      <p:pic>
        <p:nvPicPr>
          <p:cNvPr id="4" name="object 4">
            <a:extLst>
              <a:ext uri="{06E06172-D115-485A-ADE2-40AF06712092}">
                <a16:creationId xmlns:a16="http://schemas.microsoft.com/office/drawing/2010/main" id="{AAE69778-A141-440F-8E2F-20DCF1AAF71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0">
            <a:off x="6070358" y="2631774"/>
            <a:ext cx="1951586" cy="1941919"/>
          </a:xfrm>
          <a:prstGeom prst="rect">
            <a:avLst/>
          </a:prstGeom>
          <a:noFill/>
        </p:spPr>
      </p:pic>
      <p:sp>
        <p:nvSpPr>
          <p:cNvPr id="5" name="object 5">
            <a:extLst>
              <a:ext uri="{E138FF62-4063-45F9-9EE3-05E2FA77D769}">
                <a16:creationId xmlns:a16="http://schemas.microsoft.com/office/drawing/2010/main" id="{D74F2048-F5BE-4371-A298-B7ACC520265E}"/>
              </a:ext>
            </a:extLst>
          </p:cNvPr>
          <p:cNvSpPr txBox="1"/>
          <p:nvPr/>
        </p:nvSpPr>
        <p:spPr>
          <a:xfrm rot="0">
            <a:off x="2670428" y="1467992"/>
            <a:ext cx="5661025" cy="848994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lang="en-US" sz="1800">
                <a:latin typeface="Calibri"/>
              </a:rPr>
              <a:t>If</a:t>
            </a:r>
            <a:r>
              <a:rPr dirty="0" lang="en-US" spc="15" sz="1800">
                <a:latin typeface="Calibri"/>
              </a:rPr>
              <a:t> </a:t>
            </a:r>
            <a:r>
              <a:rPr dirty="0" lang="en-US" spc="-10" sz="1800">
                <a:latin typeface="Calibri"/>
              </a:rPr>
              <a:t>we</a:t>
            </a:r>
            <a:r>
              <a:rPr dirty="0" lang="en-US" spc="25" sz="1800">
                <a:latin typeface="Calibri"/>
              </a:rPr>
              <a:t> </a:t>
            </a:r>
            <a:r>
              <a:rPr dirty="0" lang="en-US" spc="-15" sz="1800">
                <a:latin typeface="Calibri"/>
              </a:rPr>
              <a:t>have</a:t>
            </a:r>
            <a:r>
              <a:rPr dirty="0" lang="en-US" spc="25" sz="1800">
                <a:latin typeface="Calibri"/>
              </a:rPr>
              <a:t> </a:t>
            </a:r>
            <a:r>
              <a:rPr dirty="0" lang="en-US" sz="1800">
                <a:latin typeface="Calibri"/>
              </a:rPr>
              <a:t>a</a:t>
            </a:r>
            <a:r>
              <a:rPr dirty="0" lang="en-US" spc="5" sz="1800">
                <a:latin typeface="Calibri"/>
              </a:rPr>
              <a:t> </a:t>
            </a:r>
            <a:r>
              <a:rPr dirty="0" lang="en-US" sz="1800">
                <a:latin typeface="Calibri"/>
              </a:rPr>
              <a:t>look</a:t>
            </a:r>
            <a:r>
              <a:rPr dirty="0" lang="en-US" spc="-10" sz="1800">
                <a:latin typeface="Calibri"/>
              </a:rPr>
              <a:t> </a:t>
            </a:r>
            <a:r>
              <a:rPr dirty="0" lang="en-US" spc="-15" sz="1800">
                <a:latin typeface="Calibri"/>
              </a:rPr>
              <a:t>at</a:t>
            </a:r>
            <a:r>
              <a:rPr dirty="0" lang="en-US" spc="25" sz="1800">
                <a:latin typeface="Calibri"/>
              </a:rPr>
              <a:t> </a:t>
            </a:r>
            <a:r>
              <a:rPr dirty="0" lang="en-US" spc="-5" sz="1800">
                <a:latin typeface="Calibri"/>
              </a:rPr>
              <a:t>the</a:t>
            </a:r>
            <a:r>
              <a:rPr dirty="0" lang="en-US" spc="25" sz="1800">
                <a:latin typeface="Calibri"/>
              </a:rPr>
              <a:t> </a:t>
            </a:r>
            <a:r>
              <a:rPr dirty="0" lang="en-US" spc="-10" sz="1800">
                <a:latin typeface="Calibri"/>
              </a:rPr>
              <a:t>number</a:t>
            </a:r>
            <a:r>
              <a:rPr dirty="0" lang="en-US" spc="50" sz="1800">
                <a:latin typeface="Calibri"/>
              </a:rPr>
              <a:t> </a:t>
            </a:r>
            <a:r>
              <a:rPr dirty="0" lang="en-US" sz="1800">
                <a:latin typeface="Calibri"/>
              </a:rPr>
              <a:t>of</a:t>
            </a:r>
            <a:r>
              <a:rPr dirty="0" lang="en-US" spc="10" sz="1800">
                <a:latin typeface="Calibri"/>
              </a:rPr>
              <a:t> </a:t>
            </a:r>
            <a:r>
              <a:rPr dirty="0" lang="en-US" spc="-10" sz="1800">
                <a:latin typeface="Calibri"/>
              </a:rPr>
              <a:t>null</a:t>
            </a:r>
            <a:r>
              <a:rPr dirty="0" lang="en-US" spc="50" sz="1800">
                <a:latin typeface="Calibri"/>
              </a:rPr>
              <a:t> </a:t>
            </a:r>
            <a:r>
              <a:rPr dirty="0" lang="en-US" spc="-10" sz="1800">
                <a:latin typeface="Calibri"/>
              </a:rPr>
              <a:t>values</a:t>
            </a:r>
            <a:r>
              <a:rPr dirty="0" lang="en-US" spc="25" sz="1800">
                <a:latin typeface="Calibri"/>
              </a:rPr>
              <a:t> </a:t>
            </a:r>
            <a:r>
              <a:rPr dirty="0" lang="en-US" spc="-10" sz="1800">
                <a:latin typeface="Calibri"/>
              </a:rPr>
              <a:t>throughout </a:t>
            </a:r>
            <a:r>
              <a:rPr dirty="0" lang="en-US" spc="-5" sz="1800">
                <a:latin typeface="Calibri"/>
              </a:rPr>
              <a:t> the</a:t>
            </a:r>
            <a:r>
              <a:rPr dirty="0" lang="en-US" spc="10" sz="1800">
                <a:latin typeface="Calibri"/>
              </a:rPr>
              <a:t> </a:t>
            </a:r>
            <a:r>
              <a:rPr dirty="0" lang="en-US" spc="-20" sz="1800">
                <a:latin typeface="Calibri"/>
              </a:rPr>
              <a:t>data</a:t>
            </a:r>
            <a:r>
              <a:rPr dirty="0" lang="en-US" spc="20" sz="1800">
                <a:latin typeface="Calibri"/>
              </a:rPr>
              <a:t> </a:t>
            </a:r>
            <a:r>
              <a:rPr dirty="0" lang="en-US" spc="-5" sz="1800">
                <a:latin typeface="Calibri"/>
              </a:rPr>
              <a:t>set,</a:t>
            </a:r>
            <a:r>
              <a:rPr dirty="0" lang="en-US" spc="25" sz="1800">
                <a:latin typeface="Calibri"/>
              </a:rPr>
              <a:t> </a:t>
            </a:r>
            <a:r>
              <a:rPr dirty="0" lang="en-US" spc="-10" sz="1800">
                <a:latin typeface="Calibri"/>
              </a:rPr>
              <a:t>then</a:t>
            </a:r>
            <a:r>
              <a:rPr dirty="0" lang="en-US" spc="10" sz="1800">
                <a:latin typeface="Calibri"/>
              </a:rPr>
              <a:t> </a:t>
            </a:r>
            <a:r>
              <a:rPr dirty="0" lang="en-US" spc="-10" sz="1800">
                <a:latin typeface="Calibri"/>
              </a:rPr>
              <a:t>we</a:t>
            </a:r>
            <a:r>
              <a:rPr dirty="0" lang="en-US" spc="10" sz="1800">
                <a:latin typeface="Calibri"/>
              </a:rPr>
              <a:t> </a:t>
            </a:r>
            <a:r>
              <a:rPr dirty="0" lang="en-US" spc="-10" sz="1800">
                <a:latin typeface="Calibri"/>
              </a:rPr>
              <a:t>can</a:t>
            </a:r>
            <a:r>
              <a:rPr dirty="0" lang="en-US" spc="10" sz="1800">
                <a:latin typeface="Calibri"/>
              </a:rPr>
              <a:t> </a:t>
            </a:r>
            <a:r>
              <a:rPr dirty="0" lang="en-US" spc="-5" sz="1800">
                <a:latin typeface="Calibri"/>
              </a:rPr>
              <a:t>observe</a:t>
            </a:r>
            <a:r>
              <a:rPr dirty="0" lang="en-US" spc="15" sz="1800">
                <a:latin typeface="Calibri"/>
              </a:rPr>
              <a:t> </a:t>
            </a:r>
            <a:r>
              <a:rPr dirty="0" lang="en-US" spc="-10" sz="1800">
                <a:latin typeface="Calibri"/>
              </a:rPr>
              <a:t>that</a:t>
            </a:r>
            <a:r>
              <a:rPr dirty="0" lang="en-US" spc="20" sz="1800">
                <a:latin typeface="Calibri"/>
              </a:rPr>
              <a:t> </a:t>
            </a:r>
            <a:r>
              <a:rPr dirty="0" lang="en-US" spc="-10" sz="1800">
                <a:latin typeface="Calibri"/>
              </a:rPr>
              <a:t>we</a:t>
            </a:r>
            <a:r>
              <a:rPr dirty="0" lang="en-US" spc="15" sz="1800">
                <a:latin typeface="Calibri"/>
              </a:rPr>
              <a:t> </a:t>
            </a:r>
            <a:r>
              <a:rPr dirty="0" lang="en-US" spc="-15" sz="1800">
                <a:latin typeface="Calibri"/>
              </a:rPr>
              <a:t>found</a:t>
            </a:r>
            <a:r>
              <a:rPr dirty="0" lang="en-US" spc="5" sz="1800">
                <a:latin typeface="Calibri"/>
              </a:rPr>
              <a:t> </a:t>
            </a:r>
            <a:r>
              <a:rPr dirty="0" lang="en-US" sz="1800">
                <a:latin typeface="Calibri"/>
              </a:rPr>
              <a:t>some</a:t>
            </a:r>
            <a:r>
              <a:rPr dirty="0" lang="en-US" spc="15" sz="1800">
                <a:latin typeface="Calibri"/>
              </a:rPr>
              <a:t> </a:t>
            </a:r>
            <a:r>
              <a:rPr dirty="0" lang="en-US" sz="1800">
                <a:latin typeface="Calibri"/>
              </a:rPr>
              <a:t>of</a:t>
            </a:r>
            <a:r>
              <a:rPr dirty="0" lang="en-US" spc="-25" sz="1800">
                <a:latin typeface="Calibri"/>
              </a:rPr>
              <a:t> </a:t>
            </a:r>
            <a:r>
              <a:rPr dirty="0" lang="en-US" spc="-10" sz="1800">
                <a:latin typeface="Calibri"/>
              </a:rPr>
              <a:t>NA </a:t>
            </a:r>
            <a:r>
              <a:rPr dirty="0" lang="en-US" spc="-390" sz="1800">
                <a:latin typeface="Calibri"/>
              </a:rPr>
              <a:t> </a:t>
            </a:r>
            <a:r>
              <a:rPr dirty="0" lang="en-US" spc="-10" sz="1800">
                <a:latin typeface="Calibri"/>
              </a:rPr>
              <a:t>values</a:t>
            </a:r>
            <a:r>
              <a:rPr dirty="0" lang="en-US" spc="10" sz="1800">
                <a:latin typeface="Calibri"/>
              </a:rPr>
              <a:t> </a:t>
            </a:r>
            <a:r>
              <a:rPr dirty="0" lang="en-US" spc="-5" sz="1800">
                <a:latin typeface="Calibri"/>
              </a:rPr>
              <a:t>in</a:t>
            </a:r>
            <a:r>
              <a:rPr dirty="0" lang="en-US" spc="10" sz="1800">
                <a:latin typeface="Calibri"/>
              </a:rPr>
              <a:t> </a:t>
            </a:r>
            <a:r>
              <a:rPr dirty="0" lang="en-US" spc="-20" sz="1800">
                <a:latin typeface="Calibri"/>
              </a:rPr>
              <a:t>few</a:t>
            </a:r>
            <a:r>
              <a:rPr dirty="0" lang="en-US" spc="5" sz="1800">
                <a:latin typeface="Calibri"/>
              </a:rPr>
              <a:t> </a:t>
            </a:r>
            <a:r>
              <a:rPr dirty="0" lang="en-US" spc="-10" sz="1800">
                <a:latin typeface="Calibri"/>
              </a:rPr>
              <a:t>columns.</a:t>
            </a:r>
            <a:endParaRPr dirty="0" lang="en-US" spc="-10" sz="1800">
              <a:latin typeface="Calibri"/>
            </a:endParaRPr>
          </a:p>
        </p:txBody>
      </p:sp>
      <p:sp>
        <p:nvSpPr>
          <p:cNvPr id="6" name="object 6">
            <a:extLst>
              <a:ext uri="{0195B46C-9CDE-48AE-B836-2180D3646408}">
                <a16:creationId xmlns:a16="http://schemas.microsoft.com/office/drawing/2010/main" id="{C4B205FE-09E1-4CF7-B7FB-A5484E273D50}"/>
              </a:ext>
            </a:extLst>
          </p:cNvPr>
          <p:cNvSpPr txBox="1"/>
          <p:nvPr/>
        </p:nvSpPr>
        <p:spPr>
          <a:xfrm rot="0">
            <a:off x="397560" y="3124961"/>
            <a:ext cx="5229225" cy="139763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algn="just" indent="-287019" marL="299084" marR="5080"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r>
              <a:rPr dirty="0" lang="en-US" spc="-10" sz="1800">
                <a:latin typeface="Calibri"/>
              </a:rPr>
              <a:t>Last_review </a:t>
            </a:r>
            <a:r>
              <a:rPr dirty="0" lang="en-US" spc="-5" sz="1800">
                <a:latin typeface="Calibri"/>
              </a:rPr>
              <a:t>column </a:t>
            </a:r>
            <a:r>
              <a:rPr dirty="0" lang="en-US" spc="-15" sz="1800">
                <a:latin typeface="Calibri"/>
              </a:rPr>
              <a:t>contains </a:t>
            </a:r>
            <a:r>
              <a:rPr dirty="0" lang="en-US" sz="1800">
                <a:latin typeface="Calibri"/>
              </a:rPr>
              <a:t>10052 </a:t>
            </a:r>
            <a:r>
              <a:rPr dirty="0" lang="en-US" spc="-15" sz="1800">
                <a:latin typeface="Calibri"/>
              </a:rPr>
              <a:t>records </a:t>
            </a:r>
            <a:r>
              <a:rPr dirty="0" lang="en-US" sz="1800">
                <a:latin typeface="Calibri"/>
              </a:rPr>
              <a:t>with </a:t>
            </a:r>
            <a:r>
              <a:rPr dirty="0" lang="en-US" spc="-10" sz="1800">
                <a:latin typeface="Calibri"/>
              </a:rPr>
              <a:t>null </a:t>
            </a:r>
            <a:r>
              <a:rPr dirty="0" lang="en-US" spc="-395" sz="1800">
                <a:latin typeface="Calibri"/>
              </a:rPr>
              <a:t> </a:t>
            </a:r>
            <a:r>
              <a:rPr dirty="0" lang="en-US" spc="-10" sz="1800">
                <a:latin typeface="Calibri"/>
              </a:rPr>
              <a:t>values. </a:t>
            </a:r>
            <a:r>
              <a:rPr dirty="0" lang="en-US" spc="-5" sz="1800">
                <a:latin typeface="Calibri"/>
              </a:rPr>
              <a:t>This </a:t>
            </a:r>
            <a:r>
              <a:rPr dirty="0" lang="en-US" spc="-10" sz="1800">
                <a:latin typeface="Calibri"/>
              </a:rPr>
              <a:t>column </a:t>
            </a:r>
            <a:r>
              <a:rPr dirty="0" lang="en-US" spc="-5" sz="1800">
                <a:latin typeface="Calibri"/>
              </a:rPr>
              <a:t>is not much </a:t>
            </a:r>
            <a:r>
              <a:rPr dirty="0" lang="en-US" sz="1800">
                <a:latin typeface="Calibri"/>
              </a:rPr>
              <a:t>of a </a:t>
            </a:r>
            <a:r>
              <a:rPr dirty="0" lang="en-US" spc="-10" sz="1800">
                <a:latin typeface="Calibri"/>
              </a:rPr>
              <a:t>help </a:t>
            </a:r>
            <a:r>
              <a:rPr dirty="0" lang="en-US" spc="-15" sz="1800">
                <a:latin typeface="Calibri"/>
              </a:rPr>
              <a:t>to </a:t>
            </a:r>
            <a:r>
              <a:rPr dirty="0" lang="en-US" spc="-10" sz="1800">
                <a:latin typeface="Calibri"/>
              </a:rPr>
              <a:t>analysis. </a:t>
            </a:r>
            <a:r>
              <a:rPr dirty="0" lang="en-US" spc="-5" sz="1800">
                <a:latin typeface="Calibri"/>
              </a:rPr>
              <a:t> </a:t>
            </a:r>
            <a:r>
              <a:rPr dirty="0" lang="en-US" spc="-10" sz="1800">
                <a:latin typeface="Calibri"/>
              </a:rPr>
              <a:t>So</a:t>
            </a:r>
            <a:r>
              <a:rPr dirty="0" lang="en-US" sz="1800">
                <a:latin typeface="Calibri"/>
              </a:rPr>
              <a:t> </a:t>
            </a:r>
            <a:r>
              <a:rPr dirty="0" lang="en-US" spc="-10" sz="1800">
                <a:latin typeface="Calibri"/>
              </a:rPr>
              <a:t>we</a:t>
            </a:r>
            <a:r>
              <a:rPr dirty="0" lang="en-US" spc="15" sz="1800">
                <a:latin typeface="Calibri"/>
              </a:rPr>
              <a:t> </a:t>
            </a:r>
            <a:r>
              <a:rPr dirty="0" lang="en-US" spc="-10" sz="1800">
                <a:latin typeface="Calibri"/>
              </a:rPr>
              <a:t>drop</a:t>
            </a:r>
            <a:r>
              <a:rPr dirty="0" lang="en-US" spc="10" sz="1800">
                <a:latin typeface="Calibri"/>
              </a:rPr>
              <a:t> </a:t>
            </a:r>
            <a:r>
              <a:rPr dirty="0" lang="en-US" spc="-10" sz="1800">
                <a:latin typeface="Calibri"/>
              </a:rPr>
              <a:t>that</a:t>
            </a:r>
            <a:r>
              <a:rPr dirty="0" lang="en-US" spc="15" sz="1800">
                <a:latin typeface="Calibri"/>
              </a:rPr>
              <a:t> </a:t>
            </a:r>
            <a:r>
              <a:rPr dirty="0" lang="en-US" spc="-10" sz="1800">
                <a:latin typeface="Calibri"/>
              </a:rPr>
              <a:t>column.</a:t>
            </a:r>
          </a:p>
          <a:p>
            <a:pPr algn="just" indent="-287019" marL="299084">
              <a:lnSpc>
                <a:spcPct val="100000"/>
              </a:lnSpc>
              <a:buFont typeface="Arial MT"/>
              <a:buChar char="•"/>
            </a:pPr>
            <a:r>
              <a:rPr dirty="0" lang="en-US" spc="-35" sz="1800">
                <a:latin typeface="Calibri"/>
              </a:rPr>
              <a:t>We</a:t>
            </a:r>
            <a:r>
              <a:rPr dirty="0" lang="en-US" spc="5" sz="1800">
                <a:latin typeface="Calibri"/>
              </a:rPr>
              <a:t> </a:t>
            </a:r>
            <a:r>
              <a:rPr dirty="0" lang="en-US" spc="-10" sz="1800">
                <a:latin typeface="Calibri"/>
              </a:rPr>
              <a:t>then</a:t>
            </a:r>
            <a:r>
              <a:rPr dirty="0" lang="en-US" spc="5" sz="1800">
                <a:latin typeface="Calibri"/>
              </a:rPr>
              <a:t> </a:t>
            </a:r>
            <a:r>
              <a:rPr dirty="0" lang="en-US" spc="-15" sz="1800">
                <a:latin typeface="Calibri"/>
              </a:rPr>
              <a:t>equated</a:t>
            </a:r>
            <a:r>
              <a:rPr dirty="0" lang="en-US" spc="75" sz="1800">
                <a:latin typeface="Calibri"/>
              </a:rPr>
              <a:t> </a:t>
            </a:r>
            <a:r>
              <a:rPr dirty="0" lang="en-US" spc="-5" sz="1800">
                <a:latin typeface="Calibri"/>
              </a:rPr>
              <a:t>the</a:t>
            </a:r>
            <a:r>
              <a:rPr dirty="0" lang="en-US" spc="10" sz="1800">
                <a:latin typeface="Calibri"/>
              </a:rPr>
              <a:t> </a:t>
            </a:r>
            <a:r>
              <a:rPr dirty="0" lang="en-US" spc="-10" sz="1800">
                <a:latin typeface="Calibri"/>
              </a:rPr>
              <a:t>null</a:t>
            </a:r>
            <a:r>
              <a:rPr dirty="0" lang="en-US" spc="30" sz="1800">
                <a:latin typeface="Calibri"/>
              </a:rPr>
              <a:t> </a:t>
            </a:r>
            <a:r>
              <a:rPr dirty="0" lang="en-US" spc="-10" sz="1800">
                <a:latin typeface="Calibri"/>
              </a:rPr>
              <a:t>values</a:t>
            </a:r>
            <a:r>
              <a:rPr dirty="0" lang="en-US" spc="5" sz="1800">
                <a:latin typeface="Calibri"/>
              </a:rPr>
              <a:t> </a:t>
            </a:r>
            <a:r>
              <a:rPr dirty="0" lang="en-US" sz="1800">
                <a:latin typeface="Calibri"/>
              </a:rPr>
              <a:t>of</a:t>
            </a:r>
          </a:p>
          <a:p>
            <a:pPr algn="just" marL="299084">
              <a:lnSpc>
                <a:spcPct val="100000"/>
              </a:lnSpc>
              <a:spcBef>
                <a:spcPts val="5"/>
              </a:spcBef>
            </a:pPr>
            <a:r>
              <a:rPr dirty="0" lang="en-US" spc="-10" sz="1800">
                <a:latin typeface="Calibri"/>
              </a:rPr>
              <a:t>‘reviews_per_month’</a:t>
            </a:r>
            <a:r>
              <a:rPr dirty="0" lang="en-US" spc="60" sz="1800">
                <a:latin typeface="Calibri"/>
              </a:rPr>
              <a:t> </a:t>
            </a:r>
            <a:r>
              <a:rPr dirty="0" lang="en-US" spc="-5" sz="1800">
                <a:latin typeface="Calibri"/>
              </a:rPr>
              <a:t>column</a:t>
            </a:r>
            <a:r>
              <a:rPr dirty="0" lang="en-US" sz="1800">
                <a:latin typeface="Calibri"/>
              </a:rPr>
              <a:t> as</a:t>
            </a:r>
            <a:r>
              <a:rPr dirty="0" lang="en-US" spc="10" sz="1800">
                <a:latin typeface="Calibri"/>
              </a:rPr>
              <a:t> </a:t>
            </a:r>
            <a:r>
              <a:rPr dirty="0" lang="en-US" spc="-5" sz="1800">
                <a:latin typeface="Calibri"/>
              </a:rPr>
              <a:t>0.</a:t>
            </a:r>
            <a:endParaRPr dirty="0" lang="en-US" spc="-5" sz="1800">
              <a:latin typeface="Calibri"/>
            </a:endParaRPr>
          </a:p>
        </p:txBody>
      </p:sp>
    </p:spTree>
    <p:extLst>
      <p:ext uri="{D7BD734C-5E4F-43DF-8BD5-4DF7B57F4AB8}">
        <p14:creationId xmlns:p14="http://schemas.microsoft.com/office/powerpoint/2010/main" val="1675791767626"/>
      </p:ext>
    </p:extLst>
  </p:cSld>
  <p:clrMapOvr>
    <a:masterClrMapping/>
  </p:clrMapOvr>
</p:sld>
</file>

<file path=ppt/slides/slide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2DE483B-F5DE-4510-8F02-5133CDA7C72D}">
                <a16:creationId xmlns:a16="http://schemas.microsoft.com/office/drawing/2010/main" id="{EB1D1DDB-9F4F-46D8-A317-77E03D3D398D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369214" y="486612"/>
            <a:ext cx="1256030" cy="454025"/>
          </a:xfrm>
          <a:prstGeom prst="rect">
            <a:avLst/>
          </a:prstGeom>
        </p:spPr>
        <p:txBody>
          <a:bodyPr bIns="0" lIns="0" rIns="0" rtlCol="0" tIns="1397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0" dirty="0" lang="en-US" spc="-5" sz="2800">
                <a:latin typeface="Microsoft Sans Serif"/>
              </a:rPr>
              <a:t>Outliers</a:t>
            </a:r>
            <a:endParaRPr b="0" dirty="0" lang="en-US" spc="-5" sz="2800">
              <a:latin typeface="Microsoft Sans Serif"/>
            </a:endParaRPr>
          </a:p>
        </p:txBody>
      </p:sp>
      <p:pic>
        <p:nvPicPr>
          <p:cNvPr id="3" name="object 3">
            <a:extLst>
              <a:ext uri="{FD67BE91-6595-47A2-9A36-1D99F5B10400}">
                <a16:creationId xmlns:a16="http://schemas.microsoft.com/office/drawing/2010/main" id="{B6AE94F3-3072-4C2A-9BA6-998551ACEB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4700015" y="1426463"/>
            <a:ext cx="4056888" cy="3005327"/>
          </a:xfrm>
          <a:prstGeom prst="rect">
            <a:avLst/>
          </a:prstGeom>
          <a:noFill/>
        </p:spPr>
      </p:pic>
      <p:pic>
        <p:nvPicPr>
          <p:cNvPr id="4" name="object 4">
            <a:extLst>
              <a:ext uri="{419AC024-5DA7-4457-9407-C79FA0AE0CF6}">
                <a16:creationId xmlns:a16="http://schemas.microsoft.com/office/drawing/2010/main" id="{B51E2ACE-77E1-4A0B-B42B-F655BDC1B73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0">
            <a:off x="51815" y="1508759"/>
            <a:ext cx="4538471" cy="3014471"/>
          </a:xfrm>
          <a:prstGeom prst="rect">
            <a:avLst/>
          </a:prstGeom>
          <a:noFill/>
        </p:spPr>
      </p:pic>
    </p:spTree>
    <p:extLst>
      <p:ext uri="{F3A399BC-37A9-4820-B9FA-48890C9F1654}">
        <p14:creationId xmlns:p14="http://schemas.microsoft.com/office/powerpoint/2010/main" val="1675791767629"/>
      </p:ext>
    </p:extLst>
  </p:cSld>
  <p:clrMapOvr>
    <a:masterClrMapping/>
  </p:clrMapOvr>
</p:sld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0000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solidFill>
            <a:schemeClr val="phClr">
              <a:shade val="95000"/>
              <a:satMod val="104999"/>
            </a:schemeClr>
          </a:solidFill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0000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solidFill>
            <a:schemeClr val="phClr">
              <a:shade val="95000"/>
              <a:satMod val="104999"/>
            </a:schemeClr>
          </a:solidFill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/>
  <cp:lastModifiedBy/>
  <dcterms:created xmlns:xsi="http://www.w3.org/2001/XMLSchema-instance" xsi:type="dcterms:W3CDTF">2023-02-07T23:02:09Z</dcterms:created>
  <dcterms:modified xmlns:xsi="http://www.w3.org/2001/XMLSchema-instance" xsi:type="dcterms:W3CDTF">2023-02-07T23:09:17Z</dcterms:modified>
</cp:coreProperties>
</file>