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71" r:id="rId3"/>
    <p:sldId id="433" r:id="rId4"/>
    <p:sldId id="486" r:id="rId5"/>
    <p:sldId id="498" r:id="rId7"/>
    <p:sldId id="499" r:id="rId8"/>
    <p:sldId id="501" r:id="rId9"/>
    <p:sldId id="502" r:id="rId10"/>
    <p:sldId id="503" r:id="rId11"/>
    <p:sldId id="504" r:id="rId12"/>
    <p:sldId id="505" r:id="rId13"/>
    <p:sldId id="507" r:id="rId14"/>
    <p:sldId id="513" r:id="rId15"/>
    <p:sldId id="509" r:id="rId16"/>
    <p:sldId id="510" r:id="rId17"/>
    <p:sldId id="508" r:id="rId18"/>
    <p:sldId id="511"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EEE"/>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6196"/>
    <p:restoredTop sz="94660"/>
  </p:normalViewPr>
  <p:slideViewPr>
    <p:cSldViewPr showGuides="1">
      <p:cViewPr varScale="1">
        <p:scale>
          <a:sx n="74" d="100"/>
          <a:sy n="74" d="100"/>
        </p:scale>
        <p:origin x="120" y="72"/>
      </p:cViewPr>
      <p:guideLst>
        <p:guide orient="horz" pos="2250"/>
        <p:guide pos="38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E3BCFC-9839-4D25-9582-53737FCB06D0}"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时间局部性：即程序会在一个比较短的时间窗口内频繁访问同一个内存地址。</a:t>
            </a:r>
            <a:endParaRPr lang="zh-CN" altLang="en-US"/>
          </a:p>
          <a:p>
            <a:endParaRPr lang="zh-CN" altLang="en-US"/>
          </a:p>
          <a:p>
            <a:r>
              <a:rPr lang="zh-CN" altLang="en-US"/>
              <a:t>空间局部性：即程序会倾向于访问一组数据或者一个数据相邻的数据。 </a:t>
            </a:r>
            <a:r>
              <a:rPr lang="en-US" altLang="zh-CN"/>
              <a:t>	</a:t>
            </a:r>
            <a:endParaRPr lang="zh-CN" altLang="en-US"/>
          </a:p>
          <a:p>
            <a:endParaRPr lang="zh-CN" altLang="en-US"/>
          </a:p>
          <a:p>
            <a:r>
              <a:rPr lang="zh-CN" altLang="en-US"/>
              <a:t>Cache正是利用了程序访存的这两个局部性特点，将程序最常使用的指令与数据放在离CPU流水线最近的地方，以便在需要时最快地获取这部分指令与数据。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92" y="1122474"/>
            <a:ext cx="9144555" cy="2387836"/>
          </a:xfrm>
        </p:spPr>
        <p:txBody>
          <a:bodyPr anchor="b"/>
          <a:lstStyle>
            <a:lvl1pPr algn="ctr">
              <a:defRPr sz="5995">
                <a:solidFill>
                  <a:schemeClr val="bg1">
                    <a:lumMod val="65000"/>
                  </a:schemeClr>
                </a:solidFill>
              </a:defRPr>
            </a:lvl1pPr>
          </a:lstStyle>
          <a:p>
            <a:pPr fontAlgn="base"/>
            <a:r>
              <a:rPr lang="zh-CN" altLang="en-US" sz="5995" strike="noStrike" noProof="1"/>
              <a:t>单击此处编辑母版标题样式</a:t>
            </a:r>
            <a:endParaRPr lang="zh-CN" altLang="en-US" strike="noStrike" noProof="1"/>
          </a:p>
        </p:txBody>
      </p:sp>
      <p:sp>
        <p:nvSpPr>
          <p:cNvPr id="3" name="副标题 2"/>
          <p:cNvSpPr>
            <a:spLocks noGrp="1"/>
          </p:cNvSpPr>
          <p:nvPr>
            <p:ph type="subTitle" idx="1"/>
          </p:nvPr>
        </p:nvSpPr>
        <p:spPr>
          <a:xfrm>
            <a:off x="1524092" y="3602394"/>
            <a:ext cx="9144555" cy="1655926"/>
          </a:xfrm>
        </p:spPr>
        <p:txBody>
          <a:bodyPr/>
          <a:lstStyle>
            <a:lvl1pPr marL="0" indent="0" algn="ctr">
              <a:buNone/>
              <a:defRPr sz="2400">
                <a:solidFill>
                  <a:schemeClr val="bg1">
                    <a:lumMod val="65000"/>
                  </a:schemeClr>
                </a:solidFill>
              </a:defRPr>
            </a:lvl1pPr>
            <a:lvl2pPr marL="456565" indent="0" algn="ctr">
              <a:buNone/>
              <a:defRPr sz="1995"/>
            </a:lvl2pPr>
            <a:lvl3pPr marL="915035" indent="0" algn="ctr">
              <a:buNone/>
              <a:defRPr sz="1800"/>
            </a:lvl3pPr>
            <a:lvl4pPr marL="1371600" indent="0" algn="ctr">
              <a:buNone/>
              <a:defRPr sz="1605"/>
            </a:lvl4pPr>
            <a:lvl5pPr marL="1828800" indent="0" algn="ctr">
              <a:buNone/>
              <a:defRPr sz="1605"/>
            </a:lvl5pPr>
            <a:lvl6pPr marL="2286000" indent="0" algn="ctr">
              <a:buNone/>
              <a:defRPr sz="1605"/>
            </a:lvl6pPr>
            <a:lvl7pPr marL="2743835" indent="0" algn="ctr">
              <a:buNone/>
              <a:defRPr sz="1605"/>
            </a:lvl7pPr>
            <a:lvl8pPr marL="3200400" indent="0" algn="ctr">
              <a:buNone/>
              <a:defRPr sz="1605"/>
            </a:lvl8pPr>
            <a:lvl9pPr marL="3657600" indent="0" algn="ctr">
              <a:buNone/>
              <a:defRPr sz="1605"/>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736" y="274665"/>
            <a:ext cx="2743366" cy="585210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37" y="274665"/>
            <a:ext cx="8026887" cy="585210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TextBox 4"/>
          <p:cNvSpPr txBox="1"/>
          <p:nvPr/>
        </p:nvSpPr>
        <p:spPr>
          <a:xfrm>
            <a:off x="482600" y="104775"/>
            <a:ext cx="109220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标题</a:t>
            </a:r>
            <a:endPar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4"/>
          <p:cNvSpPr txBox="1">
            <a:spLocks noChangeArrowheads="1"/>
          </p:cNvSpPr>
          <p:nvPr/>
        </p:nvSpPr>
        <p:spPr bwMode="auto">
          <a:xfrm>
            <a:off x="2330450" y="500063"/>
            <a:ext cx="8937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800" b="0" i="0" u="none" strike="noStrike" kern="1200" cap="none" spc="0" normalizeH="0" baseline="0" noProof="0">
                <a:ln>
                  <a:noFill/>
                </a:ln>
                <a:solidFill>
                  <a:srgbClr val="FFC000"/>
                </a:solidFill>
                <a:effectLst/>
                <a:uLnTx/>
                <a:uFillTx/>
                <a:latin typeface="思源黑体 CN Medium"/>
                <a:ea typeface="思源黑体 CN Medium"/>
                <a:cs typeface="思源黑体 CN Medium"/>
                <a:sym typeface="+mn-ea"/>
              </a:rPr>
              <a:t>议题</a:t>
            </a:r>
            <a:endParaRPr kumimoji="0" lang="zh-CN" altLang="zh-CN" sz="2800" b="0" i="0" u="none" strike="noStrike" kern="1200" cap="none" spc="0" normalizeH="0" baseline="0" noProof="0">
              <a:ln>
                <a:noFill/>
              </a:ln>
              <a:solidFill>
                <a:srgbClr val="FFC000"/>
              </a:solidFill>
              <a:effectLst/>
              <a:uLnTx/>
              <a:uFillTx/>
              <a:latin typeface="思源黑体 CN Medium"/>
              <a:ea typeface="思源黑体 CN Medium"/>
              <a:cs typeface="思源黑体 CN Medium"/>
              <a:sym typeface="+mn-ea"/>
            </a:endParaRPr>
          </a:p>
        </p:txBody>
      </p:sp>
      <p:sp>
        <p:nvSpPr>
          <p:cNvPr id="10" name="椭圆 9"/>
          <p:cNvSpPr/>
          <p:nvPr/>
        </p:nvSpPr>
        <p:spPr>
          <a:xfrm>
            <a:off x="2381250" y="1403350"/>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TextBox 8"/>
          <p:cNvSpPr txBox="1">
            <a:spLocks noChangeArrowheads="1"/>
          </p:cNvSpPr>
          <p:nvPr/>
        </p:nvSpPr>
        <p:spPr bwMode="auto">
          <a:xfrm>
            <a:off x="2711450" y="1730375"/>
            <a:ext cx="489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rPr>
              <a:t>分布式系统有哪些特点？</a:t>
            </a:r>
            <a:endPar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endParaRPr>
          </a:p>
        </p:txBody>
      </p:sp>
      <p:sp>
        <p:nvSpPr>
          <p:cNvPr id="12" name="TextBox 11"/>
          <p:cNvSpPr txBox="1">
            <a:spLocks noChangeArrowheads="1"/>
          </p:cNvSpPr>
          <p:nvPr/>
        </p:nvSpPr>
        <p:spPr bwMode="auto">
          <a:xfrm>
            <a:off x="2711450" y="2765425"/>
            <a:ext cx="424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rPr>
              <a:t>如何保证保证的高可用、高性能、高扩展</a:t>
            </a:r>
            <a:endParaRPr kumimoji="0" lang="zh-CN" altLang="en-US" sz="1600" b="0" i="0" u="none" strike="noStrike" kern="1200" cap="none" spc="0" normalizeH="0" baseline="0" noProof="0">
              <a:ln>
                <a:noFill/>
              </a:ln>
              <a:solidFill>
                <a:srgbClr val="666666"/>
              </a:solidFill>
              <a:effectLst/>
              <a:uLnTx/>
              <a:uFillTx/>
              <a:latin typeface="思源黑体 CN Normal"/>
              <a:ea typeface="思源黑体 CN Normal"/>
              <a:cs typeface="思源黑体 CN Normal"/>
              <a:sym typeface="+mn-ea"/>
            </a:endParaRPr>
          </a:p>
        </p:txBody>
      </p:sp>
      <p:sp>
        <p:nvSpPr>
          <p:cNvPr id="13" name="TextBox 7"/>
          <p:cNvSpPr txBox="1">
            <a:spLocks noChangeArrowheads="1"/>
          </p:cNvSpPr>
          <p:nvPr/>
        </p:nvSpPr>
        <p:spPr bwMode="auto">
          <a:xfrm>
            <a:off x="1774825" y="2324100"/>
            <a:ext cx="3332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分布式系统的挑战</a:t>
            </a:r>
            <a:endPar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14" name="椭圆 13"/>
          <p:cNvSpPr/>
          <p:nvPr/>
        </p:nvSpPr>
        <p:spPr>
          <a:xfrm>
            <a:off x="2395538" y="2433638"/>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TextBox 7"/>
          <p:cNvSpPr txBox="1">
            <a:spLocks noChangeArrowheads="1"/>
          </p:cNvSpPr>
          <p:nvPr/>
        </p:nvSpPr>
        <p:spPr bwMode="auto">
          <a:xfrm>
            <a:off x="1774825" y="3297238"/>
            <a:ext cx="36115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分布式系统技术难点</a:t>
            </a:r>
            <a:endParaRPr kumimoji="0" lang="zh-CN" altLang="en-US"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16" name="椭圆 15"/>
          <p:cNvSpPr/>
          <p:nvPr/>
        </p:nvSpPr>
        <p:spPr>
          <a:xfrm>
            <a:off x="2395538" y="3405188"/>
            <a:ext cx="214313" cy="214313"/>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108" name="图片 1" descr="QQ图片20180712141302"/>
          <p:cNvPicPr>
            <a:picLocks noChangeAspect="1"/>
          </p:cNvPicPr>
          <p:nvPr userDrawn="1"/>
        </p:nvPicPr>
        <p:blipFill>
          <a:blip r:embed="rId3"/>
          <a:stretch>
            <a:fillRect/>
          </a:stretch>
        </p:blipFill>
        <p:spPr>
          <a:xfrm>
            <a:off x="12700" y="19050"/>
            <a:ext cx="393700" cy="812800"/>
          </a:xfrm>
          <a:prstGeom prst="rect">
            <a:avLst/>
          </a:prstGeom>
          <a:noFill/>
          <a:ln w="9525">
            <a:noFill/>
          </a:ln>
        </p:spPr>
      </p:pic>
      <p:pic>
        <p:nvPicPr>
          <p:cNvPr id="4109" name="图片 7" descr="QQ图片20180712141302"/>
          <p:cNvPicPr>
            <a:picLocks noChangeAspect="1"/>
          </p:cNvPicPr>
          <p:nvPr userDrawn="1"/>
        </p:nvPicPr>
        <p:blipFill>
          <a:blip r:embed="rId3"/>
          <a:stretch>
            <a:fillRect/>
          </a:stretch>
        </p:blipFill>
        <p:spPr>
          <a:xfrm>
            <a:off x="2193925" y="603250"/>
            <a:ext cx="201613" cy="419100"/>
          </a:xfrm>
          <a:prstGeom prst="rect">
            <a:avLst/>
          </a:prstGeom>
          <a:noFill/>
          <a:ln w="9525">
            <a:noFill/>
          </a:ln>
        </p:spPr>
      </p:pic>
      <p:sp>
        <p:nvSpPr>
          <p:cNvPr id="19" name="TextBox 7"/>
          <p:cNvSpPr txBox="1">
            <a:spLocks noChangeArrowheads="1"/>
          </p:cNvSpPr>
          <p:nvPr/>
        </p:nvSpPr>
        <p:spPr bwMode="auto">
          <a:xfrm>
            <a:off x="1901825" y="1231900"/>
            <a:ext cx="3332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914400" marR="0" lvl="2"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rPr>
              <a:t>分布式系统的挑战</a:t>
            </a:r>
            <a:endParaRPr kumimoji="0" lang="zh-CN" altLang="zh-CN" sz="2200" b="0" i="0" u="none" strike="noStrike" kern="1200" cap="none" spc="0" normalizeH="0" baseline="0" noProof="0">
              <a:ln>
                <a:noFill/>
              </a:ln>
              <a:solidFill>
                <a:srgbClr val="FFC000"/>
              </a:solidFill>
              <a:effectLst/>
              <a:uLnTx/>
              <a:uFillTx/>
              <a:latin typeface="思源黑体 CN Normal"/>
              <a:ea typeface="思源黑体 CN Normal"/>
              <a:cs typeface="思源黑体 CN Normal"/>
              <a:sym typeface="+mn-ea"/>
            </a:endParaRPr>
          </a:p>
        </p:txBody>
      </p:sp>
      <p:sp>
        <p:nvSpPr>
          <p:cNvPr id="3" name="文本占位符 2"/>
          <p:cNvSpPr>
            <a:spLocks noGrp="1"/>
          </p:cNvSpPr>
          <p:nvPr>
            <p:ph type="body" idx="1"/>
          </p:nvPr>
        </p:nvSpPr>
        <p:spPr>
          <a:xfrm>
            <a:off x="831901" y="4589917"/>
            <a:ext cx="10516238" cy="1500335"/>
          </a:xfrm>
        </p:spPr>
        <p:txBody>
          <a:bodyPr/>
          <a:lstStyle>
            <a:lvl1pPr marL="0" indent="0">
              <a:buNone/>
              <a:defRPr sz="2400"/>
            </a:lvl1pPr>
            <a:lvl2pPr marL="456565" indent="0">
              <a:buNone/>
              <a:defRPr sz="1995"/>
            </a:lvl2pPr>
            <a:lvl3pPr marL="915035" indent="0">
              <a:buNone/>
              <a:defRPr sz="1800"/>
            </a:lvl3pPr>
            <a:lvl4pPr marL="1371600" indent="0">
              <a:buNone/>
              <a:defRPr sz="1605"/>
            </a:lvl4pPr>
            <a:lvl5pPr marL="1828800" indent="0">
              <a:buNone/>
              <a:defRPr sz="1605"/>
            </a:lvl5pPr>
            <a:lvl6pPr marL="2286000" indent="0">
              <a:buNone/>
              <a:defRPr sz="1605"/>
            </a:lvl6pPr>
            <a:lvl7pPr marL="2743835" indent="0">
              <a:buNone/>
              <a:defRPr sz="1605"/>
            </a:lvl7pPr>
            <a:lvl8pPr marL="3200400" indent="0">
              <a:buNone/>
              <a:defRPr sz="1605"/>
            </a:lvl8pPr>
            <a:lvl9pPr marL="3657600" indent="0">
              <a:buNone/>
              <a:defRPr sz="1605"/>
            </a:lvl9pPr>
          </a:lstStyle>
          <a:p>
            <a:pPr lvl="0" fontAlgn="base"/>
            <a:r>
              <a:rPr lang="zh-CN" altLang="en-US" strike="noStrike" noProof="1"/>
              <a:t>单击此处编辑母版文本样式</a:t>
            </a:r>
            <a:endParaRPr lang="zh-CN" altLang="en-US" strike="noStrike" noProof="1"/>
          </a:p>
        </p:txBody>
      </p:sp>
      <p:sp>
        <p:nvSpPr>
          <p:cNvPr id="20" name="日期占位符 3"/>
          <p:cNvSpPr>
            <a:spLocks noGrp="1"/>
          </p:cNvSpPr>
          <p:nvPr>
            <p:ph type="dt" sz="half" idx="2"/>
          </p:nvPr>
        </p:nvSpPr>
        <p:spPr bwMode="auto">
          <a:xfrm>
            <a:off x="831850" y="6419850"/>
            <a:ext cx="23050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21" name="页脚占位符 4"/>
          <p:cNvSpPr>
            <a:spLocks noGrp="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22" name="灯片编号占位符 5"/>
          <p:cNvSpPr>
            <a:spLocks noGrp="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47F2FF-8AB0-4C18-8111-4BC181B7F391}"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37" y="1600358"/>
            <a:ext cx="5385127" cy="452641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976" y="1600358"/>
            <a:ext cx="5385127" cy="452641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68" y="365161"/>
            <a:ext cx="10516238" cy="1325694"/>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40368" y="1681329"/>
            <a:ext cx="5158629" cy="823993"/>
          </a:xfrm>
        </p:spPr>
        <p:txBody>
          <a:bodyPr anchor="b"/>
          <a:lstStyle>
            <a:lvl1pPr marL="0" indent="0">
              <a:buNone/>
              <a:defRPr sz="2400" b="1"/>
            </a:lvl1pPr>
            <a:lvl2pPr marL="456565" indent="0">
              <a:buNone/>
              <a:defRPr sz="1995" b="1"/>
            </a:lvl2pPr>
            <a:lvl3pPr marL="915035" indent="0">
              <a:buNone/>
              <a:defRPr sz="1800" b="1"/>
            </a:lvl3pPr>
            <a:lvl4pPr marL="1371600" indent="0">
              <a:buNone/>
              <a:defRPr sz="1605" b="1"/>
            </a:lvl4pPr>
            <a:lvl5pPr marL="1828800" indent="0">
              <a:buNone/>
              <a:defRPr sz="1605" b="1"/>
            </a:lvl5pPr>
            <a:lvl6pPr marL="2286000" indent="0">
              <a:buNone/>
              <a:defRPr sz="1605" b="1"/>
            </a:lvl6pPr>
            <a:lvl7pPr marL="2743835" indent="0">
              <a:buNone/>
              <a:defRPr sz="1605" b="1"/>
            </a:lvl7pPr>
            <a:lvl8pPr marL="3200400" indent="0">
              <a:buNone/>
              <a:defRPr sz="1605" b="1"/>
            </a:lvl8pPr>
            <a:lvl9pPr marL="3657600" indent="0">
              <a:buNone/>
              <a:defRPr sz="1605"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40368" y="2505323"/>
            <a:ext cx="5158629" cy="368495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575" y="1681329"/>
            <a:ext cx="5184032" cy="823993"/>
          </a:xfrm>
        </p:spPr>
        <p:txBody>
          <a:bodyPr anchor="b"/>
          <a:lstStyle>
            <a:lvl1pPr marL="0" indent="0">
              <a:buNone/>
              <a:defRPr sz="2400" b="1"/>
            </a:lvl1pPr>
            <a:lvl2pPr marL="456565" indent="0">
              <a:buNone/>
              <a:defRPr sz="1995" b="1"/>
            </a:lvl2pPr>
            <a:lvl3pPr marL="915035" indent="0">
              <a:buNone/>
              <a:defRPr sz="1800" b="1"/>
            </a:lvl3pPr>
            <a:lvl4pPr marL="1371600" indent="0">
              <a:buNone/>
              <a:defRPr sz="1605" b="1"/>
            </a:lvl4pPr>
            <a:lvl5pPr marL="1828800" indent="0">
              <a:buNone/>
              <a:defRPr sz="1605" b="1"/>
            </a:lvl5pPr>
            <a:lvl6pPr marL="2286000" indent="0">
              <a:buNone/>
              <a:defRPr sz="1605" b="1"/>
            </a:lvl6pPr>
            <a:lvl7pPr marL="2743835" indent="0">
              <a:buNone/>
              <a:defRPr sz="1605" b="1"/>
            </a:lvl7pPr>
            <a:lvl8pPr marL="3200400" indent="0">
              <a:buNone/>
              <a:defRPr sz="1605" b="1"/>
            </a:lvl8pPr>
            <a:lvl9pPr marL="3657600" indent="0">
              <a:buNone/>
              <a:defRPr sz="1605"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575" y="2505323"/>
            <a:ext cx="5184032" cy="368495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68" y="457245"/>
            <a:ext cx="3933005" cy="1600358"/>
          </a:xfrm>
        </p:spPr>
        <p:txBody>
          <a:bodyPr anchor="b"/>
          <a:lstStyle>
            <a:lvl1pPr>
              <a:defRPr sz="3205"/>
            </a:lvl1pPr>
          </a:lstStyle>
          <a:p>
            <a:pPr fontAlgn="base"/>
            <a:r>
              <a:rPr lang="zh-CN" altLang="en-US" sz="3205" strike="noStrike" noProof="1"/>
              <a:t>单击此处编辑母版标题样式</a:t>
            </a:r>
            <a:endParaRPr lang="zh-CN" altLang="en-US" strike="noStrike" noProof="1"/>
          </a:p>
        </p:txBody>
      </p:sp>
      <p:sp>
        <p:nvSpPr>
          <p:cNvPr id="3" name="内容占位符 2"/>
          <p:cNvSpPr>
            <a:spLocks noGrp="1"/>
          </p:cNvSpPr>
          <p:nvPr>
            <p:ph idx="1"/>
          </p:nvPr>
        </p:nvSpPr>
        <p:spPr>
          <a:xfrm>
            <a:off x="5184032" y="987523"/>
            <a:ext cx="6172575" cy="4874107"/>
          </a:xfrm>
        </p:spPr>
        <p:txBody>
          <a:bodyPr/>
          <a:lstStyle>
            <a:lvl1pPr>
              <a:defRPr sz="3205"/>
            </a:lvl1pPr>
            <a:lvl2pPr>
              <a:defRPr sz="2800"/>
            </a:lvl2pPr>
            <a:lvl3pPr>
              <a:defRPr sz="2400"/>
            </a:lvl3pPr>
            <a:lvl4pPr>
              <a:defRPr sz="1995"/>
            </a:lvl4pPr>
            <a:lvl5pPr>
              <a:defRPr sz="1995"/>
            </a:lvl5pPr>
            <a:lvl6pPr>
              <a:defRPr sz="1995"/>
            </a:lvl6pPr>
            <a:lvl7pPr>
              <a:defRPr sz="1995"/>
            </a:lvl7pPr>
            <a:lvl8pPr>
              <a:defRPr sz="1995"/>
            </a:lvl8pPr>
            <a:lvl9pPr>
              <a:defRPr sz="1995"/>
            </a:lvl9pPr>
          </a:lstStyle>
          <a:p>
            <a:pPr lvl="0" fontAlgn="base"/>
            <a:r>
              <a:rPr lang="zh-CN" altLang="en-US" sz="3205"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z="1995" strike="noStrike" noProof="1"/>
              <a:t>第四级</a:t>
            </a:r>
            <a:endParaRPr lang="zh-CN" altLang="en-US" strike="noStrike" noProof="1"/>
          </a:p>
          <a:p>
            <a:pPr lvl="4" fontAlgn="base"/>
            <a:r>
              <a:rPr lang="zh-CN" altLang="en-US" sz="1995" strike="noStrike" noProof="1"/>
              <a:t>第五级</a:t>
            </a:r>
            <a:endParaRPr lang="zh-CN" altLang="en-US" strike="noStrike" noProof="1"/>
          </a:p>
        </p:txBody>
      </p:sp>
      <p:sp>
        <p:nvSpPr>
          <p:cNvPr id="4" name="文本占位符 3"/>
          <p:cNvSpPr>
            <a:spLocks noGrp="1"/>
          </p:cNvSpPr>
          <p:nvPr>
            <p:ph type="body" sz="half" idx="2"/>
          </p:nvPr>
        </p:nvSpPr>
        <p:spPr>
          <a:xfrm>
            <a:off x="840368" y="2057603"/>
            <a:ext cx="3933005" cy="3811965"/>
          </a:xfrm>
        </p:spPr>
        <p:txBody>
          <a:bodyPr/>
          <a:lstStyle>
            <a:lvl1pPr marL="0" indent="0">
              <a:buNone/>
              <a:defRPr sz="1605"/>
            </a:lvl1pPr>
            <a:lvl2pPr marL="456565" indent="0">
              <a:buNone/>
              <a:defRPr sz="1395"/>
            </a:lvl2pPr>
            <a:lvl3pPr marL="915035" indent="0">
              <a:buNone/>
              <a:defRPr sz="1200"/>
            </a:lvl3pPr>
            <a:lvl4pPr marL="1371600" indent="0">
              <a:buNone/>
              <a:defRPr sz="1005"/>
            </a:lvl4pPr>
            <a:lvl5pPr marL="1828800" indent="0">
              <a:buNone/>
              <a:defRPr sz="1005"/>
            </a:lvl5pPr>
            <a:lvl6pPr marL="2286000" indent="0">
              <a:buNone/>
              <a:defRPr sz="1005"/>
            </a:lvl6pPr>
            <a:lvl7pPr marL="2743835" indent="0">
              <a:buNone/>
              <a:defRPr sz="1005"/>
            </a:lvl7pPr>
            <a:lvl8pPr marL="3200400" indent="0">
              <a:buNone/>
              <a:defRPr sz="1005"/>
            </a:lvl8pPr>
            <a:lvl9pPr marL="3657600" indent="0">
              <a:buNone/>
              <a:defRPr sz="1005"/>
            </a:lvl9pPr>
          </a:lstStyle>
          <a:p>
            <a:pPr lvl="0" fontAlgn="base"/>
            <a:r>
              <a:rPr lang="zh-CN" altLang="en-US" sz="160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68" y="457245"/>
            <a:ext cx="3933005" cy="1600358"/>
          </a:xfrm>
        </p:spPr>
        <p:txBody>
          <a:bodyPr anchor="b"/>
          <a:lstStyle>
            <a:lvl1pPr>
              <a:defRPr sz="3205"/>
            </a:lvl1pPr>
          </a:lstStyle>
          <a:p>
            <a:pPr fontAlgn="base"/>
            <a:r>
              <a:rPr lang="zh-CN" altLang="en-US" sz="3205" strike="noStrike" noProof="1"/>
              <a:t>单击此处编辑母版标题样式</a:t>
            </a:r>
            <a:endParaRPr lang="zh-CN" altLang="en-US" strike="noStrike" noProof="1"/>
          </a:p>
        </p:txBody>
      </p:sp>
      <p:sp>
        <p:nvSpPr>
          <p:cNvPr id="3" name="图片占位符 2"/>
          <p:cNvSpPr>
            <a:spLocks noGrp="1"/>
          </p:cNvSpPr>
          <p:nvPr>
            <p:ph type="pic" idx="1"/>
          </p:nvPr>
        </p:nvSpPr>
        <p:spPr>
          <a:xfrm>
            <a:off x="5184032" y="987523"/>
            <a:ext cx="6172575" cy="4874107"/>
          </a:xfrm>
        </p:spPr>
        <p:txBody>
          <a:bodyPr vert="horz" wrap="square" lIns="91440" tIns="45720" rIns="91440" bIns="45720" numCol="1" anchor="t" anchorCtr="0" compatLnSpc="1"/>
          <a:lstStyle>
            <a:lvl1pPr marL="0" indent="0">
              <a:buNone/>
              <a:defRPr sz="3205"/>
            </a:lvl1pPr>
            <a:lvl2pPr marL="456565" indent="0">
              <a:buNone/>
              <a:defRPr sz="2800"/>
            </a:lvl2pPr>
            <a:lvl3pPr marL="915035" indent="0">
              <a:buNone/>
              <a:defRPr sz="2400"/>
            </a:lvl3pPr>
            <a:lvl4pPr marL="1371600" indent="0">
              <a:buNone/>
              <a:defRPr sz="1995"/>
            </a:lvl4pPr>
            <a:lvl5pPr marL="1828800" indent="0">
              <a:buNone/>
              <a:defRPr sz="1995"/>
            </a:lvl5pPr>
            <a:lvl6pPr marL="2286000" indent="0">
              <a:buNone/>
              <a:defRPr sz="1995"/>
            </a:lvl6pPr>
            <a:lvl7pPr marL="2743835" indent="0">
              <a:buNone/>
              <a:defRPr sz="1995"/>
            </a:lvl7pPr>
            <a:lvl8pPr marL="3200400" indent="0">
              <a:buNone/>
              <a:defRPr sz="1995"/>
            </a:lvl8pPr>
            <a:lvl9pPr marL="3657600" indent="0">
              <a:buNone/>
              <a:defRPr sz="1995"/>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5" b="0" i="0" u="none" strike="noStrike" kern="1200" cap="none" spc="0" normalizeH="0" baseline="0" noProof="0">
              <a:ln>
                <a:noFill/>
              </a:ln>
              <a:solidFill>
                <a:srgbClr val="A6A6A6"/>
              </a:solidFill>
              <a:effectLst/>
              <a:uLnTx/>
              <a:uFillTx/>
              <a:latin typeface="+mn-lt"/>
              <a:ea typeface="+mn-ea"/>
              <a:cs typeface="+mn-cs"/>
            </a:endParaRPr>
          </a:p>
        </p:txBody>
      </p:sp>
      <p:sp>
        <p:nvSpPr>
          <p:cNvPr id="4" name="文本占位符 3"/>
          <p:cNvSpPr>
            <a:spLocks noGrp="1"/>
          </p:cNvSpPr>
          <p:nvPr>
            <p:ph type="body" sz="half" idx="2"/>
          </p:nvPr>
        </p:nvSpPr>
        <p:spPr>
          <a:xfrm>
            <a:off x="840368" y="2057603"/>
            <a:ext cx="3933005" cy="3811965"/>
          </a:xfrm>
        </p:spPr>
        <p:txBody>
          <a:bodyPr/>
          <a:lstStyle>
            <a:lvl1pPr marL="0" indent="0">
              <a:buNone/>
              <a:defRPr sz="1605"/>
            </a:lvl1pPr>
            <a:lvl2pPr marL="456565" indent="0">
              <a:buNone/>
              <a:defRPr sz="1395"/>
            </a:lvl2pPr>
            <a:lvl3pPr marL="915035" indent="0">
              <a:buNone/>
              <a:defRPr sz="1200"/>
            </a:lvl3pPr>
            <a:lvl4pPr marL="1371600" indent="0">
              <a:buNone/>
              <a:defRPr sz="1005"/>
            </a:lvl4pPr>
            <a:lvl5pPr marL="1828800" indent="0">
              <a:buNone/>
              <a:defRPr sz="1005"/>
            </a:lvl5pPr>
            <a:lvl6pPr marL="2286000" indent="0">
              <a:buNone/>
              <a:defRPr sz="1005"/>
            </a:lvl6pPr>
            <a:lvl7pPr marL="2743835" indent="0">
              <a:buNone/>
              <a:defRPr sz="1005"/>
            </a:lvl7pPr>
            <a:lvl8pPr marL="3200400" indent="0">
              <a:buNone/>
              <a:defRPr sz="1005"/>
            </a:lvl8pPr>
            <a:lvl9pPr marL="3657600" indent="0">
              <a:buNone/>
              <a:defRPr sz="1005"/>
            </a:lvl9pPr>
          </a:lstStyle>
          <a:p>
            <a:pPr lvl="0" fontAlgn="base"/>
            <a:r>
              <a:rPr lang="zh-CN" altLang="en-US" sz="160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单击此处编辑母版标题样式</a:t>
            </a:r>
            <a:endParaRPr lang="en-US" altLang="zh-CN" dirty="0"/>
          </a:p>
        </p:txBody>
      </p:sp>
      <p:sp>
        <p:nvSpPr>
          <p:cNvPr id="1027" name="文本占位符 2"/>
          <p:cNvSpPr>
            <a:spLocks noGrp="1"/>
          </p:cNvSpPr>
          <p:nvPr>
            <p:ph type="body"/>
          </p:nvPr>
        </p:nvSpPr>
        <p:spPr>
          <a:xfrm>
            <a:off x="609600" y="1600200"/>
            <a:ext cx="10972800" cy="4525963"/>
          </a:xfrm>
          <a:prstGeom prst="rect">
            <a:avLst/>
          </a:prstGeom>
          <a:noFill/>
          <a:ln w="9525">
            <a:noFill/>
          </a:ln>
        </p:spPr>
        <p:txBody>
          <a:bodyPr anchor="t"/>
          <a:p>
            <a:pPr lvl="0" indent="-342900"/>
            <a:r>
              <a:rPr lang="en-US" altLang="zh-CN" dirty="0"/>
              <a:t>单击此处编辑母版文本样式</a:t>
            </a:r>
            <a:endParaRPr lang="en-US" altLang="zh-CN" dirty="0"/>
          </a:p>
          <a:p>
            <a:pPr lvl="1" indent="-285750"/>
            <a:r>
              <a:rPr lang="en-US" altLang="zh-CN" dirty="0"/>
              <a:t>第二级</a:t>
            </a:r>
            <a:endParaRPr lang="en-US" altLang="zh-CN" dirty="0"/>
          </a:p>
          <a:p>
            <a:pPr lvl="2" indent="-228600"/>
            <a:r>
              <a:rPr lang="en-US" altLang="zh-CN" dirty="0"/>
              <a:t>第三级</a:t>
            </a:r>
            <a:endParaRPr lang="en-US" altLang="zh-CN" dirty="0"/>
          </a:p>
          <a:p>
            <a:pPr lvl="3" indent="-228600"/>
            <a:r>
              <a:rPr lang="en-US" altLang="zh-CN" dirty="0"/>
              <a:t>第四级</a:t>
            </a:r>
            <a:endParaRPr lang="en-US" altLang="zh-CN" dirty="0"/>
          </a:p>
          <a:p>
            <a:pPr lvl="4" indent="-228600"/>
            <a:r>
              <a:rPr lang="en-US" altLang="zh-CN" dirty="0"/>
              <a:t>第五级</a:t>
            </a:r>
            <a:endParaRPr lang="en-US" altLang="zh-CN" dirty="0"/>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1FC9F9-EC2B-4C4E-92AE-9D8B9FE667CF}" type="slidenum">
              <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mn-lt"/>
              <a:ea typeface="宋体" panose="02010600030101010101" pitchFamily="2" charset="-122"/>
              <a:cs typeface="+mn-cs"/>
            </a:endParaRPr>
          </a:p>
        </p:txBody>
      </p:sp>
      <p:pic>
        <p:nvPicPr>
          <p:cNvPr id="1031" name="图片 3" descr="66-01"/>
          <p:cNvPicPr>
            <a:picLocks noChangeAspect="1"/>
          </p:cNvPicPr>
          <p:nvPr userDrawn="1"/>
        </p:nvPicPr>
        <p:blipFill>
          <a:blip r:embed="rId13"/>
          <a:stretch>
            <a:fillRect/>
          </a:stretch>
        </p:blipFill>
        <p:spPr>
          <a:xfrm>
            <a:off x="10795000" y="63500"/>
            <a:ext cx="1249363"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rgbClr val="A6A6A6"/>
          </a:solidFill>
          <a:latin typeface="+mj-lt"/>
          <a:ea typeface="+mj-ea"/>
          <a:cs typeface="+mj-cs"/>
        </a:defRPr>
      </a:lvl1pPr>
      <a:lvl2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rgbClr val="A6A6A6"/>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A6A6A6"/>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A6A6A6"/>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A6A6A6"/>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900" kern="1200">
          <a:solidFill>
            <a:srgbClr val="A6A6A6"/>
          </a:solidFill>
          <a:latin typeface="+mn-lt"/>
          <a:ea typeface="+mn-ea"/>
          <a:cs typeface="+mn-cs"/>
        </a:defRPr>
      </a:lvl5pPr>
      <a:lvl6pPr marL="2515235"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503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656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1600" algn="l" defTabSz="915035" rtl="0" eaLnBrk="1" latinLnBrk="0" hangingPunct="1">
        <a:defRPr sz="1800" kern="1200">
          <a:solidFill>
            <a:schemeClr val="tx1"/>
          </a:solidFill>
          <a:latin typeface="+mn-lt"/>
          <a:ea typeface="+mn-ea"/>
          <a:cs typeface="+mn-cs"/>
        </a:defRPr>
      </a:lvl4pPr>
      <a:lvl5pPr marL="1828800" algn="l" defTabSz="915035" rtl="0" eaLnBrk="1" latinLnBrk="0" hangingPunct="1">
        <a:defRPr sz="1800" kern="1200">
          <a:solidFill>
            <a:schemeClr val="tx1"/>
          </a:solidFill>
          <a:latin typeface="+mn-lt"/>
          <a:ea typeface="+mn-ea"/>
          <a:cs typeface="+mn-cs"/>
        </a:defRPr>
      </a:lvl5pPr>
      <a:lvl6pPr marL="2286000" algn="l" defTabSz="915035" rtl="0" eaLnBrk="1" latinLnBrk="0" hangingPunct="1">
        <a:defRPr sz="1800" kern="1200">
          <a:solidFill>
            <a:schemeClr val="tx1"/>
          </a:solidFill>
          <a:latin typeface="+mn-lt"/>
          <a:ea typeface="+mn-ea"/>
          <a:cs typeface="+mn-cs"/>
        </a:defRPr>
      </a:lvl6pPr>
      <a:lvl7pPr marL="2743835" algn="l" defTabSz="915035" rtl="0" eaLnBrk="1" latinLnBrk="0" hangingPunct="1">
        <a:defRPr sz="1800" kern="1200">
          <a:solidFill>
            <a:schemeClr val="tx1"/>
          </a:solidFill>
          <a:latin typeface="+mn-lt"/>
          <a:ea typeface="+mn-ea"/>
          <a:cs typeface="+mn-cs"/>
        </a:defRPr>
      </a:lvl7pPr>
      <a:lvl8pPr marL="3200400" algn="l" defTabSz="915035" rtl="0" eaLnBrk="1" latinLnBrk="0" hangingPunct="1">
        <a:defRPr sz="1800" kern="1200">
          <a:solidFill>
            <a:schemeClr val="tx1"/>
          </a:solidFill>
          <a:latin typeface="+mn-lt"/>
          <a:ea typeface="+mn-ea"/>
          <a:cs typeface="+mn-cs"/>
        </a:defRPr>
      </a:lvl8pPr>
      <a:lvl9pPr marL="3657600"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765175"/>
            <a:ext cx="9144000" cy="2387600"/>
          </a:xfr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5995" b="0" i="0" u="none" strike="noStrike" kern="1200" cap="none" spc="0" normalizeH="0" baseline="0" noProof="1">
                <a:ln>
                  <a:noFill/>
                </a:ln>
                <a:solidFill>
                  <a:schemeClr val="tx1"/>
                </a:solidFill>
                <a:effectLst/>
                <a:uLnTx/>
                <a:uFillTx/>
                <a:latin typeface="+mj-lt"/>
                <a:ea typeface="+mj-ea"/>
                <a:cs typeface="+mj-cs"/>
              </a:rPr>
              <a:t>BATJ</a:t>
            </a:r>
            <a:r>
              <a:rPr kumimoji="0" lang="zh-CN" altLang="en-US" sz="5995" b="0" i="0" u="none" strike="noStrike" kern="1200" cap="none" spc="0" normalizeH="0" baseline="0" noProof="1">
                <a:ln>
                  <a:noFill/>
                </a:ln>
                <a:solidFill>
                  <a:schemeClr val="tx1"/>
                </a:solidFill>
                <a:effectLst/>
                <a:uLnTx/>
                <a:uFillTx/>
                <a:latin typeface="+mj-lt"/>
                <a:ea typeface="+mj-ea"/>
                <a:cs typeface="+mj-cs"/>
              </a:rPr>
              <a:t>面试专题</a:t>
            </a:r>
            <a:endParaRPr kumimoji="0" lang="zh-CN" altLang="en-US" sz="5995" b="0" i="0" u="none" strike="noStrike" kern="1200" cap="none" spc="0" normalizeH="0" baseline="0" noProof="1">
              <a:ln>
                <a:noFill/>
              </a:ln>
              <a:solidFill>
                <a:schemeClr val="tx1"/>
              </a:solidFill>
              <a:effectLst/>
              <a:uLnTx/>
              <a:uFillTx/>
              <a:latin typeface="+mj-lt"/>
              <a:ea typeface="+mj-ea"/>
              <a:cs typeface="+mj-cs"/>
            </a:endParaRPr>
          </a:p>
        </p:txBody>
      </p:sp>
      <p:sp>
        <p:nvSpPr>
          <p:cNvPr id="4098" name="副标题 2"/>
          <p:cNvSpPr>
            <a:spLocks noGrp="1" noChangeArrowheads="1"/>
          </p:cNvSpPr>
          <p:nvPr>
            <p:ph type="subTitle" idx="1"/>
          </p:nvPr>
        </p:nvSpPr>
        <p:spPr>
          <a:xfrm>
            <a:off x="1442720" y="3335655"/>
            <a:ext cx="9144000" cy="1843088"/>
          </a:xfrm>
        </p:spPr>
        <p:txBody>
          <a:bodyPr vert="horz" wrap="square" lIns="91440" tIns="45720" rIns="91440" bIns="45720" numCol="1" anchor="t" anchorCtr="0" compatLnSpc="1"/>
          <a:lstStyle/>
          <a:p>
            <a:pPr marL="456565" marR="0" lvl="1"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零拷贝</a:t>
            </a:r>
            <a:endParaRPr kumimoji="0" lang="en-US" altLang="zh-CN" sz="1995" b="0" i="0" u="none" strike="noStrike" kern="1200" cap="none" spc="0" normalizeH="0" baseline="0" noProof="0" dirty="0">
              <a:ln>
                <a:noFill/>
              </a:ln>
              <a:solidFill>
                <a:schemeClr val="tx1"/>
              </a:solidFill>
              <a:effectLst/>
              <a:uLnTx/>
              <a:uFillTx/>
              <a:latin typeface="+mn-lt"/>
              <a:ea typeface="+mn-ea"/>
              <a:cs typeface="+mn-cs"/>
            </a:endParaRPr>
          </a:p>
          <a:p>
            <a:pPr marL="456565" marR="0" lvl="1" indent="0" algn="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1995" b="0" i="0" u="none" strike="noStrike" kern="1200" cap="none" spc="0" normalizeH="0" baseline="0" noProof="0" dirty="0">
              <a:ln>
                <a:noFill/>
              </a:ln>
              <a:solidFill>
                <a:schemeClr val="tx1"/>
              </a:solidFill>
              <a:effectLst/>
              <a:uLnTx/>
              <a:uFillTx/>
              <a:latin typeface="+mn-lt"/>
              <a:ea typeface="+mn-ea"/>
              <a:cs typeface="+mn-cs"/>
            </a:endParaRPr>
          </a:p>
          <a:p>
            <a:pPr marL="456565" marR="0" lvl="1" indent="0" algn="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1995"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426783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sendfile - Linux 2.1</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文本框 1"/>
          <p:cNvSpPr txBox="1"/>
          <p:nvPr/>
        </p:nvSpPr>
        <p:spPr>
          <a:xfrm>
            <a:off x="8677275" y="2204720"/>
            <a:ext cx="3068320" cy="1229995"/>
          </a:xfrm>
          <a:prstGeom prst="rect">
            <a:avLst/>
          </a:prstGeom>
          <a:noFill/>
        </p:spPr>
        <p:txBody>
          <a:bodyPr wrap="none" rtlCol="0" anchor="t">
            <a:spAutoFit/>
          </a:bodyPr>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3</a:t>
            </a:r>
            <a:r>
              <a:rPr lang="zh-CN" altLang="en-US" noProof="0" dirty="0">
                <a:ln>
                  <a:noFill/>
                </a:ln>
                <a:effectLst/>
                <a:uLnTx/>
                <a:uFillTx/>
                <a:latin typeface="Calibri" panose="020F0502020204030204" pitchFamily="34" charset="0"/>
                <a:sym typeface="+mn-ea"/>
              </a:rPr>
              <a:t>次拷贝： </a:t>
            </a:r>
            <a:r>
              <a:rPr lang="en-US" altLang="zh-CN" noProof="0" dirty="0">
                <a:ln>
                  <a:noFill/>
                </a:ln>
                <a:solidFill>
                  <a:srgbClr val="FF0000"/>
                </a:solidFill>
                <a:effectLst/>
                <a:uLnTx/>
                <a:uFillTx/>
                <a:latin typeface="Calibri" panose="020F0502020204030204" pitchFamily="34" charset="0"/>
                <a:sym typeface="+mn-ea"/>
              </a:rPr>
              <a:t>1</a:t>
            </a:r>
            <a:r>
              <a:rPr lang="zh-CN" altLang="en-US" noProof="0" dirty="0">
                <a:ln>
                  <a:noFill/>
                </a:ln>
                <a:solidFill>
                  <a:srgbClr val="FF0000"/>
                </a:solidFill>
                <a:effectLst/>
                <a:uLnTx/>
                <a:uFillTx/>
                <a:latin typeface="Calibri" panose="020F0502020204030204" pitchFamily="34" charset="0"/>
                <a:sym typeface="+mn-ea"/>
              </a:rPr>
              <a:t>次</a:t>
            </a:r>
            <a:r>
              <a:rPr lang="en-US" altLang="zh-CN" noProof="0" dirty="0">
                <a:ln>
                  <a:noFill/>
                </a:ln>
                <a:solidFill>
                  <a:srgbClr val="FF0000"/>
                </a:solidFill>
                <a:effectLst/>
                <a:uLnTx/>
                <a:uFillTx/>
                <a:latin typeface="Calibri" panose="020F0502020204030204" pitchFamily="34" charset="0"/>
                <a:sym typeface="+mn-ea"/>
              </a:rPr>
              <a:t>cpu copy</a:t>
            </a:r>
            <a:endParaRPr lang="en-US" altLang="zh-CN" noProof="0" dirty="0">
              <a:ln>
                <a:noFill/>
              </a:ln>
              <a:solidFill>
                <a:srgbClr val="FF000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                       2</a:t>
            </a:r>
            <a:r>
              <a:rPr lang="zh-CN" altLang="en-US" noProof="0" dirty="0">
                <a:ln>
                  <a:noFill/>
                </a:ln>
                <a:effectLst/>
                <a:uLnTx/>
                <a:uFillTx/>
                <a:latin typeface="Calibri" panose="020F0502020204030204" pitchFamily="34" charset="0"/>
                <a:sym typeface="+mn-ea"/>
              </a:rPr>
              <a:t>次</a:t>
            </a:r>
            <a:r>
              <a:rPr lang="en-US" altLang="zh-CN" noProof="0" dirty="0">
                <a:ln>
                  <a:noFill/>
                </a:ln>
                <a:effectLst/>
                <a:uLnTx/>
                <a:uFillTx/>
                <a:latin typeface="Calibri" panose="020F0502020204030204" pitchFamily="34" charset="0"/>
                <a:sym typeface="+mn-ea"/>
              </a:rPr>
              <a:t>dma copy</a:t>
            </a:r>
            <a:endParaRPr lang="en-US" altLang="zh-CN" noProof="0" dirty="0">
              <a:ln>
                <a:noFill/>
              </a:ln>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2</a:t>
            </a:r>
            <a:r>
              <a:rPr lang="zh-CN" altLang="en-US" noProof="0" dirty="0">
                <a:ln>
                  <a:noFill/>
                </a:ln>
                <a:effectLst/>
                <a:uLnTx/>
                <a:uFillTx/>
                <a:latin typeface="Calibri" panose="020F0502020204030204" pitchFamily="34" charset="0"/>
                <a:sym typeface="+mn-ea"/>
              </a:rPr>
              <a:t>次上下文切换</a:t>
            </a:r>
            <a:endParaRPr lang="zh-CN" altLang="en-US" noProof="0" dirty="0">
              <a:ln>
                <a:noFill/>
              </a:ln>
              <a:effectLst/>
              <a:uLnTx/>
              <a:uFillTx/>
              <a:latin typeface="Calibri" panose="020F0502020204030204" pitchFamily="34" charset="0"/>
              <a:sym typeface="+mn-ea"/>
            </a:endParaRPr>
          </a:p>
        </p:txBody>
      </p:sp>
      <p:pic>
        <p:nvPicPr>
          <p:cNvPr id="4" name="图片 3"/>
          <p:cNvPicPr>
            <a:picLocks noChangeAspect="1"/>
          </p:cNvPicPr>
          <p:nvPr/>
        </p:nvPicPr>
        <p:blipFill>
          <a:blip r:embed="rId2"/>
          <a:stretch>
            <a:fillRect/>
          </a:stretch>
        </p:blipFill>
        <p:spPr>
          <a:xfrm>
            <a:off x="1280160" y="1307465"/>
            <a:ext cx="7134860" cy="3723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736028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Java NIO - FileChannel.transferTo</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0485" name="矩形 7"/>
          <p:cNvSpPr>
            <a:spLocks noChangeArrowheads="1"/>
          </p:cNvSpPr>
          <p:nvPr/>
        </p:nvSpPr>
        <p:spPr bwMode="auto">
          <a:xfrm>
            <a:off x="482600" y="865188"/>
            <a:ext cx="9871075" cy="210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FileChannel.</a:t>
            </a:r>
            <a:r>
              <a:rPr kumimoji="0"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transferTo()方法直接将当前通道内容传输到另一个通道，</a:t>
            </a:r>
            <a:r>
              <a:rPr kumimoji="0"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没有涉及到Buffer的任何操作</a:t>
            </a:r>
            <a:endParaRPr kumimoji="0"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transferTo()的实现方式就是通过</a:t>
            </a:r>
            <a:r>
              <a:rPr kumimoji="0"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系统调用sendfile()</a:t>
            </a:r>
            <a:r>
              <a:rPr kumimoji="0"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（当然这是Linux中的系统调用）</a:t>
            </a:r>
            <a:r>
              <a:rPr kumimoji="0" lang="zh-CN" altLang="en-US" sz="24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 </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sp>
        <p:nvSpPr>
          <p:cNvPr id="36869" name="文本框 3"/>
          <p:cNvSpPr txBox="1"/>
          <p:nvPr/>
        </p:nvSpPr>
        <p:spPr>
          <a:xfrm>
            <a:off x="406400" y="3388678"/>
            <a:ext cx="11593513" cy="1754187"/>
          </a:xfrm>
          <a:prstGeom prst="rect">
            <a:avLst/>
          </a:prstGeom>
          <a:noFill/>
          <a:ln w="9525">
            <a:noFill/>
          </a:ln>
        </p:spPr>
        <p:txBody>
          <a:bodyPr wrap="square" anchor="t">
            <a:spAutoFit/>
          </a:bodyPr>
          <a:p>
            <a:pPr eaLnBrk="0" hangingPunct="0"/>
            <a:r>
              <a:rPr lang="zh-CN" altLang="en-US">
                <a:solidFill>
                  <a:srgbClr val="FF0000"/>
                </a:solidFill>
                <a:latin typeface="Arial" panose="020B0604020202020204" pitchFamily="34" charset="0"/>
                <a:ea typeface="宋体" panose="02010600030101010101" pitchFamily="2" charset="-122"/>
              </a:rPr>
              <a:t>        File file = new File("test.zip");</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RandomAccessFile raf = new RandomAccessFile(file, "rw");</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FileChannel fileChannel = raf.getChannel();</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SocketChannel socketChannel = SocketChannel.open(new InetSocketAddress("", 1234));</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 直接使用了transferTo()进行通道间的数据传输</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fileChannel.transferTo(0, fileChannel.size(), socketChannel);</a:t>
            </a:r>
            <a:endParaRPr lang="zh-CN" altLang="en-US">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66331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Netty中的零拷贝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0485" name="矩形 7"/>
          <p:cNvSpPr>
            <a:spLocks noChangeArrowheads="1"/>
          </p:cNvSpPr>
          <p:nvPr/>
        </p:nvSpPr>
        <p:spPr bwMode="auto">
          <a:xfrm>
            <a:off x="482600" y="865188"/>
            <a:ext cx="9871075" cy="506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100" noProof="0" dirty="0">
                <a:ln>
                  <a:noFill/>
                </a:ln>
                <a:effectLst/>
                <a:uLnTx/>
                <a:uFillTx/>
                <a:sym typeface="+mn-ea"/>
              </a:rPr>
              <a:t>Netty 中的 Zero-copy 与上面我们所提到到 OS 层面上的 Zero-copy 不太一样, Netty的 Zero-co</a:t>
            </a:r>
            <a:r>
              <a:rPr lang="en-US" sz="2100" noProof="0" dirty="0">
                <a:ln>
                  <a:noFill/>
                </a:ln>
                <a:effectLst/>
                <a:uLnTx/>
                <a:uFillTx/>
                <a:sym typeface="+mn-ea"/>
              </a:rPr>
              <a:t>py</a:t>
            </a:r>
            <a:r>
              <a:rPr sz="2100" noProof="0" dirty="0">
                <a:ln>
                  <a:noFill/>
                </a:ln>
                <a:effectLst/>
                <a:uLnTx/>
                <a:uFillTx/>
                <a:sym typeface="+mn-ea"/>
              </a:rPr>
              <a:t> 完全是在用户态(Java 层面)的, 它的 Zero-copy 的更多的是偏向于 优化数据操作 这样的概念.</a:t>
            </a:r>
            <a:endParaRPr kumimoji="0"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lang="zh-CN" altLang="en-US" sz="2100" noProof="0" dirty="0">
                <a:ln>
                  <a:noFill/>
                </a:ln>
                <a:solidFill>
                  <a:srgbClr val="FF0000"/>
                </a:solidFill>
                <a:effectLst/>
                <a:uLnTx/>
                <a:uFillTx/>
                <a:sym typeface="+mn-ea"/>
              </a:rPr>
              <a:t>Netty 的 Zero-copy 体现在如下几个个方面:</a:t>
            </a:r>
            <a:endParaRPr kumimoji="0" lang="zh-CN" altLang="en-US"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lang="zh-CN" altLang="en-US" sz="2100" noProof="0" dirty="0">
                <a:ln>
                  <a:noFill/>
                </a:ln>
                <a:solidFill>
                  <a:srgbClr val="FF0000"/>
                </a:solidFill>
                <a:effectLst/>
                <a:uLnTx/>
                <a:uFillTx/>
                <a:sym typeface="+mn-ea"/>
              </a:rPr>
              <a:t>Netty 提供了 CompositeByteBuf 类, 它可以将多个 ByteBuf 合并为一个逻辑上的 ByteBuf, 避免了各个 ByteBuf 之间的拷贝.</a:t>
            </a:r>
            <a:endParaRPr kumimoji="0" lang="zh-CN" altLang="en-US"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lang="zh-CN" altLang="en-US" sz="2100" noProof="0" dirty="0">
                <a:ln>
                  <a:noFill/>
                </a:ln>
                <a:solidFill>
                  <a:srgbClr val="FF0000"/>
                </a:solidFill>
                <a:effectLst/>
                <a:uLnTx/>
                <a:uFillTx/>
                <a:sym typeface="+mn-ea"/>
              </a:rPr>
              <a:t>通过 wrap 操作, 我们可以将 byte[] 数组、ByteBuf、ByteBuffer等包装成一个 Netty ByteBuf 对象, 进而避免了拷贝操作.</a:t>
            </a:r>
            <a:endParaRPr kumimoji="0" lang="zh-CN" altLang="en-US"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lang="zh-CN" altLang="en-US" sz="2100" noProof="0" dirty="0">
                <a:ln>
                  <a:noFill/>
                </a:ln>
                <a:solidFill>
                  <a:srgbClr val="FF0000"/>
                </a:solidFill>
                <a:effectLst/>
                <a:uLnTx/>
                <a:uFillTx/>
                <a:sym typeface="+mn-ea"/>
              </a:rPr>
              <a:t>ByteBuf 支持 slice 操作, 因此可以将 ByteBuf 分解为多个共享同一个存储区域的 ByteBuf, 避免了内存的拷贝.</a:t>
            </a:r>
            <a:endParaRPr kumimoji="0" lang="zh-CN" altLang="en-US"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lang="zh-CN" altLang="en-US" sz="2100" noProof="0" dirty="0">
                <a:ln>
                  <a:noFill/>
                </a:ln>
                <a:solidFill>
                  <a:srgbClr val="FF0000"/>
                </a:solidFill>
                <a:effectLst/>
                <a:uLnTx/>
                <a:uFillTx/>
                <a:sym typeface="+mn-ea"/>
              </a:rPr>
              <a:t>通过 FileRegion 包装的FileChannel.tranferTo 实现文件传输, 可以直接将文件缓冲区的数据发送到目标 Channel, 避免了传统通过循环 write 方式导致的内存拷贝问题.</a:t>
            </a:r>
            <a:endParaRPr kumimoji="0" lang="zh-CN" altLang="en-US" sz="21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766127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通过 CompositeByteBuf 实现零拷贝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7"/>
          <p:cNvSpPr>
            <a:spLocks noChangeArrowheads="1"/>
          </p:cNvSpPr>
          <p:nvPr/>
        </p:nvSpPr>
        <p:spPr bwMode="auto">
          <a:xfrm>
            <a:off x="482600" y="865188"/>
            <a:ext cx="987107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 ByteBuf allBuf = Unpooled.buffer(header.readableBytes() + body.readableBytes());</a:t>
            </a: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allBuf.writeBytes(header);</a:t>
            </a: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allBuf.writeBytes(body);</a:t>
            </a:r>
            <a:endParaRPr kumimoji="0" lang="zh-CN" altLang="en-US" sz="1835"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0" marR="0" lvl="0" indent="0" algn="l" defTabSz="914400" rtl="0" eaLnBrk="0" fontAlgn="base" latinLnBrk="0" hangingPunct="0">
              <a:lnSpc>
                <a:spcPct val="100000"/>
              </a:lnSpc>
              <a:spcBef>
                <a:spcPts val="600"/>
              </a:spcBef>
              <a:spcAft>
                <a:spcPts val="60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 </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49157" name="图片 1"/>
          <p:cNvPicPr>
            <a:picLocks noChangeAspect="1"/>
          </p:cNvPicPr>
          <p:nvPr/>
        </p:nvPicPr>
        <p:blipFill>
          <a:blip r:embed="rId2"/>
          <a:stretch>
            <a:fillRect/>
          </a:stretch>
        </p:blipFill>
        <p:spPr>
          <a:xfrm>
            <a:off x="2684780" y="2941638"/>
            <a:ext cx="7232650" cy="29337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561784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通过 wrap 操作实现零拷贝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7"/>
          <p:cNvSpPr>
            <a:spLocks noChangeArrowheads="1"/>
          </p:cNvSpPr>
          <p:nvPr/>
        </p:nvSpPr>
        <p:spPr bwMode="auto">
          <a:xfrm>
            <a:off x="482600" y="865188"/>
            <a:ext cx="9871075"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有一个 byte 数组, 我们希望将它转换为一个 ByteBuf 对象, 以便于后续的操作, 那么传统的做法是将此 byte 数组拷贝到 ByteBuf 中, 即:</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 bytes = ...</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 byteBuf = Unpooled.buffer();</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byteBuf.writeBytes(bytes);</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 bytes = ...</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 byteBuf = Unpooled.wrappedBuffer(bytes);</a:t>
            </a:r>
            <a:endParaRPr sz="2400" noProof="0" dirty="0">
              <a:ln>
                <a:noFill/>
              </a:ln>
              <a:effectLst/>
              <a:uLnTx/>
              <a:uFillTx/>
              <a:sym typeface="+mn-ea"/>
            </a:endParaRPr>
          </a:p>
          <a:p>
            <a:pPr marL="0" marR="0" lvl="0" indent="0" algn="l" defTabSz="914400" rtl="0" eaLnBrk="0" fontAlgn="base" latinLnBrk="0" hangingPunct="0">
              <a:lnSpc>
                <a:spcPct val="100000"/>
              </a:lnSpc>
              <a:spcBef>
                <a:spcPts val="600"/>
              </a:spcBef>
              <a:spcAft>
                <a:spcPts val="60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 </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548259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通过 slice 操作实现零拷贝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7"/>
          <p:cNvSpPr>
            <a:spLocks noChangeArrowheads="1"/>
          </p:cNvSpPr>
          <p:nvPr/>
        </p:nvSpPr>
        <p:spPr bwMode="auto">
          <a:xfrm>
            <a:off x="482600" y="865188"/>
            <a:ext cx="987107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 slice 操作可以将一个 ByteBuf 切片 为多个共享一个存储区域的 ByteBuf 对象</a:t>
            </a: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 byteBuf = ...</a:t>
            </a: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 header = byteBuf.slice(0, 5);</a:t>
            </a:r>
            <a:endParaRPr kumimoji="0"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ByteBuf body = byteBuf.slice(5, 10);</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53253" name="图片 2"/>
          <p:cNvPicPr>
            <a:picLocks noChangeAspect="1"/>
          </p:cNvPicPr>
          <p:nvPr/>
        </p:nvPicPr>
        <p:blipFill>
          <a:blip r:embed="rId2"/>
          <a:stretch>
            <a:fillRect/>
          </a:stretch>
        </p:blipFill>
        <p:spPr>
          <a:xfrm>
            <a:off x="2560003" y="3264853"/>
            <a:ext cx="6096000" cy="291147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589788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通过 FileRegion 实现零拷贝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7"/>
          <p:cNvSpPr>
            <a:spLocks noChangeArrowheads="1"/>
          </p:cNvSpPr>
          <p:nvPr/>
        </p:nvSpPr>
        <p:spPr bwMode="auto">
          <a:xfrm>
            <a:off x="482600" y="1067118"/>
            <a:ext cx="9871075"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Netty 中使用 FileRegion 实现文件传输的零拷贝, 不过在底层 FileRegion 是依赖于 Java NIO FileChannel.transfer 的零拷贝功能.</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Netty 使用了 DefaultFileRegion 来封装一个 FileChannel 即:</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new DefaultFileRegion(raf.getChannel(), 0, length)</a:t>
            </a:r>
            <a:endParaRPr sz="2400" noProof="0" dirty="0">
              <a:ln>
                <a:noFill/>
              </a:ln>
              <a:effectLst/>
              <a:uLnTx/>
              <a:uFillTx/>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sz="2400" noProof="0" dirty="0">
                <a:ln>
                  <a:noFill/>
                </a:ln>
                <a:effectLst/>
                <a:uLnTx/>
                <a:uFillTx/>
                <a:sym typeface="+mn-ea"/>
              </a:rPr>
              <a:t>当有了 FileRegion 后, 我们就可以直接通过它将文件的内容直接写入 Channel 中, 而不需要像传统的做法: 拷贝文件内容到临时 buffer, 然后再将 buffer 写入 Channel. 通过这样的零拷贝操作, 无疑对传输大文件很有帮助.</a:t>
            </a:r>
            <a:endParaRPr sz="2400" noProof="0" dirty="0">
              <a:ln>
                <a:noFill/>
              </a:ln>
              <a:effectLst/>
              <a:uLnTx/>
              <a:uFillTx/>
              <a:sym typeface="+mn-ea"/>
            </a:endParaRPr>
          </a:p>
          <a:p>
            <a:pPr marL="0" marR="0" lvl="0" indent="0" algn="l" defTabSz="914400" rtl="0" eaLnBrk="0" fontAlgn="base" latinLnBrk="0" hangingPunct="0">
              <a:lnSpc>
                <a:spcPct val="100000"/>
              </a:lnSpc>
              <a:spcBef>
                <a:spcPts val="600"/>
              </a:spcBef>
              <a:spcAft>
                <a:spcPts val="60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 </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TextBox 4"/>
          <p:cNvSpPr txBox="1"/>
          <p:nvPr/>
        </p:nvSpPr>
        <p:spPr>
          <a:xfrm>
            <a:off x="482600" y="104775"/>
            <a:ext cx="2001838"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课程内容</a:t>
            </a:r>
            <a:endParaRPr kumimoji="0" lang="zh-CN" altLang="en-US" sz="3575" b="0" i="0" u="none" strike="noStrike" kern="1200" cap="none" spc="0" normalizeH="0" baseline="0" noProof="1">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9218"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5125" name="标题 2"/>
          <p:cNvSpPr txBox="1">
            <a:spLocks noChangeArrowheads="1"/>
          </p:cNvSpPr>
          <p:nvPr/>
        </p:nvSpPr>
        <p:spPr bwMode="auto">
          <a:xfrm>
            <a:off x="1416050" y="1417638"/>
            <a:ext cx="9037638"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rPr>
              <a:t>什么是零拷贝？</a:t>
            </a:r>
            <a:endPar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endParaRPr>
          </a:p>
        </p:txBody>
      </p:sp>
      <p:sp>
        <p:nvSpPr>
          <p:cNvPr id="5126" name="标题 2"/>
          <p:cNvSpPr txBox="1">
            <a:spLocks noChangeArrowheads="1"/>
          </p:cNvSpPr>
          <p:nvPr/>
        </p:nvSpPr>
        <p:spPr bwMode="auto">
          <a:xfrm>
            <a:off x="1416050" y="2682875"/>
            <a:ext cx="9037638"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857250" indent="-85725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zh-CN" sz="3600" noProof="0" dirty="0" smtClean="0">
                <a:ln>
                  <a:noFill/>
                </a:ln>
                <a:solidFill>
                  <a:schemeClr val="tx1"/>
                </a:solidFill>
                <a:effectLst/>
                <a:uLnTx/>
                <a:uFillTx/>
                <a:latin typeface="+mn-ea"/>
                <a:ea typeface="+mn-ea"/>
                <a:sym typeface="+mn-ea"/>
              </a:rPr>
              <a:t>怎么实现零拷贝？</a:t>
            </a:r>
            <a:endParaRPr kumimoji="0" lang="zh-CN" sz="3600" b="0" i="0" u="none" strike="noStrike" kern="1200" cap="none" spc="0" normalizeH="0" baseline="0" noProof="0" dirty="0" smtClean="0">
              <a:ln>
                <a:noFill/>
              </a:ln>
              <a:solidFill>
                <a:schemeClr val="tx1"/>
              </a:solidFill>
              <a:effectLst/>
              <a:uLnTx/>
              <a:uFillTx/>
              <a:latin typeface="+mn-ea"/>
              <a:ea typeface="+mn-ea"/>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154686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1"/>
          <p:cNvSpPr/>
          <p:nvPr/>
        </p:nvSpPr>
        <p:spPr>
          <a:xfrm>
            <a:off x="654050" y="1035685"/>
            <a:ext cx="10384155" cy="3415030"/>
          </a:xfrm>
          <a:prstGeom prst="rect">
            <a:avLst/>
          </a:prstGeom>
        </p:spPr>
        <p:txBody>
          <a:bodyPr wrap="square">
            <a:spAutoFit/>
          </a:bodyPr>
          <a:lstStyle/>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Kafka</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Netty</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rocketmq</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nginx</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apache</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p:txBody>
      </p:sp>
      <p:sp>
        <p:nvSpPr>
          <p:cNvPr id="3" name="文本框 2"/>
          <p:cNvSpPr txBox="1"/>
          <p:nvPr/>
        </p:nvSpPr>
        <p:spPr>
          <a:xfrm>
            <a:off x="3777615" y="1471295"/>
            <a:ext cx="2507615" cy="368300"/>
          </a:xfrm>
          <a:prstGeom prst="rect">
            <a:avLst/>
          </a:prstGeom>
          <a:noFill/>
        </p:spPr>
        <p:txBody>
          <a:bodyPr wrap="square" rtlCol="0" anchor="t">
            <a:spAutoFit/>
          </a:bodyPr>
          <a:p>
            <a:r>
              <a:rPr lang="zh-CN" altLang="en-US" dirty="0">
                <a:solidFill>
                  <a:srgbClr val="FF0000"/>
                </a:solidFill>
                <a:latin typeface="微软雅黑" panose="020B0503020204020204" pitchFamily="34" charset="-122"/>
                <a:ea typeface="微软雅黑" panose="020B0503020204020204" pitchFamily="34" charset="-122"/>
                <a:sym typeface="+mn-ea"/>
              </a:rPr>
              <a:t>真的</a:t>
            </a:r>
            <a:r>
              <a:rPr lang="en-US" altLang="zh-CN" dirty="0">
                <a:solidFill>
                  <a:srgbClr val="FF0000"/>
                </a:solidFill>
                <a:latin typeface="微软雅黑" panose="020B0503020204020204" pitchFamily="34" charset="-122"/>
                <a:ea typeface="微软雅黑" panose="020B0503020204020204" pitchFamily="34" charset="-122"/>
                <a:sym typeface="+mn-ea"/>
              </a:rPr>
              <a:t>0</a:t>
            </a:r>
            <a:r>
              <a:rPr lang="zh-CN" altLang="en-US" dirty="0">
                <a:solidFill>
                  <a:srgbClr val="FF0000"/>
                </a:solidFill>
                <a:latin typeface="微软雅黑" panose="020B0503020204020204" pitchFamily="34" charset="-122"/>
                <a:ea typeface="微软雅黑" panose="020B0503020204020204" pitchFamily="34" charset="-122"/>
                <a:sym typeface="+mn-ea"/>
              </a:rPr>
              <a:t>次拷贝吗？</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36550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什么是零拷贝？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1"/>
          <p:cNvSpPr/>
          <p:nvPr/>
        </p:nvSpPr>
        <p:spPr>
          <a:xfrm>
            <a:off x="654050" y="1035685"/>
            <a:ext cx="10384155" cy="4523105"/>
          </a:xfrm>
          <a:prstGeom prst="rect">
            <a:avLst/>
          </a:prstGeom>
        </p:spPr>
        <p:txBody>
          <a:bodyPr wrap="square">
            <a:spAutoFit/>
          </a:bodyPr>
          <a:lstStyle/>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rPr>
              <a:t>零拷贝（英语：Zero-copy）技术是指计算机执行操作时，CPU不需要先将数据从某处内存复制到另一个特定区域。这种技术通常用于通过网络传输文件时节省CPU周期和内存带宽</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914400" marR="0" lvl="2" indent="-457200" algn="l" defTabSz="914400" rtl="0" eaLnBrk="0" fontAlgn="base" latinLnBrk="0" hangingPunct="0">
              <a:lnSpc>
                <a:spcPct val="150000"/>
              </a:lnSpc>
              <a:spcBef>
                <a:spcPct val="0"/>
              </a:spcBef>
              <a:spcAft>
                <a:spcPct val="0"/>
              </a:spcAft>
              <a:buClrTx/>
              <a:buSzTx/>
              <a:buFont typeface="Wingdings" panose="05000000000000000000" charset="0"/>
              <a:buChar char="Ø"/>
              <a:defRPr/>
            </a:pPr>
            <a:r>
              <a:rPr kumimoji="0" 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sym typeface="+mn-ea"/>
              </a:rPr>
              <a:t>零拷贝技术可以减少数据拷贝和共享总线操作的次数，消除传输数据在存储器之间不必要的中间拷贝次数，从而有效地提高数据传输效率</a:t>
            </a:r>
            <a:endParaRPr kumimoji="0" 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sym typeface="+mn-ea"/>
            </a:endParaRPr>
          </a:p>
          <a:p>
            <a:pPr marL="914400" marR="0" lvl="2" indent="-457200" algn="l" defTabSz="914400" rtl="0" eaLnBrk="0" fontAlgn="base" latinLnBrk="0" hangingPunct="0">
              <a:lnSpc>
                <a:spcPct val="150000"/>
              </a:lnSpc>
              <a:spcBef>
                <a:spcPct val="0"/>
              </a:spcBef>
              <a:spcAft>
                <a:spcPct val="0"/>
              </a:spcAft>
              <a:buClrTx/>
              <a:buSzTx/>
              <a:buFont typeface="Wingdings" panose="05000000000000000000" charset="0"/>
              <a:buChar char="Ø"/>
              <a:defRPr/>
            </a:pPr>
            <a:r>
              <a:rPr kumimoji="0" 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sym typeface="+mn-ea"/>
              </a:rPr>
              <a:t>零拷贝技术减少了用户进程地址空间和内核地址空间之间因为上下文切换而带来的开销</a:t>
            </a: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a:p>
            <a:pPr marL="4572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287528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Linux IO流程</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 name="矩形 1"/>
          <p:cNvSpPr/>
          <p:nvPr/>
        </p:nvSpPr>
        <p:spPr>
          <a:xfrm>
            <a:off x="810260" y="3637280"/>
            <a:ext cx="10384155" cy="1876425"/>
          </a:xfrm>
          <a:prstGeom prst="rect">
            <a:avLst/>
          </a:prstGeom>
        </p:spPr>
        <p:txBody>
          <a:bodyPr wrap="square">
            <a:spAutoFit/>
          </a:bodyPr>
          <a:lstStyle/>
          <a:p>
            <a:pPr marL="800100" lvl="1" indent="-342900" eaLnBrk="0" hangingPunct="0">
              <a:spcBef>
                <a:spcPts val="600"/>
              </a:spcBef>
              <a:spcAft>
                <a:spcPts val="600"/>
              </a:spcAft>
              <a:buFont typeface="Arial" panose="020B0604020202020204" pitchFamily="34" charset="0"/>
              <a:buChar char="•"/>
            </a:pPr>
            <a:r>
              <a:rPr lang="en-US" altLang="zh-CN" sz="2400" dirty="0">
                <a:sym typeface="+mn-ea"/>
              </a:rPr>
              <a:t>Linux IO</a:t>
            </a:r>
            <a:r>
              <a:rPr lang="zh-CN" altLang="en-US" sz="2400" dirty="0">
                <a:sym typeface="+mn-ea"/>
              </a:rPr>
              <a:t>流程：</a:t>
            </a:r>
            <a:endParaRPr lang="en-US" altLang="zh-CN" sz="2400" dirty="0">
              <a:latin typeface="Arial" panose="020B0604020202020204" pitchFamily="34" charset="0"/>
              <a:ea typeface="宋体" panose="02010600030101010101" pitchFamily="2" charset="-122"/>
            </a:endParaRPr>
          </a:p>
          <a:p>
            <a:pPr marL="1257300" lvl="2" indent="-342900" eaLnBrk="0" hangingPunct="0">
              <a:spcBef>
                <a:spcPts val="600"/>
              </a:spcBef>
              <a:spcAft>
                <a:spcPts val="600"/>
              </a:spcAft>
              <a:buFont typeface="Wingdings" panose="05000000000000000000" pitchFamily="2" charset="2"/>
              <a:buChar char="Ø"/>
            </a:pPr>
            <a:r>
              <a:rPr lang="zh-CN" altLang="en-US" sz="2400" dirty="0">
                <a:solidFill>
                  <a:srgbClr val="FF0000"/>
                </a:solidFill>
                <a:sym typeface="+mn-ea"/>
              </a:rPr>
              <a:t>等待数据准备好（</a:t>
            </a:r>
            <a:r>
              <a:rPr lang="en-US" altLang="zh-CN" sz="2400" dirty="0">
                <a:solidFill>
                  <a:srgbClr val="FF0000"/>
                </a:solidFill>
                <a:sym typeface="+mn-ea"/>
              </a:rPr>
              <a:t>Waiting for the data to be ready</a:t>
            </a:r>
            <a:r>
              <a:rPr lang="zh-CN" altLang="en-US" sz="2400" dirty="0">
                <a:solidFill>
                  <a:srgbClr val="FF0000"/>
                </a:solidFill>
                <a:sym typeface="+mn-ea"/>
              </a:rPr>
              <a:t>）（</a:t>
            </a:r>
            <a:r>
              <a:rPr lang="en-US" altLang="zh-CN" sz="2400" dirty="0">
                <a:solidFill>
                  <a:srgbClr val="FF0000"/>
                </a:solidFill>
                <a:sym typeface="+mn-ea"/>
              </a:rPr>
              <a:t>dma</a:t>
            </a:r>
            <a:r>
              <a:rPr lang="zh-CN" altLang="en-US" sz="2400" dirty="0">
                <a:solidFill>
                  <a:srgbClr val="FF0000"/>
                </a:solidFill>
                <a:sym typeface="+mn-ea"/>
              </a:rPr>
              <a:t>拷贝）</a:t>
            </a:r>
            <a:endParaRPr lang="zh-CN" altLang="en-US" sz="2400" dirty="0">
              <a:solidFill>
                <a:srgbClr val="FF0000"/>
              </a:solidFill>
              <a:latin typeface="Arial" panose="020B0604020202020204" pitchFamily="34" charset="0"/>
              <a:ea typeface="宋体" panose="02010600030101010101" pitchFamily="2" charset="-122"/>
            </a:endParaRPr>
          </a:p>
          <a:p>
            <a:pPr marL="1257300" lvl="2" indent="-342900" eaLnBrk="0" hangingPunct="0">
              <a:spcBef>
                <a:spcPts val="600"/>
              </a:spcBef>
              <a:spcAft>
                <a:spcPts val="600"/>
              </a:spcAft>
              <a:buFont typeface="Wingdings" panose="05000000000000000000" pitchFamily="2" charset="2"/>
              <a:buChar char="Ø"/>
            </a:pPr>
            <a:r>
              <a:rPr lang="zh-CN" altLang="en-US" sz="2400" dirty="0">
                <a:solidFill>
                  <a:srgbClr val="FF0000"/>
                </a:solidFill>
                <a:sym typeface="+mn-ea"/>
              </a:rPr>
              <a:t>从内核向进程复制数据（</a:t>
            </a:r>
            <a:r>
              <a:rPr lang="en-US" altLang="zh-CN" sz="2400" dirty="0">
                <a:solidFill>
                  <a:srgbClr val="FF0000"/>
                </a:solidFill>
                <a:sym typeface="+mn-ea"/>
              </a:rPr>
              <a:t>Copying the data from the kernel to the process</a:t>
            </a:r>
            <a:r>
              <a:rPr lang="zh-CN" altLang="en-US" sz="2400" dirty="0">
                <a:solidFill>
                  <a:srgbClr val="FF0000"/>
                </a:solidFill>
                <a:sym typeface="+mn-ea"/>
              </a:rPr>
              <a:t>）（</a:t>
            </a:r>
            <a:r>
              <a:rPr lang="en-US" altLang="zh-CN" sz="2400" dirty="0">
                <a:solidFill>
                  <a:srgbClr val="FF0000"/>
                </a:solidFill>
                <a:sym typeface="+mn-ea"/>
              </a:rPr>
              <a:t>cpu</a:t>
            </a:r>
            <a:r>
              <a:rPr lang="zh-CN" altLang="en-US" sz="2400" dirty="0">
                <a:solidFill>
                  <a:srgbClr val="FF0000"/>
                </a:solidFill>
                <a:sym typeface="+mn-ea"/>
              </a:rPr>
              <a:t>拷贝）</a:t>
            </a:r>
            <a:endParaRPr kumimoji="0" lang="zh-CN" alt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sym typeface="+mn-ea"/>
            </a:endParaRPr>
          </a:p>
        </p:txBody>
      </p:sp>
      <p:pic>
        <p:nvPicPr>
          <p:cNvPr id="20482" name="图片 1"/>
          <p:cNvPicPr>
            <a:picLocks noChangeAspect="1"/>
          </p:cNvPicPr>
          <p:nvPr/>
        </p:nvPicPr>
        <p:blipFill>
          <a:blip r:embed="rId2"/>
          <a:stretch>
            <a:fillRect/>
          </a:stretch>
        </p:blipFill>
        <p:spPr>
          <a:xfrm>
            <a:off x="1542415" y="831533"/>
            <a:ext cx="8920163" cy="25273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291084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传统数据传送</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0485" name="矩形 7"/>
          <p:cNvSpPr>
            <a:spLocks noChangeArrowheads="1"/>
          </p:cNvSpPr>
          <p:nvPr/>
        </p:nvSpPr>
        <p:spPr bwMode="auto">
          <a:xfrm>
            <a:off x="482600" y="865188"/>
            <a:ext cx="9871075"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读取一个文件从</a:t>
            </a:r>
            <a:r>
              <a:rPr kumimoji="0" lang="en-US" altLang="zh-CN"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Socket</a:t>
            </a:r>
            <a:r>
              <a:rPr kumimoji="0"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中发送出去</a:t>
            </a:r>
            <a:endParaRPr kumimoji="0" lang="zh-CN" altLang="en-US" sz="2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File.read(fileDesc, buf, len);</a:t>
            </a:r>
            <a:endParaRPr kumimoji="0" lang="zh-CN" altLang="en-US"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a:p>
            <a:pPr marL="914400" marR="0" lvl="1"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lang="zh-CN" altLang="en-US" sz="21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rPr>
              <a:t>Socket.send(socket, buf, len);</a:t>
            </a:r>
            <a:endParaRPr kumimoji="0" lang="en-US" altLang="zh-CN"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sym typeface="+mn-ea"/>
            </a:endParaRPr>
          </a:p>
        </p:txBody>
      </p:sp>
      <p:pic>
        <p:nvPicPr>
          <p:cNvPr id="21509" name="图片 1"/>
          <p:cNvPicPr>
            <a:picLocks noChangeAspect="1"/>
          </p:cNvPicPr>
          <p:nvPr/>
        </p:nvPicPr>
        <p:blipFill>
          <a:blip r:embed="rId2"/>
          <a:stretch>
            <a:fillRect/>
          </a:stretch>
        </p:blipFill>
        <p:spPr>
          <a:xfrm>
            <a:off x="1206500" y="2579688"/>
            <a:ext cx="4149725" cy="3636962"/>
          </a:xfrm>
          <a:prstGeom prst="rect">
            <a:avLst/>
          </a:prstGeom>
          <a:noFill/>
          <a:ln w="9525">
            <a:noFill/>
          </a:ln>
        </p:spPr>
      </p:pic>
      <p:pic>
        <p:nvPicPr>
          <p:cNvPr id="21510" name="图片 2"/>
          <p:cNvPicPr>
            <a:picLocks noChangeAspect="1"/>
          </p:cNvPicPr>
          <p:nvPr/>
        </p:nvPicPr>
        <p:blipFill>
          <a:blip r:embed="rId3"/>
          <a:stretch>
            <a:fillRect/>
          </a:stretch>
        </p:blipFill>
        <p:spPr>
          <a:xfrm>
            <a:off x="6503988" y="2579688"/>
            <a:ext cx="4360862" cy="3338512"/>
          </a:xfrm>
          <a:prstGeom prst="rect">
            <a:avLst/>
          </a:prstGeom>
          <a:noFill/>
          <a:ln w="9525">
            <a:noFill/>
          </a:ln>
        </p:spPr>
      </p:pic>
      <p:sp>
        <p:nvSpPr>
          <p:cNvPr id="25" name="文本框 24"/>
          <p:cNvSpPr txBox="1"/>
          <p:nvPr/>
        </p:nvSpPr>
        <p:spPr>
          <a:xfrm>
            <a:off x="6790690" y="700405"/>
            <a:ext cx="3068320" cy="1229995"/>
          </a:xfrm>
          <a:prstGeom prst="rect">
            <a:avLst/>
          </a:prstGeom>
          <a:noFill/>
        </p:spPr>
        <p:txBody>
          <a:bodyPr wrap="none" rtlCol="0" anchor="t">
            <a:spAutoFit/>
          </a:bodyPr>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zh-CN" altLang="en-US" noProof="0" dirty="0">
                <a:ln>
                  <a:noFill/>
                </a:ln>
                <a:effectLst/>
                <a:uLnTx/>
                <a:uFillTx/>
                <a:latin typeface="Calibri" panose="020F0502020204030204" pitchFamily="34" charset="0"/>
                <a:sym typeface="+mn-ea"/>
              </a:rPr>
              <a:t>４次拷贝： </a:t>
            </a:r>
            <a:r>
              <a:rPr lang="en-US" altLang="zh-CN" noProof="0" dirty="0">
                <a:ln>
                  <a:noFill/>
                </a:ln>
                <a:solidFill>
                  <a:srgbClr val="FF0000"/>
                </a:solidFill>
                <a:effectLst/>
                <a:uLnTx/>
                <a:uFillTx/>
                <a:latin typeface="Calibri" panose="020F0502020204030204" pitchFamily="34" charset="0"/>
                <a:sym typeface="+mn-ea"/>
              </a:rPr>
              <a:t>2</a:t>
            </a:r>
            <a:r>
              <a:rPr lang="zh-CN" altLang="en-US" noProof="0" dirty="0">
                <a:ln>
                  <a:noFill/>
                </a:ln>
                <a:solidFill>
                  <a:srgbClr val="FF0000"/>
                </a:solidFill>
                <a:effectLst/>
                <a:uLnTx/>
                <a:uFillTx/>
                <a:latin typeface="Calibri" panose="020F0502020204030204" pitchFamily="34" charset="0"/>
                <a:sym typeface="+mn-ea"/>
              </a:rPr>
              <a:t>次</a:t>
            </a:r>
            <a:r>
              <a:rPr lang="en-US" altLang="zh-CN" noProof="0" dirty="0">
                <a:ln>
                  <a:noFill/>
                </a:ln>
                <a:solidFill>
                  <a:srgbClr val="FF0000"/>
                </a:solidFill>
                <a:effectLst/>
                <a:uLnTx/>
                <a:uFillTx/>
                <a:latin typeface="Calibri" panose="020F0502020204030204" pitchFamily="34" charset="0"/>
                <a:sym typeface="+mn-ea"/>
              </a:rPr>
              <a:t>cpu copy</a:t>
            </a:r>
            <a:endParaRPr lang="en-US" altLang="zh-CN" noProof="0" dirty="0">
              <a:ln>
                <a:noFill/>
              </a:ln>
              <a:solidFill>
                <a:srgbClr val="FF000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                       </a:t>
            </a:r>
            <a:r>
              <a:rPr lang="en-US" altLang="zh-CN" noProof="0" dirty="0">
                <a:ln>
                  <a:noFill/>
                </a:ln>
                <a:solidFill>
                  <a:srgbClr val="00B050"/>
                </a:solidFill>
                <a:effectLst/>
                <a:uLnTx/>
                <a:uFillTx/>
                <a:latin typeface="Calibri" panose="020F0502020204030204" pitchFamily="34" charset="0"/>
                <a:sym typeface="+mn-ea"/>
              </a:rPr>
              <a:t>2</a:t>
            </a:r>
            <a:r>
              <a:rPr lang="zh-CN" altLang="en-US" noProof="0" dirty="0">
                <a:ln>
                  <a:noFill/>
                </a:ln>
                <a:solidFill>
                  <a:srgbClr val="00B050"/>
                </a:solidFill>
                <a:effectLst/>
                <a:uLnTx/>
                <a:uFillTx/>
                <a:latin typeface="Calibri" panose="020F0502020204030204" pitchFamily="34" charset="0"/>
                <a:sym typeface="+mn-ea"/>
              </a:rPr>
              <a:t>次</a:t>
            </a:r>
            <a:r>
              <a:rPr lang="en-US" altLang="zh-CN" noProof="0" dirty="0">
                <a:ln>
                  <a:noFill/>
                </a:ln>
                <a:solidFill>
                  <a:srgbClr val="00B050"/>
                </a:solidFill>
                <a:effectLst/>
                <a:uLnTx/>
                <a:uFillTx/>
                <a:latin typeface="Calibri" panose="020F0502020204030204" pitchFamily="34" charset="0"/>
                <a:sym typeface="+mn-ea"/>
              </a:rPr>
              <a:t>dma copy</a:t>
            </a:r>
            <a:endParaRPr lang="en-US" altLang="zh-CN" noProof="0" dirty="0">
              <a:ln>
                <a:noFill/>
              </a:ln>
              <a:solidFill>
                <a:srgbClr val="00B05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4</a:t>
            </a:r>
            <a:r>
              <a:rPr lang="zh-CN" altLang="en-US" noProof="0" dirty="0">
                <a:ln>
                  <a:noFill/>
                </a:ln>
                <a:effectLst/>
                <a:uLnTx/>
                <a:uFillTx/>
                <a:latin typeface="Calibri" panose="020F0502020204030204" pitchFamily="34" charset="0"/>
                <a:sym typeface="+mn-ea"/>
              </a:rPr>
              <a:t>次上下文切换</a:t>
            </a:r>
            <a:endParaRPr lang="zh-CN" altLang="en-US" noProof="0" dirty="0">
              <a:ln>
                <a:noFill/>
              </a:ln>
              <a:effectLst/>
              <a:uLnTx/>
              <a:uFillTx/>
              <a:latin typeface="Calibri" panose="020F050202020403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154686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零拷贝</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0485" name="矩形 7"/>
          <p:cNvSpPr>
            <a:spLocks noChangeArrowheads="1"/>
          </p:cNvSpPr>
          <p:nvPr/>
        </p:nvSpPr>
        <p:spPr bwMode="auto">
          <a:xfrm>
            <a:off x="482600" y="865188"/>
            <a:ext cx="9871075"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减少IO流程中不必要的拷贝</a:t>
            </a:r>
            <a:endParaRPr kumimoji="0"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a:p>
            <a:pPr marL="457200" marR="0" lvl="0" indent="-457200" algn="l" defTabSz="914400" rtl="0" eaLnBrk="0" fontAlgn="base" latinLnBrk="0" hangingPunct="0">
              <a:lnSpc>
                <a:spcPct val="100000"/>
              </a:lnSpc>
              <a:spcBef>
                <a:spcPts val="600"/>
              </a:spcBef>
              <a:spcAft>
                <a:spcPts val="600"/>
              </a:spcAft>
              <a:buClrTx/>
              <a:buSzTx/>
              <a:buFont typeface="Arial" panose="020B0604020202020204" pitchFamily="34" charset="0"/>
              <a:buChar char="•"/>
              <a:defRPr/>
            </a:pPr>
            <a:r>
              <a:rPr kumimoji="0"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rPr>
              <a:t>需要底层操作系统OS的支持（Linux)</a:t>
            </a:r>
            <a:endParaRPr kumimoji="0" sz="24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sym typeface="+mn-ea"/>
            </a:endParaRPr>
          </a:p>
        </p:txBody>
      </p:sp>
      <p:pic>
        <p:nvPicPr>
          <p:cNvPr id="23557" name="图片 1"/>
          <p:cNvPicPr>
            <a:picLocks noChangeAspect="1"/>
          </p:cNvPicPr>
          <p:nvPr/>
        </p:nvPicPr>
        <p:blipFill>
          <a:blip r:embed="rId2"/>
          <a:stretch>
            <a:fillRect/>
          </a:stretch>
        </p:blipFill>
        <p:spPr>
          <a:xfrm>
            <a:off x="928053" y="2372360"/>
            <a:ext cx="3649662" cy="3251200"/>
          </a:xfrm>
          <a:prstGeom prst="rect">
            <a:avLst/>
          </a:prstGeom>
          <a:noFill/>
          <a:ln w="9525">
            <a:noFill/>
          </a:ln>
        </p:spPr>
      </p:pic>
      <p:pic>
        <p:nvPicPr>
          <p:cNvPr id="23558" name="图片 2"/>
          <p:cNvPicPr>
            <a:picLocks noChangeAspect="1"/>
          </p:cNvPicPr>
          <p:nvPr/>
        </p:nvPicPr>
        <p:blipFill>
          <a:blip r:embed="rId3"/>
          <a:stretch>
            <a:fillRect/>
          </a:stretch>
        </p:blipFill>
        <p:spPr>
          <a:xfrm>
            <a:off x="6176963" y="2786063"/>
            <a:ext cx="5057775" cy="2182812"/>
          </a:xfrm>
          <a:prstGeom prst="rect">
            <a:avLst/>
          </a:prstGeom>
          <a:noFill/>
          <a:ln w="9525">
            <a:noFill/>
          </a:ln>
        </p:spPr>
      </p:pic>
      <p:sp>
        <p:nvSpPr>
          <p:cNvPr id="25" name="文本框 24"/>
          <p:cNvSpPr txBox="1"/>
          <p:nvPr/>
        </p:nvSpPr>
        <p:spPr>
          <a:xfrm>
            <a:off x="6790690" y="700405"/>
            <a:ext cx="3068320" cy="1229995"/>
          </a:xfrm>
          <a:prstGeom prst="rect">
            <a:avLst/>
          </a:prstGeom>
          <a:noFill/>
        </p:spPr>
        <p:txBody>
          <a:bodyPr wrap="none" rtlCol="0" anchor="t">
            <a:spAutoFit/>
          </a:bodyPr>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zh-CN" altLang="en-US" noProof="0" dirty="0">
                <a:ln>
                  <a:noFill/>
                </a:ln>
                <a:effectLst/>
                <a:uLnTx/>
                <a:uFillTx/>
                <a:latin typeface="Calibri" panose="020F0502020204030204" pitchFamily="34" charset="0"/>
                <a:sym typeface="+mn-ea"/>
              </a:rPr>
              <a:t>４次拷贝： </a:t>
            </a:r>
            <a:r>
              <a:rPr lang="en-US" altLang="zh-CN" noProof="0" dirty="0">
                <a:ln>
                  <a:noFill/>
                </a:ln>
                <a:solidFill>
                  <a:srgbClr val="FF0000"/>
                </a:solidFill>
                <a:effectLst/>
                <a:uLnTx/>
                <a:uFillTx/>
                <a:latin typeface="Calibri" panose="020F0502020204030204" pitchFamily="34" charset="0"/>
                <a:sym typeface="+mn-ea"/>
              </a:rPr>
              <a:t>1</a:t>
            </a:r>
            <a:r>
              <a:rPr lang="zh-CN" altLang="en-US" noProof="0" dirty="0">
                <a:ln>
                  <a:noFill/>
                </a:ln>
                <a:solidFill>
                  <a:srgbClr val="FF0000"/>
                </a:solidFill>
                <a:effectLst/>
                <a:uLnTx/>
                <a:uFillTx/>
                <a:latin typeface="Calibri" panose="020F0502020204030204" pitchFamily="34" charset="0"/>
                <a:sym typeface="+mn-ea"/>
              </a:rPr>
              <a:t>次</a:t>
            </a:r>
            <a:r>
              <a:rPr lang="en-US" altLang="zh-CN" noProof="0" dirty="0">
                <a:ln>
                  <a:noFill/>
                </a:ln>
                <a:solidFill>
                  <a:srgbClr val="FF0000"/>
                </a:solidFill>
                <a:effectLst/>
                <a:uLnTx/>
                <a:uFillTx/>
                <a:latin typeface="Calibri" panose="020F0502020204030204" pitchFamily="34" charset="0"/>
                <a:sym typeface="+mn-ea"/>
              </a:rPr>
              <a:t>cpu copy</a:t>
            </a:r>
            <a:endParaRPr lang="en-US" altLang="zh-CN" noProof="0" dirty="0">
              <a:ln>
                <a:noFill/>
              </a:ln>
              <a:solidFill>
                <a:srgbClr val="FF000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                       </a:t>
            </a:r>
            <a:r>
              <a:rPr lang="en-US" altLang="zh-CN" noProof="0" dirty="0">
                <a:ln>
                  <a:noFill/>
                </a:ln>
                <a:solidFill>
                  <a:srgbClr val="00B050"/>
                </a:solidFill>
                <a:effectLst/>
                <a:uLnTx/>
                <a:uFillTx/>
                <a:latin typeface="Calibri" panose="020F0502020204030204" pitchFamily="34" charset="0"/>
                <a:sym typeface="+mn-ea"/>
              </a:rPr>
              <a:t>2</a:t>
            </a:r>
            <a:r>
              <a:rPr lang="zh-CN" altLang="en-US" noProof="0" dirty="0">
                <a:ln>
                  <a:noFill/>
                </a:ln>
                <a:solidFill>
                  <a:srgbClr val="00B050"/>
                </a:solidFill>
                <a:effectLst/>
                <a:uLnTx/>
                <a:uFillTx/>
                <a:latin typeface="Calibri" panose="020F0502020204030204" pitchFamily="34" charset="0"/>
                <a:sym typeface="+mn-ea"/>
              </a:rPr>
              <a:t>次</a:t>
            </a:r>
            <a:r>
              <a:rPr lang="en-US" altLang="zh-CN" noProof="0" dirty="0">
                <a:ln>
                  <a:noFill/>
                </a:ln>
                <a:solidFill>
                  <a:srgbClr val="00B050"/>
                </a:solidFill>
                <a:effectLst/>
                <a:uLnTx/>
                <a:uFillTx/>
                <a:latin typeface="Calibri" panose="020F0502020204030204" pitchFamily="34" charset="0"/>
                <a:sym typeface="+mn-ea"/>
              </a:rPr>
              <a:t>dma copy</a:t>
            </a:r>
            <a:endParaRPr lang="en-US" altLang="zh-CN" noProof="0" dirty="0">
              <a:ln>
                <a:noFill/>
              </a:ln>
              <a:solidFill>
                <a:srgbClr val="00B05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2</a:t>
            </a:r>
            <a:r>
              <a:rPr lang="zh-CN" altLang="en-US" noProof="0" dirty="0">
                <a:ln>
                  <a:noFill/>
                </a:ln>
                <a:effectLst/>
                <a:uLnTx/>
                <a:uFillTx/>
                <a:latin typeface="Calibri" panose="020F0502020204030204" pitchFamily="34" charset="0"/>
                <a:sym typeface="+mn-ea"/>
              </a:rPr>
              <a:t>次上下文切换</a:t>
            </a:r>
            <a:endParaRPr lang="zh-CN" altLang="en-US" noProof="0" dirty="0">
              <a:ln>
                <a:noFill/>
              </a:ln>
              <a:effectLst/>
              <a:uLnTx/>
              <a:uFillTx/>
              <a:latin typeface="Calibri" panose="020F050202020403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3861435"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内存映射 - mmap</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25" name="文本框 24"/>
          <p:cNvSpPr txBox="1"/>
          <p:nvPr/>
        </p:nvSpPr>
        <p:spPr>
          <a:xfrm>
            <a:off x="8474710" y="2437130"/>
            <a:ext cx="3068320" cy="1229995"/>
          </a:xfrm>
          <a:prstGeom prst="rect">
            <a:avLst/>
          </a:prstGeom>
          <a:noFill/>
        </p:spPr>
        <p:txBody>
          <a:bodyPr wrap="none" rtlCol="0" anchor="t">
            <a:spAutoFit/>
          </a:bodyPr>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3</a:t>
            </a:r>
            <a:r>
              <a:rPr lang="zh-CN" altLang="en-US" noProof="0" dirty="0">
                <a:ln>
                  <a:noFill/>
                </a:ln>
                <a:effectLst/>
                <a:uLnTx/>
                <a:uFillTx/>
                <a:latin typeface="Calibri" panose="020F0502020204030204" pitchFamily="34" charset="0"/>
                <a:sym typeface="+mn-ea"/>
              </a:rPr>
              <a:t>次拷贝： </a:t>
            </a:r>
            <a:r>
              <a:rPr lang="en-US" altLang="zh-CN" noProof="0" dirty="0">
                <a:ln>
                  <a:noFill/>
                </a:ln>
                <a:solidFill>
                  <a:srgbClr val="FF0000"/>
                </a:solidFill>
                <a:effectLst/>
                <a:uLnTx/>
                <a:uFillTx/>
                <a:latin typeface="Calibri" panose="020F0502020204030204" pitchFamily="34" charset="0"/>
                <a:sym typeface="+mn-ea"/>
              </a:rPr>
              <a:t>1</a:t>
            </a:r>
            <a:r>
              <a:rPr lang="zh-CN" altLang="en-US" noProof="0" dirty="0">
                <a:ln>
                  <a:noFill/>
                </a:ln>
                <a:solidFill>
                  <a:srgbClr val="FF0000"/>
                </a:solidFill>
                <a:effectLst/>
                <a:uLnTx/>
                <a:uFillTx/>
                <a:latin typeface="Calibri" panose="020F0502020204030204" pitchFamily="34" charset="0"/>
                <a:sym typeface="+mn-ea"/>
              </a:rPr>
              <a:t>次</a:t>
            </a:r>
            <a:r>
              <a:rPr lang="en-US" altLang="zh-CN" noProof="0" dirty="0">
                <a:ln>
                  <a:noFill/>
                </a:ln>
                <a:solidFill>
                  <a:srgbClr val="FF0000"/>
                </a:solidFill>
                <a:effectLst/>
                <a:uLnTx/>
                <a:uFillTx/>
                <a:latin typeface="Calibri" panose="020F0502020204030204" pitchFamily="34" charset="0"/>
                <a:sym typeface="+mn-ea"/>
              </a:rPr>
              <a:t>cpu copy</a:t>
            </a:r>
            <a:endParaRPr lang="en-US" altLang="zh-CN" noProof="0" dirty="0">
              <a:ln>
                <a:noFill/>
              </a:ln>
              <a:solidFill>
                <a:srgbClr val="FF0000"/>
              </a:solidFill>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                       2</a:t>
            </a:r>
            <a:r>
              <a:rPr lang="zh-CN" altLang="en-US" noProof="0" dirty="0">
                <a:ln>
                  <a:noFill/>
                </a:ln>
                <a:effectLst/>
                <a:uLnTx/>
                <a:uFillTx/>
                <a:latin typeface="Calibri" panose="020F0502020204030204" pitchFamily="34" charset="0"/>
                <a:sym typeface="+mn-ea"/>
              </a:rPr>
              <a:t>次</a:t>
            </a:r>
            <a:r>
              <a:rPr lang="en-US" altLang="zh-CN" noProof="0" dirty="0">
                <a:ln>
                  <a:noFill/>
                </a:ln>
                <a:effectLst/>
                <a:uLnTx/>
                <a:uFillTx/>
                <a:latin typeface="Calibri" panose="020F0502020204030204" pitchFamily="34" charset="0"/>
                <a:sym typeface="+mn-ea"/>
              </a:rPr>
              <a:t>dma copy</a:t>
            </a:r>
            <a:endParaRPr lang="en-US" altLang="zh-CN" noProof="0" dirty="0">
              <a:ln>
                <a:noFill/>
              </a:ln>
              <a:effectLst/>
              <a:uLnTx/>
              <a:uFillTx/>
              <a:latin typeface="Calibri" panose="020F0502020204030204" pitchFamily="34" charset="0"/>
              <a:sym typeface="+mn-ea"/>
            </a:endParaRPr>
          </a:p>
          <a:p>
            <a:pPr marR="0" lvl="1" algn="l" defTabSz="914400" rtl="0" eaLnBrk="0" fontAlgn="base" latinLnBrk="0" hangingPunct="0">
              <a:lnSpc>
                <a:spcPct val="100000"/>
              </a:lnSpc>
              <a:spcBef>
                <a:spcPts val="600"/>
              </a:spcBef>
              <a:spcAft>
                <a:spcPts val="600"/>
              </a:spcAft>
              <a:buClrTx/>
              <a:buSzTx/>
              <a:buFont typeface="Arial" panose="020B0604020202020204" pitchFamily="34" charset="0"/>
              <a:defRPr/>
            </a:pPr>
            <a:r>
              <a:rPr lang="en-US" altLang="zh-CN" noProof="0" dirty="0">
                <a:ln>
                  <a:noFill/>
                </a:ln>
                <a:effectLst/>
                <a:uLnTx/>
                <a:uFillTx/>
                <a:latin typeface="Calibri" panose="020F0502020204030204" pitchFamily="34" charset="0"/>
                <a:sym typeface="+mn-ea"/>
              </a:rPr>
              <a:t>4</a:t>
            </a:r>
            <a:r>
              <a:rPr lang="zh-CN" altLang="en-US" noProof="0" dirty="0">
                <a:ln>
                  <a:noFill/>
                </a:ln>
                <a:effectLst/>
                <a:uLnTx/>
                <a:uFillTx/>
                <a:latin typeface="Calibri" panose="020F0502020204030204" pitchFamily="34" charset="0"/>
                <a:sym typeface="+mn-ea"/>
              </a:rPr>
              <a:t>次上下文切换</a:t>
            </a:r>
            <a:endParaRPr lang="zh-CN" altLang="en-US" noProof="0" dirty="0">
              <a:ln>
                <a:noFill/>
              </a:ln>
              <a:effectLst/>
              <a:uLnTx/>
              <a:uFillTx/>
              <a:latin typeface="Calibri" panose="020F0502020204030204" pitchFamily="34" charset="0"/>
              <a:sym typeface="+mn-ea"/>
            </a:endParaRPr>
          </a:p>
        </p:txBody>
      </p:sp>
      <p:pic>
        <p:nvPicPr>
          <p:cNvPr id="2" name="图片 1"/>
          <p:cNvPicPr>
            <a:picLocks noChangeAspect="1"/>
          </p:cNvPicPr>
          <p:nvPr/>
        </p:nvPicPr>
        <p:blipFill>
          <a:blip r:embed="rId2"/>
          <a:stretch>
            <a:fillRect/>
          </a:stretch>
        </p:blipFill>
        <p:spPr>
          <a:xfrm>
            <a:off x="1941830" y="1353185"/>
            <a:ext cx="5981700" cy="3398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4"/>
          <p:cNvSpPr txBox="1">
            <a:spLocks noChangeArrowheads="1"/>
          </p:cNvSpPr>
          <p:nvPr/>
        </p:nvSpPr>
        <p:spPr bwMode="auto">
          <a:xfrm>
            <a:off x="482600" y="104775"/>
            <a:ext cx="6649720" cy="641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rgbClr val="A6A6A6"/>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rgbClr val="A6A6A6"/>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rgbClr val="A6A6A6"/>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900">
                <a:solidFill>
                  <a:srgbClr val="A6A6A6"/>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rPr>
              <a:t>Java NIO - MappedByteBuffer</a:t>
            </a:r>
            <a:endParaRPr lang="en-US" sz="3575" strike="noStrike" noProof="1" smtClean="0">
              <a:ln>
                <a:noFill/>
              </a:ln>
              <a:solidFill>
                <a:srgbClr val="FFC000"/>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0242" name="图片 1" descr="QQ图片20180712141302"/>
          <p:cNvPicPr>
            <a:picLocks noChangeAspect="1"/>
          </p:cNvPicPr>
          <p:nvPr/>
        </p:nvPicPr>
        <p:blipFill>
          <a:blip r:embed="rId1"/>
          <a:stretch>
            <a:fillRect/>
          </a:stretch>
        </p:blipFill>
        <p:spPr>
          <a:xfrm>
            <a:off x="12700" y="19050"/>
            <a:ext cx="393700" cy="812800"/>
          </a:xfrm>
          <a:prstGeom prst="rect">
            <a:avLst/>
          </a:prstGeom>
          <a:noFill/>
          <a:ln w="9525">
            <a:noFill/>
          </a:ln>
        </p:spPr>
      </p:pic>
      <p:sp>
        <p:nvSpPr>
          <p:cNvPr id="34821" name="文本框 3"/>
          <p:cNvSpPr txBox="1"/>
          <p:nvPr/>
        </p:nvSpPr>
        <p:spPr>
          <a:xfrm>
            <a:off x="482600" y="1998345"/>
            <a:ext cx="11238865" cy="1198880"/>
          </a:xfrm>
          <a:prstGeom prst="rect">
            <a:avLst/>
          </a:prstGeom>
          <a:noFill/>
          <a:ln w="9525">
            <a:noFill/>
          </a:ln>
        </p:spPr>
        <p:txBody>
          <a:bodyPr wrap="square" anchor="t">
            <a:spAutoFit/>
          </a:bodyPr>
          <a:p>
            <a:pPr eaLnBrk="0" hangingPunct="0"/>
            <a:r>
              <a:rPr lang="zh-CN" altLang="en-US">
                <a:latin typeface="Arial" panose="020B0604020202020204" pitchFamily="34" charset="0"/>
                <a:ea typeface="宋体" panose="02010600030101010101" pitchFamily="2" charset="-122"/>
              </a:rPr>
              <a:t>     </a:t>
            </a:r>
            <a:r>
              <a:rPr lang="zh-CN" altLang="en-US">
                <a:solidFill>
                  <a:srgbClr val="FF0000"/>
                </a:solidFill>
                <a:latin typeface="Arial" panose="020B0604020202020204" pitchFamily="34" charset="0"/>
                <a:ea typeface="宋体" panose="02010600030101010101" pitchFamily="2" charset="-122"/>
              </a:rPr>
              <a:t>   File file = new File("</a:t>
            </a:r>
            <a:r>
              <a:rPr lang="en-US" altLang="zh-CN">
                <a:solidFill>
                  <a:srgbClr val="FF0000"/>
                </a:solidFill>
                <a:latin typeface="Arial" panose="020B0604020202020204" pitchFamily="34" charset="0"/>
                <a:ea typeface="宋体" panose="02010600030101010101" pitchFamily="2" charset="-122"/>
              </a:rPr>
              <a:t>data</a:t>
            </a:r>
            <a:r>
              <a:rPr lang="zh-CN" altLang="en-US">
                <a:solidFill>
                  <a:srgbClr val="FF0000"/>
                </a:solidFill>
                <a:latin typeface="Arial" panose="020B0604020202020204" pitchFamily="34" charset="0"/>
                <a:ea typeface="宋体" panose="02010600030101010101" pitchFamily="2" charset="-122"/>
              </a:rPr>
              <a:t>.zip");</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RandomAccessFile raf = new RandomAccessFile(file, "rw");</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FileChannel fileChannel = raf.getChannel();</a:t>
            </a:r>
            <a:endParaRPr lang="zh-CN" altLang="en-US">
              <a:solidFill>
                <a:srgbClr val="FF0000"/>
              </a:solidFill>
              <a:latin typeface="Arial" panose="020B0604020202020204" pitchFamily="34" charset="0"/>
              <a:ea typeface="宋体" panose="02010600030101010101" pitchFamily="2" charset="-122"/>
            </a:endParaRPr>
          </a:p>
          <a:p>
            <a:pPr eaLnBrk="0" hangingPunct="0"/>
            <a:r>
              <a:rPr lang="zh-CN" altLang="en-US">
                <a:solidFill>
                  <a:srgbClr val="FF0000"/>
                </a:solidFill>
                <a:latin typeface="Arial" panose="020B0604020202020204" pitchFamily="34" charset="0"/>
                <a:ea typeface="宋体" panose="02010600030101010101" pitchFamily="2" charset="-122"/>
              </a:rPr>
              <a:t>        MappedByteBuffer buffer = fileChannel.map(FileChannel.MapMode.READ_ONLY, 0, fileChannel.size());</a:t>
            </a:r>
            <a:endParaRPr lang="zh-CN" altLang="en-US">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2961</Words>
  <Application>WPS 演示</Application>
  <PresentationFormat>宽屏</PresentationFormat>
  <Paragraphs>128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Calibri</vt:lpstr>
      <vt:lpstr>微软雅黑</vt:lpstr>
      <vt:lpstr>思源黑体 CN Medium</vt:lpstr>
      <vt:lpstr>思源黑体 CN Normal</vt:lpstr>
      <vt:lpstr>Wingdings</vt:lpstr>
      <vt:lpstr>Arial Unicode MS</vt:lpstr>
      <vt:lpstr>黑体</vt:lpstr>
      <vt:lpstr>Office 主题</vt:lpstr>
      <vt:lpstr>BATJ面试专题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rogerjsliu(刘骏嵩)</dc:creator>
  <cp:lastModifiedBy>xiaoz</cp:lastModifiedBy>
  <cp:revision>598</cp:revision>
  <cp:lastPrinted>2016-12-15T14:51:00Z</cp:lastPrinted>
  <dcterms:created xsi:type="dcterms:W3CDTF">2014-12-23T12:00:00Z</dcterms:created>
  <dcterms:modified xsi:type="dcterms:W3CDTF">2019-01-22T11:07:33Z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