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71" r:id="rId4"/>
    <p:sldId id="433" r:id="rId6"/>
    <p:sldId id="474" r:id="rId7"/>
    <p:sldId id="444" r:id="rId8"/>
    <p:sldId id="454" r:id="rId9"/>
    <p:sldId id="477" r:id="rId10"/>
    <p:sldId id="475" r:id="rId11"/>
    <p:sldId id="478" r:id="rId12"/>
    <p:sldId id="476" r:id="rId13"/>
    <p:sldId id="479" r:id="rId14"/>
    <p:sldId id="480" r:id="rId15"/>
    <p:sldId id="481" r:id="rId16"/>
    <p:sldId id="482" r:id="rId17"/>
    <p:sldId id="483" r:id="rId18"/>
    <p:sldId id="484" r:id="rId19"/>
    <p:sldId id="485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96"/>
    <p:restoredTop sz="94660"/>
  </p:normalViewPr>
  <p:slideViewPr>
    <p:cSldViewPr showGuides="1">
      <p:cViewPr varScale="1">
        <p:scale>
          <a:sx n="74" d="100"/>
          <a:sy n="74" d="100"/>
        </p:scale>
        <p:origin x="120" y="72"/>
      </p:cViewPr>
      <p:guideLst>
        <p:guide orient="horz" pos="2283"/>
        <p:guide pos="38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E3BCFC-9839-4D25-9582-53737FCB06D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2387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BATJ</a:t>
            </a:r>
            <a:r>
              <a:rPr kumimoji="0" lang="zh-CN" altLang="en-US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面试专题</a:t>
            </a:r>
            <a:endParaRPr kumimoji="0" lang="zh-CN" altLang="en-US" sz="599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2720" y="3335655"/>
            <a:ext cx="9144000" cy="1843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6565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是如何实现异常处理的？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14261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575" b="0" i="0" u="none" strike="noStrike" kern="1200" cap="none" spc="0" normalizeH="0" baseline="0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try...catch</a:t>
            </a:r>
            <a:r>
              <a:rPr kumimoji="0" lang="zh-CN" altLang="en-US" sz="3575" b="0" i="0" u="none" strike="noStrike" kern="1200" cap="none" spc="0" normalizeH="0" baseline="0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213735"/>
            <a:ext cx="4274185" cy="2849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320" y="831850"/>
            <a:ext cx="457327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在编译生成的字节码中，每个方法都附带一个异常表</a:t>
            </a:r>
            <a:endParaRPr lang="zh-CN" altLang="en-US" b="1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600" b="1">
                <a:solidFill>
                  <a:srgbClr val="FF0000"/>
                </a:solidFill>
              </a:rPr>
              <a:t>由 from 指针、to 指针、target 指针以及所捕获的异常类型构成</a:t>
            </a:r>
            <a:endParaRPr lang="zh-CN" altLang="en-US" sz="1600" b="1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charset="0"/>
              <a:buChar char="ü"/>
            </a:pPr>
            <a:r>
              <a:rPr lang="zh-CN" altLang="en-US" sz="1600" b="1">
                <a:solidFill>
                  <a:srgbClr val="FF0000"/>
                </a:solidFill>
              </a:rPr>
              <a:t>f</a:t>
            </a:r>
            <a:r>
              <a:rPr lang="zh-CN" altLang="en-US" sz="1400" b="1">
                <a:solidFill>
                  <a:srgbClr val="FF0000"/>
                </a:solidFill>
              </a:rPr>
              <a:t>rom 指针和 to 指针标示了该异常处理器所监控的范</a:t>
            </a:r>
            <a:endParaRPr lang="zh-CN" altLang="en-US" sz="1400" b="1">
              <a:solidFill>
                <a:srgbClr val="FF0000"/>
              </a:solidFill>
            </a:endParaRPr>
          </a:p>
          <a:p>
            <a:pPr marL="1200150" lvl="2" indent="-285750">
              <a:buFont typeface="Wingdings" panose="05000000000000000000" charset="0"/>
              <a:buChar char="ü"/>
            </a:pPr>
            <a:r>
              <a:rPr lang="zh-CN" altLang="en-US" sz="1400" b="1">
                <a:solidFill>
                  <a:srgbClr val="FF0000"/>
                </a:solidFill>
              </a:rPr>
              <a:t>target 指针则指向异常处理器的起始位置</a:t>
            </a:r>
            <a:r>
              <a:rPr lang="zh-CN" altLang="en-US" sz="1600" b="1">
                <a:solidFill>
                  <a:srgbClr val="FF0000"/>
                </a:solidFill>
              </a:rPr>
              <a:t> 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80" y="1689735"/>
            <a:ext cx="6664325" cy="38087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03215" y="3745865"/>
            <a:ext cx="6244590" cy="3067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47580" y="56953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异常表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456501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47580" y="56953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异常表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70" y="1358900"/>
            <a:ext cx="6902450" cy="4139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403215" y="3808095"/>
            <a:ext cx="6244590" cy="5480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" y="1513840"/>
            <a:ext cx="3451860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2425" y="969645"/>
            <a:ext cx="8612505" cy="5308600"/>
          </a:xfrm>
          <a:prstGeom prst="rect">
            <a:avLst/>
          </a:prstGeom>
        </p:spPr>
      </p:pic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23125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try...catch...finally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47580" y="56953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异常表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46905" y="5447665"/>
            <a:ext cx="6593840" cy="8305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209165"/>
            <a:ext cx="4384040" cy="244030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22215" y="2410460"/>
            <a:ext cx="7445375" cy="4489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22215" y="3828415"/>
            <a:ext cx="7445375" cy="4489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22215" y="4689475"/>
            <a:ext cx="7445375" cy="4775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22215" y="3031490"/>
            <a:ext cx="7445375" cy="131445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23125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try...catch...finally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圆角矩形 7"/>
          <p:cNvSpPr/>
          <p:nvPr/>
        </p:nvSpPr>
        <p:spPr>
          <a:xfrm>
            <a:off x="2786380" y="1412240"/>
            <a:ext cx="2520315" cy="648335"/>
          </a:xfrm>
          <a:prstGeom prst="roundRec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Try Block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86380" y="2060575"/>
            <a:ext cx="2520315" cy="64833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Finally Block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786380" y="2818765"/>
            <a:ext cx="2520315" cy="648335"/>
          </a:xfrm>
          <a:prstGeom prst="round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Catch Block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786380" y="3467100"/>
            <a:ext cx="2520315" cy="64833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Finally Block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86380" y="4472305"/>
            <a:ext cx="2520315" cy="648335"/>
          </a:xfrm>
          <a:prstGeom prst="round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Finally Block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54775" y="2395855"/>
            <a:ext cx="46748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finally 代码块拷贝了</a:t>
            </a:r>
            <a:r>
              <a:rPr lang="en-US" altLang="zh-CN" b="1">
                <a:solidFill>
                  <a:srgbClr val="FF0000"/>
                </a:solidFill>
              </a:rPr>
              <a:t>3</a:t>
            </a:r>
            <a:r>
              <a:rPr lang="zh-CN" altLang="en-US" b="1">
                <a:solidFill>
                  <a:srgbClr val="FF0000"/>
                </a:solidFill>
              </a:rPr>
              <a:t>份，前两份分别位于 try 代码块和 catch 代码块的正常执行路径出口，最后一份则为异常出口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23125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try...catch...finally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10" y="1238250"/>
            <a:ext cx="3938270" cy="3284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855" y="1116965"/>
            <a:ext cx="3931920" cy="34061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36675" y="4880610"/>
            <a:ext cx="898398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>
                <a:solidFill>
                  <a:srgbClr val="FF0000"/>
                </a:solidFill>
              </a:rPr>
              <a:t>输出分别是多少？</a:t>
            </a:r>
            <a:endParaRPr 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finally</a:t>
            </a:r>
            <a:r>
              <a:rPr lang="zh-CN" altLang="en-US" sz="2400" b="1">
                <a:solidFill>
                  <a:srgbClr val="FF0000"/>
                </a:solidFill>
              </a:rPr>
              <a:t>语句在</a:t>
            </a:r>
            <a:r>
              <a:rPr lang="en-US" altLang="zh-CN" sz="2400" b="1">
                <a:solidFill>
                  <a:srgbClr val="FF0000"/>
                </a:solidFill>
              </a:rPr>
              <a:t>return</a:t>
            </a:r>
            <a:r>
              <a:rPr lang="zh-CN" altLang="en-US" sz="2400" b="1">
                <a:solidFill>
                  <a:srgbClr val="FF0000"/>
                </a:solidFill>
              </a:rPr>
              <a:t>语句之前还是之后执行？</a:t>
            </a:r>
            <a:endParaRPr lang="zh-CN" altLang="en-US" b="1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sz="2000" b="1">
                <a:solidFill>
                  <a:srgbClr val="FF0000"/>
                </a:solidFill>
              </a:rPr>
              <a:t>F</a:t>
            </a:r>
            <a:r>
              <a:rPr lang="zh-CN" altLang="en-US" sz="2000" b="1">
                <a:solidFill>
                  <a:srgbClr val="FF0000"/>
                </a:solidFill>
              </a:rPr>
              <a:t>inally 语句块是在 try 或者 catch 中的控制转移语句（ return</a:t>
            </a:r>
            <a:r>
              <a:rPr lang="en-US" altLang="zh-CN" sz="2000" b="1">
                <a:solidFill>
                  <a:srgbClr val="FF0000"/>
                </a:solidFill>
              </a:rPr>
              <a:t>/throw</a:t>
            </a:r>
            <a:r>
              <a:rPr lang="zh-CN" altLang="en-US" sz="2000" b="1">
                <a:solidFill>
                  <a:srgbClr val="FF0000"/>
                </a:solidFill>
              </a:rPr>
              <a:t> 等语句）之前执行的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23125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try...catch...finally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9857740" y="586994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异常表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115" y="990600"/>
            <a:ext cx="7042785" cy="52476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847580" y="5695315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异常表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46905" y="5447665"/>
            <a:ext cx="6593840" cy="8305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3300" y="3094990"/>
            <a:ext cx="7445375" cy="360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13300" y="4270375"/>
            <a:ext cx="7445375" cy="299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3765" y="4945380"/>
            <a:ext cx="7445375" cy="3752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2730" y="1531620"/>
            <a:ext cx="35293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在执行 finally 语句块前，try 或者 catch 语句块会保留其返回值到本地变量表中，待 </a:t>
            </a:r>
            <a:r>
              <a:rPr lang="en-US" altLang="zh-CN">
                <a:solidFill>
                  <a:srgbClr val="FF0000"/>
                </a:solidFill>
              </a:rPr>
              <a:t>finally</a:t>
            </a:r>
            <a:r>
              <a:rPr lang="zh-CN" altLang="en-US">
                <a:solidFill>
                  <a:srgbClr val="FF0000"/>
                </a:solidFill>
              </a:rPr>
              <a:t>块执行完毕之后，再恢复保留的返回值，然后通过 return 或者 throw 语句将其返回给该方法的调用者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13300" y="2893060"/>
            <a:ext cx="7445375" cy="131445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3300" y="4138930"/>
            <a:ext cx="7445375" cy="131445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23765" y="3455035"/>
            <a:ext cx="7445375" cy="23876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3765" y="4570095"/>
            <a:ext cx="7445375" cy="23876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23125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try...catch...finally</a:t>
            </a: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2444115" y="4850765"/>
            <a:ext cx="89839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>
                <a:solidFill>
                  <a:srgbClr val="FF0000"/>
                </a:solidFill>
              </a:rPr>
              <a:t>输出为？</a:t>
            </a:r>
            <a:endParaRPr 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 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135380"/>
            <a:ext cx="445008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异常基础知识介绍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JVM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异常实现机制介绍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427482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两种不同类型的异常</a:t>
            </a:r>
            <a:endParaRPr kumimoji="0" 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06400" y="1223645"/>
            <a:ext cx="557784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Java包含两种异常：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未检查(UnChecked)异常</a:t>
            </a:r>
            <a:endParaRPr lang="zh-CN" sz="20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检查(Checked)异常</a:t>
            </a:r>
            <a:endParaRPr lang="zh-CN" sz="24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未检查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(UnChecked)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异常</a:t>
            </a:r>
            <a:endParaRPr lang="zh-CN" sz="24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strike="noStrike" noProof="0" dirty="0">
                <a:ln>
                  <a:noFill/>
                </a:ln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可以不必捕获或抛出</a:t>
            </a:r>
            <a:endParaRPr lang="zh-CN" sz="20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检查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(Checked)</a:t>
            </a:r>
            <a:r>
              <a:rPr lang="zh-CN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异常</a:t>
            </a:r>
            <a:endParaRPr lang="zh-CN" sz="2400" noProof="0" dirty="0">
              <a:ln>
                <a:noFill/>
              </a:ln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必须被显式地捕获或者传递</a:t>
            </a:r>
            <a:endParaRPr lang="zh-CN" sz="2000" strike="noStrike" noProof="0" dirty="0">
              <a:ln>
                <a:noFill/>
              </a:ln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继承自java.lang.RuntimeException或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java.lang.Error</a:t>
            </a:r>
            <a:r>
              <a:rPr kumimoji="0" 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类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90" y="1775460"/>
            <a:ext cx="583692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00152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异常处理</a:t>
            </a:r>
            <a:endParaRPr kumimoji="0" lang="zh-CN" alt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406400" y="1223645"/>
            <a:ext cx="557784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Java异常处理：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抛出异常</a:t>
            </a:r>
            <a:endParaRPr lang="zh-CN" sz="2000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sz="2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捕捉异常</a:t>
            </a:r>
            <a:endParaRPr kumimoji="0" 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20" y="1223645"/>
            <a:ext cx="6452235" cy="3723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9108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异常处理代码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1497330"/>
            <a:ext cx="5044440" cy="2912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80" y="1304925"/>
            <a:ext cx="5624830" cy="3564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9108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异常处理代码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282700"/>
            <a:ext cx="5044440" cy="2912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20" y="104775"/>
            <a:ext cx="5905500" cy="62407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2600" y="4578985"/>
            <a:ext cx="36664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不执行</a:t>
            </a:r>
            <a:r>
              <a:rPr lang="en-US" altLang="zh-CN" b="1">
                <a:solidFill>
                  <a:srgbClr val="FF0000"/>
                </a:solidFill>
              </a:rPr>
              <a:t>Finally</a:t>
            </a:r>
            <a:r>
              <a:rPr lang="zh-CN" altLang="en-US" b="1">
                <a:solidFill>
                  <a:srgbClr val="FF0000"/>
                </a:solidFill>
              </a:rPr>
              <a:t>的情况：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b="1">
                <a:solidFill>
                  <a:srgbClr val="FF0000"/>
                </a:solidFill>
              </a:rPr>
              <a:t>System.exit()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b="1">
                <a:solidFill>
                  <a:srgbClr val="FF0000"/>
                </a:solidFill>
              </a:rPr>
              <a:t>程序意外终止 </a:t>
            </a:r>
            <a:endParaRPr lang="zh-CN" altLang="en-US" b="1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b="1">
                <a:solidFill>
                  <a:srgbClr val="FF0000"/>
                </a:solidFill>
              </a:rPr>
              <a:t>finally</a:t>
            </a:r>
            <a:r>
              <a:rPr lang="zh-CN" altLang="en-US" b="1">
                <a:solidFill>
                  <a:srgbClr val="FF0000"/>
                </a:solidFill>
              </a:rPr>
              <a:t>块中抛出异常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9108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异常处理代码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26785" y="1478915"/>
            <a:ext cx="39789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Java7 Try-with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语法糖</a:t>
            </a:r>
            <a:endParaRPr lang="zh-CN" altLang="en-US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  <a:p>
            <a:pPr algn="l"/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	-自动使用 Suppressed 异常</a:t>
            </a:r>
            <a:endParaRPr lang="en-US" altLang="zh-CN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" y="1042670"/>
            <a:ext cx="4409440" cy="46596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2681605"/>
            <a:ext cx="6541770" cy="241173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 rot="18660000">
            <a:off x="4620260" y="2110105"/>
            <a:ext cx="647700" cy="150241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9108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异常处理代码</a:t>
            </a:r>
            <a:endParaRPr kumimoji="0" lang="en-US" alt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320165" y="2074545"/>
            <a:ext cx="2609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sym typeface="+mn-ea"/>
              </a:rPr>
              <a:t>Java7 Try-multi-catch</a:t>
            </a:r>
            <a:endParaRPr lang="zh-CN" altLang="en-US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920" y="1174115"/>
            <a:ext cx="3078480" cy="2354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4601210"/>
            <a:ext cx="4792980" cy="147066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048375" y="3817620"/>
            <a:ext cx="647700" cy="431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异常基础知识介绍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JVM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异常实现机制介绍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演示</Application>
  <PresentationFormat>宽屏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思源黑体 CN Medium</vt:lpstr>
      <vt:lpstr>思源黑体 CN Normal</vt:lpstr>
      <vt:lpstr>Wingdings</vt:lpstr>
      <vt:lpstr>Arial Unicode MS</vt:lpstr>
      <vt:lpstr>黑体</vt:lpstr>
      <vt:lpstr>Office 主题</vt:lpstr>
      <vt:lpstr>3_Office 主题</vt:lpstr>
      <vt:lpstr>BATJ面试专题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xiaoz</cp:lastModifiedBy>
  <cp:revision>582</cp:revision>
  <cp:lastPrinted>2016-12-15T14:51:00Z</cp:lastPrinted>
  <dcterms:created xsi:type="dcterms:W3CDTF">2014-12-23T12:00:00Z</dcterms:created>
  <dcterms:modified xsi:type="dcterms:W3CDTF">2019-01-22T11:00:06Z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