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71" r:id="rId3"/>
    <p:sldId id="433" r:id="rId4"/>
    <p:sldId id="474" r:id="rId5"/>
    <p:sldId id="485" r:id="rId7"/>
    <p:sldId id="486" r:id="rId8"/>
    <p:sldId id="488" r:id="rId9"/>
    <p:sldId id="489" r:id="rId10"/>
    <p:sldId id="483" r:id="rId11"/>
    <p:sldId id="490" r:id="rId12"/>
    <p:sldId id="491" r:id="rId13"/>
    <p:sldId id="493" r:id="rId14"/>
    <p:sldId id="494" r:id="rId15"/>
    <p:sldId id="495" r:id="rId16"/>
    <p:sldId id="496" r:id="rId17"/>
    <p:sldId id="497" r:id="rId18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8EEE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26196"/>
    <p:restoredTop sz="94660"/>
  </p:normalViewPr>
  <p:slideViewPr>
    <p:cSldViewPr showGuides="1">
      <p:cViewPr varScale="1">
        <p:scale>
          <a:sx n="74" d="100"/>
          <a:sy n="74" d="100"/>
        </p:scale>
        <p:origin x="120" y="72"/>
      </p:cViewPr>
      <p:guideLst>
        <p:guide orient="horz" pos="2250"/>
        <p:guide pos="38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7E3BCFC-9839-4D25-9582-53737FCB06D0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92" y="1122474"/>
            <a:ext cx="9144555" cy="2387836"/>
          </a:xfrm>
        </p:spPr>
        <p:txBody>
          <a:bodyPr anchor="b"/>
          <a:lstStyle>
            <a:lvl1pPr algn="ctr">
              <a:defRPr sz="5995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fontAlgn="base"/>
            <a:r>
              <a:rPr lang="zh-CN" altLang="en-US" sz="599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92" y="3602394"/>
            <a:ext cx="9144555" cy="16559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6565" indent="0" algn="ctr">
              <a:buNone/>
              <a:defRPr sz="1995"/>
            </a:lvl2pPr>
            <a:lvl3pPr marL="915035" indent="0" algn="ctr">
              <a:buNone/>
              <a:defRPr sz="1800"/>
            </a:lvl3pPr>
            <a:lvl4pPr marL="1371600" indent="0" algn="ctr">
              <a:buNone/>
              <a:defRPr sz="1605"/>
            </a:lvl4pPr>
            <a:lvl5pPr marL="1828800" indent="0" algn="ctr">
              <a:buNone/>
              <a:defRPr sz="1605"/>
            </a:lvl5pPr>
            <a:lvl6pPr marL="2286000" indent="0" algn="ctr">
              <a:buNone/>
              <a:defRPr sz="1605"/>
            </a:lvl6pPr>
            <a:lvl7pPr marL="2743835" indent="0" algn="ctr">
              <a:buNone/>
              <a:defRPr sz="1605"/>
            </a:lvl7pPr>
            <a:lvl8pPr marL="3200400" indent="0" algn="ctr">
              <a:buNone/>
              <a:defRPr sz="1605"/>
            </a:lvl8pPr>
            <a:lvl9pPr marL="3657600" indent="0" algn="ctr">
              <a:buNone/>
              <a:defRPr sz="1605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736" y="274665"/>
            <a:ext cx="2743366" cy="585210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37" y="274665"/>
            <a:ext cx="8026887" cy="585210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/>
          <p:cNvSpPr txBox="1"/>
          <p:nvPr/>
        </p:nvSpPr>
        <p:spPr>
          <a:xfrm>
            <a:off x="482600" y="104775"/>
            <a:ext cx="109220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575" b="0" i="0" u="none" strike="noStrike" kern="1200" cap="none" spc="0" normalizeH="0" baseline="0" noProof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标题</a:t>
            </a:r>
            <a:endParaRPr kumimoji="0" lang="zh-CN" altLang="en-US" sz="3575" b="0" i="0" u="none" strike="noStrike" kern="1200" cap="none" spc="0" normalizeH="0" baseline="0" noProof="1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2330450" y="500063"/>
            <a:ext cx="8937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思源黑体 CN Medium"/>
                <a:ea typeface="思源黑体 CN Medium"/>
                <a:cs typeface="思源黑体 CN Medium"/>
                <a:sym typeface="+mn-ea"/>
              </a:rPr>
              <a:t>议题</a:t>
            </a:r>
            <a:endParaRPr kumimoji="0" lang="zh-CN" altLang="zh-CN" sz="2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思源黑体 CN Medium"/>
              <a:ea typeface="思源黑体 CN Medium"/>
              <a:cs typeface="思源黑体 CN Medium"/>
              <a:sym typeface="+mn-ea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381250" y="1403350"/>
            <a:ext cx="214313" cy="21431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2711450" y="1730375"/>
            <a:ext cx="4897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  <a:sym typeface="+mn-ea"/>
              </a:rPr>
              <a:t>分布式系统有哪些特点？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  <a:sym typeface="+mn-ea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711450" y="2765425"/>
            <a:ext cx="4248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  <a:sym typeface="+mn-ea"/>
              </a:rPr>
              <a:t>如何保证保证的高可用、高性能、高扩展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  <a:sym typeface="+mn-ea"/>
            </a:endParaRPr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1774825" y="2324100"/>
            <a:ext cx="33321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  <a:sym typeface="+mn-ea"/>
              </a:rPr>
              <a:t>分布式系统的挑战</a:t>
            </a:r>
            <a:endParaRPr kumimoji="0" lang="zh-CN" altLang="zh-CN" sz="22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  <a:sym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395538" y="2433638"/>
            <a:ext cx="214313" cy="21431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1774825" y="3297238"/>
            <a:ext cx="36115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  <a:sym typeface="+mn-ea"/>
              </a:rPr>
              <a:t>分布式系统技术难点</a:t>
            </a: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  <a:sym typeface="+mn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395538" y="3405188"/>
            <a:ext cx="214313" cy="214313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108" name="图片 1" descr="QQ图片2018071214130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9" name="图片 7" descr="QQ图片2018071214130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93925" y="603250"/>
            <a:ext cx="201613" cy="419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1901825" y="1231900"/>
            <a:ext cx="33321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思源黑体 CN Normal"/>
                <a:ea typeface="思源黑体 CN Normal"/>
                <a:cs typeface="思源黑体 CN Normal"/>
                <a:sym typeface="+mn-ea"/>
              </a:rPr>
              <a:t>分布式系统的挑战</a:t>
            </a:r>
            <a:endParaRPr kumimoji="0" lang="zh-CN" altLang="zh-CN" sz="22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思源黑体 CN Normal"/>
              <a:ea typeface="思源黑体 CN Normal"/>
              <a:cs typeface="思源黑体 CN Normal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01" y="4589917"/>
            <a:ext cx="10516238" cy="1500335"/>
          </a:xfrm>
        </p:spPr>
        <p:txBody>
          <a:bodyPr/>
          <a:lstStyle>
            <a:lvl1pPr marL="0" indent="0">
              <a:buNone/>
              <a:defRPr sz="2400"/>
            </a:lvl1pPr>
            <a:lvl2pPr marL="456565" indent="0">
              <a:buNone/>
              <a:defRPr sz="1995"/>
            </a:lvl2pPr>
            <a:lvl3pPr marL="915035" indent="0">
              <a:buNone/>
              <a:defRPr sz="1800"/>
            </a:lvl3pPr>
            <a:lvl4pPr marL="1371600" indent="0">
              <a:buNone/>
              <a:defRPr sz="1605"/>
            </a:lvl4pPr>
            <a:lvl5pPr marL="1828800" indent="0">
              <a:buNone/>
              <a:defRPr sz="1605"/>
            </a:lvl5pPr>
            <a:lvl6pPr marL="2286000" indent="0">
              <a:buNone/>
              <a:defRPr sz="1605"/>
            </a:lvl6pPr>
            <a:lvl7pPr marL="2743835" indent="0">
              <a:buNone/>
              <a:defRPr sz="1605"/>
            </a:lvl7pPr>
            <a:lvl8pPr marL="3200400" indent="0">
              <a:buNone/>
              <a:defRPr sz="1605"/>
            </a:lvl8pPr>
            <a:lvl9pPr marL="3657600" indent="0">
              <a:buNone/>
              <a:defRPr sz="1605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2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831850" y="6419850"/>
            <a:ext cx="230505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447F2FF-8AB0-4C18-8111-4BC181B7F39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37" y="1600358"/>
            <a:ext cx="5385127" cy="452641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976" y="1600358"/>
            <a:ext cx="5385127" cy="452641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68" y="365161"/>
            <a:ext cx="10516238" cy="1325694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68" y="1681329"/>
            <a:ext cx="5158629" cy="8239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1995" b="1"/>
            </a:lvl2pPr>
            <a:lvl3pPr marL="915035" indent="0">
              <a:buNone/>
              <a:defRPr sz="1800" b="1"/>
            </a:lvl3pPr>
            <a:lvl4pPr marL="1371600" indent="0">
              <a:buNone/>
              <a:defRPr sz="1605" b="1"/>
            </a:lvl4pPr>
            <a:lvl5pPr marL="1828800" indent="0">
              <a:buNone/>
              <a:defRPr sz="1605" b="1"/>
            </a:lvl5pPr>
            <a:lvl6pPr marL="2286000" indent="0">
              <a:buNone/>
              <a:defRPr sz="1605" b="1"/>
            </a:lvl6pPr>
            <a:lvl7pPr marL="2743835" indent="0">
              <a:buNone/>
              <a:defRPr sz="1605" b="1"/>
            </a:lvl7pPr>
            <a:lvl8pPr marL="3200400" indent="0">
              <a:buNone/>
              <a:defRPr sz="1605" b="1"/>
            </a:lvl8pPr>
            <a:lvl9pPr marL="3657600" indent="0">
              <a:buNone/>
              <a:defRPr sz="1605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68" y="2505323"/>
            <a:ext cx="5158629" cy="368495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575" y="1681329"/>
            <a:ext cx="5184032" cy="82399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1995" b="1"/>
            </a:lvl2pPr>
            <a:lvl3pPr marL="915035" indent="0">
              <a:buNone/>
              <a:defRPr sz="1800" b="1"/>
            </a:lvl3pPr>
            <a:lvl4pPr marL="1371600" indent="0">
              <a:buNone/>
              <a:defRPr sz="1605" b="1"/>
            </a:lvl4pPr>
            <a:lvl5pPr marL="1828800" indent="0">
              <a:buNone/>
              <a:defRPr sz="1605" b="1"/>
            </a:lvl5pPr>
            <a:lvl6pPr marL="2286000" indent="0">
              <a:buNone/>
              <a:defRPr sz="1605" b="1"/>
            </a:lvl6pPr>
            <a:lvl7pPr marL="2743835" indent="0">
              <a:buNone/>
              <a:defRPr sz="1605" b="1"/>
            </a:lvl7pPr>
            <a:lvl8pPr marL="3200400" indent="0">
              <a:buNone/>
              <a:defRPr sz="1605" b="1"/>
            </a:lvl8pPr>
            <a:lvl9pPr marL="3657600" indent="0">
              <a:buNone/>
              <a:defRPr sz="1605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575" y="2505323"/>
            <a:ext cx="5184032" cy="3684952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68" y="457245"/>
            <a:ext cx="3933005" cy="1600358"/>
          </a:xfrm>
        </p:spPr>
        <p:txBody>
          <a:bodyPr anchor="b"/>
          <a:lstStyle>
            <a:lvl1pPr>
              <a:defRPr sz="3205"/>
            </a:lvl1pPr>
          </a:lstStyle>
          <a:p>
            <a:pPr fontAlgn="base"/>
            <a:r>
              <a:rPr lang="zh-CN" altLang="en-US" sz="320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032" y="987523"/>
            <a:ext cx="6172575" cy="4874107"/>
          </a:xfrm>
        </p:spPr>
        <p:txBody>
          <a:bodyPr/>
          <a:lstStyle>
            <a:lvl1pPr>
              <a:defRPr sz="3205"/>
            </a:lvl1pPr>
            <a:lvl2pPr>
              <a:defRPr sz="2800"/>
            </a:lvl2pPr>
            <a:lvl3pPr>
              <a:defRPr sz="2400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 fontAlgn="base"/>
            <a:r>
              <a:rPr lang="zh-CN" altLang="en-US" sz="3205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z="1995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z="1995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68" y="2057603"/>
            <a:ext cx="3933005" cy="3811965"/>
          </a:xfrm>
        </p:spPr>
        <p:txBody>
          <a:bodyPr/>
          <a:lstStyle>
            <a:lvl1pPr marL="0" indent="0">
              <a:buNone/>
              <a:defRPr sz="1605"/>
            </a:lvl1pPr>
            <a:lvl2pPr marL="456565" indent="0">
              <a:buNone/>
              <a:defRPr sz="1395"/>
            </a:lvl2pPr>
            <a:lvl3pPr marL="915035" indent="0">
              <a:buNone/>
              <a:defRPr sz="1200"/>
            </a:lvl3pPr>
            <a:lvl4pPr marL="1371600" indent="0">
              <a:buNone/>
              <a:defRPr sz="1005"/>
            </a:lvl4pPr>
            <a:lvl5pPr marL="1828800" indent="0">
              <a:buNone/>
              <a:defRPr sz="1005"/>
            </a:lvl5pPr>
            <a:lvl6pPr marL="2286000" indent="0">
              <a:buNone/>
              <a:defRPr sz="1005"/>
            </a:lvl6pPr>
            <a:lvl7pPr marL="2743835" indent="0">
              <a:buNone/>
              <a:defRPr sz="1005"/>
            </a:lvl7pPr>
            <a:lvl8pPr marL="3200400" indent="0">
              <a:buNone/>
              <a:defRPr sz="1005"/>
            </a:lvl8pPr>
            <a:lvl9pPr marL="3657600" indent="0">
              <a:buNone/>
              <a:defRPr sz="1005"/>
            </a:lvl9pPr>
          </a:lstStyle>
          <a:p>
            <a:pPr lvl="0" fontAlgn="base"/>
            <a:r>
              <a:rPr lang="zh-CN" altLang="en-US" sz="160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68" y="457245"/>
            <a:ext cx="3933005" cy="1600358"/>
          </a:xfrm>
        </p:spPr>
        <p:txBody>
          <a:bodyPr anchor="b"/>
          <a:lstStyle>
            <a:lvl1pPr>
              <a:defRPr sz="3205"/>
            </a:lvl1pPr>
          </a:lstStyle>
          <a:p>
            <a:pPr fontAlgn="base"/>
            <a:r>
              <a:rPr lang="zh-CN" altLang="en-US" sz="3205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032" y="987523"/>
            <a:ext cx="6172575" cy="4874107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5"/>
            </a:lvl1pPr>
            <a:lvl2pPr marL="456565" indent="0">
              <a:buNone/>
              <a:defRPr sz="2800"/>
            </a:lvl2pPr>
            <a:lvl3pPr marL="915035" indent="0">
              <a:buNone/>
              <a:defRPr sz="2400"/>
            </a:lvl3pPr>
            <a:lvl4pPr marL="1371600" indent="0">
              <a:buNone/>
              <a:defRPr sz="1995"/>
            </a:lvl4pPr>
            <a:lvl5pPr marL="1828800" indent="0">
              <a:buNone/>
              <a:defRPr sz="1995"/>
            </a:lvl5pPr>
            <a:lvl6pPr marL="2286000" indent="0">
              <a:buNone/>
              <a:defRPr sz="1995"/>
            </a:lvl6pPr>
            <a:lvl7pPr marL="2743835" indent="0">
              <a:buNone/>
              <a:defRPr sz="1995"/>
            </a:lvl7pPr>
            <a:lvl8pPr marL="3200400" indent="0">
              <a:buNone/>
              <a:defRPr sz="1995"/>
            </a:lvl8pPr>
            <a:lvl9pPr marL="3657600" indent="0">
              <a:buNone/>
              <a:defRPr sz="1995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5" b="0" i="0" u="none" strike="noStrike" kern="1200" cap="none" spc="0" normalizeH="0" baseline="0" noProof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68" y="2057603"/>
            <a:ext cx="3933005" cy="3811965"/>
          </a:xfrm>
        </p:spPr>
        <p:txBody>
          <a:bodyPr/>
          <a:lstStyle>
            <a:lvl1pPr marL="0" indent="0">
              <a:buNone/>
              <a:defRPr sz="1605"/>
            </a:lvl1pPr>
            <a:lvl2pPr marL="456565" indent="0">
              <a:buNone/>
              <a:defRPr sz="1395"/>
            </a:lvl2pPr>
            <a:lvl3pPr marL="915035" indent="0">
              <a:buNone/>
              <a:defRPr sz="1200"/>
            </a:lvl3pPr>
            <a:lvl4pPr marL="1371600" indent="0">
              <a:buNone/>
              <a:defRPr sz="1005"/>
            </a:lvl4pPr>
            <a:lvl5pPr marL="1828800" indent="0">
              <a:buNone/>
              <a:defRPr sz="1005"/>
            </a:lvl5pPr>
            <a:lvl6pPr marL="2286000" indent="0">
              <a:buNone/>
              <a:defRPr sz="1005"/>
            </a:lvl6pPr>
            <a:lvl7pPr marL="2743835" indent="0">
              <a:buNone/>
              <a:defRPr sz="1005"/>
            </a:lvl7pPr>
            <a:lvl8pPr marL="3200400" indent="0">
              <a:buNone/>
              <a:defRPr sz="1005"/>
            </a:lvl8pPr>
            <a:lvl9pPr marL="3657600" indent="0">
              <a:buNone/>
              <a:defRPr sz="1005"/>
            </a:lvl9pPr>
          </a:lstStyle>
          <a:p>
            <a:pPr lvl="0" fontAlgn="base"/>
            <a:r>
              <a:rPr lang="zh-CN" altLang="en-US" sz="1605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en-US" altLang="zh-CN" dirty="0"/>
              <a:t>单击此处编辑母版文本样式</a:t>
            </a:r>
            <a:endParaRPr lang="en-US" altLang="zh-CN" dirty="0"/>
          </a:p>
          <a:p>
            <a:pPr lvl="1" indent="-285750"/>
            <a:r>
              <a:rPr lang="en-US" altLang="zh-CN" dirty="0"/>
              <a:t>第二级</a:t>
            </a:r>
            <a:endParaRPr lang="en-US" altLang="zh-CN" dirty="0"/>
          </a:p>
          <a:p>
            <a:pPr lvl="2" indent="-228600"/>
            <a:r>
              <a:rPr lang="en-US" altLang="zh-CN" dirty="0"/>
              <a:t>第三级</a:t>
            </a:r>
            <a:endParaRPr lang="en-US" altLang="zh-CN" dirty="0"/>
          </a:p>
          <a:p>
            <a:pPr lvl="3" indent="-228600"/>
            <a:r>
              <a:rPr lang="en-US" altLang="zh-CN" dirty="0"/>
              <a:t>第四级</a:t>
            </a:r>
            <a:endParaRPr lang="en-US" altLang="zh-CN" dirty="0"/>
          </a:p>
          <a:p>
            <a:pPr lvl="4" indent="-228600"/>
            <a:r>
              <a:rPr lang="en-US" altLang="zh-CN" dirty="0"/>
              <a:t>第五级</a:t>
            </a:r>
            <a:endParaRPr lang="en-US" altLang="zh-CN" dirty="0"/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1FC9F9-EC2B-4C4E-92AE-9D8B9FE667C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1" name="图片 3" descr="66-0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95000" y="63500"/>
            <a:ext cx="1249363" cy="10699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A6A6A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6A6A6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6A6A6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6A6A6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6A6A6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A6A6A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A6A6A6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A6A6A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900" kern="1200">
          <a:solidFill>
            <a:srgbClr val="A6A6A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900" kern="1200">
          <a:solidFill>
            <a:srgbClr val="A6A6A6"/>
          </a:solidFill>
          <a:latin typeface="+mn-lt"/>
          <a:ea typeface="+mn-ea"/>
          <a:cs typeface="+mn-cs"/>
        </a:defRPr>
      </a:lvl5pPr>
      <a:lvl6pPr marL="2515235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503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65175"/>
            <a:ext cx="9144000" cy="23876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995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BATJ</a:t>
            </a:r>
            <a:r>
              <a:rPr kumimoji="0" lang="zh-CN" altLang="en-US" sz="5995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面试专题</a:t>
            </a:r>
            <a:endParaRPr kumimoji="0" lang="zh-CN" altLang="en-US" sz="5995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098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1442720" y="3335655"/>
            <a:ext cx="9144000" cy="18430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456565" marR="0" lvl="1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伪共享问题及解决方法</a:t>
            </a:r>
            <a:endParaRPr kumimoji="0" lang="en-US" altLang="zh-CN" sz="199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6565" marR="0" lvl="1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99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6565" marR="0" lvl="1" indent="0" algn="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995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482600" y="104775"/>
            <a:ext cx="3820160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如何避免</a:t>
            </a:r>
            <a:r>
              <a:rPr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伪共享</a:t>
            </a:r>
            <a:r>
              <a:rPr lang="zh-CN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？</a:t>
            </a:r>
            <a:endParaRPr lang="zh-CN" sz="3575" strike="noStrike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0242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654050" y="1035685"/>
            <a:ext cx="989901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填充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Padding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80" y="2679700"/>
            <a:ext cx="9143365" cy="311721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54050" y="1680845"/>
            <a:ext cx="9899015" cy="645160"/>
          </a:xfrm>
          <a:prstGeom prst="rect">
            <a:avLst/>
          </a:prstGeom>
        </p:spPr>
        <p:txBody>
          <a:bodyPr wrap="square">
            <a:spAutoFit/>
          </a:bodyPr>
          <a:p>
            <a:pPr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直接用变量填充</a:t>
            </a: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482600" y="104775"/>
            <a:ext cx="3820160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如何避免</a:t>
            </a:r>
            <a:r>
              <a:rPr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伪共享</a:t>
            </a:r>
            <a:r>
              <a:rPr lang="zh-CN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？</a:t>
            </a:r>
            <a:endParaRPr lang="zh-CN" sz="3575" strike="noStrike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0242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654050" y="1035685"/>
            <a:ext cx="989901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填充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Padding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4050" y="1680845"/>
            <a:ext cx="9899015" cy="645160"/>
          </a:xfrm>
          <a:prstGeom prst="rect">
            <a:avLst/>
          </a:prstGeom>
        </p:spPr>
        <p:txBody>
          <a:bodyPr wrap="square">
            <a:spAutoFit/>
          </a:bodyPr>
          <a:p>
            <a:pPr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利用类成员继承关系填充</a:t>
            </a: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740" y="2532380"/>
            <a:ext cx="7208520" cy="37795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482600" y="104775"/>
            <a:ext cx="3820160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如何避免</a:t>
            </a:r>
            <a:r>
              <a:rPr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伪共享</a:t>
            </a:r>
            <a:r>
              <a:rPr lang="zh-CN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？</a:t>
            </a:r>
            <a:endParaRPr lang="zh-CN" sz="3575" strike="noStrike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0242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654050" y="1035685"/>
            <a:ext cx="989901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填充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Padding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4050" y="1680845"/>
            <a:ext cx="9899015" cy="645160"/>
          </a:xfrm>
          <a:prstGeom prst="rect">
            <a:avLst/>
          </a:prstGeom>
        </p:spPr>
        <p:txBody>
          <a:bodyPr wrap="square">
            <a:spAutoFit/>
          </a:bodyPr>
          <a:p>
            <a:pPr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利用数组</a:t>
            </a: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395" y="2561590"/>
            <a:ext cx="7875905" cy="31426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482600" y="104775"/>
            <a:ext cx="3820160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如何避免</a:t>
            </a:r>
            <a:r>
              <a:rPr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伪共享</a:t>
            </a:r>
            <a:r>
              <a:rPr lang="zh-CN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？</a:t>
            </a:r>
            <a:endParaRPr lang="zh-CN" sz="3575" strike="noStrike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0242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654050" y="1035685"/>
            <a:ext cx="989901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填充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Padding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4050" y="1680845"/>
            <a:ext cx="9899015" cy="645160"/>
          </a:xfrm>
          <a:prstGeom prst="rect">
            <a:avLst/>
          </a:prstGeom>
        </p:spPr>
        <p:txBody>
          <a:bodyPr wrap="square">
            <a:spAutoFit/>
          </a:bodyPr>
          <a:p>
            <a:pPr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利用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jdk 8 @Contended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注解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2778760"/>
            <a:ext cx="5889625" cy="29089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525" y="1301115"/>
            <a:ext cx="5615940" cy="39928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482600" y="104775"/>
            <a:ext cx="3067685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@Contended</a:t>
            </a:r>
            <a:endParaRPr sz="3575" strike="noStrike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0242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05" y="1308100"/>
            <a:ext cx="9293860" cy="10833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0" y="2676525"/>
            <a:ext cx="4274820" cy="3543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482600" y="104775"/>
            <a:ext cx="3365500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伪共享性能影响</a:t>
            </a:r>
            <a:endParaRPr lang="zh-CN" sz="3575" strike="noStrike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0242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290" y="1859280"/>
            <a:ext cx="6406515" cy="38601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5" name="TextBox 4"/>
          <p:cNvSpPr txBox="1"/>
          <p:nvPr/>
        </p:nvSpPr>
        <p:spPr>
          <a:xfrm>
            <a:off x="482600" y="104775"/>
            <a:ext cx="2001838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575" b="0" i="0" u="none" strike="noStrike" kern="1200" cap="none" spc="0" normalizeH="0" baseline="0" noProof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课程内容</a:t>
            </a:r>
            <a:endParaRPr kumimoji="0" lang="zh-CN" altLang="en-US" sz="3575" b="0" i="0" u="none" strike="noStrike" kern="1200" cap="none" spc="0" normalizeH="0" baseline="0" noProof="1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9218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5" name="标题 2"/>
          <p:cNvSpPr txBox="1">
            <a:spLocks noChangeArrowheads="1"/>
          </p:cNvSpPr>
          <p:nvPr/>
        </p:nvSpPr>
        <p:spPr bwMode="auto">
          <a:xfrm>
            <a:off x="1416050" y="1417638"/>
            <a:ext cx="9037638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857250" indent="-8572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857250" marR="0" lvl="0" indent="-8572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Flase Sharing(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伪共享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)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+mn-ea"/>
              </a:rPr>
              <a:t>介绍</a:t>
            </a:r>
            <a:endParaRPr kumimoji="0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  <a:sym typeface="+mn-ea"/>
            </a:endParaRPr>
          </a:p>
        </p:txBody>
      </p:sp>
      <p:sp>
        <p:nvSpPr>
          <p:cNvPr id="5126" name="标题 2"/>
          <p:cNvSpPr txBox="1">
            <a:spLocks noChangeArrowheads="1"/>
          </p:cNvSpPr>
          <p:nvPr/>
        </p:nvSpPr>
        <p:spPr bwMode="auto">
          <a:xfrm>
            <a:off x="1416050" y="2682875"/>
            <a:ext cx="9037638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857250" indent="-8572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857250" marR="0" lvl="0" indent="-8572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36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sym typeface="+mn-ea"/>
              </a:rPr>
              <a:t>Flase Sharing</a:t>
            </a:r>
            <a:r>
              <a:rPr lang="zh-CN" altLang="en-US" sz="36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sym typeface="+mn-ea"/>
              </a:rPr>
              <a:t>的解决</a:t>
            </a:r>
            <a:endParaRPr kumimoji="0" lang="zh-CN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482600" y="104775"/>
            <a:ext cx="3820160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3575" b="0" i="0" u="none" strike="noStrike" kern="1200" cap="none" spc="0" normalizeH="0" baseline="0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计算机存储层次图</a:t>
            </a:r>
            <a:endParaRPr kumimoji="0" lang="zh-CN" sz="3575" b="0" i="0" u="none" strike="noStrike" kern="1200" cap="none" spc="0" normalizeH="0" baseline="0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0242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780" y="1238885"/>
            <a:ext cx="4562475" cy="43802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250" y="1551305"/>
            <a:ext cx="3614420" cy="40684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482600" y="104775"/>
            <a:ext cx="2560955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CPU Cache</a:t>
            </a:r>
            <a:endParaRPr kumimoji="0" lang="en-US" sz="3575" b="0" i="0" u="none" strike="noStrike" kern="1200" cap="none" spc="0" normalizeH="0" baseline="0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0242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654050" y="1035685"/>
            <a:ext cx="989901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CPU Cache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650" y="2091690"/>
            <a:ext cx="5631180" cy="2933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482600" y="104775"/>
            <a:ext cx="3587750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CPU Cache Line</a:t>
            </a:r>
            <a:endParaRPr kumimoji="0" lang="en-US" sz="3575" b="0" i="0" u="none" strike="noStrike" kern="1200" cap="none" spc="0" normalizeH="0" baseline="0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0242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654050" y="1035685"/>
            <a:ext cx="10384155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Cache Line可以理解为CPU Cache中的最小缓存单位。其大小是以突发读发写周期的大小为基础的。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noProof="0" dirty="0">
                <a:ln>
                  <a:noFill/>
                </a:ln>
                <a:effectLst/>
                <a:uLnTx/>
                <a:uFillTx/>
                <a:latin typeface="+mn-ea"/>
                <a:sym typeface="+mn-ea"/>
              </a:rPr>
              <a:t>Cache Line</a:t>
            </a:r>
            <a:r>
              <a:rPr lang="en-US" sz="2400" noProof="0" dirty="0">
                <a:ln>
                  <a:noFill/>
                </a:ln>
                <a:effectLst/>
                <a:uLnTx/>
                <a:uFillTx/>
                <a:latin typeface="+mn-ea"/>
                <a:sym typeface="+mn-ea"/>
              </a:rPr>
              <a:t>依据架构不同有不同大小，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目前主流的CPU Cache的Cache Line大小都是64Bytes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2400" noProof="0" dirty="0">
                <a:ln>
                  <a:noFill/>
                </a:ln>
                <a:effectLst/>
                <a:uLnTx/>
                <a:uFillTx/>
                <a:latin typeface="+mn-ea"/>
                <a:sym typeface="+mn-ea"/>
              </a:rPr>
              <a:t>CPU缓存从内存取数据时以缓存行为单位进行，每一次都取需要读取数据所在的整个缓存行，即使相邻的数据没有被用到也会被缓存到CPU缓存中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482600" y="104775"/>
            <a:ext cx="3777615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Cache一致性协议</a:t>
            </a:r>
            <a:endParaRPr lang="en-US" sz="3575" strike="noStrike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0242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654050" y="1035685"/>
            <a:ext cx="10384155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在单核CPU情况下，可以确保缓存到CPU缓存中的数据永远是“干净”的，因为不会有其他CPU去更改内存中的数据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在多核CPU下，情况就变得更加复杂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marL="914400" marR="0" lvl="2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每个CPU都有自己的私有缓存（可能共享L3缓存），当一个CPU1对Cache中缓存数据进行操作时，如果CPU2在此之前更改了该数据，则CPU1中的数据就不再是“干净”的，即应该是失效数据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缓存一致性就是为了保证多CPU之间的缓存一致。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482600" y="104775"/>
            <a:ext cx="3777615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Cache一致性协议</a:t>
            </a:r>
            <a:endParaRPr lang="en-US" sz="3575" strike="noStrike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0242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223520" y="1035685"/>
            <a:ext cx="6556375" cy="4892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MESI协议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被广泛用于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处理缓存一致性，所谓MESI即是指CPU缓存的四种状态：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marL="914400" marR="0" lvl="2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M（修改，Modified）：本地处理器已经修改缓存行，即是脏行，它的内容与内存中的内容不一样，并且此 cache 只有本地一个拷贝(专有)；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marL="914400" marR="0" lvl="2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E（专有，Exclusive）：缓存行内容和内存中的一样，而且其它处理器都没有这行数据；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marL="914400" marR="0" lvl="2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S（共享，Shared）：缓存行内容和内存中的一样, 有可能其它处理器也存在此缓存行的拷贝；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marL="914400" marR="0" lvl="2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I（无效，Invalid）：缓存行失效, 不能使用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165" y="1715135"/>
            <a:ext cx="4371975" cy="31915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19315" y="5033010"/>
            <a:ext cx="46634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例如： CPU1对一个缓存行执行了写入操作，则此操作会导致其他CPU的该缓存行进入Invalid无效状态，CPU需要使用该缓存行的时候需要从内存中重新读取 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482600" y="104775"/>
            <a:ext cx="1546860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3575" strike="noStrike" noProof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伪共享</a:t>
            </a:r>
            <a:endParaRPr sz="3575" strike="noStrike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0242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654050" y="1035685"/>
            <a:ext cx="9899015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缓存系统中</a:t>
            </a: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数据</a:t>
            </a: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是以缓存行（cache line）为单位存储的，当多线程修改互相独立的变量时，如果这些变量共享同一个缓存行，就会无意中影响彼此的性能，这就是伪共享。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  <a:p>
            <a:pPr marL="914400" marR="0" lvl="2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伪共享描述成无声的性能杀手，因为从代码中很难看清楚是否会出现伪共享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  <a:sym typeface="+mn-ea"/>
              </a:rPr>
              <a:t>- </a:t>
            </a:r>
            <a:r>
              <a:rPr sz="2400" noProof="0" dirty="0">
                <a:ln>
                  <a:noFill/>
                </a:ln>
                <a:effectLst/>
                <a:uLnTx/>
                <a:uFillTx/>
                <a:latin typeface="+mn-ea"/>
                <a:sym typeface="+mn-ea"/>
              </a:rPr>
              <a:t>相当于“性能刺客”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482600" y="104775"/>
            <a:ext cx="2456180" cy="641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900">
                <a:solidFill>
                  <a:srgbClr val="A6A6A6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3575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伪共享示例</a:t>
            </a:r>
            <a:endParaRPr kumimoji="0" lang="zh-CN" sz="3575" b="0" i="0" u="none" strike="noStrike" kern="1200" cap="none" spc="0" normalizeH="0" baseline="0" noProof="1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10242" name="图片 1" descr="QQ图片201807121413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" y="19050"/>
            <a:ext cx="393700" cy="812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57505" y="920750"/>
            <a:ext cx="7446645" cy="5200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noProof="0" dirty="0">
                <a:ln>
                  <a:noFill/>
                </a:ln>
                <a:effectLst/>
                <a:uLnTx/>
                <a:uFillTx/>
                <a:latin typeface="+mn-ea"/>
              </a:rPr>
              <a:t>数据X、Y、Z被加载到同一Cache Line中</a:t>
            </a:r>
            <a:endParaRPr lang="en-US" sz="2400" noProof="0" dirty="0">
              <a:ln>
                <a:noFill/>
              </a:ln>
              <a:effectLst/>
              <a:uLnTx/>
              <a:uFillTx/>
              <a:latin typeface="+mn-ea"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US" sz="2000" noProof="0" dirty="0">
                <a:ln>
                  <a:noFill/>
                </a:ln>
                <a:effectLst/>
                <a:uLnTx/>
                <a:uFillTx/>
                <a:latin typeface="+mn-ea"/>
              </a:rPr>
              <a:t>线程A在Core1修改X</a:t>
            </a:r>
            <a:endParaRPr lang="en-US" sz="2000" noProof="0" dirty="0">
              <a:ln>
                <a:noFill/>
              </a:ln>
              <a:effectLst/>
              <a:uLnTx/>
              <a:uFillTx/>
              <a:latin typeface="+mn-ea"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US" sz="2000" noProof="0" dirty="0">
                <a:ln>
                  <a:noFill/>
                </a:ln>
                <a:effectLst/>
                <a:uLnTx/>
                <a:uFillTx/>
                <a:latin typeface="+mn-ea"/>
              </a:rPr>
              <a:t>线程B在Core2上修改Y</a:t>
            </a:r>
            <a:endParaRPr lang="en-US" sz="2000" noProof="0" dirty="0">
              <a:ln>
                <a:noFill/>
              </a:ln>
              <a:effectLst/>
              <a:uLnTx/>
              <a:uFillTx/>
              <a:latin typeface="+mn-ea"/>
            </a:endParaRPr>
          </a:p>
          <a:p>
            <a:pPr lvl="1">
              <a:buFont typeface="Wingdings" panose="05000000000000000000" charset="0"/>
            </a:pPr>
            <a:endParaRPr lang="en-US" sz="2400" noProof="0" dirty="0">
              <a:ln>
                <a:noFill/>
              </a:ln>
              <a:effectLst/>
              <a:uLnTx/>
              <a:uFillTx/>
              <a:latin typeface="+mn-ea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noProof="0" dirty="0">
                <a:ln>
                  <a:noFill/>
                </a:ln>
                <a:effectLst/>
                <a:uLnTx/>
                <a:uFillTx/>
                <a:latin typeface="+mn-ea"/>
              </a:rPr>
              <a:t>根据MESI</a:t>
            </a:r>
            <a:r>
              <a:rPr lang="zh-CN" altLang="en-US" sz="2400" noProof="0" dirty="0">
                <a:ln>
                  <a:noFill/>
                </a:ln>
                <a:effectLst/>
                <a:uLnTx/>
                <a:uFillTx/>
                <a:latin typeface="+mn-ea"/>
              </a:rPr>
              <a:t>协议</a:t>
            </a:r>
            <a:endParaRPr lang="zh-CN" altLang="en-US" sz="2400" noProof="0" dirty="0">
              <a:ln>
                <a:noFill/>
              </a:ln>
              <a:effectLst/>
              <a:uLnTx/>
              <a:uFillTx/>
              <a:latin typeface="+mn-ea"/>
            </a:endParaRPr>
          </a:p>
          <a:p>
            <a:pPr marL="800100" lvl="1" indent="-342900" algn="l">
              <a:buFont typeface="Wingdings" panose="05000000000000000000" charset="0"/>
              <a:buChar char="Ø"/>
            </a:pPr>
            <a:r>
              <a:rPr lang="en-US" sz="2000" noProof="0" dirty="0">
                <a:ln>
                  <a:noFill/>
                </a:ln>
                <a:effectLst/>
                <a:uLnTx/>
                <a:uFillTx/>
                <a:latin typeface="+mn-ea"/>
              </a:rPr>
              <a:t>假设是Core1是第一个发起操作的CPU核，Core1上的L1 Cache Line由S（共享）状态变成M（修改，脏数据）状态，然后告知其他的CPU核，</a:t>
            </a: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latin typeface="+mn-ea"/>
              </a:rPr>
              <a:t>即</a:t>
            </a:r>
            <a:r>
              <a:rPr lang="en-US" sz="2000" noProof="0" dirty="0">
                <a:ln>
                  <a:noFill/>
                </a:ln>
                <a:effectLst/>
                <a:uLnTx/>
                <a:uFillTx/>
                <a:latin typeface="+mn-ea"/>
              </a:rPr>
              <a:t>Core2，引用同一地址的Cache Line已经无效了</a:t>
            </a:r>
            <a:endParaRPr lang="en-US" sz="2000" noProof="0" dirty="0">
              <a:ln>
                <a:noFill/>
              </a:ln>
              <a:effectLst/>
              <a:uLnTx/>
              <a:uFillTx/>
              <a:latin typeface="+mn-ea"/>
            </a:endParaRPr>
          </a:p>
          <a:p>
            <a:pPr marL="800100" lvl="1" indent="-342900" algn="l">
              <a:buFont typeface="Wingdings" panose="05000000000000000000" charset="0"/>
              <a:buChar char="Ø"/>
            </a:pPr>
            <a:r>
              <a:rPr lang="en-US" sz="2000" noProof="0" dirty="0">
                <a:ln>
                  <a:noFill/>
                </a:ln>
                <a:effectLst/>
                <a:uLnTx/>
                <a:uFillTx/>
                <a:latin typeface="+mn-ea"/>
              </a:rPr>
              <a:t>当Core2发起写操作时，首先导致Core1将X写回主存，Cache Line状态由M变为I（无效），而后才是Core2从主存重新读取该地址内容，Cache Line状态由I变成E（独占），最后进行修改Y操作， Cache Line从E变成M</a:t>
            </a:r>
            <a:endParaRPr lang="en-US" sz="2000" noProof="0" dirty="0">
              <a:ln>
                <a:noFill/>
              </a:ln>
              <a:effectLst/>
              <a:uLnTx/>
              <a:uFillTx/>
              <a:latin typeface="+mn-ea"/>
            </a:endParaRPr>
          </a:p>
          <a:p>
            <a:pPr marL="800100" lvl="1" indent="-342900" algn="l">
              <a:buFont typeface="Wingdings" panose="05000000000000000000" charset="0"/>
              <a:buChar char="Ø"/>
            </a:pPr>
            <a:r>
              <a:rPr lang="en-US" sz="2000" noProof="0" dirty="0">
                <a:ln>
                  <a:noFill/>
                </a:ln>
                <a:effectLst/>
                <a:uLnTx/>
                <a:uFillTx/>
                <a:latin typeface="+mn-ea"/>
              </a:rPr>
              <a:t>可见多个线程操作在同一Cache Line上的不同数据，相互竞争同一Cache Line，导致缓存行</a:t>
            </a: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latin typeface="+mn-ea"/>
              </a:rPr>
              <a:t>频繁</a:t>
            </a:r>
            <a:r>
              <a:rPr lang="en-US" sz="2000" noProof="0" dirty="0">
                <a:ln>
                  <a:noFill/>
                </a:ln>
                <a:effectLst/>
                <a:uLnTx/>
                <a:uFillTx/>
                <a:latin typeface="+mn-ea"/>
              </a:rPr>
              <a:t>失效</a:t>
            </a: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latin typeface="+mn-ea"/>
              </a:rPr>
              <a:t>，严重影响了程序性能</a:t>
            </a:r>
            <a:endParaRPr lang="zh-CN" altLang="en-US" sz="2000" noProof="0" dirty="0">
              <a:ln>
                <a:noFill/>
              </a:ln>
              <a:effectLst/>
              <a:uLnTx/>
              <a:uFillTx/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150" y="920750"/>
            <a:ext cx="4411980" cy="46710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1393</Words>
  <Application>WPS 演示</Application>
  <PresentationFormat>宽屏</PresentationFormat>
  <Paragraphs>87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微软雅黑</vt:lpstr>
      <vt:lpstr>思源黑体 CN Medium</vt:lpstr>
      <vt:lpstr>思源黑体 CN Normal</vt:lpstr>
      <vt:lpstr>Wingdings</vt:lpstr>
      <vt:lpstr>Arial Unicode MS</vt:lpstr>
      <vt:lpstr>黑体</vt:lpstr>
      <vt:lpstr>Office 主题</vt:lpstr>
      <vt:lpstr>BATJ面试专题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rogerjsliu(刘骏嵩)</dc:creator>
  <cp:lastModifiedBy>xiaoz</cp:lastModifiedBy>
  <cp:revision>575</cp:revision>
  <cp:lastPrinted>2016-12-15T14:51:00Z</cp:lastPrinted>
  <dcterms:created xsi:type="dcterms:W3CDTF">2014-12-23T12:00:00Z</dcterms:created>
  <dcterms:modified xsi:type="dcterms:W3CDTF">2019-01-19T22:06:26Z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