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71" r:id="rId3"/>
    <p:sldId id="433" r:id="rId4"/>
    <p:sldId id="524" r:id="rId5"/>
    <p:sldId id="486" r:id="rId7"/>
    <p:sldId id="525" r:id="rId8"/>
    <p:sldId id="526" r:id="rId9"/>
    <p:sldId id="527" r:id="rId10"/>
    <p:sldId id="528" r:id="rId11"/>
    <p:sldId id="529" r:id="rId12"/>
    <p:sldId id="530" r:id="rId13"/>
    <p:sldId id="532" r:id="rId14"/>
    <p:sldId id="533" r:id="rId15"/>
    <p:sldId id="534" r:id="rId1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EE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6196"/>
    <p:restoredTop sz="94660"/>
  </p:normalViewPr>
  <p:slideViewPr>
    <p:cSldViewPr showGuides="1">
      <p:cViewPr varScale="1">
        <p:scale>
          <a:sx n="74" d="100"/>
          <a:sy n="74" d="100"/>
        </p:scale>
        <p:origin x="120" y="72"/>
      </p:cViewPr>
      <p:guideLst>
        <p:guide orient="horz" pos="22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7E3BCFC-9839-4D25-9582-53737FCB06D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/>
            <a:r>
              <a:rPr lang="zh-CN" altLang="en-US" sz="599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标题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330450" y="500063"/>
            <a:ext cx="893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Medium"/>
                <a:ea typeface="思源黑体 CN Medium"/>
                <a:cs typeface="思源黑体 CN Medium"/>
                <a:sym typeface="+mn-ea"/>
              </a:rPr>
              <a:t>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Medium"/>
              <a:ea typeface="思源黑体 CN Medium"/>
              <a:cs typeface="思源黑体 CN Medium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分布式系统有哪些特点？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如何保证保证的高可用、高性能、高扩展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95538" y="243363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1774825" y="3297238"/>
            <a:ext cx="361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分布式系统技术难点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95538" y="340518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8" name="图片 1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7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93925" y="603250"/>
            <a:ext cx="201613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901825" y="12319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1850" y="6419850"/>
            <a:ext cx="23050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47F2FF-8AB0-4C18-8111-4BC181B7F39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 fontAlgn="base"/>
            <a:r>
              <a:rPr lang="zh-CN" altLang="en-US" sz="3205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99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99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5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 indent="-285750"/>
            <a:r>
              <a:rPr lang="en-US" altLang="zh-CN" dirty="0"/>
              <a:t>第二级</a:t>
            </a:r>
            <a:endParaRPr lang="en-US" altLang="zh-CN" dirty="0"/>
          </a:p>
          <a:p>
            <a:pPr lvl="2" indent="-228600"/>
            <a:r>
              <a:rPr lang="en-US" altLang="zh-CN" dirty="0"/>
              <a:t>第三级</a:t>
            </a:r>
            <a:endParaRPr lang="en-US" altLang="zh-CN" dirty="0"/>
          </a:p>
          <a:p>
            <a:pPr lvl="3" indent="-228600"/>
            <a:r>
              <a:rPr lang="en-US" altLang="zh-CN" dirty="0"/>
              <a:t>第四级</a:t>
            </a:r>
            <a:endParaRPr lang="en-US" altLang="zh-CN" dirty="0"/>
          </a:p>
          <a:p>
            <a:pPr lvl="4" indent="-228600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3" descr="66-0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00" y="63500"/>
            <a:ext cx="1249363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A6A6A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A6A6A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A6A6A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A6A6A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rgbClr val="A6A6A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rgbClr val="A6A6A6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65175"/>
            <a:ext cx="9144000" cy="2387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99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BATJ</a:t>
            </a:r>
            <a:r>
              <a:rPr kumimoji="0" lang="zh-CN" altLang="en-US" sz="599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面试专题</a:t>
            </a:r>
            <a:endParaRPr kumimoji="0" lang="zh-CN" altLang="en-US" sz="599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442720" y="3335655"/>
            <a:ext cx="9144000" cy="1843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6565" marR="0" lvl="1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LongAdder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原理解析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6565" marR="0" lvl="1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99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6565" marR="0" lvl="1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99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140"/>
            <a:ext cx="349504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Stripped64 Cell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85" y="1518920"/>
            <a:ext cx="5236845" cy="29692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140"/>
            <a:ext cx="260858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LongAdder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85" y="1134110"/>
            <a:ext cx="4838700" cy="1783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0" y="3573145"/>
            <a:ext cx="6248400" cy="23698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52185" y="3304540"/>
            <a:ext cx="502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把</a:t>
            </a:r>
            <a:r>
              <a:rPr lang="en-US" altLang="zh-CN">
                <a:solidFill>
                  <a:srgbClr val="FF0000"/>
                </a:solidFill>
              </a:rPr>
              <a:t>base</a:t>
            </a:r>
            <a:r>
              <a:rPr lang="zh-CN" altLang="en-US">
                <a:solidFill>
                  <a:srgbClr val="FF0000"/>
                </a:solidFill>
              </a:rPr>
              <a:t>和所有</a:t>
            </a:r>
            <a:r>
              <a:rPr lang="en-US" altLang="zh-CN">
                <a:solidFill>
                  <a:srgbClr val="FF0000"/>
                </a:solidFill>
              </a:rPr>
              <a:t>cells</a:t>
            </a:r>
            <a:r>
              <a:rPr lang="zh-CN" altLang="en-US">
                <a:solidFill>
                  <a:srgbClr val="FF0000"/>
                </a:solidFill>
              </a:rPr>
              <a:t>里面的数据相加为最终值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140"/>
            <a:ext cx="260858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LongAdder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17245" y="4042410"/>
            <a:ext cx="1055687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>
                <a:solidFill>
                  <a:srgbClr val="FF0000"/>
                </a:solidFill>
              </a:rPr>
              <a:t>如果Cells表为空，尝试用CAS更新base字段，成功则退出；</a:t>
            </a:r>
            <a:endParaRPr>
              <a:solidFill>
                <a:srgbClr val="FF0000"/>
              </a:solidFill>
            </a:endParaRPr>
          </a:p>
          <a:p>
            <a:pPr marL="457200" lvl="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>
                <a:solidFill>
                  <a:srgbClr val="FF0000"/>
                </a:solidFill>
              </a:rPr>
              <a:t>如果Cells表为空，CAS更新base字段失败，出现竞争，uncontended为true，调用longAccumulate；</a:t>
            </a:r>
            <a:endParaRPr>
              <a:solidFill>
                <a:srgbClr val="FF0000"/>
              </a:solidFill>
            </a:endParaRPr>
          </a:p>
          <a:p>
            <a:pPr marL="457200" lvl="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>
                <a:solidFill>
                  <a:srgbClr val="FF0000"/>
                </a:solidFill>
              </a:rPr>
              <a:t>如果Cells表非空，但当前线程映射的槽为空，uncontended为true，调用longAccumulate；</a:t>
            </a:r>
            <a:endParaRPr>
              <a:solidFill>
                <a:srgbClr val="FF0000"/>
              </a:solidFill>
            </a:endParaRPr>
          </a:p>
          <a:p>
            <a:pPr marL="457200" lvl="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>
                <a:solidFill>
                  <a:srgbClr val="FF0000"/>
                </a:solidFill>
              </a:rPr>
              <a:t>如果Cells表非空，且前线程映射的槽非空，CAS更新Cell的值，成功则返回，否则，uncontended设为false，调用longAccumulate。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40" y="1440180"/>
            <a:ext cx="6888480" cy="2232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140"/>
            <a:ext cx="269049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Stripped64 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17245" y="4042410"/>
            <a:ext cx="10556875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>
                <a:solidFill>
                  <a:srgbClr val="FF0000"/>
                </a:solidFill>
              </a:rPr>
              <a:t>如果Cells表为空，尝试获取锁之后初始化表</a:t>
            </a:r>
            <a:r>
              <a:rPr lang="zh-CN">
                <a:solidFill>
                  <a:srgbClr val="FF0000"/>
                </a:solidFill>
              </a:rPr>
              <a:t>（初始大小为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>
                <a:solidFill>
                  <a:srgbClr val="FF0000"/>
                </a:solidFill>
              </a:rPr>
              <a:t>；</a:t>
            </a:r>
            <a:endParaRPr>
              <a:solidFill>
                <a:srgbClr val="FF0000"/>
              </a:solidFill>
            </a:endParaRPr>
          </a:p>
          <a:p>
            <a:pPr marL="457200" lvl="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>
                <a:solidFill>
                  <a:srgbClr val="FF0000"/>
                </a:solidFill>
              </a:rPr>
              <a:t>如果Cells表非空，</a:t>
            </a:r>
            <a:r>
              <a:rPr lang="zh-CN">
                <a:solidFill>
                  <a:srgbClr val="FF0000"/>
                </a:solidFill>
                <a:sym typeface="+mn-ea"/>
              </a:rPr>
              <a:t>对应的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Cell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为空，</a:t>
            </a:r>
            <a:r>
              <a:rPr>
                <a:solidFill>
                  <a:srgbClr val="FF0000"/>
                </a:solidFill>
              </a:rPr>
              <a:t>自旋锁未被占用</a:t>
            </a:r>
            <a:r>
              <a:rPr lang="zh-CN">
                <a:solidFill>
                  <a:srgbClr val="FF0000"/>
                </a:solidFill>
              </a:rPr>
              <a:t>，</a:t>
            </a:r>
            <a:r>
              <a:rPr>
                <a:solidFill>
                  <a:srgbClr val="FF0000"/>
                </a:solidFill>
              </a:rPr>
              <a:t>尝试获取锁</a:t>
            </a:r>
            <a:r>
              <a:rPr lang="zh-CN">
                <a:solidFill>
                  <a:srgbClr val="FF0000"/>
                </a:solidFill>
              </a:rPr>
              <a:t>，添加新的Cell；</a:t>
            </a:r>
            <a:endParaRPr lang="zh-CN">
              <a:solidFill>
                <a:srgbClr val="FF0000"/>
              </a:solidFill>
            </a:endParaRPr>
          </a:p>
          <a:p>
            <a:pPr marL="457200" lvl="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>
                <a:solidFill>
                  <a:srgbClr val="FF0000"/>
                </a:solidFill>
                <a:sym typeface="+mn-ea"/>
              </a:rPr>
              <a:t>如果Cells表非空，</a:t>
            </a:r>
            <a:r>
              <a:rPr lang="zh-CN">
                <a:solidFill>
                  <a:srgbClr val="FF0000"/>
                </a:solidFill>
                <a:sym typeface="+mn-ea"/>
              </a:rPr>
              <a:t>找到线程对应的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Cell</a:t>
            </a:r>
            <a:r>
              <a:rPr>
                <a:solidFill>
                  <a:srgbClr val="FF0000"/>
                </a:solidFill>
                <a:sym typeface="+mn-ea"/>
              </a:rPr>
              <a:t>，尝试</a:t>
            </a:r>
            <a:r>
              <a:rPr lang="zh-CN">
                <a:solidFill>
                  <a:srgbClr val="FF0000"/>
                </a:solidFill>
                <a:sym typeface="+mn-ea"/>
              </a:rPr>
              <a:t>通过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CAS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更新该值；</a:t>
            </a:r>
            <a:endParaRPr lang="zh-CN">
              <a:solidFill>
                <a:srgbClr val="FF0000"/>
              </a:solidFill>
            </a:endParaRPr>
          </a:p>
          <a:p>
            <a:pPr marL="457200" lvl="0" indent="-4572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>
                <a:solidFill>
                  <a:srgbClr val="FF0000"/>
                </a:solidFill>
              </a:rPr>
              <a:t>如果Cells表非空，</a:t>
            </a:r>
            <a:r>
              <a:rPr lang="zh-CN">
                <a:solidFill>
                  <a:srgbClr val="FF0000"/>
                </a:solidFill>
              </a:rPr>
              <a:t>线程对应的</a:t>
            </a:r>
            <a:r>
              <a:rPr lang="en-US" altLang="zh-CN">
                <a:solidFill>
                  <a:srgbClr val="FF0000"/>
                </a:solidFill>
              </a:rPr>
              <a:t>Cell CAS</a:t>
            </a:r>
            <a:r>
              <a:rPr lang="zh-CN" altLang="en-US">
                <a:solidFill>
                  <a:srgbClr val="FF0000"/>
                </a:solidFill>
              </a:rPr>
              <a:t>更新失败，</a:t>
            </a:r>
            <a:r>
              <a:rPr>
                <a:solidFill>
                  <a:srgbClr val="FF0000"/>
                </a:solidFill>
              </a:rPr>
              <a:t>说明存在竞争，尝试获取自旋锁之后扩容</a:t>
            </a:r>
            <a:r>
              <a:rPr lang="zh-CN">
                <a:solidFill>
                  <a:srgbClr val="FF0000"/>
                </a:solidFill>
              </a:rPr>
              <a:t>后再试</a:t>
            </a:r>
            <a:endParaRPr lang="zh-CN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60" y="1474470"/>
            <a:ext cx="4968240" cy="16535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03210" y="2117090"/>
            <a:ext cx="3154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>
                <a:solidFill>
                  <a:srgbClr val="FF0000"/>
                </a:solidFill>
                <a:sym typeface="+mn-ea"/>
              </a:rPr>
              <a:t>扩容时是否可同时并发读写？</a:t>
            </a:r>
            <a:endParaRPr 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TextBox 4"/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课程内容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9218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标题 2"/>
          <p:cNvSpPr txBox="1">
            <a:spLocks noChangeArrowheads="1"/>
          </p:cNvSpPr>
          <p:nvPr/>
        </p:nvSpPr>
        <p:spPr bwMode="auto">
          <a:xfrm>
            <a:off x="1416050" y="1417638"/>
            <a:ext cx="903763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57250" indent="-857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LongAdder</a:t>
            </a:r>
            <a:r>
              <a:rPr kumimoji="0" 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介绍</a:t>
            </a:r>
            <a:endParaRPr kumimoji="0" 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5126" name="标题 2"/>
          <p:cNvSpPr txBox="1">
            <a:spLocks noChangeArrowheads="1"/>
          </p:cNvSpPr>
          <p:nvPr/>
        </p:nvSpPr>
        <p:spPr bwMode="auto">
          <a:xfrm>
            <a:off x="1416050" y="2682875"/>
            <a:ext cx="9037638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57250" indent="-857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LongAdder</a:t>
            </a:r>
            <a:r>
              <a:rPr lang="zh-CN" sz="36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实现原理介绍</a:t>
            </a:r>
            <a:endParaRPr kumimoji="0" 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382016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高性能并发计数器</a:t>
            </a:r>
            <a:endParaRPr lang="zh-CN" alt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文本框 2"/>
          <p:cNvSpPr txBox="1"/>
          <p:nvPr/>
        </p:nvSpPr>
        <p:spPr>
          <a:xfrm>
            <a:off x="616585" y="973455"/>
            <a:ext cx="10541000" cy="1660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J</a:t>
            </a:r>
            <a:r>
              <a:rPr sz="2400" dirty="0">
                <a:latin typeface="Arial" panose="020B0604020202020204" pitchFamily="34" charset="0"/>
                <a:sym typeface="Arial" panose="020B0604020202020204" pitchFamily="34" charset="0"/>
              </a:rPr>
              <a:t>ava8新增</a:t>
            </a:r>
            <a:r>
              <a:rPr 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了高性能并发计数器，包括</a:t>
            </a:r>
            <a:r>
              <a:rPr sz="2400" dirty="0">
                <a:latin typeface="Arial" panose="020B0604020202020204" pitchFamily="34" charset="0"/>
                <a:sym typeface="Arial" panose="020B0604020202020204" pitchFamily="34" charset="0"/>
              </a:rPr>
              <a:t>5个类分别是Striped64，LongAdder，LongAccumulator，DoubleAdder，DoubleAccumulator</a:t>
            </a:r>
            <a:endParaRPr lang="en-US" altLang="zh-CN" sz="22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endParaRPr lang="en-US" altLang="zh-CN" sz="16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endParaRPr lang="zh-CN" altLang="en-US" sz="18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32000"/>
            <a:ext cx="8648700" cy="3421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733298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LongAdder/LongAccumulator</a:t>
            </a:r>
            <a:endParaRPr lang="zh-CN" alt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50" y="2520315"/>
            <a:ext cx="3413760" cy="2811780"/>
          </a:xfrm>
          <a:prstGeom prst="rect">
            <a:avLst/>
          </a:prstGeom>
        </p:spPr>
      </p:pic>
      <p:sp>
        <p:nvSpPr>
          <p:cNvPr id="18436" name="文本框 2"/>
          <p:cNvSpPr txBox="1"/>
          <p:nvPr/>
        </p:nvSpPr>
        <p:spPr>
          <a:xfrm>
            <a:off x="616268" y="973455"/>
            <a:ext cx="9555162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sz="2400" dirty="0">
                <a:latin typeface="Arial" panose="020B0604020202020204" pitchFamily="34" charset="0"/>
                <a:sym typeface="Arial" panose="020B0604020202020204" pitchFamily="34" charset="0"/>
              </a:rPr>
              <a:t>LongAdder/LongAccumulator类似于AtomicLong是原子性递增或者递减类</a:t>
            </a:r>
            <a:r>
              <a:rPr 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，但是具有更高的性能</a:t>
            </a:r>
            <a:endParaRPr lang="zh-CN" altLang="en-US" sz="18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91715"/>
            <a:ext cx="4749165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TextBox 4"/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课程内容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9218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标题 2"/>
          <p:cNvSpPr txBox="1">
            <a:spLocks noChangeArrowheads="1"/>
          </p:cNvSpPr>
          <p:nvPr/>
        </p:nvSpPr>
        <p:spPr bwMode="auto">
          <a:xfrm>
            <a:off x="1416050" y="1417638"/>
            <a:ext cx="903763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57250" indent="-857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LongAdder</a:t>
            </a:r>
            <a:r>
              <a:rPr kumimoji="0" 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介绍</a:t>
            </a:r>
            <a:endParaRPr kumimoji="0" 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5126" name="标题 2"/>
          <p:cNvSpPr txBox="1">
            <a:spLocks noChangeArrowheads="1"/>
          </p:cNvSpPr>
          <p:nvPr/>
        </p:nvSpPr>
        <p:spPr bwMode="auto">
          <a:xfrm>
            <a:off x="1416050" y="2682875"/>
            <a:ext cx="9037638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57250" indent="-857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LongAdder</a:t>
            </a:r>
            <a:r>
              <a:rPr lang="zh-CN" sz="36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实现原理介绍</a:t>
            </a:r>
            <a:endParaRPr kumimoji="0" 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140"/>
            <a:ext cx="418274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AtomicLong</a:t>
            </a:r>
            <a:r>
              <a:rPr lang="zh-CN" alt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的原理</a:t>
            </a:r>
            <a:endParaRPr lang="zh-CN" alt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55" y="998220"/>
            <a:ext cx="5486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140"/>
            <a:ext cx="397256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LongAdder</a:t>
            </a:r>
            <a:r>
              <a:rPr lang="zh-CN" alt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的原理</a:t>
            </a:r>
            <a:endParaRPr lang="zh-CN" alt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v2-dc04f11215c7661bd06942b1b021f15f_h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127125"/>
            <a:ext cx="5541010" cy="4109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140"/>
            <a:ext cx="349504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Stripped64 Cell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1934210" y="831850"/>
            <a:ext cx="2043430" cy="105664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Cell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" y="2258060"/>
            <a:ext cx="11620500" cy="4084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48480" y="916940"/>
            <a:ext cx="4831080" cy="7988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dirty="0">
                <a:solidFill>
                  <a:srgbClr val="FF0000"/>
                </a:solidFill>
                <a:sym typeface="Arial" panose="020B0604020202020204" pitchFamily="34" charset="0"/>
              </a:rPr>
              <a:t>类似于</a:t>
            </a:r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AtomicLong</a:t>
            </a:r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，利用</a:t>
            </a:r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CAS</a:t>
            </a:r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来更新变量</a:t>
            </a:r>
            <a:endParaRPr lang="zh-CN" altLang="en-US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@Contended</a:t>
            </a:r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避免</a:t>
            </a:r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value</a:t>
            </a:r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伪共享</a:t>
            </a:r>
            <a:endParaRPr lang="zh-CN" altLang="en-US" dirty="0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140"/>
            <a:ext cx="269049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Stripped64 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85" y="1424940"/>
            <a:ext cx="9726930" cy="40074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</Words>
  <Application>WPS 演示</Application>
  <PresentationFormat>宽屏</PresentationFormat>
  <Paragraphs>63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思源黑体 CN Medium</vt:lpstr>
      <vt:lpstr>思源黑体 CN Normal</vt:lpstr>
      <vt:lpstr>Arial Unicode MS</vt:lpstr>
      <vt:lpstr>黑体</vt:lpstr>
      <vt:lpstr>Office 主题</vt:lpstr>
      <vt:lpstr>BATJ面试专题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rogerjsliu(刘骏嵩)</dc:creator>
  <cp:lastModifiedBy>xiaoz</cp:lastModifiedBy>
  <cp:revision>637</cp:revision>
  <cp:lastPrinted>2016-12-15T14:51:00Z</cp:lastPrinted>
  <dcterms:created xsi:type="dcterms:W3CDTF">2014-12-23T12:00:00Z</dcterms:created>
  <dcterms:modified xsi:type="dcterms:W3CDTF">2019-01-27T01:15:03Z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