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71" r:id="rId3"/>
    <p:sldId id="433" r:id="rId4"/>
    <p:sldId id="522" r:id="rId5"/>
    <p:sldId id="486" r:id="rId7"/>
    <p:sldId id="513" r:id="rId8"/>
    <p:sldId id="514" r:id="rId9"/>
    <p:sldId id="516" r:id="rId10"/>
    <p:sldId id="515" r:id="rId11"/>
    <p:sldId id="518" r:id="rId12"/>
    <p:sldId id="519" r:id="rId13"/>
    <p:sldId id="517" r:id="rId14"/>
    <p:sldId id="520" r:id="rId15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96"/>
    <p:restoredTop sz="94660"/>
  </p:normalViewPr>
  <p:slideViewPr>
    <p:cSldViewPr showGuides="1">
      <p:cViewPr varScale="1">
        <p:scale>
          <a:sx n="74" d="100"/>
          <a:sy n="74" d="100"/>
        </p:scale>
        <p:origin x="120" y="72"/>
      </p:cViewPr>
      <p:guideLst>
        <p:guide orient="horz" pos="2250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E3BCFC-9839-4D25-9582-53737FCB06D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BATJ</a:t>
            </a:r>
            <a:r>
              <a:rPr kumimoji="0" lang="zh-CN" altLang="en-US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面试专题</a:t>
            </a:r>
            <a:endParaRPr kumimoji="0" lang="zh-CN" altLang="en-US" sz="599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3335655"/>
            <a:ext cx="9144000" cy="1843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6565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TCP</a:t>
            </a:r>
            <a:r>
              <a:rPr lang="zh-CN" altLang="en-US" sz="28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半包粘包问题</a:t>
            </a: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27482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基于分隔符的</a:t>
            </a:r>
            <a:r>
              <a:rPr 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解码器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579880"/>
            <a:ext cx="8861425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60934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基于包头不固定长度的解码器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2"/>
          <p:cNvSpPr txBox="1"/>
          <p:nvPr/>
        </p:nvSpPr>
        <p:spPr>
          <a:xfrm>
            <a:off x="707708" y="1000760"/>
            <a:ext cx="9555162" cy="2430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基于包头不固定长度的解码器：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LengthFieldBasedFrameDecoder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根据长度字段，对后续数据进行拆包</a:t>
            </a:r>
            <a:endParaRPr lang="zh-CN" altLang="en-US" sz="21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LengthFieldPrepender 编码器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给数据报文添加长度字段</a:t>
            </a:r>
            <a:endParaRPr lang="zh-CN" altLang="en-US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486025" y="4636770"/>
            <a:ext cx="936625" cy="4324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长度域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500755" y="4636770"/>
            <a:ext cx="2245995" cy="43243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真正的数据包内容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77342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基于包头不固定长度的解码</a:t>
            </a: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 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45" y="1147445"/>
            <a:ext cx="7337425" cy="12604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0" y="2497455"/>
            <a:ext cx="8594090" cy="1491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465" y="3825875"/>
            <a:ext cx="8681085" cy="1501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TCP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半包粘包问题及原因分析</a:t>
            </a:r>
            <a:endParaRPr kumimoji="0" lang="zh-CN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如何解决</a:t>
            </a:r>
            <a:r>
              <a:rPr lang="en-US" alt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TCP</a:t>
            </a:r>
            <a:r>
              <a:rPr lang="zh-CN" altLang="en-US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半包</a:t>
            </a:r>
            <a:r>
              <a:rPr lang="zh-CN" altLang="en-US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粘包问题？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1841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半包粘包问题示例与分析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4" name="组合 3"/>
          <p:cNvGrpSpPr/>
          <p:nvPr/>
        </p:nvGrpSpPr>
        <p:grpSpPr>
          <a:xfrm>
            <a:off x="1233488" y="2060575"/>
            <a:ext cx="9725025" cy="588963"/>
            <a:chOff x="1487488" y="1474909"/>
            <a:chExt cx="9726463" cy="589311"/>
          </a:xfrm>
        </p:grpSpPr>
        <p:sp>
          <p:nvSpPr>
            <p:cNvPr id="3" name="矩形: 圆角 1"/>
            <p:cNvSpPr/>
            <p:nvPr/>
          </p:nvSpPr>
          <p:spPr bwMode="auto">
            <a:xfrm>
              <a:off x="1487488" y="1484440"/>
              <a:ext cx="1440075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: 圆角 5"/>
            <p:cNvSpPr/>
            <p:nvPr/>
          </p:nvSpPr>
          <p:spPr bwMode="auto">
            <a:xfrm>
              <a:off x="3143495" y="1484440"/>
              <a:ext cx="1440076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: 圆角 6"/>
            <p:cNvSpPr/>
            <p:nvPr/>
          </p:nvSpPr>
          <p:spPr bwMode="auto">
            <a:xfrm>
              <a:off x="4872538" y="1484440"/>
              <a:ext cx="1440075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: 圆角 7"/>
            <p:cNvSpPr/>
            <p:nvPr/>
          </p:nvSpPr>
          <p:spPr bwMode="auto">
            <a:xfrm>
              <a:off x="7895585" y="1479675"/>
              <a:ext cx="1440075" cy="57977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: 圆角 8"/>
            <p:cNvSpPr/>
            <p:nvPr/>
          </p:nvSpPr>
          <p:spPr bwMode="auto">
            <a:xfrm>
              <a:off x="9773875" y="1474909"/>
              <a:ext cx="1440076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9" name="文本框 2"/>
            <p:cNvSpPr txBox="1"/>
            <p:nvPr/>
          </p:nvSpPr>
          <p:spPr>
            <a:xfrm>
              <a:off x="6816080" y="1556792"/>
              <a:ext cx="82830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……</a:t>
              </a:r>
              <a:endParaRPr lang="zh-CN" altLang="en-US" sz="1800" dirty="0"/>
            </a:p>
          </p:txBody>
        </p:sp>
      </p:grpSp>
      <p:grpSp>
        <p:nvGrpSpPr>
          <p:cNvPr id="10245" name="组合 11"/>
          <p:cNvGrpSpPr/>
          <p:nvPr/>
        </p:nvGrpSpPr>
        <p:grpSpPr>
          <a:xfrm>
            <a:off x="1193800" y="4051300"/>
            <a:ext cx="9726613" cy="588963"/>
            <a:chOff x="1487488" y="1474909"/>
            <a:chExt cx="9726463" cy="589311"/>
          </a:xfrm>
        </p:grpSpPr>
        <p:sp>
          <p:nvSpPr>
            <p:cNvPr id="12" name="矩形: 圆角 12"/>
            <p:cNvSpPr/>
            <p:nvPr/>
          </p:nvSpPr>
          <p:spPr bwMode="auto">
            <a:xfrm>
              <a:off x="1487488" y="1484440"/>
              <a:ext cx="1439841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: 圆角 13"/>
            <p:cNvSpPr/>
            <p:nvPr/>
          </p:nvSpPr>
          <p:spPr bwMode="auto">
            <a:xfrm>
              <a:off x="3143225" y="1484440"/>
              <a:ext cx="1439840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: 圆角 14"/>
            <p:cNvSpPr/>
            <p:nvPr/>
          </p:nvSpPr>
          <p:spPr bwMode="auto">
            <a:xfrm>
              <a:off x="4871986" y="1484440"/>
              <a:ext cx="1439841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: 圆角 15"/>
            <p:cNvSpPr/>
            <p:nvPr/>
          </p:nvSpPr>
          <p:spPr bwMode="auto">
            <a:xfrm>
              <a:off x="7896127" y="1479675"/>
              <a:ext cx="1439840" cy="579779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: 圆角 16"/>
            <p:cNvSpPr/>
            <p:nvPr/>
          </p:nvSpPr>
          <p:spPr bwMode="auto">
            <a:xfrm>
              <a:off x="9774110" y="1474909"/>
              <a:ext cx="1439841" cy="57978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第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10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个消息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63" name="文本框 17"/>
            <p:cNvSpPr txBox="1"/>
            <p:nvPr/>
          </p:nvSpPr>
          <p:spPr>
            <a:xfrm>
              <a:off x="6816080" y="1556792"/>
              <a:ext cx="82830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1800" dirty="0"/>
                <a:t>……</a:t>
              </a:r>
              <a:endParaRPr lang="zh-CN" altLang="en-US" sz="1800" dirty="0"/>
            </a:p>
          </p:txBody>
        </p:sp>
      </p:grpSp>
      <p:sp>
        <p:nvSpPr>
          <p:cNvPr id="10246" name="文本框 2"/>
          <p:cNvSpPr txBox="1"/>
          <p:nvPr/>
        </p:nvSpPr>
        <p:spPr>
          <a:xfrm>
            <a:off x="766763" y="822325"/>
            <a:ext cx="11090275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3600" dirty="0">
                <a:latin typeface="Arial" panose="020B0604020202020204" pitchFamily="34" charset="0"/>
                <a:sym typeface="Arial" panose="020B0604020202020204" pitchFamily="34" charset="0"/>
              </a:rPr>
              <a:t>客户器端</a:t>
            </a:r>
            <a:r>
              <a:rPr lang="zh-CN" altLang="en-US" sz="3600" dirty="0">
                <a:latin typeface="Arial" panose="020B0604020202020204" pitchFamily="34" charset="0"/>
              </a:rPr>
              <a:t>发送</a:t>
            </a:r>
            <a:r>
              <a:rPr lang="en-US" altLang="zh-CN" sz="3600" dirty="0">
                <a:latin typeface="Arial" panose="020B0604020202020204" pitchFamily="34" charset="0"/>
              </a:rPr>
              <a:t>10</a:t>
            </a:r>
            <a:r>
              <a:rPr lang="zh-CN" altLang="en-US" sz="3600" dirty="0">
                <a:latin typeface="Arial" panose="020B0604020202020204" pitchFamily="34" charset="0"/>
              </a:rPr>
              <a:t>个数据包</a:t>
            </a:r>
            <a:r>
              <a:rPr lang="zh-CN" altLang="en-US" sz="3600" dirty="0">
                <a:latin typeface="Arial" panose="020B0604020202020204" pitchFamily="34" charset="0"/>
              </a:rPr>
              <a:t>：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47" name="文本框 2"/>
          <p:cNvSpPr txBox="1"/>
          <p:nvPr/>
        </p:nvSpPr>
        <p:spPr>
          <a:xfrm>
            <a:off x="623888" y="3146425"/>
            <a:ext cx="11088687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3600" dirty="0">
                <a:latin typeface="Arial" panose="020B0604020202020204" pitchFamily="34" charset="0"/>
                <a:sym typeface="Arial" panose="020B0604020202020204" pitchFamily="34" charset="0"/>
              </a:rPr>
              <a:t>服务器端</a:t>
            </a:r>
            <a:r>
              <a:rPr lang="zh-CN" sz="3600" dirty="0">
                <a:latin typeface="Arial" panose="020B0604020202020204" pitchFamily="34" charset="0"/>
                <a:sym typeface="Arial" panose="020B0604020202020204" pitchFamily="34" charset="0"/>
              </a:rPr>
              <a:t>接收到</a:t>
            </a:r>
            <a:r>
              <a:rPr lang="en-US" altLang="zh-CN" sz="3600" dirty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z="3600" dirty="0">
                <a:latin typeface="Arial" panose="020B0604020202020204" pitchFamily="34" charset="0"/>
                <a:sym typeface="Arial" panose="020B0604020202020204" pitchFamily="34" charset="0"/>
              </a:rPr>
              <a:t>个数据包：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矩形: 圆角 21"/>
          <p:cNvSpPr/>
          <p:nvPr/>
        </p:nvSpPr>
        <p:spPr bwMode="auto">
          <a:xfrm>
            <a:off x="1193800" y="5184775"/>
            <a:ext cx="1439863" cy="5794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: 圆角 22"/>
          <p:cNvSpPr/>
          <p:nvPr/>
        </p:nvSpPr>
        <p:spPr bwMode="auto">
          <a:xfrm>
            <a:off x="2849563" y="5184775"/>
            <a:ext cx="1441450" cy="5794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矩形: 圆角 23"/>
          <p:cNvSpPr/>
          <p:nvPr/>
        </p:nvSpPr>
        <p:spPr bwMode="auto">
          <a:xfrm>
            <a:off x="4578350" y="5184775"/>
            <a:ext cx="1439863" cy="5794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: 圆角 24"/>
          <p:cNvSpPr/>
          <p:nvPr/>
        </p:nvSpPr>
        <p:spPr bwMode="auto">
          <a:xfrm>
            <a:off x="6816725" y="5165725"/>
            <a:ext cx="1439863" cy="57943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: 圆角 25"/>
          <p:cNvSpPr/>
          <p:nvPr/>
        </p:nvSpPr>
        <p:spPr bwMode="auto">
          <a:xfrm>
            <a:off x="10409238" y="5151438"/>
            <a:ext cx="1439863" cy="57943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3" name="文本框 26"/>
          <p:cNvSpPr txBox="1"/>
          <p:nvPr/>
        </p:nvSpPr>
        <p:spPr>
          <a:xfrm>
            <a:off x="6096000" y="5256213"/>
            <a:ext cx="82867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1800" dirty="0"/>
              <a:t>……</a:t>
            </a:r>
            <a:endParaRPr lang="zh-CN" altLang="en-US" sz="1800" dirty="0"/>
          </a:p>
        </p:txBody>
      </p:sp>
      <p:sp>
        <p:nvSpPr>
          <p:cNvPr id="28" name="矩形: 圆角 27"/>
          <p:cNvSpPr/>
          <p:nvPr/>
        </p:nvSpPr>
        <p:spPr bwMode="auto">
          <a:xfrm>
            <a:off x="8450263" y="5168900"/>
            <a:ext cx="893763" cy="57943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 bwMode="auto">
          <a:xfrm>
            <a:off x="9480550" y="5151438"/>
            <a:ext cx="893763" cy="57943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个消息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part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56" name="矩形: 圆角 4"/>
          <p:cNvSpPr/>
          <p:nvPr/>
        </p:nvSpPr>
        <p:spPr>
          <a:xfrm>
            <a:off x="1056005" y="4962525"/>
            <a:ext cx="7305675" cy="9874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10257" name="矩形: 圆角 30"/>
          <p:cNvSpPr/>
          <p:nvPr/>
        </p:nvSpPr>
        <p:spPr>
          <a:xfrm>
            <a:off x="9445625" y="4911725"/>
            <a:ext cx="2578100" cy="9874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1841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半包粘包问题示例与分析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文本框 2"/>
          <p:cNvSpPr txBox="1"/>
          <p:nvPr/>
        </p:nvSpPr>
        <p:spPr>
          <a:xfrm>
            <a:off x="210820" y="831850"/>
            <a:ext cx="617791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/>
              <a:t>TCP/IP</a:t>
            </a:r>
            <a:r>
              <a:rPr lang="zh-CN" altLang="en-US" sz="2400" dirty="0"/>
              <a:t>协议</a:t>
            </a:r>
            <a:endParaRPr lang="en-US" altLang="zh-CN" sz="2400" dirty="0"/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/>
              <a:t> 面向“流”协议</a:t>
            </a:r>
            <a:endParaRPr lang="en-US" altLang="zh-CN" sz="2000" dirty="0"/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MSS: Maxitum Segment Size </a:t>
            </a:r>
            <a:r>
              <a:rPr lang="zh-CN" altLang="en-US" sz="2000" dirty="0"/>
              <a:t>最大分段大小，表示</a:t>
            </a:r>
            <a:r>
              <a:rPr lang="en-US" altLang="zh-CN" sz="2000" dirty="0"/>
              <a:t>TCP</a:t>
            </a:r>
            <a:r>
              <a:rPr lang="zh-CN" altLang="en-US" sz="2000" dirty="0"/>
              <a:t>数据包每次能够传输的最大数据分段</a:t>
            </a:r>
            <a:endParaRPr lang="zh-CN" altLang="en-US" sz="2000" dirty="0"/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ym typeface="Arial" panose="020B0604020202020204" pitchFamily="34" charset="0"/>
              </a:rPr>
              <a:t>发送方</a:t>
            </a:r>
            <a:r>
              <a:rPr lang="en-US" altLang="zh-CN" sz="2000" dirty="0">
                <a:sym typeface="Arial" panose="020B0604020202020204" pitchFamily="34" charset="0"/>
              </a:rPr>
              <a:t>/</a:t>
            </a:r>
            <a:r>
              <a:rPr lang="zh-CN" altLang="en-US" sz="2000" dirty="0">
                <a:sym typeface="Arial" panose="020B0604020202020204" pitchFamily="34" charset="0"/>
              </a:rPr>
              <a:t>接收方缓冲区</a:t>
            </a:r>
            <a:endParaRPr lang="en-US" altLang="zh-CN" sz="2000" dirty="0">
              <a:sym typeface="Arial" panose="020B0604020202020204" pitchFamily="34" charset="0"/>
            </a:endParaRPr>
          </a:p>
          <a:p>
            <a:pPr marL="228600" lvl="0" indent="-2286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sym typeface="Arial" panose="020B0604020202020204" pitchFamily="34" charset="0"/>
              </a:rPr>
              <a:t>半包粘包问题</a:t>
            </a:r>
            <a:endParaRPr lang="zh-CN" altLang="en-US" sz="24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FF0000"/>
                </a:solidFill>
                <a:sym typeface="Arial" panose="020B0604020202020204" pitchFamily="34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sym typeface="Arial" panose="020B0604020202020204" pitchFamily="34" charset="0"/>
              </a:rPr>
              <a:t>MSS大小</a:t>
            </a:r>
            <a:r>
              <a:rPr lang="zh-CN" altLang="en-US" sz="2000" dirty="0">
                <a:solidFill>
                  <a:srgbClr val="FF0000"/>
                </a:solidFill>
                <a:sym typeface="Arial" panose="020B0604020202020204" pitchFamily="34" charset="0"/>
              </a:rPr>
              <a:t>对数据</a:t>
            </a:r>
            <a:r>
              <a:rPr lang="en-US" altLang="zh-CN" sz="2000" dirty="0">
                <a:solidFill>
                  <a:srgbClr val="FF0000"/>
                </a:solidFill>
                <a:sym typeface="Arial" panose="020B0604020202020204" pitchFamily="34" charset="0"/>
              </a:rPr>
              <a:t>分段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sym typeface="Arial" panose="020B0604020202020204" pitchFamily="34" charset="0"/>
              </a:rPr>
              <a:t>以太网帧的payload大于MTU进行IP分片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sym typeface="Arial" panose="020B0604020202020204" pitchFamily="34" charset="0"/>
              </a:rPr>
              <a:t>Nagle算法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685800" lvl="1" indent="-228600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FF0000"/>
                </a:solidFill>
                <a:sym typeface="Arial" panose="020B0604020202020204" pitchFamily="34" charset="0"/>
              </a:rPr>
              <a:t>应用程序write写入的字节大小 大于 套接字发送缓冲区大小</a:t>
            </a:r>
            <a:endParaRPr lang="en-US" altLang="zh-CN" sz="2000" dirty="0">
              <a:solidFill>
                <a:srgbClr val="FF0000"/>
              </a:solidFill>
              <a:sym typeface="Arial" panose="020B0604020202020204" pitchFamily="34" charset="0"/>
            </a:endParaRPr>
          </a:p>
        </p:txBody>
      </p:sp>
      <p:pic>
        <p:nvPicPr>
          <p:cNvPr id="1126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0" y="1332230"/>
            <a:ext cx="6088380" cy="308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1841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半包粘包问题示例与分析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: 圆角 3"/>
          <p:cNvSpPr/>
          <p:nvPr/>
        </p:nvSpPr>
        <p:spPr bwMode="auto">
          <a:xfrm>
            <a:off x="1343025" y="2101850"/>
            <a:ext cx="1512888" cy="43338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 bwMode="auto">
          <a:xfrm>
            <a:off x="2711624" y="3768788"/>
            <a:ext cx="1368152" cy="4320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294" name="直接连接符 6"/>
          <p:cNvCxnSpPr/>
          <p:nvPr/>
        </p:nvCxnSpPr>
        <p:spPr>
          <a:xfrm>
            <a:off x="839788" y="3141663"/>
            <a:ext cx="4968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8" name="矩形: 圆角 7"/>
          <p:cNvSpPr/>
          <p:nvPr/>
        </p:nvSpPr>
        <p:spPr bwMode="auto">
          <a:xfrm>
            <a:off x="911225" y="3768725"/>
            <a:ext cx="1512888" cy="4318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6" name="矩形: 圆角 8"/>
          <p:cNvSpPr/>
          <p:nvPr/>
        </p:nvSpPr>
        <p:spPr>
          <a:xfrm>
            <a:off x="407988" y="3573463"/>
            <a:ext cx="4032250" cy="9350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矩形: 圆角 10"/>
          <p:cNvSpPr/>
          <p:nvPr/>
        </p:nvSpPr>
        <p:spPr bwMode="auto">
          <a:xfrm>
            <a:off x="5519738" y="3748088"/>
            <a:ext cx="2698750" cy="4318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8" name="矩形: 圆角 11"/>
          <p:cNvSpPr/>
          <p:nvPr/>
        </p:nvSpPr>
        <p:spPr>
          <a:xfrm>
            <a:off x="4837113" y="3509963"/>
            <a:ext cx="5086350" cy="9350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 bwMode="auto">
          <a:xfrm>
            <a:off x="2567608" y="4992924"/>
            <a:ext cx="1800200" cy="11723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: 圆角 13"/>
          <p:cNvSpPr/>
          <p:nvPr/>
        </p:nvSpPr>
        <p:spPr bwMode="auto">
          <a:xfrm>
            <a:off x="766763" y="4992688"/>
            <a:ext cx="1657350" cy="1100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（前半部分）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3" name="矩形: 圆角 14"/>
          <p:cNvSpPr/>
          <p:nvPr/>
        </p:nvSpPr>
        <p:spPr>
          <a:xfrm>
            <a:off x="263525" y="4797425"/>
            <a:ext cx="4464050" cy="172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" name="矩形: 圆角 15"/>
          <p:cNvSpPr/>
          <p:nvPr/>
        </p:nvSpPr>
        <p:spPr bwMode="auto">
          <a:xfrm>
            <a:off x="9293458" y="1137641"/>
            <a:ext cx="1800200" cy="11723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: 圆角 16"/>
          <p:cNvSpPr/>
          <p:nvPr/>
        </p:nvSpPr>
        <p:spPr bwMode="auto">
          <a:xfrm>
            <a:off x="7314565" y="1137920"/>
            <a:ext cx="1835785" cy="11004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前半部分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08" name="矩形: 圆角 17"/>
          <p:cNvSpPr/>
          <p:nvPr/>
        </p:nvSpPr>
        <p:spPr>
          <a:xfrm>
            <a:off x="6989128" y="942340"/>
            <a:ext cx="4464050" cy="1727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: 圆角 22"/>
          <p:cNvSpPr/>
          <p:nvPr/>
        </p:nvSpPr>
        <p:spPr bwMode="auto">
          <a:xfrm>
            <a:off x="7428706" y="4793649"/>
            <a:ext cx="1800200" cy="1172356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: 圆角 23"/>
          <p:cNvSpPr/>
          <p:nvPr/>
        </p:nvSpPr>
        <p:spPr bwMode="auto">
          <a:xfrm>
            <a:off x="5629275" y="4794250"/>
            <a:ext cx="1655763" cy="1100138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1+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前半部分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13" name="矩形: 圆角 24"/>
          <p:cNvSpPr/>
          <p:nvPr/>
        </p:nvSpPr>
        <p:spPr>
          <a:xfrm>
            <a:off x="5124450" y="4597400"/>
            <a:ext cx="4464050" cy="17287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314" name="文本框 25"/>
          <p:cNvSpPr txBox="1"/>
          <p:nvPr/>
        </p:nvSpPr>
        <p:spPr>
          <a:xfrm>
            <a:off x="623888" y="4179888"/>
            <a:ext cx="2873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1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5" name="文本框 27"/>
          <p:cNvSpPr txBox="1"/>
          <p:nvPr/>
        </p:nvSpPr>
        <p:spPr>
          <a:xfrm>
            <a:off x="9021763" y="3908425"/>
            <a:ext cx="5667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2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6" name="文本框 28"/>
          <p:cNvSpPr txBox="1"/>
          <p:nvPr/>
        </p:nvSpPr>
        <p:spPr>
          <a:xfrm>
            <a:off x="479425" y="6165850"/>
            <a:ext cx="43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3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7" name="文本框 29"/>
          <p:cNvSpPr txBox="1"/>
          <p:nvPr/>
        </p:nvSpPr>
        <p:spPr>
          <a:xfrm>
            <a:off x="6311900" y="6092825"/>
            <a:ext cx="431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Calibri" panose="020F0502020204030204" pitchFamily="34" charset="0"/>
              </a:rPr>
              <a:t>4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2318" name="文本框 30"/>
          <p:cNvSpPr txBox="1"/>
          <p:nvPr/>
        </p:nvSpPr>
        <p:spPr>
          <a:xfrm>
            <a:off x="7314565" y="2279015"/>
            <a:ext cx="4667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</a:rPr>
              <a:t>5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矩形: 圆角 4"/>
          <p:cNvSpPr/>
          <p:nvPr/>
        </p:nvSpPr>
        <p:spPr bwMode="auto">
          <a:xfrm>
            <a:off x="3242484" y="2133028"/>
            <a:ext cx="1368152" cy="43204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数据报文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9108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拆包解决思路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文本框 2"/>
          <p:cNvSpPr txBox="1"/>
          <p:nvPr/>
        </p:nvSpPr>
        <p:spPr>
          <a:xfrm>
            <a:off x="766763" y="981075"/>
            <a:ext cx="9721850" cy="6185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sym typeface="Arial" panose="020B0604020202020204" pitchFamily="34" charset="0"/>
              </a:rPr>
              <a:t>基本思路就是不断从</a:t>
            </a:r>
            <a:r>
              <a:rPr lang="en-US" altLang="zh-CN" sz="2800" dirty="0">
                <a:sym typeface="Arial" panose="020B0604020202020204" pitchFamily="34" charset="0"/>
              </a:rPr>
              <a:t>TCP</a:t>
            </a:r>
            <a:r>
              <a:rPr lang="zh-CN" altLang="en-US" sz="2800" dirty="0">
                <a:sym typeface="Arial" panose="020B0604020202020204" pitchFamily="34" charset="0"/>
              </a:rPr>
              <a:t>缓冲区中读取数据，每次读取完都需要判断是否是一个完整的数据包</a:t>
            </a:r>
            <a:endParaRPr lang="zh-CN" altLang="en-US" sz="2800" dirty="0"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ym typeface="Arial" panose="020B0604020202020204" pitchFamily="34" charset="0"/>
              </a:rPr>
              <a:t>若当前读取的数据不足以拼接成</a:t>
            </a:r>
            <a:r>
              <a:rPr lang="zh-CN" altLang="en-US" sz="2400" dirty="0">
                <a:solidFill>
                  <a:srgbClr val="FF0000"/>
                </a:solidFill>
                <a:sym typeface="Arial" panose="020B0604020202020204" pitchFamily="34" charset="0"/>
              </a:rPr>
              <a:t>一个完整的业务数据包</a:t>
            </a:r>
            <a:r>
              <a:rPr lang="zh-CN" altLang="en-US" sz="2400" dirty="0">
                <a:sym typeface="Arial" panose="020B0604020202020204" pitchFamily="34" charset="0"/>
              </a:rPr>
              <a:t>，那就保留该数据，继续从</a:t>
            </a:r>
            <a:r>
              <a:rPr lang="en-US" altLang="zh-CN" sz="2400" dirty="0">
                <a:sym typeface="Arial" panose="020B0604020202020204" pitchFamily="34" charset="0"/>
              </a:rPr>
              <a:t>tcp</a:t>
            </a:r>
            <a:r>
              <a:rPr lang="zh-CN" altLang="en-US" sz="2400" dirty="0">
                <a:sym typeface="Arial" panose="020B0604020202020204" pitchFamily="34" charset="0"/>
              </a:rPr>
              <a:t>缓冲区中读取，直到得到一个完整的数据包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ym typeface="Arial" panose="020B0604020202020204" pitchFamily="34" charset="0"/>
              </a:rPr>
              <a:t>若当前读到的数据加上已经读取的数据足够拼接成一个数据包，那就将已经读取的数据拼接上本次读取的数据，够成一个完整的业务数据包传递到业务逻辑，多余的数据仍然保留，以便和下次读到的数据尝试拼接</a:t>
            </a:r>
            <a:endParaRPr lang="zh-CN" altLang="en-US" sz="2400" dirty="0"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ym typeface="Arial" panose="020B0604020202020204" pitchFamily="34" charset="0"/>
              </a:rPr>
              <a:t>关键点是如何判断是一个完整的数据包？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rgbClr val="FF0000"/>
                </a:solidFill>
                <a:sym typeface="Arial" panose="020B0604020202020204" pitchFamily="34" charset="0"/>
              </a:rPr>
              <a:t>定长</a:t>
            </a:r>
            <a:endParaRPr lang="en-US" altLang="zh-CN" sz="18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rgbClr val="FF0000"/>
                </a:solidFill>
                <a:sym typeface="Arial" panose="020B0604020202020204" pitchFamily="34" charset="0"/>
              </a:rPr>
              <a:t>分隔符</a:t>
            </a:r>
            <a:endParaRPr lang="en-US" altLang="zh-CN" sz="18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1800" dirty="0">
                <a:solidFill>
                  <a:srgbClr val="FF0000"/>
                </a:solidFill>
                <a:sym typeface="Arial" panose="020B0604020202020204" pitchFamily="34" charset="0"/>
              </a:rPr>
              <a:t>基于长度的变长包</a:t>
            </a:r>
            <a:endParaRPr lang="zh-CN" altLang="en-US" sz="2400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zh-CN" altLang="en-US" sz="24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66331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Netty拆包的基类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文本框 2"/>
          <p:cNvSpPr txBox="1"/>
          <p:nvPr/>
        </p:nvSpPr>
        <p:spPr>
          <a:xfrm>
            <a:off x="707708" y="1000760"/>
            <a:ext cx="9555162" cy="3078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Netty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拆包的基类 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- ByteToMessageDecoder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内部维护了一个数据累积器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cumulation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，每次读取到数据都会不断累加，然后尝试对累加到的数据进行拆包，拆成一个完整的业务数据包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每次都将读取到的数据通过内存拷贝的方式，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累积到</a:t>
            </a:r>
            <a:r>
              <a:rPr lang="en-US" altLang="zh-CN" sz="2000" dirty="0">
                <a:latin typeface="Arial" panose="020B0604020202020204" pitchFamily="34" charset="0"/>
                <a:sym typeface="Arial" panose="020B0604020202020204" pitchFamily="34" charset="0"/>
              </a:rPr>
              <a:t>cumulation</a:t>
            </a:r>
            <a:r>
              <a:rPr lang="zh-CN" altLang="en-US" sz="2000" dirty="0">
                <a:latin typeface="Arial" panose="020B0604020202020204" pitchFamily="34" charset="0"/>
                <a:sym typeface="Arial" panose="020B0604020202020204" pitchFamily="34" charset="0"/>
              </a:rPr>
              <a:t>中</a:t>
            </a:r>
            <a:endParaRPr lang="en-US" altLang="zh-CN" sz="20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zh-CN" altLang="en-US" sz="2200" dirty="0">
                <a:latin typeface="Arial" panose="020B0604020202020204" pitchFamily="34" charset="0"/>
                <a:sym typeface="Arial" panose="020B0604020202020204" pitchFamily="34" charset="0"/>
              </a:rPr>
              <a:t>调用子类的</a:t>
            </a:r>
            <a:r>
              <a:rPr lang="en-US" altLang="zh-CN" sz="2200" dirty="0">
                <a:latin typeface="Arial" panose="020B0604020202020204" pitchFamily="34" charset="0"/>
                <a:sym typeface="Arial" panose="020B0604020202020204" pitchFamily="34" charset="0"/>
              </a:rPr>
              <a:t>decode</a:t>
            </a:r>
            <a:r>
              <a:rPr lang="zh-CN" altLang="en-US" sz="2200" dirty="0">
                <a:latin typeface="Arial" panose="020B0604020202020204" pitchFamily="34" charset="0"/>
                <a:sym typeface="Arial" panose="020B0604020202020204" pitchFamily="34" charset="0"/>
              </a:rPr>
              <a:t>方法对累积的数据尝试进行拆包</a:t>
            </a:r>
            <a:endParaRPr lang="en-US" altLang="zh-CN" sz="22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en-US" altLang="zh-CN" sz="16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</a:pPr>
            <a:endParaRPr lang="zh-CN" altLang="en-US" sz="18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411797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Netty常用编解码器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8" name="文本框 2"/>
          <p:cNvSpPr txBox="1"/>
          <p:nvPr/>
        </p:nvSpPr>
        <p:spPr>
          <a:xfrm>
            <a:off x="766763" y="981075"/>
            <a:ext cx="9555162" cy="49542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sz="2800" dirty="0">
                <a:sym typeface="Arial" panose="020B0604020202020204" pitchFamily="34" charset="0"/>
              </a:rPr>
              <a:t>FixedLengthFrameDecoder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Arial" panose="020B0604020202020204" pitchFamily="34" charset="0"/>
                <a:sym typeface="Arial" panose="020B0604020202020204" pitchFamily="34" charset="0"/>
              </a:rPr>
              <a:t>固定长度解码器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 marL="457200" lvl="0" indent="-457200">
              <a:spcBef>
                <a:spcPts val="600"/>
              </a:spcBef>
              <a:spcAft>
                <a:spcPts val="600"/>
              </a:spcAft>
            </a:pPr>
            <a:r>
              <a:rPr lang="en-US" altLang="zh-CN" sz="2800" dirty="0">
                <a:sym typeface="Arial" panose="020B0604020202020204" pitchFamily="34" charset="0"/>
              </a:rPr>
              <a:t>LineBasedFrameDecoder</a:t>
            </a:r>
            <a:r>
              <a:rPr lang="zh-CN" altLang="en-US" sz="2800" dirty="0">
                <a:sym typeface="Arial" panose="020B0604020202020204" pitchFamily="34" charset="0"/>
              </a:rPr>
              <a:t>（</a:t>
            </a:r>
            <a:r>
              <a:rPr lang="en-US" altLang="zh-CN" sz="2800" dirty="0">
                <a:sym typeface="Arial" panose="020B0604020202020204" pitchFamily="34" charset="0"/>
              </a:rPr>
              <a:t>\n, \r\n)</a:t>
            </a:r>
            <a:endParaRPr lang="en-US" altLang="zh-CN" sz="2800" dirty="0"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回车换行解码器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配合</a:t>
            </a:r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StringDecoder</a:t>
            </a:r>
            <a:endParaRPr lang="en-US" altLang="zh-CN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dirty="0">
                <a:sym typeface="Arial" panose="020B0604020202020204" pitchFamily="34" charset="0"/>
              </a:rPr>
              <a:t>DelimiterBasedFrameDecoder</a:t>
            </a:r>
            <a:endParaRPr lang="en-US" altLang="zh-CN" dirty="0"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分隔符解码器</a:t>
            </a:r>
            <a:endParaRPr lang="zh-CN" altLang="en-US" sz="2400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marL="457200" lvl="1" indent="-457200">
              <a:spcBef>
                <a:spcPts val="600"/>
              </a:spcBef>
              <a:spcAft>
                <a:spcPts val="600"/>
              </a:spcAft>
              <a:buChar char="•"/>
            </a:pPr>
            <a:r>
              <a:rPr lang="en-US" altLang="zh-CN" dirty="0">
                <a:solidFill>
                  <a:srgbClr val="FF0000"/>
                </a:solidFill>
                <a:sym typeface="Arial" panose="020B0604020202020204" pitchFamily="34" charset="0"/>
              </a:rPr>
              <a:t>LengthFieldBasedFrameDecoder</a:t>
            </a:r>
            <a:endParaRPr lang="en-US" altLang="zh-CN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1028700" lvl="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基于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长度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域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解码器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私有协议最常用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518414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基于长度的协议的解码器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60" y="1778635"/>
            <a:ext cx="6898005" cy="20383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1213</Words>
  <Application>WPS 演示</Application>
  <PresentationFormat>宽屏</PresentationFormat>
  <Paragraphs>153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思源黑体 CN Medium</vt:lpstr>
      <vt:lpstr>思源黑体 CN Normal</vt:lpstr>
      <vt:lpstr>Arial Unicode MS</vt:lpstr>
      <vt:lpstr>黑体</vt:lpstr>
      <vt:lpstr>Wingdings</vt:lpstr>
      <vt:lpstr>Office 主题</vt:lpstr>
      <vt:lpstr>BATJ面试专题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xiaoz</cp:lastModifiedBy>
  <cp:revision>619</cp:revision>
  <cp:lastPrinted>2016-12-15T14:51:00Z</cp:lastPrinted>
  <dcterms:created xsi:type="dcterms:W3CDTF">2014-12-23T12:00:00Z</dcterms:created>
  <dcterms:modified xsi:type="dcterms:W3CDTF">2019-01-27T07:40:07Z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