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79" r:id="rId3"/>
    <p:sldId id="317" r:id="rId4"/>
    <p:sldId id="260" r:id="rId5"/>
    <p:sldId id="325" r:id="rId6"/>
    <p:sldId id="318" r:id="rId7"/>
    <p:sldId id="326" r:id="rId8"/>
    <p:sldId id="322" r:id="rId9"/>
    <p:sldId id="338" r:id="rId10"/>
    <p:sldId id="319" r:id="rId11"/>
    <p:sldId id="327" r:id="rId12"/>
    <p:sldId id="328" r:id="rId13"/>
    <p:sldId id="330" r:id="rId14"/>
    <p:sldId id="332" r:id="rId15"/>
    <p:sldId id="333" r:id="rId16"/>
    <p:sldId id="334" r:id="rId17"/>
    <p:sldId id="335" r:id="rId18"/>
    <p:sldId id="336" r:id="rId19"/>
    <p:sldId id="337" r:id="rId20"/>
    <p:sldId id="3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414" autoAdjust="0"/>
  </p:normalViewPr>
  <p:slideViewPr>
    <p:cSldViewPr snapToGrid="0">
      <p:cViewPr varScale="1">
        <p:scale>
          <a:sx n="86" d="100"/>
          <a:sy n="86" d="100"/>
        </p:scale>
        <p:origin x="562" y="72"/>
      </p:cViewPr>
      <p:guideLst>
        <p:guide orient="horz" pos="2208"/>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t>2018/5/25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6386" name="任意多边形 1"/>
          <p:cNvSpPr/>
          <p:nvPr userDrawn="1"/>
        </p:nvSpPr>
        <p:spPr>
          <a:xfrm rot="3230023">
            <a:off x="4980940" y="31083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6389" name="任意多边形 46"/>
          <p:cNvSpPr/>
          <p:nvPr userDrawn="1"/>
        </p:nvSpPr>
        <p:spPr>
          <a:xfrm rot="3325521">
            <a:off x="5387340" y="4090670"/>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lstStyle/>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176213" y="4493260"/>
            <a:ext cx="1541462" cy="1201738"/>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grpSp>
        <p:nvGrpSpPr>
          <p:cNvPr id="25604" name="组合 50"/>
          <p:cNvGrpSpPr/>
          <p:nvPr userDrawn="1"/>
        </p:nvGrpSpPr>
        <p:grpSpPr>
          <a:xfrm>
            <a:off x="10612120" y="4401503"/>
            <a:ext cx="1331913" cy="1230312"/>
            <a:chOff x="0" y="0"/>
            <a:chExt cx="821284" cy="758537"/>
          </a:xfrm>
        </p:grpSpPr>
        <p:grpSp>
          <p:nvGrpSpPr>
            <p:cNvPr id="25608" name="组合 51"/>
            <p:cNvGrpSpPr/>
            <p:nvPr/>
          </p:nvGrpSpPr>
          <p:grpSpPr>
            <a:xfrm>
              <a:off x="0" y="0"/>
              <a:ext cx="821284" cy="642892"/>
              <a:chOff x="0" y="0"/>
              <a:chExt cx="945409" cy="740056"/>
            </a:xfrm>
          </p:grpSpPr>
          <p:grpSp>
            <p:nvGrpSpPr>
              <p:cNvPr id="25610" name="组合 53"/>
              <p:cNvGrpSpPr/>
              <p:nvPr/>
            </p:nvGrpSpPr>
            <p:grpSpPr>
              <a:xfrm>
                <a:off x="0" y="0"/>
                <a:ext cx="945409" cy="629359"/>
                <a:chOff x="0" y="0"/>
                <a:chExt cx="945409" cy="629359"/>
              </a:xfrm>
            </p:grpSpPr>
            <p:sp>
              <p:nvSpPr>
                <p:cNvPr id="25612" name="任意多边形 55"/>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
              <p:nvSpPr>
                <p:cNvPr id="25613" name="任意多边形 56"/>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47000">
                      <a:srgbClr val="09D1AB">
                        <a:alpha val="100000"/>
                      </a:srgbClr>
                    </a:gs>
                    <a:gs pos="78000">
                      <a:srgbClr val="6E7DC3">
                        <a:alpha val="100000"/>
                      </a:srgbClr>
                    </a:gs>
                  </a:gsLst>
                  <a:lin ang="5400000" scaled="1"/>
                  <a:tileRect/>
                </a:gradFill>
                <a:ln w="9525">
                  <a:noFill/>
                </a:ln>
              </p:spPr>
              <p:txBody>
                <a:bodyPr/>
                <a:lstStyle/>
                <a:p>
                  <a:endParaRPr lang="zh-CN" altLang="en-US"/>
                </a:p>
              </p:txBody>
            </p:sp>
          </p:grpSp>
          <p:sp>
            <p:nvSpPr>
              <p:cNvPr id="25611" name="任意多边形 54"/>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
          <p:nvSpPr>
            <p:cNvPr id="25609" name="任意多边形 52"/>
            <p:cNvSpPr/>
            <p:nvPr/>
          </p:nvSpPr>
          <p:spPr>
            <a:xfrm rot="-9094124">
              <a:off x="570556" y="384703"/>
              <a:ext cx="148954" cy="373834"/>
            </a:xfrm>
            <a:custGeom>
              <a:avLst/>
              <a:gdLst>
                <a:gd name="txL" fmla="*/ 0 w 2015614"/>
                <a:gd name="txT" fmla="*/ 0 h 4367958"/>
                <a:gd name="txR" fmla="*/ 2015614 w 2015614"/>
                <a:gd name="txB" fmla="*/ 4367958 h 4367958"/>
              </a:gdLst>
              <a:ahLst/>
              <a:cxnLst>
                <a:cxn ang="0">
                  <a:pos x="407" y="0"/>
                </a:cxn>
                <a:cxn ang="0">
                  <a:pos x="474" y="94"/>
                </a:cxn>
                <a:cxn ang="0">
                  <a:pos x="813" y="1369"/>
                </a:cxn>
                <a:cxn ang="0">
                  <a:pos x="474" y="2644"/>
                </a:cxn>
                <a:cxn ang="0">
                  <a:pos x="407" y="2738"/>
                </a:cxn>
                <a:cxn ang="0">
                  <a:pos x="340" y="2644"/>
                </a:cxn>
                <a:cxn ang="0">
                  <a:pos x="0" y="1369"/>
                </a:cxn>
                <a:cxn ang="0">
                  <a:pos x="340" y="94"/>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5/25/2018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pic>
        <p:nvPicPr>
          <p:cNvPr id="4116" name="图片 3" descr="66-01"/>
          <p:cNvPicPr>
            <a:picLocks noChangeAspect="1"/>
          </p:cNvPicPr>
          <p:nvPr userDrawn="1"/>
        </p:nvPicPr>
        <p:blipFill>
          <a:blip r:embed="rId18"/>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Autofit/>
          </a:bodyPr>
          <a:lstStyle/>
          <a:p>
            <a:r>
              <a:rPr lang="zh-CN" altLang="en-US" sz="2000" dirty="0"/>
              <a:t>图灵学院</a:t>
            </a:r>
            <a:r>
              <a:rPr lang="en-US" altLang="zh-CN" sz="2000" dirty="0"/>
              <a:t>-</a:t>
            </a:r>
            <a:r>
              <a:rPr lang="zh-CN" altLang="en-US" sz="2000" dirty="0"/>
              <a:t>诸葛老师</a:t>
            </a:r>
          </a:p>
          <a:p>
            <a:r>
              <a:rPr lang="en-US" altLang="zh-CN" sz="2000" dirty="0"/>
              <a:t>QQ</a:t>
            </a:r>
            <a:r>
              <a:rPr lang="zh-CN" altLang="en-US" sz="2000" dirty="0"/>
              <a:t>：</a:t>
            </a:r>
            <a:r>
              <a:rPr lang="en-US" altLang="zh-CN" sz="2000" dirty="0"/>
              <a:t>3376224996</a:t>
            </a:r>
          </a:p>
          <a:p>
            <a:endParaRPr lang="en-US" altLang="zh-CN" sz="2000" dirty="0"/>
          </a:p>
        </p:txBody>
      </p:sp>
      <p:sp>
        <p:nvSpPr>
          <p:cNvPr id="4" name="标题 3"/>
          <p:cNvSpPr>
            <a:spLocks noGrp="1"/>
          </p:cNvSpPr>
          <p:nvPr>
            <p:ph type="ctrTitle"/>
          </p:nvPr>
        </p:nvSpPr>
        <p:spPr>
          <a:xfrm>
            <a:off x="3101419" y="1597071"/>
            <a:ext cx="5311954" cy="1450975"/>
          </a:xfrm>
        </p:spPr>
        <p:txBody>
          <a:bodyPr/>
          <a:lstStyle/>
          <a:p>
            <a:r>
              <a:rPr kumimoji="1" lang="zh-CN" altLang="en-US" dirty="0"/>
              <a:t>大话微服务架构</a:t>
            </a:r>
            <a:endParaRPr kumimoji="1" dirty="0"/>
          </a:p>
        </p:txBody>
      </p:sp>
      <p:sp>
        <p:nvSpPr>
          <p:cNvPr id="5" name="标题 3">
            <a:extLst>
              <a:ext uri="{FF2B5EF4-FFF2-40B4-BE49-F238E27FC236}">
                <a16:creationId xmlns:a16="http://schemas.microsoft.com/office/drawing/2014/main" id="{24458F9D-6EB1-4AFC-B52C-77F2594310CD}"/>
              </a:ext>
            </a:extLst>
          </p:cNvPr>
          <p:cNvSpPr txBox="1">
            <a:spLocks/>
          </p:cNvSpPr>
          <p:nvPr/>
        </p:nvSpPr>
        <p:spPr>
          <a:xfrm>
            <a:off x="129954" y="2703512"/>
            <a:ext cx="7766685" cy="145097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rgbClr val="33C9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zh-CN" altLang="en-US" dirty="0"/>
            </a:br>
            <a:endParaRPr kumimoji="1" lang="zh-CN" altLang="en-US" dirty="0"/>
          </a:p>
        </p:txBody>
      </p:sp>
      <p:sp>
        <p:nvSpPr>
          <p:cNvPr id="6" name="标题 3">
            <a:extLst>
              <a:ext uri="{FF2B5EF4-FFF2-40B4-BE49-F238E27FC236}">
                <a16:creationId xmlns:a16="http://schemas.microsoft.com/office/drawing/2014/main" id="{FB053172-99C9-44D0-8754-70485A4C9ADC}"/>
              </a:ext>
            </a:extLst>
          </p:cNvPr>
          <p:cNvSpPr txBox="1">
            <a:spLocks/>
          </p:cNvSpPr>
          <p:nvPr/>
        </p:nvSpPr>
        <p:spPr>
          <a:xfrm>
            <a:off x="1862913" y="3305006"/>
            <a:ext cx="7766685" cy="145097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rgbClr val="33C9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zh-CN" altLang="en-US" dirty="0">
                <a:solidFill>
                  <a:srgbClr val="0070C0"/>
                </a:solidFill>
              </a:rPr>
            </a:br>
            <a:endParaRPr kumimoji="1" lang="zh-CN" altLang="en-US" dirty="0">
              <a:solidFill>
                <a:srgbClr val="0070C0"/>
              </a:solidFill>
            </a:endParaRPr>
          </a:p>
        </p:txBody>
      </p:sp>
      <p:sp>
        <p:nvSpPr>
          <p:cNvPr id="7" name="标题 3">
            <a:extLst>
              <a:ext uri="{FF2B5EF4-FFF2-40B4-BE49-F238E27FC236}">
                <a16:creationId xmlns:a16="http://schemas.microsoft.com/office/drawing/2014/main" id="{5FB8884B-5BA0-435F-BE3A-03FE3532C762}"/>
              </a:ext>
            </a:extLst>
          </p:cNvPr>
          <p:cNvSpPr txBox="1">
            <a:spLocks/>
          </p:cNvSpPr>
          <p:nvPr/>
        </p:nvSpPr>
        <p:spPr>
          <a:xfrm>
            <a:off x="1681114" y="2703512"/>
            <a:ext cx="8647973" cy="145097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rgbClr val="33C9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kumimoji="1" lang="zh-CN" altLang="en-US" dirty="0"/>
          </a:p>
        </p:txBody>
      </p:sp>
      <p:sp>
        <p:nvSpPr>
          <p:cNvPr id="8" name="标题 3">
            <a:extLst>
              <a:ext uri="{FF2B5EF4-FFF2-40B4-BE49-F238E27FC236}">
                <a16:creationId xmlns:a16="http://schemas.microsoft.com/office/drawing/2014/main" id="{E07C81D5-3ACF-4288-880C-333B27680B0D}"/>
              </a:ext>
            </a:extLst>
          </p:cNvPr>
          <p:cNvSpPr txBox="1">
            <a:spLocks/>
          </p:cNvSpPr>
          <p:nvPr/>
        </p:nvSpPr>
        <p:spPr>
          <a:xfrm>
            <a:off x="3815405" y="2623306"/>
            <a:ext cx="3886602" cy="145097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rgbClr val="33C9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t>分布式事务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615" y="513762"/>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91852" y="1050848"/>
            <a:ext cx="10011266" cy="4963452"/>
          </a:xfrm>
        </p:spPr>
        <p:txBody>
          <a:bodyPr>
            <a:normAutofit/>
          </a:bodyPr>
          <a:lstStyle/>
          <a:p>
            <a:pPr marL="0" indent="0">
              <a:buNone/>
            </a:pPr>
            <a:endParaRPr lang="zh-CN" altLang="en-US" sz="2400" dirty="0">
              <a:latin typeface="+mn-ea"/>
              <a:sym typeface="+mn-ea"/>
            </a:endParaRPr>
          </a:p>
          <a:p>
            <a:pPr marL="0" lvl="1"/>
            <a:r>
              <a:rPr lang="en-US" altLang="zh-CN" sz="2800" dirty="0">
                <a:latin typeface="+mn-ea"/>
                <a:sym typeface="+mn-ea"/>
              </a:rPr>
              <a:t>CAP</a:t>
            </a:r>
            <a:r>
              <a:rPr lang="zh-CN" altLang="en-US" sz="2800" dirty="0">
                <a:latin typeface="+mn-ea"/>
                <a:sym typeface="+mn-ea"/>
              </a:rPr>
              <a:t>理论</a:t>
            </a:r>
            <a:endParaRPr lang="en-US" altLang="zh-CN" sz="2800" dirty="0">
              <a:latin typeface="+mn-ea"/>
              <a:sym typeface="+mn-ea"/>
            </a:endParaRPr>
          </a:p>
          <a:p>
            <a:pPr marL="0" lvl="1" indent="0">
              <a:buNone/>
            </a:pPr>
            <a:r>
              <a:rPr lang="en-US" altLang="zh-CN" dirty="0"/>
              <a:t>	</a:t>
            </a:r>
            <a:r>
              <a:rPr lang="zh-CN" altLang="en-US" sz="2400" dirty="0"/>
              <a:t>开发大规模的分布式系统时会遇到三个特性：一致性（</a:t>
            </a:r>
            <a:r>
              <a:rPr lang="en-US" altLang="zh-CN" sz="2400" dirty="0"/>
              <a:t>Consistency</a:t>
            </a:r>
            <a:r>
              <a:rPr lang="zh-CN" altLang="en-US" sz="2400" dirty="0"/>
              <a:t>）、可用性（</a:t>
            </a:r>
            <a:r>
              <a:rPr lang="en-US" altLang="zh-CN" sz="2400" dirty="0"/>
              <a:t>Availability</a:t>
            </a:r>
            <a:r>
              <a:rPr lang="zh-CN" altLang="en-US" sz="2400" dirty="0"/>
              <a:t>）、分区容错（</a:t>
            </a:r>
            <a:r>
              <a:rPr lang="en-US" altLang="zh-CN" sz="2400" dirty="0"/>
              <a:t>Partition-tolerance</a:t>
            </a:r>
            <a:r>
              <a:rPr lang="zh-CN" altLang="en-US" sz="2400" dirty="0"/>
              <a:t>），而一个分布式系统最多只能满足其中的两项。</a:t>
            </a:r>
            <a:endParaRPr lang="en-US" altLang="zh-CN" sz="2400" dirty="0">
              <a:latin typeface="+mn-ea"/>
              <a:sym typeface="+mn-ea"/>
            </a:endParaRPr>
          </a:p>
          <a:p>
            <a:pPr marL="0" lvl="1" indent="0">
              <a:buNone/>
            </a:pPr>
            <a:r>
              <a:rPr lang="en-US" altLang="zh-CN" sz="2800" dirty="0">
                <a:latin typeface="+mn-ea"/>
                <a:sym typeface="+mn-ea"/>
              </a:rPr>
              <a:t>	</a:t>
            </a:r>
            <a:r>
              <a:rPr lang="zh-CN" altLang="en-US" sz="2400" dirty="0"/>
              <a:t>分区容错性是分布式系统必然需要面对和解决的问题，因此系统架构师往往需要把精力花在如何根据业务特点在</a:t>
            </a:r>
            <a:r>
              <a:rPr lang="en-US" altLang="zh-CN" sz="2400" dirty="0">
                <a:solidFill>
                  <a:srgbClr val="FF0000"/>
                </a:solidFill>
              </a:rPr>
              <a:t>C</a:t>
            </a:r>
            <a:r>
              <a:rPr lang="zh-CN" altLang="en-US" sz="2400" dirty="0">
                <a:solidFill>
                  <a:srgbClr val="FF0000"/>
                </a:solidFill>
              </a:rPr>
              <a:t>（一致性）和</a:t>
            </a:r>
            <a:r>
              <a:rPr lang="en-US" altLang="zh-CN" sz="2400" dirty="0">
                <a:solidFill>
                  <a:srgbClr val="FF0000"/>
                </a:solidFill>
              </a:rPr>
              <a:t>A</a:t>
            </a:r>
            <a:r>
              <a:rPr lang="zh-CN" altLang="en-US" sz="2400" dirty="0">
                <a:solidFill>
                  <a:srgbClr val="FF0000"/>
                </a:solidFill>
              </a:rPr>
              <a:t>（可用性）之间寻求平衡</a:t>
            </a:r>
            <a:r>
              <a:rPr lang="zh-CN" altLang="en-US" sz="2400" dirty="0"/>
              <a:t>。</a:t>
            </a:r>
            <a:r>
              <a:rPr lang="zh-CN" altLang="en-US" sz="2400" dirty="0">
                <a:solidFill>
                  <a:srgbClr val="FF0000"/>
                </a:solidFill>
              </a:rPr>
              <a:t>而前面我们提到的</a:t>
            </a:r>
            <a:r>
              <a:rPr lang="en-US" altLang="zh-CN" sz="2400" dirty="0">
                <a:solidFill>
                  <a:srgbClr val="FF0000"/>
                </a:solidFill>
              </a:rPr>
              <a:t>JTA </a:t>
            </a:r>
            <a:r>
              <a:rPr lang="zh-CN" altLang="en-US" sz="2400" dirty="0">
                <a:solidFill>
                  <a:srgbClr val="FF0000"/>
                </a:solidFill>
              </a:rPr>
              <a:t>两阶段提交协议的分布式事务方案，强调的就是一致性；由于可用性较低，实际应用的并不多</a:t>
            </a:r>
            <a:r>
              <a:rPr lang="zh-CN" altLang="en-US" sz="2400" dirty="0"/>
              <a:t>。</a:t>
            </a:r>
            <a:endParaRPr lang="en-US" altLang="zh-CN" sz="2400" dirty="0">
              <a:latin typeface="+mn-ea"/>
              <a:sym typeface="+mn-ea"/>
            </a:endParaRPr>
          </a:p>
          <a:p>
            <a:pPr marL="0" lvl="1" indent="0">
              <a:buNone/>
            </a:pPr>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
        <p:nvSpPr>
          <p:cNvPr id="16386" name="任意多边形 1"/>
          <p:cNvSpPr/>
          <p:nvPr userDrawn="1"/>
        </p:nvSpPr>
        <p:spPr>
          <a:xfrm rot="3230023">
            <a:off x="9290927" y="4714290"/>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Tree>
    <p:extLst>
      <p:ext uri="{BB962C8B-B14F-4D97-AF65-F5344CB8AC3E}">
        <p14:creationId xmlns:p14="http://schemas.microsoft.com/office/powerpoint/2010/main" val="38845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615" y="513762"/>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91851" y="1050847"/>
            <a:ext cx="10360057" cy="5406513"/>
          </a:xfrm>
        </p:spPr>
        <p:txBody>
          <a:bodyPr>
            <a:normAutofit lnSpcReduction="10000"/>
          </a:bodyPr>
          <a:lstStyle/>
          <a:p>
            <a:pPr marL="0" indent="0">
              <a:buNone/>
            </a:pPr>
            <a:endParaRPr lang="zh-CN" altLang="en-US" sz="2400" dirty="0">
              <a:latin typeface="+mn-ea"/>
              <a:sym typeface="+mn-ea"/>
            </a:endParaRPr>
          </a:p>
          <a:p>
            <a:pPr marL="0" lvl="1"/>
            <a:r>
              <a:rPr lang="en-US" altLang="zh-CN" sz="2800" dirty="0">
                <a:latin typeface="+mn-ea"/>
                <a:sym typeface="+mn-ea"/>
              </a:rPr>
              <a:t>BASE</a:t>
            </a:r>
            <a:r>
              <a:rPr lang="zh-CN" altLang="en-US" sz="2800" dirty="0">
                <a:latin typeface="+mn-ea"/>
                <a:sym typeface="+mn-ea"/>
              </a:rPr>
              <a:t>理论</a:t>
            </a:r>
            <a:endParaRPr lang="en-US" altLang="zh-CN" sz="2800" dirty="0">
              <a:latin typeface="+mn-ea"/>
              <a:sym typeface="+mn-ea"/>
            </a:endParaRPr>
          </a:p>
          <a:p>
            <a:pPr marL="800100" lvl="3"/>
            <a:r>
              <a:rPr lang="zh-CN" altLang="en-US" sz="2400" dirty="0">
                <a:solidFill>
                  <a:srgbClr val="FF0000"/>
                </a:solidFill>
              </a:rPr>
              <a:t>基本可用</a:t>
            </a:r>
            <a:r>
              <a:rPr lang="zh-CN" altLang="en-US" sz="2400" dirty="0"/>
              <a:t>（</a:t>
            </a:r>
            <a:r>
              <a:rPr lang="en-US" altLang="zh-CN" sz="2400" dirty="0"/>
              <a:t>Basically Available</a:t>
            </a:r>
            <a:r>
              <a:rPr lang="zh-CN" altLang="en-US" sz="2400" dirty="0"/>
              <a:t>）</a:t>
            </a:r>
            <a:endParaRPr lang="en-US" altLang="zh-CN" sz="2400" dirty="0"/>
          </a:p>
          <a:p>
            <a:pPr marL="0" lvl="1" indent="0">
              <a:buNone/>
            </a:pPr>
            <a:r>
              <a:rPr lang="en-US" altLang="zh-CN" sz="2000" dirty="0"/>
              <a:t>		</a:t>
            </a:r>
            <a:r>
              <a:rPr lang="zh-CN" altLang="en-US" sz="2000" dirty="0"/>
              <a:t>指分布式系统在出现不可预知故障的时候，允许损失部分可用性。</a:t>
            </a:r>
            <a:endParaRPr lang="en-US" altLang="zh-CN" dirty="0"/>
          </a:p>
          <a:p>
            <a:pPr marL="800100" lvl="3"/>
            <a:r>
              <a:rPr lang="zh-CN" altLang="en-US" sz="2400" dirty="0"/>
              <a:t>软状态（ </a:t>
            </a:r>
            <a:r>
              <a:rPr lang="en-US" altLang="zh-CN" sz="2400" dirty="0"/>
              <a:t>Soft State</a:t>
            </a:r>
            <a:r>
              <a:rPr lang="zh-CN" altLang="en-US" sz="2400" dirty="0"/>
              <a:t>）</a:t>
            </a:r>
            <a:endParaRPr lang="en-US" altLang="zh-CN" sz="2400" dirty="0"/>
          </a:p>
          <a:p>
            <a:pPr marL="0" lvl="1" indent="0">
              <a:buNone/>
            </a:pPr>
            <a:r>
              <a:rPr lang="en-US" altLang="zh-CN" sz="2000" dirty="0"/>
              <a:t>		</a:t>
            </a:r>
            <a:r>
              <a:rPr lang="zh-CN" altLang="en-US" sz="2000" dirty="0"/>
              <a:t>指允许系统中的数据存在</a:t>
            </a:r>
            <a:r>
              <a:rPr lang="zh-CN" altLang="en-US" sz="2000" dirty="0">
                <a:solidFill>
                  <a:srgbClr val="FF0000"/>
                </a:solidFill>
              </a:rPr>
              <a:t>中间状态</a:t>
            </a:r>
            <a:r>
              <a:rPr lang="zh-CN" altLang="en-US" sz="2000" dirty="0"/>
              <a:t>，并认为该中间状态的存在不会影响系统的整体可用性，即允许系统在不同节点的数据副本之间进行数据同步的过程存在延时。</a:t>
            </a:r>
            <a:endParaRPr lang="en-US" altLang="zh-CN" sz="2000" dirty="0"/>
          </a:p>
          <a:p>
            <a:pPr marL="800100" lvl="3"/>
            <a:r>
              <a:rPr lang="zh-CN" altLang="en-US" sz="2400" dirty="0">
                <a:solidFill>
                  <a:srgbClr val="FF0000"/>
                </a:solidFill>
              </a:rPr>
              <a:t>最终一致</a:t>
            </a:r>
            <a:r>
              <a:rPr lang="zh-CN" altLang="en-US" sz="2400" dirty="0"/>
              <a:t>（ </a:t>
            </a:r>
            <a:r>
              <a:rPr lang="en-US" altLang="zh-CN" sz="2400" dirty="0"/>
              <a:t>Eventual Consistency</a:t>
            </a:r>
            <a:r>
              <a:rPr lang="zh-CN" altLang="en-US" sz="2400" dirty="0"/>
              <a:t>）</a:t>
            </a:r>
            <a:endParaRPr lang="en-US" altLang="zh-CN" sz="2400" dirty="0"/>
          </a:p>
          <a:p>
            <a:pPr marL="0" lvl="1" indent="0">
              <a:buNone/>
            </a:pPr>
            <a:r>
              <a:rPr lang="en-US" altLang="zh-CN" sz="2000" dirty="0"/>
              <a:t>		</a:t>
            </a:r>
            <a:r>
              <a:rPr lang="zh-CN" altLang="en-US" sz="2000" dirty="0"/>
              <a:t>强调的是所有的数据更新操作，在经过一段时间的同步之后，最终都能够达到一个一致的状态。因此，最终一致性的本质是需要系统保证最终数据能够达到一致，而不需要实时保证系统数据的强一致性。</a:t>
            </a:r>
            <a:endParaRPr lang="en-US" altLang="zh-CN" sz="2000" dirty="0">
              <a:latin typeface="+mn-ea"/>
              <a:sym typeface="+mn-ea"/>
            </a:endParaRPr>
          </a:p>
          <a:p>
            <a:pPr marL="0" lvl="1" indent="0">
              <a:buNone/>
            </a:pPr>
            <a:r>
              <a:rPr lang="en-US" altLang="zh-CN" dirty="0"/>
              <a:t>	</a:t>
            </a:r>
            <a:endParaRPr lang="en-US" altLang="zh-CN" sz="2400" dirty="0"/>
          </a:p>
          <a:p>
            <a:pPr marL="0" lvl="1" indent="0">
              <a:buNone/>
            </a:pPr>
            <a:r>
              <a:rPr lang="en-US" altLang="zh-CN" sz="2800" dirty="0">
                <a:latin typeface="+mn-ea"/>
                <a:sym typeface="+mn-ea"/>
              </a:rPr>
              <a:t>	</a:t>
            </a: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
        <p:nvSpPr>
          <p:cNvPr id="16386" name="任意多边形 1"/>
          <p:cNvSpPr/>
          <p:nvPr userDrawn="1"/>
        </p:nvSpPr>
        <p:spPr>
          <a:xfrm rot="3230023">
            <a:off x="9887206" y="5171357"/>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Tree>
    <p:extLst>
      <p:ext uri="{BB962C8B-B14F-4D97-AF65-F5344CB8AC3E}">
        <p14:creationId xmlns:p14="http://schemas.microsoft.com/office/powerpoint/2010/main" val="55293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zh-CN" altLang="en-US" sz="2800" b="1" dirty="0"/>
              <a:t>最大努力通知方案</a:t>
            </a:r>
            <a:endParaRPr lang="en-US" altLang="zh-CN" sz="2800" dirty="0">
              <a:latin typeface="+mn-ea"/>
              <a:sym typeface="+mn-ea"/>
            </a:endParaRPr>
          </a:p>
          <a:p>
            <a:pPr marL="0" lvl="1" indent="0">
              <a:buNone/>
            </a:pPr>
            <a:r>
              <a:rPr lang="en-US" altLang="zh-CN" dirty="0"/>
              <a:t>	</a:t>
            </a:r>
            <a:r>
              <a:rPr lang="zh-CN" altLang="en-US" sz="2400" dirty="0"/>
              <a:t>最简单的一种柔性事务，适用于一些最终一致性时间敏感度低的业务，且被动方处理结果不影响主动方的处理结果。典型的使用场景：如银行通知、商户通知等</a:t>
            </a:r>
            <a:r>
              <a:rPr lang="en-US" altLang="zh-CN" sz="2800" dirty="0">
                <a:latin typeface="+mn-ea"/>
                <a:sym typeface="+mn-ea"/>
              </a:rPr>
              <a:t>	</a:t>
            </a: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4" name="图片 3">
            <a:extLst>
              <a:ext uri="{FF2B5EF4-FFF2-40B4-BE49-F238E27FC236}">
                <a16:creationId xmlns:a16="http://schemas.microsoft.com/office/drawing/2014/main" id="{714589D4-BF35-4856-B1BA-26EC706A4CFB}"/>
              </a:ext>
            </a:extLst>
          </p:cNvPr>
          <p:cNvPicPr>
            <a:picLocks noChangeAspect="1"/>
          </p:cNvPicPr>
          <p:nvPr/>
        </p:nvPicPr>
        <p:blipFill>
          <a:blip r:embed="rId2"/>
          <a:stretch>
            <a:fillRect/>
          </a:stretch>
        </p:blipFill>
        <p:spPr>
          <a:xfrm>
            <a:off x="2083324" y="2930217"/>
            <a:ext cx="8224293" cy="3729819"/>
          </a:xfrm>
          <a:prstGeom prst="rect">
            <a:avLst/>
          </a:prstGeom>
        </p:spPr>
      </p:pic>
    </p:spTree>
    <p:extLst>
      <p:ext uri="{BB962C8B-B14F-4D97-AF65-F5344CB8AC3E}">
        <p14:creationId xmlns:p14="http://schemas.microsoft.com/office/powerpoint/2010/main" val="407954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en-US" altLang="zh-CN" sz="2800" b="1" dirty="0"/>
              <a:t>TCC</a:t>
            </a:r>
            <a:r>
              <a:rPr lang="zh-CN" altLang="en-US" sz="2800" b="1" dirty="0"/>
              <a:t>两阶段</a:t>
            </a:r>
            <a:r>
              <a:rPr lang="zh-CN" altLang="en-US" sz="2800" b="1" dirty="0">
                <a:solidFill>
                  <a:schemeClr val="tx1"/>
                </a:solidFill>
              </a:rPr>
              <a:t>补偿型</a:t>
            </a:r>
            <a:r>
              <a:rPr lang="zh-CN" altLang="en-US" sz="2800" b="1" dirty="0"/>
              <a:t>方案</a:t>
            </a:r>
            <a:endParaRPr lang="en-US" altLang="zh-CN" sz="2800" b="1" dirty="0"/>
          </a:p>
          <a:p>
            <a:pPr marL="800100" lvl="3"/>
            <a:r>
              <a:rPr lang="en-US" altLang="zh-CN" sz="2400" dirty="0"/>
              <a:t>TCC</a:t>
            </a:r>
            <a:r>
              <a:rPr lang="zh-CN" altLang="en-US" sz="2400" dirty="0"/>
              <a:t>是</a:t>
            </a:r>
            <a:r>
              <a:rPr lang="en-US" altLang="zh-CN" sz="2400" dirty="0"/>
              <a:t>Try-Confirm-Cancel</a:t>
            </a:r>
            <a:r>
              <a:rPr lang="zh-CN" altLang="en-US" sz="2400" dirty="0"/>
              <a:t>的简称，</a:t>
            </a:r>
            <a:r>
              <a:rPr lang="zh-CN" altLang="en-US" sz="2400" dirty="0">
                <a:sym typeface="+mn-ea"/>
              </a:rPr>
              <a:t>举例说明</a:t>
            </a:r>
            <a:endParaRPr lang="en-US" altLang="zh-CN" sz="2400" dirty="0">
              <a:sym typeface="+mn-ea"/>
            </a:endParaRPr>
          </a:p>
          <a:p>
            <a:pPr marL="0" lvl="1" indent="0">
              <a:buNone/>
            </a:pPr>
            <a:endParaRPr lang="en-US" altLang="zh-CN" sz="2800" b="1" dirty="0">
              <a:sym typeface="+mn-ea"/>
            </a:endParaRPr>
          </a:p>
          <a:p>
            <a:pPr marL="0" lvl="1" indent="0">
              <a:buNone/>
            </a:pPr>
            <a:r>
              <a:rPr lang="en-US" altLang="zh-CN" dirty="0"/>
              <a:t>	</a:t>
            </a: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5" name="图片 4">
            <a:extLst>
              <a:ext uri="{FF2B5EF4-FFF2-40B4-BE49-F238E27FC236}">
                <a16:creationId xmlns:a16="http://schemas.microsoft.com/office/drawing/2014/main" id="{0C88D810-8B62-4F89-A962-2A71674C1C02}"/>
              </a:ext>
            </a:extLst>
          </p:cNvPr>
          <p:cNvPicPr>
            <a:picLocks noChangeAspect="1"/>
          </p:cNvPicPr>
          <p:nvPr/>
        </p:nvPicPr>
        <p:blipFill>
          <a:blip r:embed="rId2"/>
          <a:stretch>
            <a:fillRect/>
          </a:stretch>
        </p:blipFill>
        <p:spPr>
          <a:xfrm>
            <a:off x="2028742" y="2342702"/>
            <a:ext cx="7719729" cy="967824"/>
          </a:xfrm>
          <a:prstGeom prst="rect">
            <a:avLst/>
          </a:prstGeom>
        </p:spPr>
      </p:pic>
      <p:pic>
        <p:nvPicPr>
          <p:cNvPr id="6" name="图片 5">
            <a:extLst>
              <a:ext uri="{FF2B5EF4-FFF2-40B4-BE49-F238E27FC236}">
                <a16:creationId xmlns:a16="http://schemas.microsoft.com/office/drawing/2014/main" id="{2C997531-C208-4EE2-A85F-A2E334D60143}"/>
              </a:ext>
            </a:extLst>
          </p:cNvPr>
          <p:cNvPicPr>
            <a:picLocks noChangeAspect="1"/>
          </p:cNvPicPr>
          <p:nvPr/>
        </p:nvPicPr>
        <p:blipFill>
          <a:blip r:embed="rId3"/>
          <a:stretch>
            <a:fillRect/>
          </a:stretch>
        </p:blipFill>
        <p:spPr>
          <a:xfrm>
            <a:off x="2561911" y="3547475"/>
            <a:ext cx="6317527" cy="2857748"/>
          </a:xfrm>
          <a:prstGeom prst="rect">
            <a:avLst/>
          </a:prstGeom>
        </p:spPr>
      </p:pic>
    </p:spTree>
    <p:extLst>
      <p:ext uri="{BB962C8B-B14F-4D97-AF65-F5344CB8AC3E}">
        <p14:creationId xmlns:p14="http://schemas.microsoft.com/office/powerpoint/2010/main" val="186436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en-US" altLang="zh-CN" sz="2800" b="1" dirty="0"/>
              <a:t>TCC</a:t>
            </a:r>
            <a:r>
              <a:rPr lang="zh-CN" altLang="en-US" sz="2800" b="1" dirty="0"/>
              <a:t>两阶段</a:t>
            </a:r>
            <a:r>
              <a:rPr lang="zh-CN" altLang="en-US" sz="2800" b="1" dirty="0">
                <a:solidFill>
                  <a:srgbClr val="FF0000"/>
                </a:solidFill>
              </a:rPr>
              <a:t>补偿型</a:t>
            </a:r>
            <a:r>
              <a:rPr lang="zh-CN" altLang="en-US" sz="2800" b="1" dirty="0"/>
              <a:t>方案</a:t>
            </a:r>
            <a:endParaRPr lang="en-US" altLang="zh-CN" sz="2800" b="1" dirty="0"/>
          </a:p>
          <a:p>
            <a:pPr marL="800100" lvl="3"/>
            <a:r>
              <a:rPr lang="zh-CN" altLang="en-US" sz="2400" b="1" dirty="0">
                <a:sym typeface="+mn-ea"/>
              </a:rPr>
              <a:t>举例说明</a:t>
            </a:r>
            <a:endParaRPr lang="en-US" altLang="zh-CN" sz="2400" b="1" dirty="0">
              <a:sym typeface="+mn-ea"/>
            </a:endParaRPr>
          </a:p>
          <a:p>
            <a:pPr marL="0" lvl="1" indent="0">
              <a:buNone/>
            </a:pPr>
            <a:endParaRPr lang="en-US" altLang="zh-CN" sz="2800" b="1" dirty="0">
              <a:sym typeface="+mn-ea"/>
            </a:endParaRPr>
          </a:p>
          <a:p>
            <a:pPr marL="0" lvl="1" indent="0">
              <a:buNone/>
            </a:pPr>
            <a:r>
              <a:rPr lang="en-US" altLang="zh-CN" dirty="0"/>
              <a:t>	</a:t>
            </a: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4" name="图片 3">
            <a:extLst>
              <a:ext uri="{FF2B5EF4-FFF2-40B4-BE49-F238E27FC236}">
                <a16:creationId xmlns:a16="http://schemas.microsoft.com/office/drawing/2014/main" id="{A2DB5236-FDC7-4686-BAF1-96E8265B8B7F}"/>
              </a:ext>
            </a:extLst>
          </p:cNvPr>
          <p:cNvPicPr>
            <a:picLocks noChangeAspect="1"/>
          </p:cNvPicPr>
          <p:nvPr/>
        </p:nvPicPr>
        <p:blipFill>
          <a:blip r:embed="rId2"/>
          <a:stretch>
            <a:fillRect/>
          </a:stretch>
        </p:blipFill>
        <p:spPr>
          <a:xfrm>
            <a:off x="3025097" y="1854232"/>
            <a:ext cx="6462320" cy="4519052"/>
          </a:xfrm>
          <a:prstGeom prst="rect">
            <a:avLst/>
          </a:prstGeom>
        </p:spPr>
      </p:pic>
    </p:spTree>
    <p:extLst>
      <p:ext uri="{BB962C8B-B14F-4D97-AF65-F5344CB8AC3E}">
        <p14:creationId xmlns:p14="http://schemas.microsoft.com/office/powerpoint/2010/main" val="32536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09"/>
            <a:ext cx="10011266" cy="5896707"/>
          </a:xfrm>
        </p:spPr>
        <p:txBody>
          <a:bodyPr>
            <a:normAutofit lnSpcReduction="10000"/>
          </a:bodyPr>
          <a:lstStyle/>
          <a:p>
            <a:pPr marL="0" indent="0">
              <a:buNone/>
            </a:pPr>
            <a:endParaRPr lang="zh-CN" altLang="en-US" sz="2400" dirty="0">
              <a:latin typeface="+mn-ea"/>
              <a:sym typeface="+mn-ea"/>
            </a:endParaRPr>
          </a:p>
          <a:p>
            <a:pPr marL="0" lvl="1"/>
            <a:r>
              <a:rPr lang="en-US" altLang="zh-CN" sz="2800" b="1" dirty="0"/>
              <a:t>TCC</a:t>
            </a:r>
            <a:r>
              <a:rPr lang="zh-CN" altLang="en-US" sz="2800" b="1" dirty="0"/>
              <a:t>两阶段补偿型方案</a:t>
            </a:r>
            <a:endParaRPr lang="en-US" altLang="zh-CN" dirty="0"/>
          </a:p>
          <a:p>
            <a:pPr lvl="1"/>
            <a:r>
              <a:rPr lang="en-US" altLang="zh-CN" sz="2400" b="1" dirty="0"/>
              <a:t>Try</a:t>
            </a:r>
            <a:r>
              <a:rPr lang="zh-CN" altLang="en-US" sz="2400" b="1" dirty="0"/>
              <a:t>阶段</a:t>
            </a:r>
          </a:p>
          <a:p>
            <a:pPr marL="0" indent="0">
              <a:buNone/>
            </a:pPr>
            <a:r>
              <a:rPr lang="en-US" altLang="zh-CN" dirty="0"/>
              <a:t>	</a:t>
            </a:r>
            <a:r>
              <a:rPr lang="zh-CN" altLang="en-US" sz="2000" dirty="0"/>
              <a:t>完成所有业务检查（一致性），预留业务资源</a:t>
            </a:r>
            <a:r>
              <a:rPr lang="en-US" altLang="zh-CN" sz="2000" dirty="0"/>
              <a:t>(</a:t>
            </a:r>
            <a:r>
              <a:rPr lang="zh-CN" altLang="en-US" sz="2000" dirty="0"/>
              <a:t>准隔离性</a:t>
            </a:r>
            <a:r>
              <a:rPr lang="en-US" altLang="zh-CN" sz="2000" dirty="0"/>
              <a:t>)</a:t>
            </a:r>
          </a:p>
          <a:p>
            <a:pPr marL="0" indent="0">
              <a:buNone/>
            </a:pPr>
            <a:r>
              <a:rPr lang="en-US" altLang="zh-CN" sz="2000" dirty="0"/>
              <a:t>	</a:t>
            </a:r>
            <a:r>
              <a:rPr lang="zh-CN" altLang="en-US" sz="2000" dirty="0"/>
              <a:t>回顾上面航班预定案例的阶段</a:t>
            </a:r>
            <a:r>
              <a:rPr lang="en-US" altLang="zh-CN" sz="2000" dirty="0"/>
              <a:t>1</a:t>
            </a:r>
            <a:r>
              <a:rPr lang="zh-CN" altLang="en-US" sz="2000" dirty="0"/>
              <a:t>，机票就是业务资源，所有的资源提供者</a:t>
            </a:r>
            <a:r>
              <a:rPr lang="en-US" altLang="zh-CN" sz="2000" dirty="0"/>
              <a:t>(</a:t>
            </a:r>
            <a:r>
              <a:rPr lang="zh-CN" altLang="en-US" sz="2000" dirty="0"/>
              <a:t>航空公司</a:t>
            </a:r>
            <a:r>
              <a:rPr lang="en-US" altLang="zh-CN" sz="2000" dirty="0"/>
              <a:t>)</a:t>
            </a:r>
            <a:r>
              <a:rPr lang="zh-CN" altLang="en-US" sz="2000" dirty="0"/>
              <a:t>预留都成功，</a:t>
            </a:r>
            <a:r>
              <a:rPr lang="en-US" altLang="zh-CN" sz="2000" dirty="0"/>
              <a:t>try</a:t>
            </a:r>
            <a:r>
              <a:rPr lang="zh-CN" altLang="en-US" sz="2000" dirty="0"/>
              <a:t>阶段才算成功</a:t>
            </a:r>
          </a:p>
          <a:p>
            <a:pPr lvl="1"/>
            <a:r>
              <a:rPr lang="en-US" altLang="zh-CN" sz="2600" b="1" dirty="0"/>
              <a:t>Confirm</a:t>
            </a:r>
            <a:r>
              <a:rPr lang="zh-CN" altLang="en-US" sz="2600" b="1" dirty="0"/>
              <a:t>阶段</a:t>
            </a:r>
            <a:endParaRPr lang="zh-CN" altLang="en-US" sz="2600" dirty="0"/>
          </a:p>
          <a:p>
            <a:pPr marL="0" indent="0">
              <a:buNone/>
            </a:pPr>
            <a:r>
              <a:rPr lang="en-US" altLang="zh-CN" dirty="0"/>
              <a:t>	</a:t>
            </a:r>
            <a:r>
              <a:rPr lang="zh-CN" altLang="en-US" dirty="0"/>
              <a:t> </a:t>
            </a:r>
            <a:r>
              <a:rPr lang="zh-CN" altLang="en-US" sz="2000" dirty="0"/>
              <a:t>确认执行业务操作，不做任何业务检查， 只使用</a:t>
            </a:r>
            <a:r>
              <a:rPr lang="en-US" altLang="zh-CN" sz="2000" dirty="0"/>
              <a:t>Try</a:t>
            </a:r>
            <a:r>
              <a:rPr lang="zh-CN" altLang="en-US" sz="2000" dirty="0"/>
              <a:t>阶段预留的业务资源。回顾上面航班预定案例的阶段</a:t>
            </a:r>
            <a:r>
              <a:rPr lang="en-US" altLang="zh-CN" sz="2000" dirty="0"/>
              <a:t>2</a:t>
            </a:r>
            <a:r>
              <a:rPr lang="zh-CN" altLang="en-US" sz="2000" dirty="0"/>
              <a:t>，美团</a:t>
            </a:r>
            <a:r>
              <a:rPr lang="en-US" altLang="zh-CN" sz="2000" dirty="0"/>
              <a:t>APP</a:t>
            </a:r>
            <a:r>
              <a:rPr lang="zh-CN" altLang="en-US" sz="2000" dirty="0"/>
              <a:t>确认两个航空公司机票都预留成功，因此向两个航空公司分别发送确认购买的请求。</a:t>
            </a:r>
          </a:p>
          <a:p>
            <a:pPr lvl="1"/>
            <a:r>
              <a:rPr lang="en-US" altLang="zh-CN" sz="2400" b="1" dirty="0"/>
              <a:t>Cancel</a:t>
            </a:r>
            <a:r>
              <a:rPr lang="zh-CN" altLang="en-US" sz="2400" b="1" dirty="0"/>
              <a:t>阶段</a:t>
            </a:r>
            <a:endParaRPr lang="zh-CN" altLang="en-US" sz="2400" dirty="0"/>
          </a:p>
          <a:p>
            <a:pPr marL="0" indent="0">
              <a:buNone/>
            </a:pPr>
            <a:r>
              <a:rPr lang="en-US" altLang="zh-CN" dirty="0"/>
              <a:t>	</a:t>
            </a:r>
            <a:r>
              <a:rPr lang="zh-CN" altLang="en-US" dirty="0"/>
              <a:t> </a:t>
            </a:r>
            <a:r>
              <a:rPr lang="zh-CN" altLang="en-US" sz="2000" dirty="0"/>
              <a:t>取消</a:t>
            </a:r>
            <a:r>
              <a:rPr lang="en-US" altLang="zh-CN" sz="2000" dirty="0"/>
              <a:t>Try</a:t>
            </a:r>
            <a:r>
              <a:rPr lang="zh-CN" altLang="en-US" sz="2000" dirty="0"/>
              <a:t>阶段预留的业务资源。回顾上面航班预定案例的阶段</a:t>
            </a:r>
            <a:r>
              <a:rPr lang="en-US" altLang="zh-CN" sz="2000" dirty="0"/>
              <a:t>2</a:t>
            </a:r>
            <a:r>
              <a:rPr lang="zh-CN" altLang="en-US" sz="2000" dirty="0"/>
              <a:t>，如果某个业务方的业务资源没有预留成功，则取消所有业务资源预留请求。 </a:t>
            </a:r>
          </a:p>
          <a:p>
            <a:pPr marL="0" lvl="1" indent="0">
              <a:buNone/>
            </a:pPr>
            <a:endParaRPr lang="en-US" altLang="zh-CN" sz="2800" b="1" dirty="0">
              <a:sym typeface="+mn-ea"/>
            </a:endParaRPr>
          </a:p>
          <a:p>
            <a:pPr marL="0" lvl="1" indent="0">
              <a:buNone/>
            </a:pPr>
            <a:r>
              <a:rPr lang="en-US" altLang="zh-CN" dirty="0"/>
              <a:t>	</a:t>
            </a: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Tree>
    <p:extLst>
      <p:ext uri="{BB962C8B-B14F-4D97-AF65-F5344CB8AC3E}">
        <p14:creationId xmlns:p14="http://schemas.microsoft.com/office/powerpoint/2010/main" val="392727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en-US" altLang="zh-CN" sz="2800" b="1" dirty="0"/>
              <a:t>TCC</a:t>
            </a:r>
            <a:r>
              <a:rPr lang="zh-CN" altLang="en-US" sz="2800" b="1" dirty="0"/>
              <a:t>与</a:t>
            </a:r>
            <a:r>
              <a:rPr lang="en-US" altLang="zh-CN" sz="2800" b="1" dirty="0"/>
              <a:t>XA/JTA</a:t>
            </a:r>
            <a:r>
              <a:rPr lang="zh-CN" altLang="en-US" sz="2800" b="1" dirty="0"/>
              <a:t>对比</a:t>
            </a:r>
            <a:endParaRPr lang="en-US" altLang="zh-CN" sz="2800" b="1" dirty="0"/>
          </a:p>
          <a:p>
            <a:pPr marL="571500" lvl="3" indent="0">
              <a:buNone/>
            </a:pPr>
            <a:endParaRPr lang="en-US" altLang="zh-CN" sz="2400" b="1" dirty="0">
              <a:sym typeface="+mn-ea"/>
            </a:endParaRPr>
          </a:p>
          <a:p>
            <a:pPr marL="0" lvl="1" indent="0">
              <a:buNone/>
            </a:pPr>
            <a:endParaRPr lang="en-US" altLang="zh-CN" sz="2800" b="1" dirty="0">
              <a:sym typeface="+mn-ea"/>
            </a:endParaRPr>
          </a:p>
          <a:p>
            <a:pPr marL="0" lvl="1" indent="0">
              <a:buNone/>
            </a:pPr>
            <a:r>
              <a:rPr lang="en-US" altLang="zh-CN" dirty="0"/>
              <a:t>	</a:t>
            </a: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5" name="图片 4">
            <a:extLst>
              <a:ext uri="{FF2B5EF4-FFF2-40B4-BE49-F238E27FC236}">
                <a16:creationId xmlns:a16="http://schemas.microsoft.com/office/drawing/2014/main" id="{86755CF5-9B51-416E-A0D6-2B9086BD9026}"/>
              </a:ext>
            </a:extLst>
          </p:cNvPr>
          <p:cNvPicPr>
            <a:picLocks noChangeAspect="1"/>
          </p:cNvPicPr>
          <p:nvPr/>
        </p:nvPicPr>
        <p:blipFill>
          <a:blip r:embed="rId2"/>
          <a:stretch>
            <a:fillRect/>
          </a:stretch>
        </p:blipFill>
        <p:spPr>
          <a:xfrm>
            <a:off x="2602299" y="1996188"/>
            <a:ext cx="6553768" cy="3977985"/>
          </a:xfrm>
          <a:prstGeom prst="rect">
            <a:avLst/>
          </a:prstGeom>
        </p:spPr>
      </p:pic>
    </p:spTree>
    <p:extLst>
      <p:ext uri="{BB962C8B-B14F-4D97-AF65-F5344CB8AC3E}">
        <p14:creationId xmlns:p14="http://schemas.microsoft.com/office/powerpoint/2010/main" val="426586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5557342"/>
          </a:xfrm>
        </p:spPr>
        <p:txBody>
          <a:bodyPr>
            <a:normAutofit fontScale="92500" lnSpcReduction="20000"/>
          </a:bodyPr>
          <a:lstStyle/>
          <a:p>
            <a:pPr marL="0" indent="0">
              <a:buNone/>
            </a:pPr>
            <a:endParaRPr lang="zh-CN" altLang="en-US" sz="2400" dirty="0">
              <a:latin typeface="+mn-ea"/>
              <a:sym typeface="+mn-ea"/>
            </a:endParaRPr>
          </a:p>
          <a:p>
            <a:pPr marL="0" lvl="1"/>
            <a:r>
              <a:rPr lang="en-US" altLang="zh-CN" sz="2800" b="1" dirty="0"/>
              <a:t>TCC</a:t>
            </a:r>
            <a:r>
              <a:rPr lang="zh-CN" altLang="en-US" sz="2800" b="1" dirty="0"/>
              <a:t>与</a:t>
            </a:r>
            <a:r>
              <a:rPr lang="en-US" altLang="zh-CN" sz="2800" b="1" dirty="0"/>
              <a:t>XA/JTA</a:t>
            </a:r>
            <a:r>
              <a:rPr lang="zh-CN" altLang="en-US" sz="2800" b="1" dirty="0"/>
              <a:t>对比</a:t>
            </a:r>
            <a:endParaRPr lang="en-US" altLang="zh-CN" sz="2800" b="1" dirty="0"/>
          </a:p>
          <a:p>
            <a:pPr marL="800100" lvl="3"/>
            <a:r>
              <a:rPr lang="zh-CN" altLang="en-US" sz="2600" b="1" dirty="0"/>
              <a:t> </a:t>
            </a:r>
            <a:r>
              <a:rPr lang="en-US" altLang="zh-CN" sz="2600" b="1" dirty="0"/>
              <a:t>XA</a:t>
            </a:r>
            <a:r>
              <a:rPr lang="zh-CN" altLang="en-US" sz="2600" b="1" dirty="0"/>
              <a:t>是</a:t>
            </a:r>
            <a:r>
              <a:rPr lang="zh-CN" altLang="en-US" sz="2600" b="1" dirty="0">
                <a:solidFill>
                  <a:srgbClr val="FF0000"/>
                </a:solidFill>
              </a:rPr>
              <a:t>资源层面</a:t>
            </a:r>
            <a:r>
              <a:rPr lang="zh-CN" altLang="en-US" sz="2600" b="1" dirty="0"/>
              <a:t>的分布式事务，</a:t>
            </a:r>
            <a:r>
              <a:rPr lang="zh-CN" altLang="en-US" sz="2600" b="1" dirty="0">
                <a:solidFill>
                  <a:srgbClr val="FF0000"/>
                </a:solidFill>
              </a:rPr>
              <a:t>强一致性</a:t>
            </a:r>
            <a:r>
              <a:rPr lang="zh-CN" altLang="en-US" sz="2600" b="1" dirty="0"/>
              <a:t>，在两阶段提交的整个过程中，一直会持有</a:t>
            </a:r>
            <a:r>
              <a:rPr lang="zh-CN" altLang="en-US" sz="2600" b="1" dirty="0">
                <a:solidFill>
                  <a:srgbClr val="FF0000"/>
                </a:solidFill>
              </a:rPr>
              <a:t>资源的锁</a:t>
            </a:r>
            <a:r>
              <a:rPr lang="zh-CN" altLang="en-US" sz="2600" b="1" dirty="0"/>
              <a:t>。</a:t>
            </a:r>
            <a:endParaRPr lang="en-US" altLang="zh-CN" sz="2600" b="1" dirty="0"/>
          </a:p>
          <a:p>
            <a:pPr marL="571500" lvl="3" indent="0">
              <a:buNone/>
            </a:pPr>
            <a:endParaRPr lang="en-US" altLang="zh-CN" sz="2600" b="1" dirty="0"/>
          </a:p>
          <a:p>
            <a:pPr marL="800100" lvl="3"/>
            <a:r>
              <a:rPr lang="zh-CN" altLang="en-US" sz="2600" b="1" dirty="0"/>
              <a:t> </a:t>
            </a:r>
            <a:r>
              <a:rPr lang="en-US" altLang="zh-CN" sz="2600" b="1" dirty="0"/>
              <a:t>TCC</a:t>
            </a:r>
            <a:r>
              <a:rPr lang="zh-CN" altLang="en-US" sz="2600" b="1" dirty="0"/>
              <a:t>是</a:t>
            </a:r>
            <a:r>
              <a:rPr lang="zh-CN" altLang="en-US" sz="2600" b="1" dirty="0">
                <a:solidFill>
                  <a:srgbClr val="FF0000"/>
                </a:solidFill>
              </a:rPr>
              <a:t>业务层面</a:t>
            </a:r>
            <a:r>
              <a:rPr lang="zh-CN" altLang="en-US" sz="2600" b="1" dirty="0"/>
              <a:t>的分布式事务，</a:t>
            </a:r>
            <a:r>
              <a:rPr lang="zh-CN" altLang="en-US" sz="2600" b="1" dirty="0">
                <a:solidFill>
                  <a:srgbClr val="FF0000"/>
                </a:solidFill>
              </a:rPr>
              <a:t>最终一致性</a:t>
            </a:r>
            <a:r>
              <a:rPr lang="zh-CN" altLang="en-US" sz="2600" b="1" dirty="0"/>
              <a:t>，不会一直持有资源的锁。</a:t>
            </a:r>
            <a:endParaRPr lang="en-US" altLang="zh-CN" sz="2600" b="1" dirty="0"/>
          </a:p>
          <a:p>
            <a:pPr marL="114300" lvl="2" indent="0">
              <a:buNone/>
            </a:pPr>
            <a:endParaRPr lang="en-US" altLang="zh-CN" sz="2800" b="1" dirty="0"/>
          </a:p>
          <a:p>
            <a:pPr marL="0" lvl="1"/>
            <a:r>
              <a:rPr lang="en-US" altLang="zh-CN" sz="2800" b="1" dirty="0"/>
              <a:t>TCC</a:t>
            </a:r>
            <a:r>
              <a:rPr lang="zh-CN" altLang="en-US" sz="2800" b="1" dirty="0"/>
              <a:t>的开源框架实现</a:t>
            </a:r>
            <a:endParaRPr lang="en-US" altLang="zh-CN" sz="2800" b="1" dirty="0"/>
          </a:p>
          <a:p>
            <a:pPr marL="0" lvl="1" indent="0">
              <a:buNone/>
            </a:pPr>
            <a:endParaRPr lang="en-US" altLang="zh-CN" sz="2800" b="1" dirty="0"/>
          </a:p>
          <a:p>
            <a:pPr marL="0" lvl="1" indent="0">
              <a:buNone/>
            </a:pPr>
            <a:r>
              <a:rPr lang="en-US" altLang="zh-CN" sz="2600" b="1" dirty="0"/>
              <a:t>	</a:t>
            </a:r>
            <a:r>
              <a:rPr lang="en-US" altLang="zh-CN" sz="2600" b="1" dirty="0" err="1"/>
              <a:t>Atomikos</a:t>
            </a:r>
            <a:r>
              <a:rPr lang="zh-CN" altLang="en-US" sz="2600" b="1" dirty="0"/>
              <a:t>，</a:t>
            </a:r>
            <a:r>
              <a:rPr lang="en-US" altLang="zh-CN" sz="2600" b="1" dirty="0" err="1"/>
              <a:t>tcc</a:t>
            </a:r>
            <a:r>
              <a:rPr lang="en-US" altLang="zh-CN" sz="2600" b="1" dirty="0"/>
              <a:t>-transaction</a:t>
            </a:r>
            <a:r>
              <a:rPr lang="zh-CN" altLang="en-US" sz="2600" b="1" dirty="0"/>
              <a:t>，</a:t>
            </a:r>
            <a:r>
              <a:rPr lang="en-US" altLang="zh-CN" sz="2600" b="1" dirty="0"/>
              <a:t>spring-cloud-rest-</a:t>
            </a:r>
            <a:r>
              <a:rPr lang="en-US" altLang="zh-CN" sz="2600" b="1" dirty="0" err="1"/>
              <a:t>tcc</a:t>
            </a:r>
            <a:r>
              <a:rPr lang="zh-CN" altLang="en-US" sz="2600" b="1" dirty="0"/>
              <a:t>，支付宝</a:t>
            </a:r>
            <a:r>
              <a:rPr lang="en-US" altLang="zh-CN" sz="2600" b="1" dirty="0" err="1"/>
              <a:t>tcc</a:t>
            </a:r>
            <a:endParaRPr lang="en-US" altLang="zh-CN" sz="2600" b="1" dirty="0"/>
          </a:p>
          <a:p>
            <a:pPr marL="571500" lvl="3" indent="0">
              <a:buNone/>
            </a:pPr>
            <a:endParaRPr lang="en-US" altLang="zh-CN" sz="2400" b="1" dirty="0">
              <a:sym typeface="+mn-ea"/>
            </a:endParaRPr>
          </a:p>
          <a:p>
            <a:pPr marL="0" lvl="1" indent="0">
              <a:buNone/>
            </a:pPr>
            <a:endParaRPr lang="en-US" altLang="zh-CN" sz="2800" b="1" dirty="0">
              <a:sym typeface="+mn-ea"/>
            </a:endParaRPr>
          </a:p>
          <a:p>
            <a:pPr marL="0" lvl="1" indent="0">
              <a:buNone/>
            </a:pPr>
            <a:r>
              <a:rPr lang="en-US" altLang="zh-CN" dirty="0"/>
              <a:t>	</a:t>
            </a: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Tree>
    <p:extLst>
      <p:ext uri="{BB962C8B-B14F-4D97-AF65-F5344CB8AC3E}">
        <p14:creationId xmlns:p14="http://schemas.microsoft.com/office/powerpoint/2010/main" val="349407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zh-CN" altLang="en-US" sz="2800" b="1" dirty="0"/>
              <a:t>可靠消息最终一致性方案</a:t>
            </a:r>
            <a:endParaRPr lang="en-US" altLang="zh-CN" sz="2800" b="1" dirty="0"/>
          </a:p>
          <a:p>
            <a:pPr marL="800100" lvl="3"/>
            <a:r>
              <a:rPr lang="zh-CN" altLang="en-US" sz="2400" dirty="0"/>
              <a:t>基于</a:t>
            </a:r>
            <a:r>
              <a:rPr lang="en-US" altLang="zh-CN" sz="2400" dirty="0"/>
              <a:t>Rocket MQ</a:t>
            </a:r>
            <a:endParaRPr lang="en-US" altLang="zh-CN" sz="2400" b="1" dirty="0"/>
          </a:p>
          <a:p>
            <a:pPr marL="0" lvl="1"/>
            <a:endParaRPr lang="en-US" altLang="zh-CN" sz="2800" dirty="0">
              <a:latin typeface="+mn-ea"/>
              <a:sym typeface="+mn-ea"/>
            </a:endParaRPr>
          </a:p>
          <a:p>
            <a:pPr marL="0" lvl="1" indent="0">
              <a:buNone/>
            </a:pPr>
            <a:r>
              <a:rPr lang="en-US" altLang="zh-CN" dirty="0"/>
              <a:t>	</a:t>
            </a:r>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5" name="图片 4">
            <a:extLst>
              <a:ext uri="{FF2B5EF4-FFF2-40B4-BE49-F238E27FC236}">
                <a16:creationId xmlns:a16="http://schemas.microsoft.com/office/drawing/2014/main" id="{ADA61747-2B2D-4F79-8F84-CCDE4D8347E0}"/>
              </a:ext>
            </a:extLst>
          </p:cNvPr>
          <p:cNvPicPr>
            <a:picLocks noChangeAspect="1"/>
          </p:cNvPicPr>
          <p:nvPr/>
        </p:nvPicPr>
        <p:blipFill>
          <a:blip r:embed="rId2"/>
          <a:stretch>
            <a:fillRect/>
          </a:stretch>
        </p:blipFill>
        <p:spPr>
          <a:xfrm>
            <a:off x="1078629" y="2172758"/>
            <a:ext cx="10034742" cy="4500015"/>
          </a:xfrm>
          <a:prstGeom prst="rect">
            <a:avLst/>
          </a:prstGeom>
        </p:spPr>
      </p:pic>
    </p:spTree>
    <p:extLst>
      <p:ext uri="{BB962C8B-B14F-4D97-AF65-F5344CB8AC3E}">
        <p14:creationId xmlns:p14="http://schemas.microsoft.com/office/powerpoint/2010/main" val="320360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390448"/>
            <a:ext cx="8596668" cy="1320800"/>
          </a:xfrm>
        </p:spPr>
        <p:txBody>
          <a:bodyPr/>
          <a:lstStyle/>
          <a:p>
            <a:r>
              <a:rPr lang="zh-CN" altLang="en-US" dirty="0">
                <a:latin typeface="+mj-ea"/>
                <a:sym typeface="+mn-ea"/>
              </a:rPr>
              <a:t>柔性事务</a:t>
            </a:r>
          </a:p>
        </p:txBody>
      </p:sp>
      <p:sp>
        <p:nvSpPr>
          <p:cNvPr id="3" name="内容占位符 2"/>
          <p:cNvSpPr>
            <a:spLocks noGrp="1"/>
          </p:cNvSpPr>
          <p:nvPr>
            <p:ph idx="1"/>
          </p:nvPr>
        </p:nvSpPr>
        <p:spPr>
          <a:xfrm>
            <a:off x="715042" y="720910"/>
            <a:ext cx="10011266" cy="4963452"/>
          </a:xfrm>
        </p:spPr>
        <p:txBody>
          <a:bodyPr>
            <a:normAutofit/>
          </a:bodyPr>
          <a:lstStyle/>
          <a:p>
            <a:pPr marL="0" indent="0">
              <a:buNone/>
            </a:pPr>
            <a:endParaRPr lang="zh-CN" altLang="en-US" sz="2400" dirty="0">
              <a:latin typeface="+mn-ea"/>
              <a:sym typeface="+mn-ea"/>
            </a:endParaRPr>
          </a:p>
          <a:p>
            <a:pPr marL="0" lvl="1"/>
            <a:r>
              <a:rPr lang="zh-CN" altLang="en-US" sz="2800" b="1" dirty="0"/>
              <a:t>可靠消息最终一致性方案</a:t>
            </a:r>
            <a:endParaRPr lang="en-US" altLang="zh-CN" sz="2800" b="1" dirty="0"/>
          </a:p>
          <a:p>
            <a:pPr marL="800100" lvl="3"/>
            <a:r>
              <a:rPr lang="zh-CN" altLang="en-US" sz="2400" dirty="0"/>
              <a:t>基于普通的消息队列中间件</a:t>
            </a:r>
            <a:endParaRPr lang="en-US" altLang="zh-CN" sz="2400" b="1" dirty="0"/>
          </a:p>
          <a:p>
            <a:pPr marL="0" lvl="1"/>
            <a:endParaRPr lang="en-US" altLang="zh-CN" sz="2800" dirty="0">
              <a:latin typeface="+mn-ea"/>
              <a:sym typeface="+mn-ea"/>
            </a:endParaRPr>
          </a:p>
          <a:p>
            <a:pPr marL="0" lvl="1" indent="0">
              <a:buNone/>
            </a:pPr>
            <a:r>
              <a:rPr lang="en-US" altLang="zh-CN" dirty="0"/>
              <a:t>	</a:t>
            </a:r>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4" name="图片 3">
            <a:extLst>
              <a:ext uri="{FF2B5EF4-FFF2-40B4-BE49-F238E27FC236}">
                <a16:creationId xmlns:a16="http://schemas.microsoft.com/office/drawing/2014/main" id="{093F076C-77FD-4CA6-82EA-40EA10667118}"/>
              </a:ext>
            </a:extLst>
          </p:cNvPr>
          <p:cNvPicPr>
            <a:picLocks noChangeAspect="1"/>
          </p:cNvPicPr>
          <p:nvPr/>
        </p:nvPicPr>
        <p:blipFill>
          <a:blip r:embed="rId2"/>
          <a:stretch>
            <a:fillRect/>
          </a:stretch>
        </p:blipFill>
        <p:spPr>
          <a:xfrm>
            <a:off x="1364451" y="2460115"/>
            <a:ext cx="9116760" cy="3676975"/>
          </a:xfrm>
          <a:prstGeom prst="rect">
            <a:avLst/>
          </a:prstGeom>
        </p:spPr>
      </p:pic>
    </p:spTree>
    <p:extLst>
      <p:ext uri="{BB962C8B-B14F-4D97-AF65-F5344CB8AC3E}">
        <p14:creationId xmlns:p14="http://schemas.microsoft.com/office/powerpoint/2010/main" val="80613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0740" y="839470"/>
            <a:ext cx="8423910" cy="2284730"/>
          </a:xfrm>
        </p:spPr>
        <p:txBody>
          <a:bodyPr>
            <a:normAutofit/>
          </a:bodyPr>
          <a:lstStyle/>
          <a:p>
            <a:r>
              <a:rPr lang="zh-CN" sz="2400" dirty="0">
                <a:solidFill>
                  <a:schemeClr val="tx1">
                    <a:lumMod val="75000"/>
                    <a:lumOff val="25000"/>
                  </a:schemeClr>
                </a:solidFill>
                <a:latin typeface="+mn-ea"/>
                <a:ea typeface="+mn-ea"/>
                <a:cs typeface="+mn-cs"/>
              </a:rPr>
              <a:t>工作近十年，曾就职于唯品会、京东电商等多家互联网公司，历任java架构师、研发经理等职位，参与并主导千万级并发电商网站与后端供应链研发体系搭建，多次参与电商大促活动技术保障，目前专注区块链与</a:t>
            </a:r>
            <a:r>
              <a:rPr lang="zh-CN" altLang="en-US" sz="2400" dirty="0">
                <a:solidFill>
                  <a:schemeClr val="tx1">
                    <a:lumMod val="75000"/>
                    <a:lumOff val="25000"/>
                  </a:schemeClr>
                </a:solidFill>
                <a:latin typeface="+mn-ea"/>
                <a:ea typeface="+mn-ea"/>
                <a:cs typeface="+mn-cs"/>
              </a:rPr>
              <a:t>大数据相关技术研究</a:t>
            </a:r>
            <a:endParaRPr lang="zh-CN" sz="2400" dirty="0">
              <a:solidFill>
                <a:schemeClr val="tx1">
                  <a:lumMod val="75000"/>
                  <a:lumOff val="25000"/>
                </a:schemeClr>
              </a:solidFill>
              <a:latin typeface="+mn-ea"/>
              <a:ea typeface="+mn-ea"/>
              <a:cs typeface="+mn-cs"/>
            </a:endParaRPr>
          </a:p>
        </p:txBody>
      </p:sp>
      <p:sp>
        <p:nvSpPr>
          <p:cNvPr id="3" name="文本占位符 2"/>
          <p:cNvSpPr>
            <a:spLocks noGrp="1"/>
          </p:cNvSpPr>
          <p:nvPr>
            <p:ph type="body" sz="quarter" idx="13"/>
          </p:nvPr>
        </p:nvSpPr>
        <p:spPr>
          <a:xfrm>
            <a:off x="1262167" y="588645"/>
            <a:ext cx="8596669" cy="514248"/>
          </a:xfrm>
        </p:spPr>
        <p:txBody>
          <a:bodyPr/>
          <a:lstStyle/>
          <a:p>
            <a:r>
              <a:rPr lang="zh-CN" altLang="en-US" sz="2800" b="1" dirty="0"/>
              <a:t>网名</a:t>
            </a:r>
            <a:r>
              <a:rPr lang="en-US" altLang="zh-CN" sz="2800" b="1" dirty="0"/>
              <a:t>-</a:t>
            </a:r>
            <a:r>
              <a:rPr lang="zh-CN" sz="2800" b="1" dirty="0"/>
              <a:t>诸葛</a:t>
            </a:r>
            <a:r>
              <a:rPr lang="zh-CN" altLang="en-US" sz="2800" b="1" dirty="0"/>
              <a:t>老师</a:t>
            </a:r>
            <a:r>
              <a:rPr lang="en-US" altLang="zh-CN" dirty="0"/>
              <a:t>       </a:t>
            </a:r>
            <a:endParaRPr lang="zh-CN" altLang="en-US" dirty="0"/>
          </a:p>
        </p:txBody>
      </p:sp>
      <p:pic>
        <p:nvPicPr>
          <p:cNvPr id="9" name="图片 8"/>
          <p:cNvPicPr>
            <a:picLocks noChangeAspect="1"/>
          </p:cNvPicPr>
          <p:nvPr/>
        </p:nvPicPr>
        <p:blipFill>
          <a:blip r:embed="rId2"/>
          <a:stretch>
            <a:fillRect/>
          </a:stretch>
        </p:blipFill>
        <p:spPr>
          <a:xfrm>
            <a:off x="7545705" y="5492750"/>
            <a:ext cx="647700" cy="670560"/>
          </a:xfrm>
          <a:prstGeom prst="rect">
            <a:avLst/>
          </a:prstGeom>
        </p:spPr>
      </p:pic>
      <p:pic>
        <p:nvPicPr>
          <p:cNvPr id="4" name="图片 3"/>
          <p:cNvPicPr>
            <a:picLocks noChangeAspect="1"/>
          </p:cNvPicPr>
          <p:nvPr/>
        </p:nvPicPr>
        <p:blipFill>
          <a:blip r:embed="rId3"/>
          <a:stretch>
            <a:fillRect/>
          </a:stretch>
        </p:blipFill>
        <p:spPr>
          <a:xfrm>
            <a:off x="5951220" y="5580380"/>
            <a:ext cx="1073150" cy="495300"/>
          </a:xfrm>
          <a:prstGeom prst="rect">
            <a:avLst/>
          </a:prstGeom>
        </p:spPr>
      </p:pic>
      <p:pic>
        <p:nvPicPr>
          <p:cNvPr id="5" name="图片 4"/>
          <p:cNvPicPr>
            <a:picLocks noChangeAspect="1"/>
          </p:cNvPicPr>
          <p:nvPr/>
        </p:nvPicPr>
        <p:blipFill>
          <a:blip r:embed="rId4"/>
          <a:stretch>
            <a:fillRect/>
          </a:stretch>
        </p:blipFill>
        <p:spPr>
          <a:xfrm>
            <a:off x="1039206" y="2752627"/>
            <a:ext cx="3015082" cy="3633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4945"/>
            <a:ext cx="8596630" cy="4832985"/>
          </a:xfrm>
        </p:spPr>
        <p:txBody>
          <a:bodyPr>
            <a:normAutofit/>
          </a:bodyPr>
          <a:lstStyle/>
          <a:p>
            <a:pPr marL="0" lvl="0" indent="0">
              <a:buNone/>
            </a:pPr>
            <a:endParaRPr lang="zh-CN" altLang="en-US" sz="2250" dirty="0">
              <a:latin typeface="+mn-ea"/>
              <a:sym typeface="+mn-ea"/>
            </a:endParaRPr>
          </a:p>
          <a:p>
            <a:pPr lvl="0"/>
            <a:endParaRPr lang="en-US" altLang="zh-CN" sz="2250" dirty="0">
              <a:latin typeface="+mn-ea"/>
              <a:sym typeface="+mn-ea"/>
            </a:endParaRPr>
          </a:p>
          <a:p>
            <a:pPr marL="0" lvl="0" indent="0">
              <a:buNone/>
            </a:pPr>
            <a:endParaRPr lang="zh-CN" altLang="en-US" sz="2250" dirty="0">
              <a:latin typeface="+mn-ea"/>
              <a:sym typeface="+mn-ea"/>
            </a:endParaRPr>
          </a:p>
          <a:p>
            <a:pPr marL="0" lvl="0" indent="0">
              <a:buNone/>
            </a:pPr>
            <a:endParaRPr lang="zh-CN" altLang="en-US" sz="2250" dirty="0">
              <a:latin typeface="+mn-ea"/>
              <a:sym typeface="+mn-ea"/>
            </a:endParaRPr>
          </a:p>
          <a:p>
            <a:pPr marL="0" indent="0">
              <a:buNone/>
            </a:pPr>
            <a:endParaRPr lang="en-US" altLang="zh-CN" sz="2000" dirty="0">
              <a:latin typeface="+mn-ea"/>
            </a:endParaRPr>
          </a:p>
        </p:txBody>
      </p:sp>
      <p:sp>
        <p:nvSpPr>
          <p:cNvPr id="2" name="内容占位符 2"/>
          <p:cNvSpPr>
            <a:spLocks noGrp="1"/>
          </p:cNvSpPr>
          <p:nvPr/>
        </p:nvSpPr>
        <p:spPr>
          <a:xfrm>
            <a:off x="677545" y="1012507"/>
            <a:ext cx="10370670" cy="5011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33C9FF"/>
              </a:buClr>
              <a:buSzPct val="100000"/>
              <a:buFont typeface="Wingdings" panose="05000000000000000000" charset="0"/>
              <a:buChar char=""/>
              <a:defRPr sz="1800" kern="1200">
                <a:solidFill>
                  <a:schemeClr val="tx1">
                    <a:lumMod val="75000"/>
                    <a:lumOff val="25000"/>
                  </a:schemeClr>
                </a:solidFill>
                <a:latin typeface="+mn-lt"/>
                <a:ea typeface="+mn-ea"/>
                <a:cs typeface="+mn-cs"/>
              </a:defRPr>
            </a:lvl1pPr>
            <a:lvl2pPr marL="800100" indent="-342900" algn="l" defTabSz="457200" rtl="0" eaLnBrk="1" latinLnBrk="0" hangingPunct="1">
              <a:spcBef>
                <a:spcPts val="1000"/>
              </a:spcBef>
              <a:spcAft>
                <a:spcPts val="0"/>
              </a:spcAft>
              <a:buClr>
                <a:srgbClr val="33C9FF"/>
              </a:buClr>
              <a:buSzPct val="100000"/>
              <a:buFont typeface="Wingdings" panose="05000000000000000000" charset="0"/>
              <a:buChar char=""/>
              <a:defRPr sz="1600" kern="1200">
                <a:solidFill>
                  <a:schemeClr val="tx1">
                    <a:lumMod val="75000"/>
                    <a:lumOff val="25000"/>
                  </a:schemeClr>
                </a:solidFill>
                <a:latin typeface="+mn-lt"/>
                <a:ea typeface="+mn-ea"/>
                <a:cs typeface="+mn-cs"/>
              </a:defRPr>
            </a:lvl2pPr>
            <a:lvl3pPr marL="1257300" indent="-342900" algn="l" defTabSz="457200" rtl="0" eaLnBrk="1" latinLnBrk="0" hangingPunct="1">
              <a:spcBef>
                <a:spcPts val="1000"/>
              </a:spcBef>
              <a:spcAft>
                <a:spcPts val="0"/>
              </a:spcAft>
              <a:buClr>
                <a:srgbClr val="33C9FF"/>
              </a:buClr>
              <a:buSzPct val="10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10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10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lvl="0" indent="0">
              <a:buNone/>
            </a:pPr>
            <a:endParaRPr lang="zh-CN" altLang="en-US" sz="2250" dirty="0">
              <a:latin typeface="+mn-ea"/>
              <a:sym typeface="+mn-ea"/>
            </a:endParaRPr>
          </a:p>
          <a:p>
            <a:r>
              <a:rPr lang="zh-CN" altLang="en-US" sz="2250" dirty="0">
                <a:latin typeface="+mn-ea"/>
                <a:sym typeface="+mn-ea"/>
              </a:rPr>
              <a:t>往期资料找</a:t>
            </a:r>
            <a:r>
              <a:rPr lang="zh-CN" altLang="en-US" sz="2250" dirty="0">
                <a:solidFill>
                  <a:srgbClr val="FF0000"/>
                </a:solidFill>
                <a:latin typeface="+mn-ea"/>
                <a:sym typeface="+mn-ea"/>
              </a:rPr>
              <a:t>虞姬</a:t>
            </a:r>
            <a:r>
              <a:rPr lang="zh-CN" altLang="en-US" sz="2250" dirty="0">
                <a:latin typeface="+mn-ea"/>
              </a:rPr>
              <a:t>老师</a:t>
            </a:r>
            <a:r>
              <a:rPr lang="en-US" altLang="zh-CN" sz="2250" dirty="0" err="1">
                <a:latin typeface="+mn-ea"/>
              </a:rPr>
              <a:t>qq</a:t>
            </a:r>
            <a:r>
              <a:rPr lang="zh-CN" altLang="en-US" sz="2250" dirty="0">
                <a:latin typeface="+mn-ea"/>
              </a:rPr>
              <a:t>：</a:t>
            </a:r>
            <a:r>
              <a:rPr lang="zh-CN" altLang="en-US" sz="2250" dirty="0">
                <a:latin typeface="+mn-ea"/>
                <a:sym typeface="+mn-ea"/>
              </a:rPr>
              <a:t> </a:t>
            </a:r>
            <a:r>
              <a:rPr lang="zh-CN" altLang="en-US" sz="2250" dirty="0">
                <a:solidFill>
                  <a:srgbClr val="FF0000"/>
                </a:solidFill>
                <a:latin typeface="+mn-ea"/>
                <a:sym typeface="+mn-ea"/>
              </a:rPr>
              <a:t>2686464750</a:t>
            </a:r>
            <a:endParaRPr lang="en-US" altLang="zh-CN" sz="2250" dirty="0">
              <a:solidFill>
                <a:srgbClr val="FF0000"/>
              </a:solidFill>
              <a:latin typeface="+mn-ea"/>
              <a:sym typeface="+mn-ea"/>
            </a:endParaRPr>
          </a:p>
          <a:p>
            <a:pPr marL="0" lvl="0" indent="0">
              <a:buNone/>
            </a:pPr>
            <a:endParaRPr lang="en-US" altLang="zh-CN" sz="2250" dirty="0">
              <a:latin typeface="+mn-ea"/>
              <a:sym typeface="+mn-ea"/>
            </a:endParaRPr>
          </a:p>
          <a:p>
            <a:r>
              <a:rPr lang="en-US" altLang="zh-CN" sz="2250" dirty="0" err="1">
                <a:latin typeface="+mn-ea"/>
                <a:sym typeface="+mn-ea"/>
              </a:rPr>
              <a:t>vip</a:t>
            </a:r>
            <a:r>
              <a:rPr lang="zh-CN" altLang="en-US" sz="2250" dirty="0">
                <a:latin typeface="+mn-ea"/>
                <a:sym typeface="+mn-ea"/>
              </a:rPr>
              <a:t>课程咨询找</a:t>
            </a:r>
            <a:r>
              <a:rPr lang="zh-CN" altLang="en-US" sz="2250" dirty="0">
                <a:solidFill>
                  <a:srgbClr val="FF0000"/>
                </a:solidFill>
                <a:latin typeface="+mn-ea"/>
                <a:sym typeface="+mn-ea"/>
              </a:rPr>
              <a:t>小乔</a:t>
            </a:r>
            <a:r>
              <a:rPr lang="zh-CN" altLang="en-US" sz="2250" dirty="0">
                <a:solidFill>
                  <a:schemeClr val="tx1"/>
                </a:solidFill>
                <a:latin typeface="+mn-ea"/>
                <a:sym typeface="+mn-ea"/>
              </a:rPr>
              <a:t>老师</a:t>
            </a:r>
            <a:r>
              <a:rPr lang="en-US" altLang="zh-CN" sz="2250" dirty="0" err="1">
                <a:solidFill>
                  <a:schemeClr val="tx1"/>
                </a:solidFill>
                <a:latin typeface="+mn-ea"/>
                <a:sym typeface="+mn-ea"/>
              </a:rPr>
              <a:t>qq</a:t>
            </a:r>
            <a:r>
              <a:rPr lang="en-US" altLang="zh-CN" sz="2250" dirty="0">
                <a:solidFill>
                  <a:schemeClr val="tx1"/>
                </a:solidFill>
                <a:latin typeface="+mn-ea"/>
                <a:sym typeface="+mn-ea"/>
              </a:rPr>
              <a:t>:</a:t>
            </a:r>
            <a:r>
              <a:rPr lang="zh-CN" altLang="en-US" sz="2250" dirty="0">
                <a:solidFill>
                  <a:srgbClr val="FF0000"/>
                </a:solidFill>
                <a:latin typeface="+mn-ea"/>
                <a:sym typeface="+mn-ea"/>
              </a:rPr>
              <a:t>895900009</a:t>
            </a:r>
            <a:endParaRPr lang="en-US" altLang="zh-CN" sz="2250" dirty="0">
              <a:latin typeface="+mn-ea"/>
              <a:sym typeface="+mn-ea"/>
            </a:endParaRPr>
          </a:p>
          <a:p>
            <a:endParaRPr lang="en-US" altLang="zh-CN" sz="2250" dirty="0">
              <a:latin typeface="+mn-ea"/>
              <a:sym typeface="+mn-ea"/>
            </a:endParaRPr>
          </a:p>
          <a:p>
            <a:r>
              <a:rPr lang="zh-CN" altLang="en-US" sz="3000" dirty="0">
                <a:solidFill>
                  <a:srgbClr val="FF0000"/>
                </a:solidFill>
                <a:latin typeface="+mn-ea"/>
                <a:sym typeface="+mn-ea"/>
              </a:rPr>
              <a:t>主讲老师：诸葛老师    </a:t>
            </a:r>
            <a:r>
              <a:rPr lang="en-US" altLang="zh-CN" sz="2400" dirty="0">
                <a:solidFill>
                  <a:schemeClr val="tx1"/>
                </a:solidFill>
              </a:rPr>
              <a:t>QQ</a:t>
            </a:r>
            <a:r>
              <a:rPr lang="zh-CN" altLang="en-US" sz="2400" dirty="0">
                <a:solidFill>
                  <a:schemeClr val="tx1"/>
                </a:solidFill>
              </a:rPr>
              <a:t>：</a:t>
            </a:r>
            <a:r>
              <a:rPr lang="en-US" altLang="zh-CN" sz="2400" dirty="0">
                <a:solidFill>
                  <a:schemeClr val="tx1"/>
                </a:solidFill>
              </a:rPr>
              <a:t>3376224996</a:t>
            </a:r>
          </a:p>
          <a:p>
            <a:pPr marL="0" lvl="0" indent="0">
              <a:buNone/>
            </a:pPr>
            <a:endParaRPr lang="en-US" altLang="zh-CN" sz="2250" dirty="0">
              <a:latin typeface="+mn-ea"/>
              <a:sym typeface="+mn-ea"/>
            </a:endParaRPr>
          </a:p>
          <a:p>
            <a:pPr marL="0" lvl="0" indent="0">
              <a:buNone/>
            </a:pPr>
            <a:endParaRPr lang="zh-CN" altLang="en-US" sz="2250" dirty="0">
              <a:latin typeface="+mn-ea"/>
              <a:sym typeface="+mn-ea"/>
            </a:endParaRPr>
          </a:p>
          <a:p>
            <a:pPr marL="0" indent="0">
              <a:buNone/>
            </a:pPr>
            <a:endParaRPr lang="en-US" altLang="zh-CN" sz="2000" dirty="0">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545" y="1464945"/>
            <a:ext cx="8596630" cy="4832985"/>
          </a:xfrm>
        </p:spPr>
        <p:txBody>
          <a:bodyPr>
            <a:normAutofit/>
          </a:bodyPr>
          <a:lstStyle/>
          <a:p>
            <a:pPr marL="0" lvl="0" indent="0">
              <a:buNone/>
            </a:pPr>
            <a:endParaRPr lang="zh-CN" altLang="en-US" sz="2250" dirty="0">
              <a:latin typeface="+mn-ea"/>
              <a:sym typeface="+mn-ea"/>
            </a:endParaRPr>
          </a:p>
          <a:p>
            <a:pPr lvl="0"/>
            <a:endParaRPr lang="en-US" altLang="zh-CN" sz="2250" dirty="0">
              <a:latin typeface="+mn-ea"/>
              <a:sym typeface="+mn-ea"/>
            </a:endParaRPr>
          </a:p>
          <a:p>
            <a:pPr marL="0" lvl="0" indent="0">
              <a:buNone/>
            </a:pPr>
            <a:endParaRPr lang="zh-CN" altLang="en-US" sz="2250" dirty="0">
              <a:latin typeface="+mn-ea"/>
              <a:sym typeface="+mn-ea"/>
            </a:endParaRPr>
          </a:p>
          <a:p>
            <a:pPr marL="0" lvl="0" indent="0">
              <a:buNone/>
            </a:pPr>
            <a:endParaRPr lang="zh-CN" altLang="en-US" sz="2250" dirty="0">
              <a:latin typeface="+mn-ea"/>
              <a:sym typeface="+mn-ea"/>
            </a:endParaRPr>
          </a:p>
          <a:p>
            <a:pPr marL="0" indent="0">
              <a:buNone/>
            </a:pPr>
            <a:endParaRPr lang="en-US" altLang="zh-CN" sz="2000" dirty="0">
              <a:latin typeface="+mn-ea"/>
            </a:endParaRPr>
          </a:p>
        </p:txBody>
      </p:sp>
      <p:sp>
        <p:nvSpPr>
          <p:cNvPr id="2" name="内容占位符 2"/>
          <p:cNvSpPr>
            <a:spLocks noGrp="1"/>
          </p:cNvSpPr>
          <p:nvPr/>
        </p:nvSpPr>
        <p:spPr>
          <a:xfrm>
            <a:off x="1189349" y="1367883"/>
            <a:ext cx="9745744" cy="48329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rgbClr val="33C9FF"/>
              </a:buClr>
              <a:buSzPct val="100000"/>
              <a:buFont typeface="Wingdings" panose="05000000000000000000" charset="0"/>
              <a:buChar char=""/>
              <a:defRPr sz="1800" kern="1200">
                <a:solidFill>
                  <a:schemeClr val="tx1">
                    <a:lumMod val="75000"/>
                    <a:lumOff val="25000"/>
                  </a:schemeClr>
                </a:solidFill>
                <a:latin typeface="+mn-lt"/>
                <a:ea typeface="+mn-ea"/>
                <a:cs typeface="+mn-cs"/>
              </a:defRPr>
            </a:lvl1pPr>
            <a:lvl2pPr marL="800100" indent="-342900" algn="l" defTabSz="457200" rtl="0" eaLnBrk="1" latinLnBrk="0" hangingPunct="1">
              <a:spcBef>
                <a:spcPts val="1000"/>
              </a:spcBef>
              <a:spcAft>
                <a:spcPts val="0"/>
              </a:spcAft>
              <a:buClr>
                <a:srgbClr val="33C9FF"/>
              </a:buClr>
              <a:buSzPct val="100000"/>
              <a:buFont typeface="Wingdings" panose="05000000000000000000" charset="0"/>
              <a:buChar char=""/>
              <a:defRPr sz="1600" kern="1200">
                <a:solidFill>
                  <a:schemeClr val="tx1">
                    <a:lumMod val="75000"/>
                    <a:lumOff val="25000"/>
                  </a:schemeClr>
                </a:solidFill>
                <a:latin typeface="+mn-lt"/>
                <a:ea typeface="+mn-ea"/>
                <a:cs typeface="+mn-cs"/>
              </a:defRPr>
            </a:lvl2pPr>
            <a:lvl3pPr marL="1257300" indent="-342900" algn="l" defTabSz="457200" rtl="0" eaLnBrk="1" latinLnBrk="0" hangingPunct="1">
              <a:spcBef>
                <a:spcPts val="1000"/>
              </a:spcBef>
              <a:spcAft>
                <a:spcPts val="0"/>
              </a:spcAft>
              <a:buClr>
                <a:srgbClr val="33C9FF"/>
              </a:buClr>
              <a:buSzPct val="10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10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10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a:latin typeface="+mj-ea"/>
                <a:ea typeface="+mj-ea"/>
                <a:sym typeface="+mn-ea"/>
              </a:rPr>
              <a:t>微服务</a:t>
            </a:r>
            <a:endParaRPr lang="en-US" altLang="zh-CN" sz="3200" dirty="0">
              <a:latin typeface="+mj-ea"/>
              <a:ea typeface="+mj-ea"/>
              <a:sym typeface="+mn-ea"/>
            </a:endParaRPr>
          </a:p>
          <a:p>
            <a:endParaRPr lang="en-US" altLang="zh-CN" sz="3200" dirty="0">
              <a:latin typeface="+mj-ea"/>
              <a:ea typeface="+mj-ea"/>
              <a:sym typeface="+mn-ea"/>
            </a:endParaRPr>
          </a:p>
          <a:p>
            <a:r>
              <a:rPr lang="zh-CN" altLang="en-US" sz="3200" dirty="0">
                <a:latin typeface="+mj-ea"/>
                <a:ea typeface="+mj-ea"/>
                <a:sym typeface="+mn-ea"/>
              </a:rPr>
              <a:t>分布式事务</a:t>
            </a:r>
            <a:endParaRPr lang="en-US" altLang="zh-CN" sz="3200" dirty="0">
              <a:latin typeface="+mj-ea"/>
              <a:ea typeface="+mj-ea"/>
              <a:sym typeface="+mn-ea"/>
            </a:endParaRPr>
          </a:p>
          <a:p>
            <a:pPr marL="0" indent="0">
              <a:buNone/>
            </a:pPr>
            <a:endParaRPr lang="en-US" altLang="zh-CN" sz="3200" dirty="0">
              <a:latin typeface="+mn-ea"/>
              <a:sym typeface="+mn-ea"/>
            </a:endParaRPr>
          </a:p>
          <a:p>
            <a:r>
              <a:rPr lang="en-US" altLang="zh-CN" sz="3200" dirty="0">
                <a:latin typeface="+mj-ea"/>
                <a:ea typeface="+mj-ea"/>
                <a:sym typeface="+mn-ea"/>
              </a:rPr>
              <a:t>XA/JTA</a:t>
            </a:r>
            <a:r>
              <a:rPr lang="zh-CN" altLang="en-US" sz="3200" dirty="0">
                <a:latin typeface="+mj-ea"/>
                <a:ea typeface="+mj-ea"/>
                <a:sym typeface="+mn-ea"/>
              </a:rPr>
              <a:t>规范</a:t>
            </a:r>
            <a:endParaRPr lang="en-US" altLang="zh-CN" sz="3200" dirty="0">
              <a:latin typeface="+mj-ea"/>
              <a:ea typeface="+mj-ea"/>
              <a:sym typeface="+mn-ea"/>
            </a:endParaRPr>
          </a:p>
          <a:p>
            <a:pPr marL="0" indent="0">
              <a:buNone/>
            </a:pPr>
            <a:endParaRPr lang="en-US" altLang="zh-CN" sz="3200" dirty="0">
              <a:latin typeface="+mj-ea"/>
              <a:ea typeface="+mj-ea"/>
              <a:sym typeface="+mn-ea"/>
            </a:endParaRPr>
          </a:p>
          <a:p>
            <a:r>
              <a:rPr lang="zh-CN" altLang="en-US" sz="3200" dirty="0">
                <a:latin typeface="+mj-ea"/>
                <a:ea typeface="+mj-ea"/>
                <a:sym typeface="+mn-ea"/>
              </a:rPr>
              <a:t>柔性事务</a:t>
            </a:r>
            <a:endParaRPr lang="en-US" altLang="zh-CN" sz="3200" dirty="0">
              <a:latin typeface="+mj-ea"/>
              <a:ea typeface="+mj-ea"/>
              <a:sym typeface="+mn-ea"/>
            </a:endParaRPr>
          </a:p>
          <a:p>
            <a:endParaRPr lang="en-US" altLang="zh-CN" sz="4000" dirty="0">
              <a:latin typeface="+mn-ea"/>
              <a:sym typeface="+mn-ea"/>
            </a:endParaRPr>
          </a:p>
          <a:p>
            <a:endParaRPr lang="en-US" altLang="zh-CN" sz="4000" dirty="0">
              <a:latin typeface="+mn-ea"/>
              <a:sym typeface="+mn-ea"/>
            </a:endParaRPr>
          </a:p>
          <a:p>
            <a:endParaRPr lang="en-US" altLang="zh-CN" sz="2250" dirty="0">
              <a:latin typeface="+mn-ea"/>
              <a:sym typeface="+mn-ea"/>
            </a:endParaRPr>
          </a:p>
          <a:p>
            <a:endParaRPr lang="en-US" altLang="zh-CN" sz="2250" dirty="0">
              <a:latin typeface="+mn-ea"/>
              <a:sym typeface="+mn-ea"/>
            </a:endParaRPr>
          </a:p>
          <a:p>
            <a:endParaRPr lang="en-US" altLang="zh-CN" sz="2250" dirty="0">
              <a:latin typeface="+mn-ea"/>
              <a:sym typeface="+mn-ea"/>
            </a:endParaRPr>
          </a:p>
          <a:p>
            <a:endParaRPr lang="en-US" altLang="zh-CN" sz="2250" dirty="0">
              <a:latin typeface="+mn-ea"/>
              <a:sym typeface="+mn-ea"/>
            </a:endParaRPr>
          </a:p>
          <a:p>
            <a:endParaRPr lang="en-US" altLang="zh-CN" sz="2250" dirty="0">
              <a:latin typeface="+mn-ea"/>
              <a:sym typeface="+mn-ea"/>
            </a:endParaRPr>
          </a:p>
          <a:p>
            <a:pPr marL="0" lvl="0" indent="0">
              <a:buNone/>
            </a:pPr>
            <a:endParaRPr lang="zh-CN" altLang="en-US" sz="2250" dirty="0">
              <a:latin typeface="+mn-ea"/>
              <a:sym typeface="+mn-ea"/>
            </a:endParaRPr>
          </a:p>
          <a:p>
            <a:pPr marL="0" indent="0">
              <a:buNone/>
            </a:pPr>
            <a:endParaRPr lang="en-US" altLang="zh-CN" sz="2000" dirty="0">
              <a:latin typeface="+mn-ea"/>
            </a:endParaRPr>
          </a:p>
        </p:txBody>
      </p:sp>
    </p:spTree>
    <p:extLst>
      <p:ext uri="{BB962C8B-B14F-4D97-AF65-F5344CB8AC3E}">
        <p14:creationId xmlns:p14="http://schemas.microsoft.com/office/powerpoint/2010/main" val="387668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5042" y="562465"/>
            <a:ext cx="8596668" cy="1320800"/>
          </a:xfrm>
        </p:spPr>
        <p:txBody>
          <a:bodyPr/>
          <a:lstStyle/>
          <a:p>
            <a:r>
              <a:rPr lang="zh-CN" altLang="en-US" dirty="0">
                <a:latin typeface="+mj-ea"/>
                <a:sym typeface="+mn-ea"/>
              </a:rPr>
              <a:t>微服务概述</a:t>
            </a:r>
            <a:br>
              <a:rPr lang="en-US" altLang="zh-CN" dirty="0">
                <a:latin typeface="+mj-ea"/>
                <a:sym typeface="+mn-ea"/>
              </a:rPr>
            </a:br>
            <a:endParaRPr lang="zh-CN" altLang="en-US" dirty="0">
              <a:latin typeface="+mj-ea"/>
              <a:sym typeface="+mn-ea"/>
            </a:endParaRPr>
          </a:p>
        </p:txBody>
      </p:sp>
      <p:sp>
        <p:nvSpPr>
          <p:cNvPr id="3" name="内容占位符 2"/>
          <p:cNvSpPr>
            <a:spLocks noGrp="1"/>
          </p:cNvSpPr>
          <p:nvPr>
            <p:ph idx="1"/>
          </p:nvPr>
        </p:nvSpPr>
        <p:spPr>
          <a:xfrm>
            <a:off x="782423" y="1222865"/>
            <a:ext cx="9766169" cy="4581427"/>
          </a:xfrm>
        </p:spPr>
        <p:txBody>
          <a:bodyPr>
            <a:normAutofit/>
          </a:bodyPr>
          <a:lstStyle/>
          <a:p>
            <a:pPr marL="0" indent="0">
              <a:buNone/>
            </a:pPr>
            <a:endParaRPr lang="zh-CN" altLang="en-US" sz="2400" dirty="0">
              <a:latin typeface="+mn-ea"/>
              <a:sym typeface="+mn-ea"/>
            </a:endParaRPr>
          </a:p>
          <a:p>
            <a:pPr marL="0" lvl="1"/>
            <a:r>
              <a:rPr lang="zh-CN" altLang="en-US" sz="2800" dirty="0">
                <a:latin typeface="+mn-ea"/>
              </a:rPr>
              <a:t>微服务是一种架构风格，一个大型复杂软件应用由一个或多个微服务组成。</a:t>
            </a:r>
            <a:endParaRPr lang="en-US" altLang="zh-CN" sz="2800" dirty="0">
              <a:latin typeface="+mn-ea"/>
            </a:endParaRPr>
          </a:p>
          <a:p>
            <a:pPr marL="0" lvl="1"/>
            <a:endParaRPr lang="en-US" altLang="zh-CN" sz="2800" dirty="0">
              <a:latin typeface="+mn-ea"/>
            </a:endParaRPr>
          </a:p>
          <a:p>
            <a:pPr marL="0" lvl="1"/>
            <a:r>
              <a:rPr lang="zh-CN" altLang="en-US" sz="2800" dirty="0">
                <a:latin typeface="+mn-ea"/>
              </a:rPr>
              <a:t>系统中的各个微服务可被独立部署，各个微服务之间是松耦合的。</a:t>
            </a:r>
            <a:endParaRPr lang="en-US" altLang="zh-CN" sz="2800" dirty="0">
              <a:latin typeface="+mn-ea"/>
            </a:endParaRPr>
          </a:p>
          <a:p>
            <a:pPr marL="0" lvl="1"/>
            <a:endParaRPr lang="en-US" altLang="zh-CN" sz="2800" dirty="0">
              <a:latin typeface="+mn-ea"/>
            </a:endParaRPr>
          </a:p>
          <a:p>
            <a:pPr marL="0" lvl="1"/>
            <a:r>
              <a:rPr lang="zh-CN" altLang="en-US" sz="2800" dirty="0">
                <a:latin typeface="+mn-ea"/>
              </a:rPr>
              <a:t>每个微服务内聚不同的业务模块。</a:t>
            </a:r>
            <a:endParaRPr lang="en-US" altLang="zh-CN" sz="2800" dirty="0">
              <a:latin typeface="+mn-ea"/>
              <a:sym typeface="+mn-ea"/>
            </a:endParaRPr>
          </a:p>
          <a:p>
            <a:pPr marL="0" lvl="1" indent="0">
              <a:buNone/>
            </a:pPr>
            <a:endParaRPr lang="en-US" altLang="zh-CN" sz="2800" dirty="0">
              <a:latin typeface="+mn-ea"/>
              <a:sym typeface="+mn-ea"/>
            </a:endParaRPr>
          </a:p>
          <a:p>
            <a:pPr marL="0" lvl="1" indent="0">
              <a:buNone/>
            </a:pPr>
            <a:endParaRPr lang="en-US" altLang="zh-CN" sz="2800" dirty="0">
              <a:latin typeface="+mn-ea"/>
              <a:sym typeface="+mn-ea"/>
            </a:endParaRPr>
          </a:p>
          <a:p>
            <a:pPr marL="0" lvl="1" indent="0">
              <a:buNone/>
            </a:pPr>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
        <p:nvSpPr>
          <p:cNvPr id="16386" name="任意多边形 1"/>
          <p:cNvSpPr/>
          <p:nvPr userDrawn="1"/>
        </p:nvSpPr>
        <p:spPr>
          <a:xfrm rot="3230023">
            <a:off x="9253220" y="426180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spTree>
    <p:extLst>
      <p:ext uri="{BB962C8B-B14F-4D97-AF65-F5344CB8AC3E}">
        <p14:creationId xmlns:p14="http://schemas.microsoft.com/office/powerpoint/2010/main" val="301037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5615" y="399957"/>
            <a:ext cx="8596668" cy="1320800"/>
          </a:xfrm>
        </p:spPr>
        <p:txBody>
          <a:bodyPr/>
          <a:lstStyle/>
          <a:p>
            <a:r>
              <a:rPr lang="zh-CN" altLang="en-US" dirty="0">
                <a:latin typeface="+mj-ea"/>
                <a:sym typeface="+mn-ea"/>
              </a:rPr>
              <a:t>微服务概述</a:t>
            </a:r>
            <a:br>
              <a:rPr lang="en-US" altLang="zh-CN" dirty="0">
                <a:latin typeface="+mj-ea"/>
                <a:sym typeface="+mn-ea"/>
              </a:rPr>
            </a:br>
            <a:endParaRPr lang="zh-CN" altLang="en-US" dirty="0">
              <a:latin typeface="+mj-ea"/>
              <a:sym typeface="+mn-ea"/>
            </a:endParaRPr>
          </a:p>
        </p:txBody>
      </p:sp>
      <p:sp>
        <p:nvSpPr>
          <p:cNvPr id="3" name="内容占位符 2"/>
          <p:cNvSpPr>
            <a:spLocks noGrp="1"/>
          </p:cNvSpPr>
          <p:nvPr>
            <p:ph idx="1"/>
          </p:nvPr>
        </p:nvSpPr>
        <p:spPr>
          <a:xfrm>
            <a:off x="705615" y="728655"/>
            <a:ext cx="9766169" cy="4581427"/>
          </a:xfrm>
        </p:spPr>
        <p:txBody>
          <a:bodyPr>
            <a:normAutofit/>
          </a:bodyPr>
          <a:lstStyle/>
          <a:p>
            <a:pPr marL="0" indent="0">
              <a:buNone/>
            </a:pPr>
            <a:endParaRPr lang="zh-CN" altLang="en-US" sz="2400" dirty="0">
              <a:latin typeface="+mn-ea"/>
              <a:sym typeface="+mn-ea"/>
            </a:endParaRPr>
          </a:p>
          <a:p>
            <a:pPr marL="0" lvl="1"/>
            <a:r>
              <a:rPr lang="zh-CN" altLang="en-US" sz="2800" dirty="0">
                <a:latin typeface="+mn-ea"/>
              </a:rPr>
              <a:t>电商网站架构</a:t>
            </a:r>
            <a:endParaRPr lang="en-US" altLang="zh-CN" sz="2800" dirty="0">
              <a:latin typeface="+mn-ea"/>
              <a:sym typeface="+mn-ea"/>
            </a:endParaRPr>
          </a:p>
          <a:p>
            <a:pPr marL="0" lvl="1" indent="0">
              <a:buNone/>
            </a:pPr>
            <a:endParaRPr lang="en-US" altLang="zh-CN" sz="2800" dirty="0">
              <a:latin typeface="+mn-ea"/>
              <a:sym typeface="+mn-ea"/>
            </a:endParaRPr>
          </a:p>
          <a:p>
            <a:pPr marL="0" lvl="1" indent="0">
              <a:buNone/>
            </a:pPr>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sp>
        <p:nvSpPr>
          <p:cNvPr id="16386" name="任意多边形 1"/>
          <p:cNvSpPr/>
          <p:nvPr userDrawn="1"/>
        </p:nvSpPr>
        <p:spPr>
          <a:xfrm rot="3230023">
            <a:off x="9253220" y="426180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lstStyle/>
          <a:p>
            <a:endParaRPr lang="zh-CN" altLang="en-US"/>
          </a:p>
        </p:txBody>
      </p:sp>
      <p:pic>
        <p:nvPicPr>
          <p:cNvPr id="5" name="图片 4">
            <a:extLst>
              <a:ext uri="{FF2B5EF4-FFF2-40B4-BE49-F238E27FC236}">
                <a16:creationId xmlns:a16="http://schemas.microsoft.com/office/drawing/2014/main" id="{1C134C7A-D9FF-47DA-A7BE-ADB7543528B5}"/>
              </a:ext>
            </a:extLst>
          </p:cNvPr>
          <p:cNvPicPr>
            <a:picLocks noChangeAspect="1"/>
          </p:cNvPicPr>
          <p:nvPr/>
        </p:nvPicPr>
        <p:blipFill>
          <a:blip r:embed="rId2"/>
          <a:stretch>
            <a:fillRect/>
          </a:stretch>
        </p:blipFill>
        <p:spPr>
          <a:xfrm>
            <a:off x="3459006" y="1380786"/>
            <a:ext cx="6428028" cy="5076368"/>
          </a:xfrm>
          <a:prstGeom prst="rect">
            <a:avLst/>
          </a:prstGeom>
        </p:spPr>
      </p:pic>
    </p:spTree>
    <p:extLst>
      <p:ext uri="{BB962C8B-B14F-4D97-AF65-F5344CB8AC3E}">
        <p14:creationId xmlns:p14="http://schemas.microsoft.com/office/powerpoint/2010/main" val="3900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61106"/>
            <a:ext cx="8596668" cy="1320800"/>
          </a:xfrm>
        </p:spPr>
        <p:txBody>
          <a:bodyPr/>
          <a:lstStyle/>
          <a:p>
            <a:r>
              <a:rPr lang="zh-CN" altLang="en-US" dirty="0">
                <a:latin typeface="+mj-ea"/>
                <a:sym typeface="+mn-ea"/>
              </a:rPr>
              <a:t>分布式事务概述</a:t>
            </a:r>
          </a:p>
        </p:txBody>
      </p:sp>
      <p:sp>
        <p:nvSpPr>
          <p:cNvPr id="3" name="内容占位符 2"/>
          <p:cNvSpPr>
            <a:spLocks noGrp="1"/>
          </p:cNvSpPr>
          <p:nvPr>
            <p:ph idx="1"/>
          </p:nvPr>
        </p:nvSpPr>
        <p:spPr>
          <a:xfrm>
            <a:off x="677334" y="917584"/>
            <a:ext cx="9766169" cy="4581427"/>
          </a:xfrm>
        </p:spPr>
        <p:txBody>
          <a:bodyPr>
            <a:normAutofit/>
          </a:bodyPr>
          <a:lstStyle/>
          <a:p>
            <a:pPr marL="0" indent="0">
              <a:buNone/>
            </a:pPr>
            <a:endParaRPr lang="zh-CN" altLang="en-US" sz="2400" dirty="0">
              <a:latin typeface="+mn-ea"/>
              <a:sym typeface="+mn-ea"/>
            </a:endParaRPr>
          </a:p>
          <a:p>
            <a:pPr marL="0" lvl="1"/>
            <a:r>
              <a:rPr lang="zh-CN" altLang="en-US" sz="2800" dirty="0">
                <a:latin typeface="+mn-ea"/>
                <a:sym typeface="+mn-ea"/>
              </a:rPr>
              <a:t>本地事务</a:t>
            </a:r>
            <a:endParaRPr lang="en-US" altLang="zh-CN" sz="2800" dirty="0">
              <a:latin typeface="+mn-ea"/>
            </a:endParaRPr>
          </a:p>
          <a:p>
            <a:pPr marL="0" lvl="1"/>
            <a:endParaRPr lang="en-US" altLang="zh-CN" dirty="0"/>
          </a:p>
          <a:p>
            <a:pPr marL="0" lvl="1" indent="0">
              <a:buNone/>
            </a:pPr>
            <a:endParaRPr lang="en-US" altLang="zh-CN" sz="2800" dirty="0">
              <a:latin typeface="+mn-ea"/>
              <a:sym typeface="+mn-ea"/>
            </a:endParaRPr>
          </a:p>
          <a:p>
            <a:pPr marL="0" lvl="1"/>
            <a:endParaRPr lang="en-US" altLang="zh-CN" sz="2800" dirty="0">
              <a:latin typeface="+mn-ea"/>
              <a:sym typeface="+mn-ea"/>
            </a:endParaRPr>
          </a:p>
          <a:p>
            <a:pPr marL="0" lvl="1"/>
            <a:r>
              <a:rPr lang="zh-CN" altLang="en-US" sz="2800" dirty="0">
                <a:latin typeface="+mn-ea"/>
                <a:sym typeface="+mn-ea"/>
              </a:rPr>
              <a:t>分布式事务</a:t>
            </a:r>
            <a:r>
              <a:rPr lang="en-US" altLang="zh-CN" sz="2800" dirty="0">
                <a:latin typeface="+mn-ea"/>
                <a:sym typeface="+mn-ea"/>
              </a:rPr>
              <a:t>-</a:t>
            </a:r>
            <a:r>
              <a:rPr lang="zh-CN" altLang="en-US" sz="2800" dirty="0">
                <a:latin typeface="+mn-ea"/>
                <a:sym typeface="+mn-ea"/>
              </a:rPr>
              <a:t>夸库事务</a:t>
            </a:r>
            <a:endParaRPr lang="en-US" altLang="zh-CN" sz="2800" dirty="0">
              <a:latin typeface="+mn-ea"/>
              <a:sym typeface="+mn-ea"/>
            </a:endParaRPr>
          </a:p>
          <a:p>
            <a:pPr marL="0" lvl="1"/>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4" name="图片 3">
            <a:extLst>
              <a:ext uri="{FF2B5EF4-FFF2-40B4-BE49-F238E27FC236}">
                <a16:creationId xmlns:a16="http://schemas.microsoft.com/office/drawing/2014/main" id="{05098311-DF3C-46FF-8E9E-B385F391E439}"/>
              </a:ext>
            </a:extLst>
          </p:cNvPr>
          <p:cNvPicPr>
            <a:picLocks noChangeAspect="1"/>
          </p:cNvPicPr>
          <p:nvPr/>
        </p:nvPicPr>
        <p:blipFill>
          <a:blip r:embed="rId2"/>
          <a:stretch>
            <a:fillRect/>
          </a:stretch>
        </p:blipFill>
        <p:spPr>
          <a:xfrm>
            <a:off x="3300905" y="1754345"/>
            <a:ext cx="5151566" cy="1257409"/>
          </a:xfrm>
          <a:prstGeom prst="rect">
            <a:avLst/>
          </a:prstGeom>
        </p:spPr>
      </p:pic>
      <p:pic>
        <p:nvPicPr>
          <p:cNvPr id="6" name="图片 5">
            <a:extLst>
              <a:ext uri="{FF2B5EF4-FFF2-40B4-BE49-F238E27FC236}">
                <a16:creationId xmlns:a16="http://schemas.microsoft.com/office/drawing/2014/main" id="{62A1F602-634F-4984-9067-2B399B580117}"/>
              </a:ext>
            </a:extLst>
          </p:cNvPr>
          <p:cNvPicPr>
            <a:picLocks noChangeAspect="1"/>
          </p:cNvPicPr>
          <p:nvPr/>
        </p:nvPicPr>
        <p:blipFill>
          <a:blip r:embed="rId3"/>
          <a:stretch>
            <a:fillRect/>
          </a:stretch>
        </p:blipFill>
        <p:spPr>
          <a:xfrm>
            <a:off x="3544766" y="4169823"/>
            <a:ext cx="4663844" cy="2164268"/>
          </a:xfrm>
          <a:prstGeom prst="rect">
            <a:avLst/>
          </a:prstGeom>
        </p:spPr>
      </p:pic>
    </p:spTree>
    <p:extLst>
      <p:ext uri="{BB962C8B-B14F-4D97-AF65-F5344CB8AC3E}">
        <p14:creationId xmlns:p14="http://schemas.microsoft.com/office/powerpoint/2010/main" val="126042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61106"/>
            <a:ext cx="8596668" cy="1320800"/>
          </a:xfrm>
        </p:spPr>
        <p:txBody>
          <a:bodyPr/>
          <a:lstStyle/>
          <a:p>
            <a:r>
              <a:rPr lang="zh-CN" altLang="en-US" dirty="0">
                <a:latin typeface="+mj-ea"/>
                <a:sym typeface="+mn-ea"/>
              </a:rPr>
              <a:t>分布式事务概述</a:t>
            </a:r>
          </a:p>
        </p:txBody>
      </p:sp>
      <p:sp>
        <p:nvSpPr>
          <p:cNvPr id="3" name="内容占位符 2"/>
          <p:cNvSpPr>
            <a:spLocks noGrp="1"/>
          </p:cNvSpPr>
          <p:nvPr>
            <p:ph idx="1"/>
          </p:nvPr>
        </p:nvSpPr>
        <p:spPr>
          <a:xfrm>
            <a:off x="677334" y="1121506"/>
            <a:ext cx="9766169" cy="4581427"/>
          </a:xfrm>
        </p:spPr>
        <p:txBody>
          <a:bodyPr>
            <a:normAutofit/>
          </a:bodyPr>
          <a:lstStyle/>
          <a:p>
            <a:pPr marL="0" indent="0">
              <a:buNone/>
            </a:pPr>
            <a:endParaRPr lang="zh-CN" altLang="en-US" sz="2400" dirty="0">
              <a:latin typeface="+mn-ea"/>
              <a:sym typeface="+mn-ea"/>
            </a:endParaRPr>
          </a:p>
          <a:p>
            <a:pPr marL="0" lvl="1"/>
            <a:r>
              <a:rPr lang="zh-CN" altLang="en-US" sz="2800" dirty="0">
                <a:latin typeface="+mn-ea"/>
                <a:sym typeface="+mn-ea"/>
              </a:rPr>
              <a:t>分布式事务</a:t>
            </a:r>
            <a:r>
              <a:rPr lang="en-US" altLang="zh-CN" sz="2800" dirty="0">
                <a:latin typeface="+mn-ea"/>
                <a:sym typeface="+mn-ea"/>
              </a:rPr>
              <a:t>-</a:t>
            </a:r>
            <a:r>
              <a:rPr lang="zh-CN" altLang="en-US" sz="2800" dirty="0">
                <a:latin typeface="+mn-ea"/>
                <a:sym typeface="+mn-ea"/>
              </a:rPr>
              <a:t>微服务</a:t>
            </a:r>
            <a:endParaRPr lang="en-US" altLang="zh-CN" sz="2800" dirty="0">
              <a:latin typeface="+mn-ea"/>
              <a:sym typeface="+mn-ea"/>
            </a:endParaRPr>
          </a:p>
          <a:p>
            <a:pPr marL="0" lvl="1"/>
            <a:endParaRPr lang="en-US" altLang="zh-CN" dirty="0"/>
          </a:p>
          <a:p>
            <a:pPr marL="0" lvl="1" indent="0">
              <a:buNone/>
            </a:pPr>
            <a:endParaRPr lang="en-US" altLang="zh-CN" sz="2800" dirty="0">
              <a:latin typeface="+mn-ea"/>
              <a:sym typeface="+mn-ea"/>
            </a:endParaRPr>
          </a:p>
          <a:p>
            <a:pPr marL="0" lvl="1"/>
            <a:endParaRPr lang="en-US" altLang="zh-CN" sz="2800" dirty="0">
              <a:latin typeface="+mn-ea"/>
              <a:sym typeface="+mn-ea"/>
            </a:endParaRPr>
          </a:p>
          <a:p>
            <a:pPr marL="0" lvl="1"/>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5" name="图片 4">
            <a:extLst>
              <a:ext uri="{FF2B5EF4-FFF2-40B4-BE49-F238E27FC236}">
                <a16:creationId xmlns:a16="http://schemas.microsoft.com/office/drawing/2014/main" id="{C41762D7-89D1-49DB-BE88-18134FEE8CB8}"/>
              </a:ext>
            </a:extLst>
          </p:cNvPr>
          <p:cNvPicPr>
            <a:picLocks noChangeAspect="1"/>
          </p:cNvPicPr>
          <p:nvPr/>
        </p:nvPicPr>
        <p:blipFill>
          <a:blip r:embed="rId2"/>
          <a:stretch>
            <a:fillRect/>
          </a:stretch>
        </p:blipFill>
        <p:spPr>
          <a:xfrm>
            <a:off x="1640263" y="2262057"/>
            <a:ext cx="8690967" cy="4233012"/>
          </a:xfrm>
          <a:prstGeom prst="rect">
            <a:avLst/>
          </a:prstGeom>
        </p:spPr>
      </p:pic>
    </p:spTree>
    <p:extLst>
      <p:ext uri="{BB962C8B-B14F-4D97-AF65-F5344CB8AC3E}">
        <p14:creationId xmlns:p14="http://schemas.microsoft.com/office/powerpoint/2010/main" val="319458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51961"/>
            <a:ext cx="8596668" cy="1320800"/>
          </a:xfrm>
        </p:spPr>
        <p:txBody>
          <a:bodyPr/>
          <a:lstStyle/>
          <a:p>
            <a:r>
              <a:rPr lang="en-US" altLang="zh-CN" dirty="0">
                <a:latin typeface="+mj-ea"/>
                <a:sym typeface="+mn-ea"/>
              </a:rPr>
              <a:t>XA/JTA</a:t>
            </a:r>
            <a:r>
              <a:rPr lang="zh-CN" altLang="en-US" dirty="0">
                <a:latin typeface="+mj-ea"/>
                <a:sym typeface="+mn-ea"/>
              </a:rPr>
              <a:t>规范</a:t>
            </a:r>
          </a:p>
        </p:txBody>
      </p:sp>
      <p:sp>
        <p:nvSpPr>
          <p:cNvPr id="3" name="内容占位符 2"/>
          <p:cNvSpPr>
            <a:spLocks noGrp="1"/>
          </p:cNvSpPr>
          <p:nvPr>
            <p:ph idx="1"/>
          </p:nvPr>
        </p:nvSpPr>
        <p:spPr>
          <a:xfrm>
            <a:off x="601920" y="895545"/>
            <a:ext cx="9766169" cy="4581427"/>
          </a:xfrm>
        </p:spPr>
        <p:txBody>
          <a:bodyPr>
            <a:normAutofit/>
          </a:bodyPr>
          <a:lstStyle/>
          <a:p>
            <a:pPr marL="0" indent="0">
              <a:buNone/>
            </a:pPr>
            <a:endParaRPr lang="zh-CN" altLang="en-US" sz="2400" dirty="0">
              <a:latin typeface="+mn-ea"/>
              <a:sym typeface="+mn-ea"/>
            </a:endParaRPr>
          </a:p>
          <a:p>
            <a:pPr marL="0" lvl="1"/>
            <a:r>
              <a:rPr lang="zh-CN" altLang="en-US" sz="2800" dirty="0">
                <a:latin typeface="+mn-ea"/>
              </a:rPr>
              <a:t>两阶段提交协议</a:t>
            </a:r>
            <a:r>
              <a:rPr lang="en-US" altLang="zh-CN" sz="2800" dirty="0">
                <a:latin typeface="+mn-ea"/>
              </a:rPr>
              <a:t>(2PC)</a:t>
            </a:r>
            <a:endParaRPr lang="en-US" altLang="zh-CN" sz="2800" dirty="0">
              <a:latin typeface="+mn-ea"/>
              <a:sym typeface="+mn-ea"/>
            </a:endParaRPr>
          </a:p>
          <a:p>
            <a:pPr marL="0" lvl="1"/>
            <a:endParaRPr lang="zh-CN" altLang="en-US" sz="2800" dirty="0"/>
          </a:p>
          <a:p>
            <a:pPr marL="0" lvl="1"/>
            <a:endParaRPr lang="en-US" altLang="zh-CN" sz="2800" dirty="0">
              <a:latin typeface="+mn-ea"/>
            </a:endParaRPr>
          </a:p>
          <a:p>
            <a:pPr marL="0" lvl="1"/>
            <a:endParaRPr lang="en-US" altLang="zh-CN" dirty="0"/>
          </a:p>
          <a:p>
            <a:pPr marL="0" lvl="1"/>
            <a:endParaRPr lang="en-US" altLang="zh-CN" sz="2800" dirty="0">
              <a:latin typeface="+mn-ea"/>
              <a:sym typeface="+mn-ea"/>
            </a:endParaRPr>
          </a:p>
          <a:p>
            <a:pPr marL="0" lvl="1" indent="0">
              <a:buNone/>
            </a:pPr>
            <a:endParaRPr lang="en-US" altLang="zh-CN" sz="2400" dirty="0">
              <a:latin typeface="+mn-ea"/>
              <a:sym typeface="+mn-ea"/>
            </a:endParaRPr>
          </a:p>
          <a:p>
            <a:pPr marL="0" lvl="1"/>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4" name="图片 3">
            <a:extLst>
              <a:ext uri="{FF2B5EF4-FFF2-40B4-BE49-F238E27FC236}">
                <a16:creationId xmlns:a16="http://schemas.microsoft.com/office/drawing/2014/main" id="{8EAB40FC-E8D3-4420-A210-A1A342FDA866}"/>
              </a:ext>
            </a:extLst>
          </p:cNvPr>
          <p:cNvPicPr>
            <a:picLocks noChangeAspect="1"/>
          </p:cNvPicPr>
          <p:nvPr/>
        </p:nvPicPr>
        <p:blipFill>
          <a:blip r:embed="rId2"/>
          <a:stretch>
            <a:fillRect/>
          </a:stretch>
        </p:blipFill>
        <p:spPr>
          <a:xfrm>
            <a:off x="2261362" y="2074942"/>
            <a:ext cx="6805250" cy="4084674"/>
          </a:xfrm>
          <a:prstGeom prst="rect">
            <a:avLst/>
          </a:prstGeom>
        </p:spPr>
      </p:pic>
    </p:spTree>
    <p:extLst>
      <p:ext uri="{BB962C8B-B14F-4D97-AF65-F5344CB8AC3E}">
        <p14:creationId xmlns:p14="http://schemas.microsoft.com/office/powerpoint/2010/main" val="2352280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51961"/>
            <a:ext cx="8596668" cy="1320800"/>
          </a:xfrm>
        </p:spPr>
        <p:txBody>
          <a:bodyPr/>
          <a:lstStyle/>
          <a:p>
            <a:r>
              <a:rPr lang="en-US" altLang="zh-CN" dirty="0">
                <a:latin typeface="+mj-ea"/>
                <a:sym typeface="+mn-ea"/>
              </a:rPr>
              <a:t>XA/JTA</a:t>
            </a:r>
            <a:r>
              <a:rPr lang="zh-CN" altLang="en-US" dirty="0">
                <a:latin typeface="+mj-ea"/>
                <a:sym typeface="+mn-ea"/>
              </a:rPr>
              <a:t>规范</a:t>
            </a:r>
          </a:p>
        </p:txBody>
      </p:sp>
      <p:sp>
        <p:nvSpPr>
          <p:cNvPr id="3" name="内容占位符 2"/>
          <p:cNvSpPr>
            <a:spLocks noGrp="1"/>
          </p:cNvSpPr>
          <p:nvPr>
            <p:ph idx="1"/>
          </p:nvPr>
        </p:nvSpPr>
        <p:spPr>
          <a:xfrm>
            <a:off x="601920" y="895545"/>
            <a:ext cx="9766169" cy="5510494"/>
          </a:xfrm>
        </p:spPr>
        <p:txBody>
          <a:bodyPr>
            <a:normAutofit/>
          </a:bodyPr>
          <a:lstStyle/>
          <a:p>
            <a:pPr marL="0" indent="0">
              <a:buNone/>
            </a:pPr>
            <a:endParaRPr lang="zh-CN" altLang="en-US" sz="2400" dirty="0">
              <a:latin typeface="+mn-ea"/>
              <a:sym typeface="+mn-ea"/>
            </a:endParaRPr>
          </a:p>
          <a:p>
            <a:pPr marL="0" lvl="1"/>
            <a:r>
              <a:rPr lang="zh-CN" altLang="en-US" sz="2800" dirty="0">
                <a:latin typeface="+mn-ea"/>
              </a:rPr>
              <a:t>开源框架</a:t>
            </a:r>
            <a:r>
              <a:rPr lang="en-US" altLang="zh-CN" sz="2800" dirty="0" err="1">
                <a:latin typeface="+mn-ea"/>
              </a:rPr>
              <a:t>atomikos</a:t>
            </a:r>
            <a:endParaRPr lang="zh-CN" altLang="en-US" sz="2800" dirty="0">
              <a:latin typeface="+mn-ea"/>
            </a:endParaRPr>
          </a:p>
          <a:p>
            <a:pPr lvl="1"/>
            <a:r>
              <a:rPr lang="zh-CN" altLang="en-US" sz="2400" dirty="0">
                <a:latin typeface="+mn-ea"/>
              </a:rPr>
              <a:t>分两个版本：</a:t>
            </a:r>
          </a:p>
          <a:p>
            <a:pPr lvl="1"/>
            <a:r>
              <a:rPr lang="en-US" altLang="zh-CN" sz="2400" dirty="0" err="1">
                <a:latin typeface="+mn-ea"/>
              </a:rPr>
              <a:t>TransactionEssentials</a:t>
            </a:r>
            <a:r>
              <a:rPr lang="zh-CN" altLang="en-US" sz="2400" dirty="0">
                <a:latin typeface="+mn-ea"/>
              </a:rPr>
              <a:t>：开源的免费产品</a:t>
            </a:r>
          </a:p>
          <a:p>
            <a:pPr lvl="1"/>
            <a:r>
              <a:rPr lang="en-US" altLang="zh-CN" sz="2400" dirty="0" err="1">
                <a:latin typeface="+mn-ea"/>
              </a:rPr>
              <a:t>ExtremeTransactions</a:t>
            </a:r>
            <a:r>
              <a:rPr lang="zh-CN" altLang="en-US" sz="2400" dirty="0">
                <a:latin typeface="+mn-ea"/>
              </a:rPr>
              <a:t>：上商业版，需要收费。</a:t>
            </a:r>
          </a:p>
          <a:p>
            <a:pPr marL="0" lvl="1" indent="0">
              <a:buNone/>
            </a:pPr>
            <a:endParaRPr lang="zh-CN" sz="2400" dirty="0">
              <a:latin typeface="+mn-ea"/>
              <a:sym typeface="+mn-ea"/>
            </a:endParaRPr>
          </a:p>
          <a:p>
            <a:pPr marL="0" indent="0">
              <a:buNone/>
            </a:pPr>
            <a:endParaRPr lang="en-US" altLang="zh-CN" sz="2400" dirty="0">
              <a:latin typeface="+mn-ea"/>
            </a:endParaRPr>
          </a:p>
          <a:p>
            <a:pPr marL="457200" lvl="1" indent="0">
              <a:buNone/>
            </a:pPr>
            <a:endParaRPr lang="en-US" sz="2000" dirty="0">
              <a:latin typeface="+mn-ea"/>
            </a:endParaRPr>
          </a:p>
        </p:txBody>
      </p:sp>
      <p:pic>
        <p:nvPicPr>
          <p:cNvPr id="5" name="图片 4">
            <a:extLst>
              <a:ext uri="{FF2B5EF4-FFF2-40B4-BE49-F238E27FC236}">
                <a16:creationId xmlns:a16="http://schemas.microsoft.com/office/drawing/2014/main" id="{3F01A477-D37A-4440-9730-3179E0AC34E6}"/>
              </a:ext>
            </a:extLst>
          </p:cNvPr>
          <p:cNvPicPr>
            <a:picLocks noChangeAspect="1"/>
          </p:cNvPicPr>
          <p:nvPr/>
        </p:nvPicPr>
        <p:blipFill>
          <a:blip r:embed="rId2"/>
          <a:stretch>
            <a:fillRect/>
          </a:stretch>
        </p:blipFill>
        <p:spPr>
          <a:xfrm>
            <a:off x="7687260" y="1015038"/>
            <a:ext cx="2133785" cy="1364098"/>
          </a:xfrm>
          <a:prstGeom prst="rect">
            <a:avLst/>
          </a:prstGeom>
        </p:spPr>
      </p:pic>
      <p:pic>
        <p:nvPicPr>
          <p:cNvPr id="6" name="图片 5">
            <a:extLst>
              <a:ext uri="{FF2B5EF4-FFF2-40B4-BE49-F238E27FC236}">
                <a16:creationId xmlns:a16="http://schemas.microsoft.com/office/drawing/2014/main" id="{3687D31A-FABB-4ABD-9CCE-FE9FE3947393}"/>
              </a:ext>
            </a:extLst>
          </p:cNvPr>
          <p:cNvPicPr>
            <a:picLocks noChangeAspect="1"/>
          </p:cNvPicPr>
          <p:nvPr/>
        </p:nvPicPr>
        <p:blipFill>
          <a:blip r:embed="rId3"/>
          <a:stretch>
            <a:fillRect/>
          </a:stretch>
        </p:blipFill>
        <p:spPr>
          <a:xfrm>
            <a:off x="1242942" y="3527863"/>
            <a:ext cx="8314140" cy="2743438"/>
          </a:xfrm>
          <a:prstGeom prst="rect">
            <a:avLst/>
          </a:prstGeom>
        </p:spPr>
      </p:pic>
    </p:spTree>
    <p:extLst>
      <p:ext uri="{BB962C8B-B14F-4D97-AF65-F5344CB8AC3E}">
        <p14:creationId xmlns:p14="http://schemas.microsoft.com/office/powerpoint/2010/main" val="3434591396"/>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5552</TotalTime>
  <Words>337</Words>
  <Application>Microsoft Office PowerPoint</Application>
  <PresentationFormat>宽屏</PresentationFormat>
  <Paragraphs>175</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方正姚体</vt:lpstr>
      <vt:lpstr>华文新魏</vt:lpstr>
      <vt:lpstr>宋体</vt:lpstr>
      <vt:lpstr>Arial</vt:lpstr>
      <vt:lpstr>Calibri</vt:lpstr>
      <vt:lpstr>Trebuchet MS</vt:lpstr>
      <vt:lpstr>Wingdings</vt:lpstr>
      <vt:lpstr>Wingdings 3</vt:lpstr>
      <vt:lpstr>平面</vt:lpstr>
      <vt:lpstr>大话微服务架构</vt:lpstr>
      <vt:lpstr>工作近十年，曾就职于唯品会、京东电商等多家互联网公司，历任java架构师、研发经理等职位，参与并主导千万级并发电商网站与后端供应链研发体系搭建，多次参与电商大促活动技术保障，目前专注区块链与大数据相关技术研究</vt:lpstr>
      <vt:lpstr>PowerPoint 演示文稿</vt:lpstr>
      <vt:lpstr>微服务概述 </vt:lpstr>
      <vt:lpstr>微服务概述 </vt:lpstr>
      <vt:lpstr>分布式事务概述</vt:lpstr>
      <vt:lpstr>分布式事务概述</vt:lpstr>
      <vt:lpstr>XA/JTA规范</vt:lpstr>
      <vt:lpstr>XA/JTA规范</vt:lpstr>
      <vt:lpstr>柔性事务</vt:lpstr>
      <vt:lpstr>柔性事务</vt:lpstr>
      <vt:lpstr>柔性事务</vt:lpstr>
      <vt:lpstr>柔性事务</vt:lpstr>
      <vt:lpstr>柔性事务</vt:lpstr>
      <vt:lpstr>柔性事务</vt:lpstr>
      <vt:lpstr>柔性事务</vt:lpstr>
      <vt:lpstr>柔性事务</vt:lpstr>
      <vt:lpstr>柔性事务</vt:lpstr>
      <vt:lpstr>柔性事务</vt:lpstr>
      <vt:lpstr>PowerPoint 演示文稿</vt:lpstr>
    </vt:vector>
  </TitlesOfParts>
  <Company>ALIBABA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aaron rao</cp:lastModifiedBy>
  <cp:revision>682</cp:revision>
  <dcterms:created xsi:type="dcterms:W3CDTF">2016-07-12T22:52:00Z</dcterms:created>
  <dcterms:modified xsi:type="dcterms:W3CDTF">2018-05-25T05:17:48Z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