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4" r:id="rId2"/>
    <p:sldId id="270" r:id="rId3"/>
    <p:sldId id="296" r:id="rId4"/>
    <p:sldId id="297" r:id="rId5"/>
    <p:sldId id="256" r:id="rId6"/>
    <p:sldId id="269" r:id="rId7"/>
    <p:sldId id="293" r:id="rId8"/>
    <p:sldId id="301" r:id="rId9"/>
    <p:sldId id="302" r:id="rId10"/>
    <p:sldId id="298" r:id="rId11"/>
    <p:sldId id="299" r:id="rId12"/>
    <p:sldId id="304" r:id="rId13"/>
    <p:sldId id="303" r:id="rId14"/>
    <p:sldId id="273" r:id="rId15"/>
  </p:sldIdLst>
  <p:sldSz cx="12192000" cy="6858000"/>
  <p:notesSz cx="6858000" cy="9144000"/>
  <p:custDataLst>
    <p:tags r:id="rId1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44875"/>
    <a:srgbClr val="0072A9"/>
    <a:srgbClr val="D6E0E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23" autoAdjust="0"/>
    <p:restoredTop sz="94660"/>
  </p:normalViewPr>
  <p:slideViewPr>
    <p:cSldViewPr snapToGrid="0">
      <p:cViewPr varScale="1">
        <p:scale>
          <a:sx n="92" d="100"/>
          <a:sy n="92" d="100"/>
        </p:scale>
        <p:origin x="-88" y="-148"/>
      </p:cViewPr>
      <p:guideLst>
        <p:guide orient="horz" pos="110"/>
        <p:guide orient="horz" pos="4320"/>
        <p:guide orient="horz" pos="3316"/>
        <p:guide orient="horz" pos="2549"/>
        <p:guide orient="horz" pos="1922"/>
        <p:guide pos="2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6A5BD-8BA7-4900-AB15-0D3ECCC954E6}" type="datetimeFigureOut">
              <a:rPr lang="zh-CN" altLang="en-US" smtClean="0"/>
              <a:pPr/>
              <a:t>2022/7/2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42B7-71B7-4C3E-9855-0D0DE388A0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86F7A-4C13-4512-9546-7A2E13DD49E4}" type="datetimeFigureOut">
              <a:rPr lang="zh-CN" altLang="en-US"/>
              <a:pPr>
                <a:defRPr/>
              </a:pPr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5BE2B-728A-4539-B86A-F2CEE53DE51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2424-72F4-440E-8E03-587598E5B119}" type="datetimeFigureOut">
              <a:rPr lang="zh-CN" altLang="en-US"/>
              <a:pPr>
                <a:defRPr/>
              </a:pPr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F9EC1-C088-4DAC-AB69-D10F40584BD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EF9C9-4C84-4072-AFAA-D241A8D58A51}" type="datetimeFigureOut">
              <a:rPr lang="zh-CN" altLang="en-US"/>
              <a:pPr>
                <a:defRPr/>
              </a:pPr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597D9-2D04-4C83-915B-79D3B5D496F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C279-DE8B-468B-BC28-587297351CC5}" type="datetimeFigureOut">
              <a:rPr lang="zh-CN" altLang="en-US"/>
              <a:pPr>
                <a:defRPr/>
              </a:pPr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769B-FD91-4354-84DF-C542D236D27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9DB7B-3909-433D-9621-020AC3631DB6}" type="datetimeFigureOut">
              <a:rPr lang="zh-CN" altLang="en-US"/>
              <a:pPr>
                <a:defRPr/>
              </a:pPr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2487E-DA75-40AD-AFB9-B7E66780091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91DE-9EFB-436C-8098-DA346D61F734}" type="datetimeFigureOut">
              <a:rPr lang="zh-CN" altLang="en-US"/>
              <a:pPr>
                <a:defRPr/>
              </a:pPr>
              <a:t>2022/7/2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19AB3-A56A-40DC-B315-4C9AF1D9AEF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A4FD-48AA-4EB3-ADAB-90805DF574A9}" type="datetimeFigureOut">
              <a:rPr lang="zh-CN" altLang="en-US"/>
              <a:pPr>
                <a:defRPr/>
              </a:pPr>
              <a:t>2022/7/2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823B-989B-4FE0-A31C-A45838B716C6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712796" y="1026834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83F5B-15CF-41AD-AAF7-C365C83FF08D}" type="datetimeFigureOut">
              <a:rPr lang="zh-CN" altLang="en-US"/>
              <a:pPr>
                <a:defRPr/>
              </a:pPr>
              <a:t>2022/7/2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C2566-FD93-41C5-8007-9C6D9D8DF86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8473D-2D84-413D-97BD-015ADE628A5A}" type="datetimeFigureOut">
              <a:rPr lang="zh-CN" altLang="en-US"/>
              <a:pPr>
                <a:defRPr/>
              </a:pPr>
              <a:t>2022/7/2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5DC8D-C4F0-4F0D-B826-92573808DA5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A7D9F-B4F6-4B7D-8D30-9FDE43AA2DD2}" type="datetimeFigureOut">
              <a:rPr lang="zh-CN" altLang="en-US"/>
              <a:pPr>
                <a:defRPr/>
              </a:pPr>
              <a:t>2022/7/2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07F97-2FC2-4714-850C-6700199D619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E2CA6-8D79-400E-AD1E-56E3E0DA2BAA}" type="datetimeFigureOut">
              <a:rPr lang="zh-CN" altLang="en-US"/>
              <a:pPr>
                <a:defRPr/>
              </a:pPr>
              <a:t>2022/7/2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9D1E1-5454-45C3-93DA-86C3DA9ECB4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3BA994-DBC0-4389-9AC3-50B67B3923E1}" type="datetimeFigureOut">
              <a:rPr lang="zh-CN" altLang="en-US"/>
              <a:pPr>
                <a:defRPr/>
              </a:pPr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A430D88-0AE5-4EDA-BDD3-1B97B5FCD56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010094" y="2690814"/>
            <a:ext cx="8170863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44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聊天室</a:t>
            </a:r>
            <a:endParaRPr lang="zh-CN" altLang="en-US" sz="44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1992630" y="4147820"/>
            <a:ext cx="6492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16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          </a:t>
            </a:r>
            <a:r>
              <a:rPr sz="16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19374242</a:t>
            </a:r>
            <a:r>
              <a:rPr lang="en-US" sz="16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6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高远</a:t>
            </a:r>
            <a:endParaRPr sz="16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8154671" y="4103054"/>
            <a:ext cx="23098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</a:t>
            </a:r>
            <a:r>
              <a:rPr lang="en-US" altLang="zh-CN" sz="20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endParaRPr lang="en-US" sz="20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0201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 bwMode="auto">
          <a:xfrm>
            <a:off x="10290177" y="4325938"/>
            <a:ext cx="1109663" cy="1130300"/>
            <a:chOff x="2666985" y="682103"/>
            <a:chExt cx="1109138" cy="1131217"/>
          </a:xfrm>
        </p:grpSpPr>
        <p:sp>
          <p:nvSpPr>
            <p:cNvPr id="40" name="矩形 39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792163" y="1462090"/>
            <a:ext cx="1109663" cy="1131887"/>
            <a:chOff x="2666985" y="682103"/>
            <a:chExt cx="1109138" cy="1131217"/>
          </a:xfrm>
        </p:grpSpPr>
        <p:sp>
          <p:nvSpPr>
            <p:cNvPr id="45" name="矩形 44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0" y="6523355"/>
            <a:ext cx="12192000" cy="33464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94724" y="1908154"/>
            <a:ext cx="5967203" cy="583565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rgbClr val="044875"/>
                </a:solidFill>
                <a:latin typeface="+mj-lt"/>
                <a:ea typeface="+mn-ea"/>
              </a:rPr>
              <a:t>面向对象期末作业</a:t>
            </a:r>
            <a:endParaRPr lang="zh-CN" altLang="en-US" sz="3200" b="1" dirty="0">
              <a:solidFill>
                <a:srgbClr val="044875"/>
              </a:solidFill>
              <a:latin typeface="+mj-lt"/>
              <a:ea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140200" y="3530600"/>
            <a:ext cx="3903980" cy="8890"/>
          </a:xfrm>
          <a:prstGeom prst="line">
            <a:avLst/>
          </a:prstGeom>
          <a:ln w="38100">
            <a:solidFill>
              <a:srgbClr val="044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9" grpId="0"/>
      <p:bldP spid="22" grpId="0"/>
      <p:bldP spid="27" grpId="0"/>
      <p:bldP spid="9" grpId="0" animBg="1"/>
      <p:bldP spid="49" grpId="0" animBg="1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1" y="2000250"/>
            <a:ext cx="1539875" cy="186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1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10" name="矩形 9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4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791326" y="3632200"/>
            <a:ext cx="5727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 animBg="1"/>
      <p:bldP spid="6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799465" y="1082040"/>
            <a:ext cx="10664825" cy="5952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多线程的使用</a:t>
            </a:r>
            <a:endParaRPr lang="en-US" altLang="zh-CN" sz="22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对于客户端与服务器端的读和写，均用到了多线程的设计方法，一个线程用来说，一个线程用来听，实现了自由聊天，避免了只能一对一聊天且一方只能说一句话的尴尬</a:t>
            </a:r>
            <a:r>
              <a:rPr lang="en-US" altLang="zh-CN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endParaRPr lang="en-US" altLang="zh-CN" sz="1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write</a:t>
            </a: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时，为了防止因为多线程运行发生数据错乱，每次点击发送按钮后，会调用</a:t>
            </a:r>
            <a:r>
              <a:rPr lang="en-US" altLang="zh-CN" sz="18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setFile</a:t>
            </a: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函数，从而唤醒（</a:t>
            </a:r>
            <a:r>
              <a:rPr lang="en-US" altLang="zh-CN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notify</a:t>
            </a: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）写进程，使其开始向服务器端发送消息，从而继续运行</a:t>
            </a:r>
            <a:r>
              <a:rPr lang="en-US" altLang="zh-CN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None/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None/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None/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None/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2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3565"/>
            <a:chOff x="551544" y="82976"/>
            <a:chExt cx="3540396" cy="582556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459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 smtClean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设计思路</a:t>
              </a:r>
              <a:endParaRPr lang="zh-CN" altLang="en-US" sz="24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25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780"/>
            <a:ext cx="11638280" cy="236220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5068" y="2675659"/>
            <a:ext cx="4533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021" y="2661804"/>
            <a:ext cx="445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983" y="4378036"/>
            <a:ext cx="10146290" cy="194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 bldLvl="3"/>
      <p:bldP spid="2" grpId="0" animBg="1"/>
      <p:bldP spid="3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799465" y="1082040"/>
            <a:ext cx="10664825" cy="4622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200" b="1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JFileChooser</a:t>
            </a:r>
            <a:r>
              <a:rPr lang="zh-CN" altLang="en-US" sz="22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的使用</a:t>
            </a:r>
            <a:endParaRPr lang="en-US" altLang="zh-CN" sz="22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为了在计算机上选择相应的文件和图片进行发送，我使用了</a:t>
            </a:r>
            <a:r>
              <a:rPr lang="en-US" altLang="zh-CN" sz="18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JFileChooser</a:t>
            </a: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类来实现。它可以帮助我选则文件并使其出现在相应的位置，便于将其发送至相应的客户端处。</a:t>
            </a:r>
            <a:endParaRPr lang="en-US" altLang="zh-CN" sz="1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None/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None/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None/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None/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2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3565"/>
            <a:chOff x="551544" y="82976"/>
            <a:chExt cx="3540396" cy="582556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459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 smtClean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设计思路</a:t>
              </a:r>
              <a:endParaRPr lang="zh-CN" altLang="en-US" sz="24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25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780"/>
            <a:ext cx="11638280" cy="236220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731" y="2905365"/>
            <a:ext cx="10061431" cy="280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0" grpId="0" build="p" bldLvl="3"/>
      <p:bldP spid="2" grpId="0" animBg="1"/>
      <p:bldP spid="3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799465" y="1082040"/>
            <a:ext cx="10664825" cy="5952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200" b="1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JTextPane</a:t>
            </a:r>
            <a:r>
              <a:rPr lang="zh-CN" altLang="en-US" sz="22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的使用</a:t>
            </a:r>
            <a:endParaRPr lang="en-US" altLang="zh-CN" sz="22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</a:t>
            </a:r>
            <a:r>
              <a:rPr lang="en-US" altLang="zh-CN" sz="18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JTextArea</a:t>
            </a: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无法传送图片，无法使同一文本框内出现不同字体的问题，我用</a:t>
            </a:r>
            <a:r>
              <a:rPr lang="en-US" altLang="zh-CN" sz="18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JTextPane</a:t>
            </a: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代替了</a:t>
            </a:r>
            <a:r>
              <a:rPr lang="en-US" altLang="zh-CN" sz="18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JTextArea</a:t>
            </a: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，从而实现了上述功能。</a:t>
            </a:r>
            <a:endParaRPr lang="en-US" altLang="zh-CN" sz="1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endParaRPr lang="en-US" altLang="zh-CN" sz="1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SimpleAttributeSet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StyleConstants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styledDocument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类来实现相应字体大小、位置、颜色的改变</a:t>
            </a:r>
            <a:r>
              <a:rPr lang="en-US" altLang="zh-CN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None/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None/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None/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None/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2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3565"/>
            <a:chOff x="551544" y="82976"/>
            <a:chExt cx="3540396" cy="582556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459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 smtClean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设计思路</a:t>
              </a:r>
              <a:endParaRPr lang="zh-CN" altLang="en-US" sz="24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25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780"/>
            <a:ext cx="11638280" cy="236220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8603" y="2605521"/>
            <a:ext cx="7304231" cy="80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539" y="4449041"/>
            <a:ext cx="9625879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 bldLvl="3"/>
      <p:bldP spid="2" grpId="0" animBg="1"/>
      <p:bldP spid="3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4775200" y="3044825"/>
            <a:ext cx="292862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6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sp>
        <p:nvSpPr>
          <p:cNvPr id="33" name="矩形 32"/>
          <p:cNvSpPr/>
          <p:nvPr/>
        </p:nvSpPr>
        <p:spPr>
          <a:xfrm>
            <a:off x="1600201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 bwMode="auto">
          <a:xfrm>
            <a:off x="10290177" y="4325938"/>
            <a:ext cx="1109663" cy="1130300"/>
            <a:chOff x="2666985" y="682103"/>
            <a:chExt cx="1109138" cy="1131217"/>
          </a:xfrm>
        </p:grpSpPr>
        <p:sp>
          <p:nvSpPr>
            <p:cNvPr id="35" name="矩形 34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792163" y="1462090"/>
            <a:ext cx="1109663" cy="1131887"/>
            <a:chOff x="2666985" y="682103"/>
            <a:chExt cx="1109138" cy="1131217"/>
          </a:xfrm>
        </p:grpSpPr>
        <p:sp>
          <p:nvSpPr>
            <p:cNvPr id="39" name="矩形 38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6523355"/>
            <a:ext cx="11638915" cy="33464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094724" y="1908154"/>
            <a:ext cx="5967203" cy="584775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rgbClr val="044875"/>
                </a:solidFill>
              </a:rPr>
              <a:t>面向对象期末作业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5" grpId="0"/>
      <p:bldP spid="33" grpId="0" animBg="1"/>
      <p:bldP spid="42" grpId="0" animBg="1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523355"/>
            <a:ext cx="11676380" cy="33464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3437573" y="2599055"/>
            <a:ext cx="4843463" cy="712788"/>
            <a:chOff x="309691" y="3938645"/>
            <a:chExt cx="4842391" cy="712882"/>
          </a:xfrm>
        </p:grpSpPr>
        <p:grpSp>
          <p:nvGrpSpPr>
            <p:cNvPr id="4147" name="组合 79"/>
            <p:cNvGrpSpPr/>
            <p:nvPr/>
          </p:nvGrpSpPr>
          <p:grpSpPr bwMode="auto">
            <a:xfrm>
              <a:off x="309691" y="3938645"/>
              <a:ext cx="4842391" cy="712882"/>
              <a:chOff x="6298049" y="1397569"/>
              <a:chExt cx="4842391" cy="712882"/>
            </a:xfrm>
          </p:grpSpPr>
          <p:sp>
            <p:nvSpPr>
              <p:cNvPr id="4149" name="文本框 81"/>
              <p:cNvSpPr txBox="1">
                <a:spLocks noChangeArrowheads="1"/>
              </p:cNvSpPr>
              <p:nvPr/>
            </p:nvSpPr>
            <p:spPr bwMode="auto">
              <a:xfrm>
                <a:off x="8155147" y="1519185"/>
                <a:ext cx="2840403" cy="460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zh-CN" altLang="en-US" sz="2400" dirty="0" smtClean="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功能介绍</a:t>
                </a:r>
                <a:endParaRPr lang="zh-CN" altLang="en-US" sz="24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2" name="组合 84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54" name="文本框 86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5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01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1" name="Freeform 71"/>
            <p:cNvSpPr>
              <a:spLocks noEditPoints="1"/>
            </p:cNvSpPr>
            <p:nvPr/>
          </p:nvSpPr>
          <p:spPr bwMode="auto">
            <a:xfrm>
              <a:off x="1344512" y="4024381"/>
              <a:ext cx="511062" cy="541409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3437573" y="3660775"/>
            <a:ext cx="4843463" cy="712788"/>
            <a:chOff x="6535248" y="4281002"/>
            <a:chExt cx="4842391" cy="712882"/>
          </a:xfrm>
        </p:grpSpPr>
        <p:grpSp>
          <p:nvGrpSpPr>
            <p:cNvPr id="4139" name="组合 116"/>
            <p:cNvGrpSpPr/>
            <p:nvPr/>
          </p:nvGrpSpPr>
          <p:grpSpPr bwMode="auto">
            <a:xfrm>
              <a:off x="6535248" y="4281002"/>
              <a:ext cx="4842391" cy="712882"/>
              <a:chOff x="6298049" y="1397569"/>
              <a:chExt cx="4842391" cy="712882"/>
            </a:xfrm>
          </p:grpSpPr>
          <p:sp>
            <p:nvSpPr>
              <p:cNvPr id="4141" name="文本框 126"/>
              <p:cNvSpPr txBox="1">
                <a:spLocks noChangeArrowheads="1"/>
              </p:cNvSpPr>
              <p:nvPr/>
            </p:nvSpPr>
            <p:spPr bwMode="auto">
              <a:xfrm>
                <a:off x="8200260" y="1506484"/>
                <a:ext cx="2840403" cy="460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zh-CN" altLang="en-US" sz="2400" dirty="0" smtClean="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技术方案</a:t>
                </a:r>
                <a:endParaRPr lang="zh-CN" altLang="en-US" sz="24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9" name="直接连接符 128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44" name="组合 129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46" name="文本框 131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5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02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3" name="Freeform 306"/>
            <p:cNvSpPr>
              <a:spLocks noEditPoints="1"/>
            </p:cNvSpPr>
            <p:nvPr/>
          </p:nvSpPr>
          <p:spPr bwMode="auto">
            <a:xfrm>
              <a:off x="7601812" y="4390554"/>
              <a:ext cx="539631" cy="536646"/>
            </a:xfrm>
            <a:custGeom>
              <a:avLst/>
              <a:gdLst>
                <a:gd name="T0" fmla="*/ 60 w 99"/>
                <a:gd name="T1" fmla="*/ 9 h 99"/>
                <a:gd name="T2" fmla="*/ 81 w 99"/>
                <a:gd name="T3" fmla="*/ 10 h 99"/>
                <a:gd name="T4" fmla="*/ 79 w 99"/>
                <a:gd name="T5" fmla="*/ 20 h 99"/>
                <a:gd name="T6" fmla="*/ 96 w 99"/>
                <a:gd name="T7" fmla="*/ 31 h 99"/>
                <a:gd name="T8" fmla="*/ 90 w 99"/>
                <a:gd name="T9" fmla="*/ 38 h 99"/>
                <a:gd name="T10" fmla="*/ 99 w 99"/>
                <a:gd name="T11" fmla="*/ 57 h 99"/>
                <a:gd name="T12" fmla="*/ 90 w 99"/>
                <a:gd name="T13" fmla="*/ 60 h 99"/>
                <a:gd name="T14" fmla="*/ 89 w 99"/>
                <a:gd name="T15" fmla="*/ 81 h 99"/>
                <a:gd name="T16" fmla="*/ 80 w 99"/>
                <a:gd name="T17" fmla="*/ 79 h 99"/>
                <a:gd name="T18" fmla="*/ 68 w 99"/>
                <a:gd name="T19" fmla="*/ 97 h 99"/>
                <a:gd name="T20" fmla="*/ 61 w 99"/>
                <a:gd name="T21" fmla="*/ 90 h 99"/>
                <a:gd name="T22" fmla="*/ 42 w 99"/>
                <a:gd name="T23" fmla="*/ 99 h 99"/>
                <a:gd name="T24" fmla="*/ 39 w 99"/>
                <a:gd name="T25" fmla="*/ 91 h 99"/>
                <a:gd name="T26" fmla="*/ 18 w 99"/>
                <a:gd name="T27" fmla="*/ 89 h 99"/>
                <a:gd name="T28" fmla="*/ 20 w 99"/>
                <a:gd name="T29" fmla="*/ 80 h 99"/>
                <a:gd name="T30" fmla="*/ 3 w 99"/>
                <a:gd name="T31" fmla="*/ 68 h 99"/>
                <a:gd name="T32" fmla="*/ 9 w 99"/>
                <a:gd name="T33" fmla="*/ 61 h 99"/>
                <a:gd name="T34" fmla="*/ 0 w 99"/>
                <a:gd name="T35" fmla="*/ 42 h 99"/>
                <a:gd name="T36" fmla="*/ 9 w 99"/>
                <a:gd name="T37" fmla="*/ 39 h 99"/>
                <a:gd name="T38" fmla="*/ 10 w 99"/>
                <a:gd name="T39" fmla="*/ 18 h 99"/>
                <a:gd name="T40" fmla="*/ 19 w 99"/>
                <a:gd name="T41" fmla="*/ 20 h 99"/>
                <a:gd name="T42" fmla="*/ 31 w 99"/>
                <a:gd name="T43" fmla="*/ 3 h 99"/>
                <a:gd name="T44" fmla="*/ 38 w 99"/>
                <a:gd name="T45" fmla="*/ 9 h 99"/>
                <a:gd name="T46" fmla="*/ 57 w 99"/>
                <a:gd name="T47" fmla="*/ 0 h 99"/>
                <a:gd name="T48" fmla="*/ 36 w 99"/>
                <a:gd name="T49" fmla="*/ 58 h 99"/>
                <a:gd name="T50" fmla="*/ 45 w 99"/>
                <a:gd name="T51" fmla="*/ 47 h 99"/>
                <a:gd name="T52" fmla="*/ 58 w 99"/>
                <a:gd name="T53" fmla="*/ 55 h 99"/>
                <a:gd name="T54" fmla="*/ 64 w 99"/>
                <a:gd name="T55" fmla="*/ 56 h 99"/>
                <a:gd name="T56" fmla="*/ 54 w 99"/>
                <a:gd name="T57" fmla="*/ 54 h 99"/>
                <a:gd name="T58" fmla="*/ 58 w 99"/>
                <a:gd name="T59" fmla="*/ 69 h 99"/>
                <a:gd name="T60" fmla="*/ 71 w 99"/>
                <a:gd name="T61" fmla="*/ 71 h 99"/>
                <a:gd name="T62" fmla="*/ 71 w 99"/>
                <a:gd name="T63" fmla="*/ 28 h 99"/>
                <a:gd name="T64" fmla="*/ 28 w 99"/>
                <a:gd name="T65" fmla="*/ 28 h 99"/>
                <a:gd name="T66" fmla="*/ 28 w 99"/>
                <a:gd name="T67" fmla="*/ 71 h 99"/>
                <a:gd name="T68" fmla="*/ 55 w 99"/>
                <a:gd name="T69" fmla="*/ 79 h 99"/>
                <a:gd name="T70" fmla="*/ 48 w 99"/>
                <a:gd name="T71" fmla="*/ 66 h 99"/>
                <a:gd name="T72" fmla="*/ 35 w 99"/>
                <a:gd name="T73" fmla="*/ 75 h 99"/>
                <a:gd name="T74" fmla="*/ 42 w 99"/>
                <a:gd name="T75" fmla="*/ 71 h 99"/>
                <a:gd name="T76" fmla="*/ 45 w 99"/>
                <a:gd name="T77" fmla="*/ 52 h 99"/>
                <a:gd name="T78" fmla="*/ 38 w 99"/>
                <a:gd name="T79" fmla="*/ 59 h 99"/>
                <a:gd name="T80" fmla="*/ 51 w 99"/>
                <a:gd name="T81" fmla="*/ 37 h 99"/>
                <a:gd name="T82" fmla="*/ 51 w 99"/>
                <a:gd name="T83" fmla="*/ 46 h 99"/>
                <a:gd name="T84" fmla="*/ 51 w 99"/>
                <a:gd name="T8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3437573" y="4765675"/>
            <a:ext cx="4843463" cy="712788"/>
            <a:chOff x="309691" y="2998271"/>
            <a:chExt cx="4842391" cy="712882"/>
          </a:xfrm>
        </p:grpSpPr>
        <p:grpSp>
          <p:nvGrpSpPr>
            <p:cNvPr id="4131" name="组合 71"/>
            <p:cNvGrpSpPr/>
            <p:nvPr/>
          </p:nvGrpSpPr>
          <p:grpSpPr bwMode="auto">
            <a:xfrm>
              <a:off x="309691" y="2998271"/>
              <a:ext cx="4842391" cy="712882"/>
              <a:chOff x="6298049" y="1397569"/>
              <a:chExt cx="4842391" cy="712882"/>
            </a:xfrm>
          </p:grpSpPr>
          <p:sp>
            <p:nvSpPr>
              <p:cNvPr id="4133" name="文本框 73"/>
              <p:cNvSpPr txBox="1">
                <a:spLocks noChangeArrowheads="1"/>
              </p:cNvSpPr>
              <p:nvPr/>
            </p:nvSpPr>
            <p:spPr bwMode="auto">
              <a:xfrm>
                <a:off x="8009760" y="1506484"/>
                <a:ext cx="2840403" cy="460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dirty="0" smtClean="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设计思路</a:t>
                </a:r>
                <a:endParaRPr lang="zh-CN" altLang="en-US" sz="24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36" name="组合 76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38" name="文本框 7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5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03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0" name="Freeform 30"/>
            <p:cNvSpPr>
              <a:spLocks noEditPoints="1"/>
            </p:cNvSpPr>
            <p:nvPr/>
          </p:nvSpPr>
          <p:spPr bwMode="auto">
            <a:xfrm>
              <a:off x="1401649" y="3137989"/>
              <a:ext cx="401548" cy="528708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743200" y="582614"/>
            <a:ext cx="6688139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solidFill>
                  <a:srgbClr val="044875"/>
                </a:solidFill>
                <a:latin typeface="+mj-lt"/>
                <a:ea typeface="+mn-ea"/>
              </a:rPr>
              <a:t>THE MAIN CONTENTS</a:t>
            </a:r>
            <a:endParaRPr lang="zh-CN" altLang="en-US" sz="54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  <p:grpSp>
        <p:nvGrpSpPr>
          <p:cNvPr id="163" name="组合 162"/>
          <p:cNvGrpSpPr/>
          <p:nvPr/>
        </p:nvGrpSpPr>
        <p:grpSpPr bwMode="auto">
          <a:xfrm>
            <a:off x="3455988" y="1511300"/>
            <a:ext cx="5262563" cy="374650"/>
            <a:chOff x="3455443" y="1512024"/>
            <a:chExt cx="5263600" cy="373602"/>
          </a:xfrm>
        </p:grpSpPr>
        <p:sp>
          <p:nvSpPr>
            <p:cNvPr id="155" name="文本框 154"/>
            <p:cNvSpPr txBox="1"/>
            <p:nvPr/>
          </p:nvSpPr>
          <p:spPr>
            <a:xfrm>
              <a:off x="3455443" y="1518356"/>
              <a:ext cx="5263600" cy="3672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 flipV="1">
              <a:off x="3699966" y="1512024"/>
              <a:ext cx="477455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 animBg="1"/>
      <p:bldP spid="3" grpId="0" animBg="1"/>
      <p:bldP spid="4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1" y="2000250"/>
            <a:ext cx="1539875" cy="186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en-US" altLang="zh-CN" sz="11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1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10" name="矩形 9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4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791326" y="3632200"/>
            <a:ext cx="5727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 animBg="1"/>
      <p:bldP spid="6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799465" y="1082040"/>
            <a:ext cx="1036066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聊天室功能介绍</a:t>
            </a:r>
            <a:endParaRPr lang="en-US" altLang="zh-CN" sz="22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用户具有账号注册与账号登录的功能</a:t>
            </a:r>
            <a:endParaRPr lang="en-US" altLang="zh-CN" sz="1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用户与用户之间可进行一对一自由聊</a:t>
            </a:r>
            <a:r>
              <a:rPr lang="en-US" altLang="zh-CN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用户之间可进行群聊</a:t>
            </a:r>
            <a:r>
              <a:rPr lang="en-US" altLang="zh-CN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服务器端可向某一用户发送信息，也可向所有用户发送公告。</a:t>
            </a:r>
            <a:endParaRPr lang="en-US" altLang="zh-CN" sz="1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用户端可以向服务器端发送消息</a:t>
            </a:r>
            <a:r>
              <a:rPr lang="en-US" altLang="zh-CN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聊天时支持文件和图片的发送。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聊天时个人消息记录在右，颜色为蓝色，他人消息记录在左，颜色为红色。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详情信息可见第二部分：技术方案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2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3565"/>
            <a:chOff x="551544" y="82976"/>
            <a:chExt cx="3540396" cy="582556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459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 smtClean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功能介绍</a:t>
              </a:r>
              <a:endParaRPr lang="zh-CN" altLang="en-US" sz="24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25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780"/>
            <a:ext cx="11638280" cy="236220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0" grpId="0" build="p" bldLvl="3"/>
      <p:bldP spid="2" grpId="0" animBg="1"/>
      <p:bldP spid="3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1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1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10" name="矩形 9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4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791326" y="3632200"/>
            <a:ext cx="5727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 animBg="1"/>
      <p:bldP spid="6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066800" y="4137660"/>
            <a:ext cx="3301365" cy="2253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2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Login</a:t>
            </a:r>
            <a:r>
              <a:rPr lang="zh-CN" altLang="en-US" sz="22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（登录部分）</a:t>
            </a:r>
            <a:endParaRPr lang="en-US" altLang="zh-CN" sz="22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2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Client</a:t>
            </a:r>
            <a:r>
              <a:rPr lang="zh-CN" altLang="en-US" sz="22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（客户端部分）</a:t>
            </a:r>
            <a:endParaRPr lang="en-US" altLang="zh-CN" sz="22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2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Serve</a:t>
            </a:r>
            <a:r>
              <a:rPr lang="zh-CN" altLang="en-US" sz="22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（服务器部分）</a:t>
            </a:r>
            <a:endParaRPr lang="en-US" altLang="zh-CN" sz="22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3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2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4775"/>
            <a:chOff x="551544" y="82976"/>
            <a:chExt cx="3540396" cy="583764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459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 smtClean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技术方案</a:t>
              </a:r>
              <a:endParaRPr lang="zh-CN" altLang="en-US" sz="24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780"/>
            <a:ext cx="11638280" cy="236220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 bwMode="auto">
          <a:xfrm>
            <a:off x="1066485" y="1503364"/>
            <a:ext cx="5432425" cy="1638300"/>
            <a:chOff x="551544" y="4747260"/>
            <a:chExt cx="5431107" cy="1638300"/>
          </a:xfrm>
        </p:grpSpPr>
        <p:sp>
          <p:nvSpPr>
            <p:cNvPr id="68" name="矩形 67"/>
            <p:cNvSpPr/>
            <p:nvPr/>
          </p:nvSpPr>
          <p:spPr>
            <a:xfrm>
              <a:off x="551544" y="4747260"/>
              <a:ext cx="5431107" cy="163830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65" name="文本框 60"/>
            <p:cNvSpPr txBox="1">
              <a:spLocks noChangeArrowheads="1"/>
            </p:cNvSpPr>
            <p:nvPr/>
          </p:nvSpPr>
          <p:spPr bwMode="auto">
            <a:xfrm>
              <a:off x="612028" y="4897839"/>
              <a:ext cx="5346811" cy="1374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本项目主要由三个文件夹构成，</a:t>
              </a:r>
              <a:r>
                <a:rPr lang="en-US" altLang="zh-CN" sz="1600" dirty="0" err="1" smtClean="0">
                  <a:solidFill>
                    <a:schemeClr val="bg1"/>
                  </a:solidFill>
                  <a:cs typeface="Arial" panose="020B0604020202020204" pitchFamily="34" charset="0"/>
                </a:rPr>
                <a:t>datebase</a:t>
              </a:r>
              <a:r>
                <a:rPr lang="zh-CN" altLang="en-US" sz="1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文件夹下保存用户信息的记录，</a:t>
              </a:r>
              <a:r>
                <a:rPr lang="en-US" altLang="zh-CN" sz="1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image</a:t>
              </a:r>
              <a:r>
                <a:rPr lang="zh-CN" altLang="en-US" sz="1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文件夹下主要为构成界面的图片，</a:t>
              </a:r>
              <a:r>
                <a:rPr lang="en-US" altLang="zh-CN" sz="1600" dirty="0" err="1" smtClean="0">
                  <a:solidFill>
                    <a:schemeClr val="bg1"/>
                  </a:solidFill>
                  <a:cs typeface="Arial" panose="020B0604020202020204" pitchFamily="34" charset="0"/>
                </a:rPr>
                <a:t>src</a:t>
              </a:r>
              <a:r>
                <a:rPr lang="zh-CN" altLang="en-US" sz="1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文件夹下为代码部分，其又由三个文件夹构成：</a:t>
              </a:r>
              <a:r>
                <a:rPr lang="en-US" altLang="zh-CN" sz="1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Client</a:t>
              </a:r>
              <a:r>
                <a:rPr lang="zh-CN" altLang="en-US" sz="1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，</a:t>
              </a:r>
              <a:r>
                <a:rPr lang="en-US" altLang="zh-CN" sz="1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login</a:t>
              </a:r>
              <a:r>
                <a:rPr lang="zh-CN" altLang="en-US" sz="1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和</a:t>
              </a:r>
              <a:r>
                <a:rPr lang="en-US" altLang="zh-CN" sz="1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Server</a:t>
              </a:r>
              <a:r>
                <a:rPr lang="zh-CN" altLang="en-US" sz="1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，分别实现客户端界面，登录界面和服务器界面及其内在逻辑。</a:t>
              </a:r>
              <a:endParaRPr lang="en-US" altLang="zh-CN" sz="16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66800" y="3648710"/>
            <a:ext cx="4981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我的聊天室代码可以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划分为三个部分：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1" y="640773"/>
            <a:ext cx="2916382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0" grpId="0" build="p" bldLvl="3"/>
      <p:bldP spid="2" grpId="0" animBg="1"/>
      <p:bldP spid="3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799465" y="1082040"/>
            <a:ext cx="10536555" cy="4363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2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Login</a:t>
            </a:r>
            <a:r>
              <a:rPr lang="zh-CN" altLang="en-US" sz="22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（登录部分）</a:t>
            </a:r>
            <a:endParaRPr lang="zh-CN" altLang="en-US" sz="17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1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charset="0"/>
              <a:buNone/>
              <a:defRPr/>
            </a:pPr>
            <a:endParaRPr lang="zh-CN" altLang="en-US" sz="17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1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charset="0"/>
              <a:buNone/>
              <a:defRPr/>
            </a:pPr>
            <a:endParaRPr lang="zh-CN" altLang="en-US" sz="17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1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charset="0"/>
              <a:buNone/>
              <a:defRPr/>
            </a:pPr>
            <a:endParaRPr lang="zh-CN" altLang="en-US" sz="17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1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charset="0"/>
              <a:buNone/>
              <a:defRPr/>
            </a:pPr>
            <a:endParaRPr lang="zh-CN" altLang="en-US" sz="17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本部分值得注意的部分有：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注册时信息填写不符合规范会有相应提示。</a:t>
            </a:r>
            <a:endParaRPr lang="en-US" altLang="zh-CN" sz="1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登录时用户名不存在或密码错误会有相应提示。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当账号密码输入正确，点击登录，即可进入客服端主界面</a:t>
            </a:r>
            <a:r>
              <a:rPr lang="en-US" altLang="zh-CN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2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4775"/>
            <a:chOff x="551544" y="82976"/>
            <a:chExt cx="3540396" cy="583764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459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 smtClean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技术方案</a:t>
              </a:r>
              <a:endParaRPr lang="zh-CN" altLang="en-US" sz="24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780"/>
            <a:ext cx="11638280" cy="236220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8185" y="1713230"/>
            <a:ext cx="8456930" cy="139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 algn="l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类分析</a:t>
            </a:r>
            <a:endParaRPr lang="zh-CN" altLang="en-US" sz="19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</a:rPr>
              <a:t>登录部分由四个类组成，</a:t>
            </a:r>
            <a:r>
              <a:rPr lang="en-US" altLang="zh-CN" dirty="0" err="1" smtClean="0">
                <a:latin typeface="仿宋" panose="02010609060101010101" charset="-122"/>
                <a:ea typeface="仿宋" panose="02010609060101010101" charset="-122"/>
              </a:rPr>
              <a:t>LoginFrame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</a:rPr>
              <a:t>类保存有登录界面信息，</a:t>
            </a:r>
            <a:r>
              <a:rPr lang="en-US" altLang="zh-CN" dirty="0" err="1" smtClean="0">
                <a:latin typeface="仿宋" panose="02010609060101010101" charset="-122"/>
                <a:ea typeface="仿宋" panose="02010609060101010101" charset="-122"/>
              </a:rPr>
              <a:t>RegisterFrame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</a:rPr>
              <a:t>类保存有注册界面信息，</a:t>
            </a:r>
            <a:r>
              <a:rPr lang="en-US" altLang="zh-CN" dirty="0" err="1" smtClean="0">
                <a:latin typeface="仿宋" panose="02010609060101010101" charset="-122"/>
                <a:ea typeface="仿宋" panose="02010609060101010101" charset="-122"/>
              </a:rPr>
              <a:t>LoginPanel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</a:rPr>
              <a:t>类主要用于引入背景图片，</a:t>
            </a:r>
            <a:r>
              <a:rPr lang="en-US" altLang="zh-CN" dirty="0" smtClean="0">
                <a:latin typeface="仿宋" panose="02010609060101010101" charset="-122"/>
                <a:ea typeface="仿宋" panose="02010609060101010101" charset="-122"/>
              </a:rPr>
              <a:t>User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</a:rPr>
              <a:t>类则用于记录各个用户的信息。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00833" y="623453"/>
            <a:ext cx="2873404" cy="243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76368" y="3068782"/>
            <a:ext cx="2904796" cy="233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 bldLvl="3"/>
      <p:bldP spid="2" grpId="0" animBg="1"/>
      <p:bldP spid="3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799465" y="1082040"/>
            <a:ext cx="10536555" cy="4363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2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Client(</a:t>
            </a:r>
            <a:r>
              <a:rPr lang="zh-CN" altLang="en-US" sz="22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客户端部分</a:t>
            </a:r>
            <a:r>
              <a:rPr lang="en-US" altLang="zh-CN" sz="22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17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1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charset="0"/>
              <a:buNone/>
              <a:defRPr/>
            </a:pPr>
            <a:endParaRPr lang="zh-CN" altLang="en-US" sz="17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1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charset="0"/>
              <a:buNone/>
              <a:defRPr/>
            </a:pPr>
            <a:endParaRPr lang="zh-CN" altLang="en-US" sz="17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1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charset="0"/>
              <a:buNone/>
              <a:defRPr/>
            </a:pPr>
            <a:endParaRPr lang="zh-CN" altLang="en-US" sz="17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1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charset="0"/>
              <a:buNone/>
              <a:defRPr/>
            </a:pPr>
            <a:endParaRPr lang="zh-CN" altLang="en-US" sz="17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本部分值得注意的部分有：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可以自由选择与某位好友或者服务器端聊天，也可进行群聊。</a:t>
            </a:r>
            <a:endParaRPr lang="en-US" altLang="zh-CN" sz="1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凡是我的消息均显示在左边，对方的消息均显示在右边，有相应颜色区分。</a:t>
            </a:r>
            <a:endParaRPr lang="en-US" altLang="zh-CN" sz="1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如图，支持图片和文件的传输</a:t>
            </a:r>
            <a:r>
              <a:rPr lang="en-US" altLang="zh-CN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2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4775"/>
            <a:chOff x="551544" y="82976"/>
            <a:chExt cx="3540396" cy="583764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459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 smtClean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技术方案</a:t>
              </a:r>
              <a:endParaRPr lang="zh-CN" altLang="en-US" sz="24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780"/>
            <a:ext cx="11638280" cy="236220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8185" y="1713230"/>
            <a:ext cx="8456930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 algn="l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类分析</a:t>
            </a:r>
            <a:endParaRPr lang="zh-CN" altLang="en-US" sz="19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</a:rPr>
              <a:t>登录部分由四个类组成，</a:t>
            </a:r>
            <a:r>
              <a:rPr lang="en-US" altLang="zh-CN" dirty="0" err="1" smtClean="0">
                <a:latin typeface="仿宋" panose="02010609060101010101" charset="-122"/>
                <a:ea typeface="仿宋" panose="02010609060101010101" charset="-122"/>
              </a:rPr>
              <a:t>ChatClient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</a:rPr>
              <a:t>类保存有客户端界面信息，</a:t>
            </a:r>
            <a:r>
              <a:rPr lang="en-US" altLang="zh-CN" dirty="0" err="1" smtClean="0">
                <a:latin typeface="仿宋" panose="02010609060101010101" charset="-122"/>
                <a:ea typeface="仿宋" panose="02010609060101010101" charset="-122"/>
              </a:rPr>
              <a:t>ClientRead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</a:rPr>
              <a:t>类实现读取他人发来的信息并显示在界面上，</a:t>
            </a:r>
            <a:r>
              <a:rPr lang="en-US" altLang="zh-CN" dirty="0" smtClean="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dirty="0" err="1" smtClean="0">
                <a:latin typeface="仿宋" panose="02010609060101010101" charset="-122"/>
                <a:ea typeface="仿宋" panose="02010609060101010101" charset="-122"/>
              </a:rPr>
              <a:t>ClientRead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</a:rPr>
              <a:t>类实现将需要发送的信息发送至服务器端，从而转交给相应用户，</a:t>
            </a:r>
            <a:r>
              <a:rPr lang="en-US" altLang="zh-CN" dirty="0" err="1" smtClean="0">
                <a:latin typeface="仿宋" panose="02010609060101010101" charset="-122"/>
                <a:ea typeface="仿宋" panose="02010609060101010101" charset="-122"/>
              </a:rPr>
              <a:t>ListenerCenter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</a:rPr>
              <a:t>类则是发送按钮的监听器，用于将信息发送给服务器端。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3934" y="551004"/>
            <a:ext cx="2769465" cy="249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82246" y="3027217"/>
            <a:ext cx="2781154" cy="239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 bldLvl="3"/>
      <p:bldP spid="2" grpId="0" animBg="1"/>
      <p:bldP spid="3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799465" y="1082040"/>
            <a:ext cx="10536555" cy="4363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2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Serve</a:t>
            </a:r>
            <a:r>
              <a:rPr lang="zh-CN" altLang="en-US" sz="22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（服务器部分）</a:t>
            </a:r>
            <a:endParaRPr lang="zh-CN" altLang="en-US" sz="17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1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charset="0"/>
              <a:buNone/>
              <a:defRPr/>
            </a:pPr>
            <a:endParaRPr lang="zh-CN" altLang="en-US" sz="17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1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charset="0"/>
              <a:buNone/>
              <a:defRPr/>
            </a:pPr>
            <a:endParaRPr lang="zh-CN" altLang="en-US" sz="17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1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charset="0"/>
              <a:buNone/>
              <a:defRPr/>
            </a:pPr>
            <a:endParaRPr lang="zh-CN" altLang="en-US" sz="17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1" indent="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charset="0"/>
              <a:buNone/>
              <a:defRPr/>
            </a:pPr>
            <a:endParaRPr lang="zh-CN" altLang="en-US" sz="17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本部分值得注意的部分有：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服务器端可向某一客户端或所有客户端发送消息。</a:t>
            </a:r>
            <a:endParaRPr lang="en-US" altLang="zh-CN" sz="1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用户登录后服务器端会显示登录时间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用户可向服务器端发送消息</a:t>
            </a:r>
            <a:r>
              <a:rPr lang="en-US" altLang="zh-CN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2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4775"/>
            <a:chOff x="551544" y="82976"/>
            <a:chExt cx="3540396" cy="583764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459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 smtClean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技术方案</a:t>
              </a:r>
              <a:endParaRPr lang="zh-CN" altLang="en-US" sz="24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780"/>
            <a:ext cx="11638280" cy="236220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8185" y="1713230"/>
            <a:ext cx="8456930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 algn="l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类分析</a:t>
            </a:r>
            <a:endParaRPr lang="zh-CN" altLang="en-US" sz="19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</a:rPr>
              <a:t>服务器部分由五个类组成，</a:t>
            </a:r>
            <a:r>
              <a:rPr lang="en-US" altLang="zh-CN" dirty="0" err="1" smtClean="0">
                <a:latin typeface="仿宋" panose="02010609060101010101" charset="-122"/>
                <a:ea typeface="仿宋" panose="02010609060101010101" charset="-122"/>
              </a:rPr>
              <a:t>ChatServe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</a:rPr>
              <a:t>类保存有服务器界面信息，</a:t>
            </a:r>
            <a:r>
              <a:rPr lang="en-US" altLang="zh-CN" dirty="0" err="1" smtClean="0">
                <a:latin typeface="仿宋" panose="02010609060101010101" charset="-122"/>
                <a:ea typeface="仿宋" panose="02010609060101010101" charset="-122"/>
              </a:rPr>
              <a:t>ServeRead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</a:rPr>
              <a:t>类接受客户端传来的信息，</a:t>
            </a:r>
            <a:r>
              <a:rPr lang="en-US" altLang="zh-CN" dirty="0" smtClean="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dirty="0" err="1" smtClean="0">
                <a:latin typeface="仿宋" panose="02010609060101010101" charset="-122"/>
                <a:ea typeface="仿宋" panose="02010609060101010101" charset="-122"/>
              </a:rPr>
              <a:t>ServeWrite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</a:rPr>
              <a:t>类将信息发送给相应客户端，</a:t>
            </a:r>
            <a:r>
              <a:rPr lang="en-US" altLang="zh-CN" dirty="0" err="1" smtClean="0">
                <a:latin typeface="仿宋" panose="02010609060101010101" charset="-122"/>
                <a:ea typeface="仿宋" panose="02010609060101010101" charset="-122"/>
              </a:rPr>
              <a:t>ClientHandle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</a:rPr>
              <a:t>类用于处理服务器端与客服端信息交互，</a:t>
            </a:r>
            <a:r>
              <a:rPr lang="en-US" altLang="zh-CN" dirty="0" err="1" smtClean="0">
                <a:latin typeface="仿宋" panose="02010609060101010101" charset="-122"/>
                <a:ea typeface="仿宋" panose="02010609060101010101" charset="-122"/>
              </a:rPr>
              <a:t>ServerListenerCenter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</a:rPr>
              <a:t>类则是服务器端发送按钮的监听器，用于将服务器端自己的消息发送给相应客户端。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2119" y="616527"/>
            <a:ext cx="2751927" cy="2325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16884" y="2956449"/>
            <a:ext cx="2739589" cy="345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 bldLvl="3"/>
      <p:bldP spid="2" grpId="0" animBg="1"/>
      <p:bldP spid="3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NlNmNiN2MxOTU1NmU3ODlkZmIzNDY4OTllYWU3MT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799</Words>
  <Application>WPS 演示</Application>
  <PresentationFormat>自定义</PresentationFormat>
  <Paragraphs>114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蓝色毕业答辩</dc:title>
  <dc:creator>第一PPT</dc:creator>
  <cp:keywords>www.1ppt.com</cp:keywords>
  <cp:lastModifiedBy>高远</cp:lastModifiedBy>
  <cp:revision>128</cp:revision>
  <dcterms:created xsi:type="dcterms:W3CDTF">2015-04-13T12:15:00Z</dcterms:created>
  <dcterms:modified xsi:type="dcterms:W3CDTF">2022-07-02T09:04:00Z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E8A3CE8401B04522ABCF0702AB2DE46C</vt:lpwstr>
  </property>
  <property fmtid="{D5CDD505-2E9C-101B-9397-08002B2CF9AE}" pid="3" name="KSOProductBuildVer">
    <vt:lpwstr>2052-11.1.0.11636</vt:lpwstr>
  </property>
</Properties>
</file>